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3" r:id="rId1"/>
  </p:sldMasterIdLst>
  <p:notesMasterIdLst>
    <p:notesMasterId r:id="rId39"/>
  </p:notesMasterIdLst>
  <p:sldIdLst>
    <p:sldId id="256" r:id="rId2"/>
    <p:sldId id="257" r:id="rId3"/>
    <p:sldId id="258" r:id="rId4"/>
    <p:sldId id="259" r:id="rId5"/>
    <p:sldId id="260" r:id="rId6"/>
    <p:sldId id="280" r:id="rId7"/>
    <p:sldId id="282" r:id="rId8"/>
    <p:sldId id="283" r:id="rId9"/>
    <p:sldId id="284" r:id="rId10"/>
    <p:sldId id="291" r:id="rId11"/>
    <p:sldId id="294" r:id="rId12"/>
    <p:sldId id="305" r:id="rId13"/>
    <p:sldId id="306" r:id="rId14"/>
    <p:sldId id="307" r:id="rId15"/>
    <p:sldId id="310" r:id="rId16"/>
    <p:sldId id="308" r:id="rId17"/>
    <p:sldId id="309" r:id="rId18"/>
    <p:sldId id="261" r:id="rId19"/>
    <p:sldId id="262" r:id="rId20"/>
    <p:sldId id="266" r:id="rId21"/>
    <p:sldId id="267" r:id="rId22"/>
    <p:sldId id="268" r:id="rId23"/>
    <p:sldId id="292" r:id="rId24"/>
    <p:sldId id="311" r:id="rId25"/>
    <p:sldId id="312" r:id="rId26"/>
    <p:sldId id="313" r:id="rId27"/>
    <p:sldId id="314" r:id="rId28"/>
    <p:sldId id="289" r:id="rId29"/>
    <p:sldId id="290" r:id="rId30"/>
    <p:sldId id="304" r:id="rId31"/>
    <p:sldId id="287" r:id="rId32"/>
    <p:sldId id="295" r:id="rId33"/>
    <p:sldId id="296" r:id="rId34"/>
    <p:sldId id="274" r:id="rId35"/>
    <p:sldId id="275" r:id="rId36"/>
    <p:sldId id="277" r:id="rId37"/>
    <p:sldId id="278" r:id="rId38"/>
  </p:sldIdLst>
  <p:sldSz cx="12192000" cy="6858000"/>
  <p:notesSz cx="6858000" cy="12192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C897D7-B6B6-404E-BC50-4353DAB8BF4D}" v="5" dt="2026-07-10T10:34:57.8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9" d="100"/>
          <a:sy n="69" d="100"/>
        </p:scale>
        <p:origin x="75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jay Wadhwa" userId="1410c12f4a44991f" providerId="LiveId" clId="{63B00CA2-D6D3-4B18-869A-C1851C055E8C}"/>
    <pc:docChg chg="undo custSel addSld delSld modSld sldOrd">
      <pc:chgData name="Ajay Wadhwa" userId="1410c12f4a44991f" providerId="LiveId" clId="{63B00CA2-D6D3-4B18-869A-C1851C055E8C}" dt="2026-07-10T10:35:05.815" v="14"/>
      <pc:docMkLst>
        <pc:docMk/>
      </pc:docMkLst>
      <pc:sldChg chg="add setBg">
        <pc:chgData name="Ajay Wadhwa" userId="1410c12f4a44991f" providerId="LiveId" clId="{63B00CA2-D6D3-4B18-869A-C1851C055E8C}" dt="2026-07-10T08:26:06.880" v="1"/>
        <pc:sldMkLst>
          <pc:docMk/>
          <pc:sldMk cId="0" sldId="261"/>
        </pc:sldMkLst>
      </pc:sldChg>
      <pc:sldChg chg="add setBg">
        <pc:chgData name="Ajay Wadhwa" userId="1410c12f4a44991f" providerId="LiveId" clId="{63B00CA2-D6D3-4B18-869A-C1851C055E8C}" dt="2026-07-10T08:26:06.880" v="1"/>
        <pc:sldMkLst>
          <pc:docMk/>
          <pc:sldMk cId="0" sldId="262"/>
        </pc:sldMkLst>
      </pc:sldChg>
      <pc:sldChg chg="del">
        <pc:chgData name="Ajay Wadhwa" userId="1410c12f4a44991f" providerId="LiveId" clId="{63B00CA2-D6D3-4B18-869A-C1851C055E8C}" dt="2026-07-10T08:26:03.998" v="0" actId="47"/>
        <pc:sldMkLst>
          <pc:docMk/>
          <pc:sldMk cId="887976617" sldId="286"/>
        </pc:sldMkLst>
      </pc:sldChg>
      <pc:sldChg chg="ord">
        <pc:chgData name="Ajay Wadhwa" userId="1410c12f4a44991f" providerId="LiveId" clId="{63B00CA2-D6D3-4B18-869A-C1851C055E8C}" dt="2026-07-10T10:35:05.815" v="14"/>
        <pc:sldMkLst>
          <pc:docMk/>
          <pc:sldMk cId="0" sldId="289"/>
        </pc:sldMkLst>
      </pc:sldChg>
      <pc:sldChg chg="del">
        <pc:chgData name="Ajay Wadhwa" userId="1410c12f4a44991f" providerId="LiveId" clId="{63B00CA2-D6D3-4B18-869A-C1851C055E8C}" dt="2026-07-10T08:26:03.998" v="0" actId="47"/>
        <pc:sldMkLst>
          <pc:docMk/>
          <pc:sldMk cId="0" sldId="299"/>
        </pc:sldMkLst>
      </pc:sldChg>
      <pc:sldChg chg="del">
        <pc:chgData name="Ajay Wadhwa" userId="1410c12f4a44991f" providerId="LiveId" clId="{63B00CA2-D6D3-4B18-869A-C1851C055E8C}" dt="2026-07-10T08:26:03.998" v="0" actId="47"/>
        <pc:sldMkLst>
          <pc:docMk/>
          <pc:sldMk cId="0" sldId="300"/>
        </pc:sldMkLst>
      </pc:sldChg>
      <pc:sldChg chg="del">
        <pc:chgData name="Ajay Wadhwa" userId="1410c12f4a44991f" providerId="LiveId" clId="{63B00CA2-D6D3-4B18-869A-C1851C055E8C}" dt="2026-07-10T08:26:03.998" v="0" actId="47"/>
        <pc:sldMkLst>
          <pc:docMk/>
          <pc:sldMk cId="0" sldId="301"/>
        </pc:sldMkLst>
      </pc:sldChg>
      <pc:sldChg chg="del">
        <pc:chgData name="Ajay Wadhwa" userId="1410c12f4a44991f" providerId="LiveId" clId="{63B00CA2-D6D3-4B18-869A-C1851C055E8C}" dt="2026-07-10T08:26:03.998" v="0" actId="47"/>
        <pc:sldMkLst>
          <pc:docMk/>
          <pc:sldMk cId="0" sldId="302"/>
        </pc:sldMkLst>
      </pc:sldChg>
      <pc:sldChg chg="addSp delSp modSp del mod">
        <pc:chgData name="Ajay Wadhwa" userId="1410c12f4a44991f" providerId="LiveId" clId="{63B00CA2-D6D3-4B18-869A-C1851C055E8C}" dt="2026-07-10T10:14:00.077" v="8" actId="47"/>
        <pc:sldMkLst>
          <pc:docMk/>
          <pc:sldMk cId="0" sldId="303"/>
        </pc:sldMkLst>
        <pc:spChg chg="add del">
          <ac:chgData name="Ajay Wadhwa" userId="1410c12f4a44991f" providerId="LiveId" clId="{63B00CA2-D6D3-4B18-869A-C1851C055E8C}" dt="2026-07-10T10:04:15.798" v="7" actId="22"/>
          <ac:spMkLst>
            <pc:docMk/>
            <pc:sldMk cId="0" sldId="303"/>
            <ac:spMk id="10" creationId="{7044C58D-0EC3-9B35-DA9F-F49C27EBBE7D}"/>
          </ac:spMkLst>
        </pc:spChg>
      </pc:sldChg>
      <pc:sldChg chg="add setBg">
        <pc:chgData name="Ajay Wadhwa" userId="1410c12f4a44991f" providerId="LiveId" clId="{63B00CA2-D6D3-4B18-869A-C1851C055E8C}" dt="2026-07-10T08:26:06.880" v="1"/>
        <pc:sldMkLst>
          <pc:docMk/>
          <pc:sldMk cId="0" sldId="305"/>
        </pc:sldMkLst>
      </pc:sldChg>
      <pc:sldChg chg="add setBg">
        <pc:chgData name="Ajay Wadhwa" userId="1410c12f4a44991f" providerId="LiveId" clId="{63B00CA2-D6D3-4B18-869A-C1851C055E8C}" dt="2026-07-10T08:26:06.880" v="1"/>
        <pc:sldMkLst>
          <pc:docMk/>
          <pc:sldMk cId="0" sldId="306"/>
        </pc:sldMkLst>
      </pc:sldChg>
      <pc:sldChg chg="add setBg">
        <pc:chgData name="Ajay Wadhwa" userId="1410c12f4a44991f" providerId="LiveId" clId="{63B00CA2-D6D3-4B18-869A-C1851C055E8C}" dt="2026-07-10T08:26:06.880" v="1"/>
        <pc:sldMkLst>
          <pc:docMk/>
          <pc:sldMk cId="0" sldId="307"/>
        </pc:sldMkLst>
      </pc:sldChg>
      <pc:sldChg chg="add setBg">
        <pc:chgData name="Ajay Wadhwa" userId="1410c12f4a44991f" providerId="LiveId" clId="{63B00CA2-D6D3-4B18-869A-C1851C055E8C}" dt="2026-07-10T08:26:06.880" v="1"/>
        <pc:sldMkLst>
          <pc:docMk/>
          <pc:sldMk cId="0" sldId="308"/>
        </pc:sldMkLst>
      </pc:sldChg>
      <pc:sldChg chg="add setBg">
        <pc:chgData name="Ajay Wadhwa" userId="1410c12f4a44991f" providerId="LiveId" clId="{63B00CA2-D6D3-4B18-869A-C1851C055E8C}" dt="2026-07-10T08:26:06.880" v="1"/>
        <pc:sldMkLst>
          <pc:docMk/>
          <pc:sldMk cId="0" sldId="309"/>
        </pc:sldMkLst>
      </pc:sldChg>
      <pc:sldChg chg="add ord">
        <pc:chgData name="Ajay Wadhwa" userId="1410c12f4a44991f" providerId="LiveId" clId="{63B00CA2-D6D3-4B18-869A-C1851C055E8C}" dt="2026-07-10T09:29:02.966" v="4"/>
        <pc:sldMkLst>
          <pc:docMk/>
          <pc:sldMk cId="0" sldId="310"/>
        </pc:sldMkLst>
      </pc:sldChg>
      <pc:sldChg chg="add">
        <pc:chgData name="Ajay Wadhwa" userId="1410c12f4a44991f" providerId="LiveId" clId="{63B00CA2-D6D3-4B18-869A-C1851C055E8C}" dt="2026-07-10T10:14:04.516" v="9"/>
        <pc:sldMkLst>
          <pc:docMk/>
          <pc:sldMk cId="0" sldId="311"/>
        </pc:sldMkLst>
      </pc:sldChg>
      <pc:sldChg chg="add del">
        <pc:chgData name="Ajay Wadhwa" userId="1410c12f4a44991f" providerId="LiveId" clId="{63B00CA2-D6D3-4B18-869A-C1851C055E8C}" dt="2026-07-10T10:34:57.852" v="12"/>
        <pc:sldMkLst>
          <pc:docMk/>
          <pc:sldMk cId="0" sldId="312"/>
        </pc:sldMkLst>
      </pc:sldChg>
      <pc:sldChg chg="add">
        <pc:chgData name="Ajay Wadhwa" userId="1410c12f4a44991f" providerId="LiveId" clId="{63B00CA2-D6D3-4B18-869A-C1851C055E8C}" dt="2026-07-10T10:34:57.852" v="12"/>
        <pc:sldMkLst>
          <pc:docMk/>
          <pc:sldMk cId="0" sldId="313"/>
        </pc:sldMkLst>
      </pc:sldChg>
      <pc:sldChg chg="add">
        <pc:chgData name="Ajay Wadhwa" userId="1410c12f4a44991f" providerId="LiveId" clId="{63B00CA2-D6D3-4B18-869A-C1851C055E8C}" dt="2026-07-10T10:34:57.852" v="12"/>
        <pc:sldMkLst>
          <pc:docMk/>
          <pc:sldMk cId="0" sldId="31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5763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01E54-1B51-8210-1AC8-0E16CA0118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5ED1C4A-DCB0-85F1-F6BE-22902525EE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DB91DFDF-C0FA-659E-68AB-0754569F387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DCFDE8B8-0170-8E33-E954-65A2D512946B}"/>
              </a:ext>
            </a:extLst>
          </p:cNvPr>
          <p:cNvSpPr>
            <a:spLocks noGrp="1"/>
          </p:cNvSpPr>
          <p:nvPr>
            <p:ph type="ftr" sz="quarter" idx="11"/>
          </p:nvPr>
        </p:nvSpPr>
        <p:spPr/>
        <p:txBody>
          <a:bodyPr/>
          <a:lstStyle/>
          <a:p>
            <a:r>
              <a:rPr lang="en-US"/>
              <a:t>1</a:t>
            </a:r>
            <a:endParaRPr lang="en-US" dirty="0"/>
          </a:p>
        </p:txBody>
      </p:sp>
      <p:sp>
        <p:nvSpPr>
          <p:cNvPr id="6" name="Slide Number Placeholder 5">
            <a:extLst>
              <a:ext uri="{FF2B5EF4-FFF2-40B4-BE49-F238E27FC236}">
                <a16:creationId xmlns:a16="http://schemas.microsoft.com/office/drawing/2014/main" id="{4F0B417E-395B-0B10-E635-8F2BCB160319}"/>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19330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1385D-8D4A-DAF1-4369-9F37A1609DC0}"/>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D6744D0-9E49-CF5F-F9D0-251DE86796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FFF0872-098F-528D-587E-2C847D73770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F4C977FE-B184-333D-3273-EBD7298D8864}"/>
              </a:ext>
            </a:extLst>
          </p:cNvPr>
          <p:cNvSpPr>
            <a:spLocks noGrp="1"/>
          </p:cNvSpPr>
          <p:nvPr>
            <p:ph type="ftr" sz="quarter" idx="11"/>
          </p:nvPr>
        </p:nvSpPr>
        <p:spPr/>
        <p:txBody>
          <a:bodyPr/>
          <a:lstStyle/>
          <a:p>
            <a:r>
              <a:rPr lang="en-US"/>
              <a:t>1</a:t>
            </a:r>
            <a:endParaRPr lang="en-US" dirty="0"/>
          </a:p>
        </p:txBody>
      </p:sp>
      <p:sp>
        <p:nvSpPr>
          <p:cNvPr id="6" name="Slide Number Placeholder 5">
            <a:extLst>
              <a:ext uri="{FF2B5EF4-FFF2-40B4-BE49-F238E27FC236}">
                <a16:creationId xmlns:a16="http://schemas.microsoft.com/office/drawing/2014/main" id="{ECEB79A7-D074-DD0E-D36B-9030E4A7CC1B}"/>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52978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CA5636-3AC4-4B6D-77BF-0FDFA75431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EF07951-B5B7-CB5E-182F-6E237E9799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F1E029D-77B6-507B-9F85-370376327C5F}"/>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321FFD08-9E70-BF58-5FDF-761E23B1BE26}"/>
              </a:ext>
            </a:extLst>
          </p:cNvPr>
          <p:cNvSpPr>
            <a:spLocks noGrp="1"/>
          </p:cNvSpPr>
          <p:nvPr>
            <p:ph type="ftr" sz="quarter" idx="11"/>
          </p:nvPr>
        </p:nvSpPr>
        <p:spPr/>
        <p:txBody>
          <a:bodyPr/>
          <a:lstStyle/>
          <a:p>
            <a:r>
              <a:rPr lang="en-US"/>
              <a:t>1</a:t>
            </a:r>
            <a:endParaRPr lang="en-US" dirty="0"/>
          </a:p>
        </p:txBody>
      </p:sp>
      <p:sp>
        <p:nvSpPr>
          <p:cNvPr id="6" name="Slide Number Placeholder 5">
            <a:extLst>
              <a:ext uri="{FF2B5EF4-FFF2-40B4-BE49-F238E27FC236}">
                <a16:creationId xmlns:a16="http://schemas.microsoft.com/office/drawing/2014/main" id="{0EF04E27-D901-3747-EB9F-14CCFDA444C3}"/>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93191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86939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master 1">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20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7190-DAB1-3BF1-367E-43307AA0627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7A03909-0CAB-F8B9-236D-4ED2695D9B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ACB24B2-B3C6-AC03-048C-90EAF9F1D92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50C523E-5292-5E63-3DF8-EA152FEF987F}"/>
              </a:ext>
            </a:extLst>
          </p:cNvPr>
          <p:cNvSpPr>
            <a:spLocks noGrp="1"/>
          </p:cNvSpPr>
          <p:nvPr>
            <p:ph type="ftr" sz="quarter" idx="11"/>
          </p:nvPr>
        </p:nvSpPr>
        <p:spPr/>
        <p:txBody>
          <a:bodyPr/>
          <a:lstStyle/>
          <a:p>
            <a:r>
              <a:rPr lang="en-US"/>
              <a:t>1</a:t>
            </a:r>
            <a:endParaRPr lang="en-US" dirty="0"/>
          </a:p>
        </p:txBody>
      </p:sp>
      <p:sp>
        <p:nvSpPr>
          <p:cNvPr id="6" name="Slide Number Placeholder 5">
            <a:extLst>
              <a:ext uri="{FF2B5EF4-FFF2-40B4-BE49-F238E27FC236}">
                <a16:creationId xmlns:a16="http://schemas.microsoft.com/office/drawing/2014/main" id="{A4989490-F8C0-3DBE-5F04-1290590E619D}"/>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44394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32234-2B77-19F1-0F89-2CB6CD0935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66F879C-1DAA-89B1-3453-D1F71D6A3D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3189F6-EDF8-2F94-EC56-B6FC5C907775}"/>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DCF8766-433A-FA07-34AC-990D7AA646CF}"/>
              </a:ext>
            </a:extLst>
          </p:cNvPr>
          <p:cNvSpPr>
            <a:spLocks noGrp="1"/>
          </p:cNvSpPr>
          <p:nvPr>
            <p:ph type="ftr" sz="quarter" idx="11"/>
          </p:nvPr>
        </p:nvSpPr>
        <p:spPr/>
        <p:txBody>
          <a:bodyPr/>
          <a:lstStyle/>
          <a:p>
            <a:r>
              <a:rPr lang="en-US"/>
              <a:t>1</a:t>
            </a:r>
            <a:endParaRPr lang="en-US" dirty="0"/>
          </a:p>
        </p:txBody>
      </p:sp>
      <p:sp>
        <p:nvSpPr>
          <p:cNvPr id="6" name="Slide Number Placeholder 5">
            <a:extLst>
              <a:ext uri="{FF2B5EF4-FFF2-40B4-BE49-F238E27FC236}">
                <a16:creationId xmlns:a16="http://schemas.microsoft.com/office/drawing/2014/main" id="{E403452D-83DC-4A3F-3327-D854578B5433}"/>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70916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DF5C2-EAD0-6DD4-A567-B878BE222B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C0CD23D-84F0-A69F-8811-AC010C4C46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7854B89-6E45-C5E3-DEB6-278C381B00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F566CCF-8741-E3DE-4361-126047B9E1F9}"/>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445CFA51-9398-BE3E-FCE1-9D5439051D00}"/>
              </a:ext>
            </a:extLst>
          </p:cNvPr>
          <p:cNvSpPr>
            <a:spLocks noGrp="1"/>
          </p:cNvSpPr>
          <p:nvPr>
            <p:ph type="ftr" sz="quarter" idx="11"/>
          </p:nvPr>
        </p:nvSpPr>
        <p:spPr/>
        <p:txBody>
          <a:bodyPr/>
          <a:lstStyle/>
          <a:p>
            <a:r>
              <a:rPr lang="en-US"/>
              <a:t>1</a:t>
            </a:r>
            <a:endParaRPr lang="en-US" dirty="0"/>
          </a:p>
        </p:txBody>
      </p:sp>
      <p:sp>
        <p:nvSpPr>
          <p:cNvPr id="7" name="Slide Number Placeholder 6">
            <a:extLst>
              <a:ext uri="{FF2B5EF4-FFF2-40B4-BE49-F238E27FC236}">
                <a16:creationId xmlns:a16="http://schemas.microsoft.com/office/drawing/2014/main" id="{CD9C0E0C-838E-F764-D587-1A045F9EC6D0}"/>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2424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B8B40-8374-9052-9BA9-1E1BDE1FB5A4}"/>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394E537-54C3-BFAC-9E9D-D005CE0C59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A12980-49D6-9551-8646-CCD75D9265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F4FC081-E104-9185-62A0-631AAAC53E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521ABE5-E059-E1E1-967E-CCA7515D3AD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D9A40230-8BAF-29FC-EDB5-FBAFD31C28D3}"/>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4136FB12-CE77-CFBE-2AB4-87B19DB65DB9}"/>
              </a:ext>
            </a:extLst>
          </p:cNvPr>
          <p:cNvSpPr>
            <a:spLocks noGrp="1"/>
          </p:cNvSpPr>
          <p:nvPr>
            <p:ph type="ftr" sz="quarter" idx="11"/>
          </p:nvPr>
        </p:nvSpPr>
        <p:spPr/>
        <p:txBody>
          <a:bodyPr/>
          <a:lstStyle/>
          <a:p>
            <a:r>
              <a:rPr lang="en-US"/>
              <a:t>1</a:t>
            </a:r>
            <a:endParaRPr lang="en-US" dirty="0"/>
          </a:p>
        </p:txBody>
      </p:sp>
      <p:sp>
        <p:nvSpPr>
          <p:cNvPr id="9" name="Slide Number Placeholder 8">
            <a:extLst>
              <a:ext uri="{FF2B5EF4-FFF2-40B4-BE49-F238E27FC236}">
                <a16:creationId xmlns:a16="http://schemas.microsoft.com/office/drawing/2014/main" id="{2DEAE440-B0B1-CA71-B749-689CB9AE1CC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61167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81EE9-0CF3-A239-E694-9FAF54E67FAC}"/>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291523BF-6A09-E59F-7EE2-1AD3168F95ED}"/>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3504843E-144D-9513-0536-775DB886AAB6}"/>
              </a:ext>
            </a:extLst>
          </p:cNvPr>
          <p:cNvSpPr>
            <a:spLocks noGrp="1"/>
          </p:cNvSpPr>
          <p:nvPr>
            <p:ph type="ftr" sz="quarter" idx="11"/>
          </p:nvPr>
        </p:nvSpPr>
        <p:spPr/>
        <p:txBody>
          <a:bodyPr/>
          <a:lstStyle/>
          <a:p>
            <a:r>
              <a:rPr lang="en-US"/>
              <a:t>1</a:t>
            </a:r>
            <a:endParaRPr lang="en-US" dirty="0"/>
          </a:p>
        </p:txBody>
      </p:sp>
      <p:sp>
        <p:nvSpPr>
          <p:cNvPr id="5" name="Slide Number Placeholder 4">
            <a:extLst>
              <a:ext uri="{FF2B5EF4-FFF2-40B4-BE49-F238E27FC236}">
                <a16:creationId xmlns:a16="http://schemas.microsoft.com/office/drawing/2014/main" id="{22A38652-CA26-3DA2-40F5-3C7787944EB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8522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BD8AB2-476A-8C74-705D-F604E11EF75D}"/>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C578D91C-5EFF-BCB0-3521-5B40B059AF8F}"/>
              </a:ext>
            </a:extLst>
          </p:cNvPr>
          <p:cNvSpPr>
            <a:spLocks noGrp="1"/>
          </p:cNvSpPr>
          <p:nvPr>
            <p:ph type="ftr" sz="quarter" idx="11"/>
          </p:nvPr>
        </p:nvSpPr>
        <p:spPr/>
        <p:txBody>
          <a:bodyPr/>
          <a:lstStyle/>
          <a:p>
            <a:r>
              <a:rPr lang="en-US"/>
              <a:t>1</a:t>
            </a:r>
            <a:endParaRPr lang="en-US" dirty="0"/>
          </a:p>
        </p:txBody>
      </p:sp>
      <p:sp>
        <p:nvSpPr>
          <p:cNvPr id="4" name="Slide Number Placeholder 3">
            <a:extLst>
              <a:ext uri="{FF2B5EF4-FFF2-40B4-BE49-F238E27FC236}">
                <a16:creationId xmlns:a16="http://schemas.microsoft.com/office/drawing/2014/main" id="{7C7E97E9-1EB6-6C25-26A1-643B151084BF}"/>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1999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75DE2-C4C9-0CE8-E7DC-0FDBFE2A44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7A43DD8-4CD2-4C1B-7DA6-0E18542042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8125A31-3AD1-F0E4-A802-62E920A010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BC8CC5-ABE2-9C5B-478E-7C8967B82367}"/>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B040B52-046F-38FB-9905-E03CDA45D2F4}"/>
              </a:ext>
            </a:extLst>
          </p:cNvPr>
          <p:cNvSpPr>
            <a:spLocks noGrp="1"/>
          </p:cNvSpPr>
          <p:nvPr>
            <p:ph type="ftr" sz="quarter" idx="11"/>
          </p:nvPr>
        </p:nvSpPr>
        <p:spPr/>
        <p:txBody>
          <a:bodyPr/>
          <a:lstStyle/>
          <a:p>
            <a:r>
              <a:rPr lang="en-US"/>
              <a:t>1</a:t>
            </a:r>
            <a:endParaRPr lang="en-US" dirty="0"/>
          </a:p>
        </p:txBody>
      </p:sp>
      <p:sp>
        <p:nvSpPr>
          <p:cNvPr id="7" name="Slide Number Placeholder 6">
            <a:extLst>
              <a:ext uri="{FF2B5EF4-FFF2-40B4-BE49-F238E27FC236}">
                <a16:creationId xmlns:a16="http://schemas.microsoft.com/office/drawing/2014/main" id="{0B317DCD-5937-7B18-A2C9-585196FDF329}"/>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31461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71C2-F4C3-910E-DC85-DF6C1A4069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09EAB43-C6EA-9EF9-47ED-CFFEAA9F0C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3D3AB02-D100-EA5F-BBDA-FE2A09D80E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7BED55-8D07-ED3E-9ECD-269B3E7D935C}"/>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1C739A5-28A1-7C3A-1C0D-BC5CB91BBA4F}"/>
              </a:ext>
            </a:extLst>
          </p:cNvPr>
          <p:cNvSpPr>
            <a:spLocks noGrp="1"/>
          </p:cNvSpPr>
          <p:nvPr>
            <p:ph type="ftr" sz="quarter" idx="11"/>
          </p:nvPr>
        </p:nvSpPr>
        <p:spPr/>
        <p:txBody>
          <a:bodyPr/>
          <a:lstStyle/>
          <a:p>
            <a:r>
              <a:rPr lang="en-US"/>
              <a:t>1</a:t>
            </a:r>
            <a:endParaRPr lang="en-US" dirty="0"/>
          </a:p>
        </p:txBody>
      </p:sp>
      <p:sp>
        <p:nvSpPr>
          <p:cNvPr id="7" name="Slide Number Placeholder 6">
            <a:extLst>
              <a:ext uri="{FF2B5EF4-FFF2-40B4-BE49-F238E27FC236}">
                <a16:creationId xmlns:a16="http://schemas.microsoft.com/office/drawing/2014/main" id="{10CA9714-8EAE-319D-B0F4-A072B0AB56E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948886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CAAB70-B9AE-6A5A-49D2-EA28DB5E91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98A2DE1-201D-1A41-EC70-4A2A305AA6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3B3277C-4C23-94A6-DD62-9E14242CC6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40E84BC7-B3D6-2A0C-C776-76E6BAB71C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1</a:t>
            </a:r>
            <a:endParaRPr lang="en-US" dirty="0"/>
          </a:p>
        </p:txBody>
      </p:sp>
      <p:sp>
        <p:nvSpPr>
          <p:cNvPr id="6" name="Slide Number Placeholder 5">
            <a:extLst>
              <a:ext uri="{FF2B5EF4-FFF2-40B4-BE49-F238E27FC236}">
                <a16:creationId xmlns:a16="http://schemas.microsoft.com/office/drawing/2014/main" id="{A0B24863-0EC2-4F3B-7467-902DE9E4E6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1563259094"/>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3.sv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2641"/>
        </a:solidFill>
        <a:effectLst/>
      </p:bgPr>
    </p:bg>
    <p:spTree>
      <p:nvGrpSpPr>
        <p:cNvPr id="1" name=""/>
        <p:cNvGrpSpPr/>
        <p:nvPr/>
      </p:nvGrpSpPr>
      <p:grpSpPr>
        <a:xfrm>
          <a:off x="0" y="0"/>
          <a:ext cx="0" cy="0"/>
          <a:chOff x="0" y="0"/>
          <a:chExt cx="0" cy="0"/>
        </a:xfrm>
      </p:grpSpPr>
      <p:sp>
        <p:nvSpPr>
          <p:cNvPr id="2" name="Text 0"/>
          <p:cNvSpPr/>
          <p:nvPr/>
        </p:nvSpPr>
        <p:spPr>
          <a:xfrm>
            <a:off x="822960" y="566928"/>
            <a:ext cx="10515600" cy="292608"/>
          </a:xfrm>
          <a:prstGeom prst="rect">
            <a:avLst/>
          </a:prstGeom>
          <a:noFill/>
          <a:ln/>
        </p:spPr>
        <p:txBody>
          <a:bodyPr wrap="square" lIns="0" tIns="0" rIns="0" bIns="0" rtlCol="0" anchor="ctr"/>
          <a:lstStyle/>
          <a:p>
            <a:pPr marL="0" indent="0">
              <a:buNone/>
            </a:pPr>
            <a:r>
              <a:rPr lang="en-US" sz="1050" kern="0" spc="300" dirty="0">
                <a:solidFill>
                  <a:srgbClr val="9EAFBF"/>
                </a:solidFill>
                <a:latin typeface="Calibri" pitchFamily="34" charset="0"/>
                <a:ea typeface="Calibri" pitchFamily="34" charset="-122"/>
                <a:cs typeface="Calibri" pitchFamily="34" charset="-120"/>
              </a:rPr>
              <a:t>A D V A N C E D   W O R K S H O P   O N   D I R E C T   T A X E S</a:t>
            </a:r>
            <a:endParaRPr lang="en-US" sz="1050" dirty="0"/>
          </a:p>
        </p:txBody>
      </p:sp>
      <p:sp>
        <p:nvSpPr>
          <p:cNvPr id="3" name="Text 1"/>
          <p:cNvSpPr/>
          <p:nvPr/>
        </p:nvSpPr>
        <p:spPr>
          <a:xfrm>
            <a:off x="822960" y="868680"/>
            <a:ext cx="10515600" cy="292608"/>
          </a:xfrm>
          <a:prstGeom prst="rect">
            <a:avLst/>
          </a:prstGeom>
          <a:noFill/>
          <a:ln/>
        </p:spPr>
        <p:txBody>
          <a:bodyPr wrap="square" lIns="0" tIns="0" rIns="0" bIns="0" rtlCol="0" anchor="ctr"/>
          <a:lstStyle/>
          <a:p>
            <a:pPr marL="0" indent="0">
              <a:buNone/>
            </a:pPr>
            <a:r>
              <a:rPr lang="en-US" sz="1100" i="1" dirty="0">
                <a:solidFill>
                  <a:srgbClr val="A9B9C9"/>
                </a:solidFill>
                <a:latin typeface="Calibri" pitchFamily="34" charset="0"/>
                <a:ea typeface="Calibri" pitchFamily="34" charset="-122"/>
                <a:cs typeface="Calibri" pitchFamily="34" charset="-120"/>
              </a:rPr>
              <a:t>Economic-Offence Statutes in Practice</a:t>
            </a:r>
            <a:endParaRPr lang="en-US" sz="1100" dirty="0"/>
          </a:p>
        </p:txBody>
      </p:sp>
      <p:sp>
        <p:nvSpPr>
          <p:cNvPr id="4" name="Text 2"/>
          <p:cNvSpPr/>
          <p:nvPr/>
        </p:nvSpPr>
        <p:spPr>
          <a:xfrm>
            <a:off x="822960" y="1554480"/>
            <a:ext cx="10607040" cy="960120"/>
          </a:xfrm>
          <a:prstGeom prst="rect">
            <a:avLst/>
          </a:prstGeom>
          <a:noFill/>
          <a:ln/>
        </p:spPr>
        <p:txBody>
          <a:bodyPr wrap="square" lIns="0" tIns="0" rIns="0" bIns="0" rtlCol="0" anchor="ctr"/>
          <a:lstStyle/>
          <a:p>
            <a:pPr marL="0" indent="0">
              <a:buNone/>
            </a:pPr>
            <a:r>
              <a:rPr lang="en-US" sz="5800" b="1" kern="0" spc="200" dirty="0">
                <a:solidFill>
                  <a:srgbClr val="FFFFFF"/>
                </a:solidFill>
                <a:latin typeface="Calibri" pitchFamily="34" charset="0"/>
                <a:ea typeface="Calibri" pitchFamily="34" charset="-122"/>
                <a:cs typeface="Calibri" pitchFamily="34" charset="-120"/>
              </a:rPr>
              <a:t>PMLA &amp; BENAMI</a:t>
            </a:r>
            <a:endParaRPr lang="en-US" sz="5800" dirty="0"/>
          </a:p>
        </p:txBody>
      </p:sp>
      <p:sp>
        <p:nvSpPr>
          <p:cNvPr id="5" name="Text 3"/>
          <p:cNvSpPr/>
          <p:nvPr/>
        </p:nvSpPr>
        <p:spPr>
          <a:xfrm>
            <a:off x="850392" y="2542032"/>
            <a:ext cx="10607040" cy="384048"/>
          </a:xfrm>
          <a:prstGeom prst="rect">
            <a:avLst/>
          </a:prstGeom>
          <a:noFill/>
          <a:ln/>
        </p:spPr>
        <p:txBody>
          <a:bodyPr wrap="square" lIns="0" tIns="0" rIns="0" bIns="0" rtlCol="0" anchor="ctr"/>
          <a:lstStyle/>
          <a:p>
            <a:pPr marL="0" indent="0">
              <a:buNone/>
            </a:pPr>
            <a:r>
              <a:rPr lang="en-US" sz="1700" b="1" dirty="0">
                <a:solidFill>
                  <a:srgbClr val="C8A14A"/>
                </a:solidFill>
                <a:latin typeface="Calibri" pitchFamily="34" charset="0"/>
                <a:ea typeface="Calibri" pitchFamily="34" charset="-122"/>
                <a:cs typeface="Calibri" pitchFamily="34" charset="-120"/>
              </a:rPr>
              <a:t>The Current Burning Issues</a:t>
            </a:r>
            <a:r>
              <a:rPr lang="en-US" sz="1700" dirty="0">
                <a:solidFill>
                  <a:srgbClr val="D6DFE9"/>
                </a:solidFill>
                <a:latin typeface="Calibri" pitchFamily="34" charset="0"/>
                <a:ea typeface="Calibri" pitchFamily="34" charset="-122"/>
                <a:cs typeface="Calibri" pitchFamily="34" charset="-120"/>
              </a:rPr>
              <a:t>  —  Statute · the Conflict of Authority · the Way Forward</a:t>
            </a:r>
            <a:endParaRPr lang="en-US" sz="1700" dirty="0"/>
          </a:p>
        </p:txBody>
      </p:sp>
      <p:sp>
        <p:nvSpPr>
          <p:cNvPr id="6" name="Shape 4"/>
          <p:cNvSpPr/>
          <p:nvPr/>
        </p:nvSpPr>
        <p:spPr>
          <a:xfrm>
            <a:off x="822960" y="3310128"/>
            <a:ext cx="5138928" cy="1170432"/>
          </a:xfrm>
          <a:prstGeom prst="roundRect">
            <a:avLst>
              <a:gd name="adj" fmla="val 4688"/>
            </a:avLst>
          </a:prstGeom>
          <a:solidFill>
            <a:srgbClr val="1E4566">
              <a:alpha val="65000"/>
            </a:srgbClr>
          </a:solidFill>
          <a:ln w="9525">
            <a:solidFill>
              <a:srgbClr val="3A5A78"/>
            </a:solidFill>
            <a:prstDash val="solid"/>
          </a:ln>
        </p:spPr>
        <p:txBody>
          <a:bodyPr/>
          <a:lstStyle/>
          <a:p>
            <a:endParaRPr lang="en-US"/>
          </a:p>
        </p:txBody>
      </p:sp>
      <p:sp>
        <p:nvSpPr>
          <p:cNvPr id="7" name="Text 5"/>
          <p:cNvSpPr/>
          <p:nvPr/>
        </p:nvSpPr>
        <p:spPr>
          <a:xfrm>
            <a:off x="1051560" y="3456432"/>
            <a:ext cx="4709160" cy="29260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Prevention of Money-Laundering Act, 2002</a:t>
            </a:r>
            <a:endParaRPr lang="en-US" sz="1250" dirty="0"/>
          </a:p>
        </p:txBody>
      </p:sp>
      <p:sp>
        <p:nvSpPr>
          <p:cNvPr id="8" name="Text 6"/>
          <p:cNvSpPr/>
          <p:nvPr/>
        </p:nvSpPr>
        <p:spPr>
          <a:xfrm>
            <a:off x="1051560" y="3767328"/>
            <a:ext cx="4709160" cy="566928"/>
          </a:xfrm>
          <a:prstGeom prst="rect">
            <a:avLst/>
          </a:prstGeom>
          <a:noFill/>
          <a:ln/>
        </p:spPr>
        <p:txBody>
          <a:bodyPr wrap="square" lIns="0" tIns="0" rIns="0" bIns="0" rtlCol="0" anchor="ctr"/>
          <a:lstStyle/>
          <a:p>
            <a:pPr marL="0" indent="0">
              <a:buNone/>
            </a:pPr>
            <a:r>
              <a:rPr lang="en-US" sz="950" dirty="0">
                <a:solidFill>
                  <a:srgbClr val="A9B9C9"/>
                </a:solidFill>
                <a:latin typeface="Calibri" pitchFamily="34" charset="0"/>
                <a:ea typeface="Calibri" pitchFamily="34" charset="-122"/>
                <a:cs typeface="Calibri" pitchFamily="34" charset="-120"/>
              </a:rPr>
              <a:t>Five live controversies — grounds of arrest · bail &amp; reverse burden · collapse of the predicate · value-thereof attachment · Section 50 statements.</a:t>
            </a:r>
            <a:endParaRPr lang="en-US" sz="950" dirty="0"/>
          </a:p>
        </p:txBody>
      </p:sp>
      <p:sp>
        <p:nvSpPr>
          <p:cNvPr id="9" name="Shape 7"/>
          <p:cNvSpPr/>
          <p:nvPr/>
        </p:nvSpPr>
        <p:spPr>
          <a:xfrm>
            <a:off x="6236208" y="3310128"/>
            <a:ext cx="5138928" cy="1170432"/>
          </a:xfrm>
          <a:prstGeom prst="roundRect">
            <a:avLst>
              <a:gd name="adj" fmla="val 4688"/>
            </a:avLst>
          </a:prstGeom>
          <a:solidFill>
            <a:srgbClr val="1E4566">
              <a:alpha val="65000"/>
            </a:srgbClr>
          </a:solidFill>
          <a:ln w="9525">
            <a:solidFill>
              <a:srgbClr val="3A5A78"/>
            </a:solidFill>
            <a:prstDash val="solid"/>
          </a:ln>
        </p:spPr>
        <p:txBody>
          <a:bodyPr/>
          <a:lstStyle/>
          <a:p>
            <a:endParaRPr lang="en-US"/>
          </a:p>
        </p:txBody>
      </p:sp>
      <p:sp>
        <p:nvSpPr>
          <p:cNvPr id="10" name="Text 8"/>
          <p:cNvSpPr/>
          <p:nvPr/>
        </p:nvSpPr>
        <p:spPr>
          <a:xfrm>
            <a:off x="6464808" y="3456432"/>
            <a:ext cx="4709160" cy="29260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Prohibition of Benami Property Transactions Act, 1988</a:t>
            </a:r>
            <a:endParaRPr lang="en-US" sz="1250" dirty="0"/>
          </a:p>
        </p:txBody>
      </p:sp>
      <p:sp>
        <p:nvSpPr>
          <p:cNvPr id="11" name="Text 9"/>
          <p:cNvSpPr/>
          <p:nvPr/>
        </p:nvSpPr>
        <p:spPr>
          <a:xfrm>
            <a:off x="6464808" y="3767328"/>
            <a:ext cx="4709160" cy="566928"/>
          </a:xfrm>
          <a:prstGeom prst="rect">
            <a:avLst/>
          </a:prstGeom>
          <a:noFill/>
          <a:ln/>
        </p:spPr>
        <p:txBody>
          <a:bodyPr wrap="square" lIns="0" tIns="0" rIns="0" bIns="0" rtlCol="0" anchor="ctr"/>
          <a:lstStyle/>
          <a:p>
            <a:pPr marL="0" indent="0">
              <a:buNone/>
            </a:pPr>
            <a:r>
              <a:rPr lang="en-US" sz="950" dirty="0">
                <a:solidFill>
                  <a:srgbClr val="A9B9C9"/>
                </a:solidFill>
                <a:latin typeface="Calibri" pitchFamily="34" charset="0"/>
                <a:ea typeface="Calibri" pitchFamily="34" charset="-122"/>
                <a:cs typeface="Calibri" pitchFamily="34" charset="-120"/>
              </a:rPr>
              <a:t>Five live controversies — retrospectivity · unexplained cash · accommodation entries · the unknown source · the fiduciary &amp; family exception.</a:t>
            </a:r>
            <a:endParaRPr lang="en-US" sz="950" dirty="0"/>
          </a:p>
        </p:txBody>
      </p:sp>
      <p:sp>
        <p:nvSpPr>
          <p:cNvPr id="12" name="Shape 10"/>
          <p:cNvSpPr/>
          <p:nvPr/>
        </p:nvSpPr>
        <p:spPr>
          <a:xfrm>
            <a:off x="822960" y="5029200"/>
            <a:ext cx="10543032" cy="0"/>
          </a:xfrm>
          <a:prstGeom prst="line">
            <a:avLst/>
          </a:prstGeom>
          <a:noFill/>
          <a:ln w="9525">
            <a:solidFill>
              <a:srgbClr val="3A5A78"/>
            </a:solidFill>
            <a:prstDash val="solid"/>
          </a:ln>
        </p:spPr>
        <p:txBody>
          <a:bodyPr/>
          <a:lstStyle/>
          <a:p>
            <a:endParaRPr lang="en-US"/>
          </a:p>
        </p:txBody>
      </p:sp>
      <p:sp>
        <p:nvSpPr>
          <p:cNvPr id="13" name="Text 11"/>
          <p:cNvSpPr/>
          <p:nvPr/>
        </p:nvSpPr>
        <p:spPr>
          <a:xfrm>
            <a:off x="822960" y="5230368"/>
            <a:ext cx="7315200" cy="384048"/>
          </a:xfrm>
          <a:prstGeom prst="rect">
            <a:avLst/>
          </a:prstGeom>
          <a:noFill/>
          <a:ln/>
        </p:spPr>
        <p:txBody>
          <a:bodyPr wrap="square" lIns="0" tIns="0" rIns="0" bIns="0" rtlCol="0" anchor="ctr"/>
          <a:lstStyle/>
          <a:p>
            <a:pPr marL="0" indent="0">
              <a:buNone/>
            </a:pPr>
            <a:r>
              <a:rPr lang="en-US" sz="1900" b="1" dirty="0">
                <a:solidFill>
                  <a:srgbClr val="C8A14A"/>
                </a:solidFill>
                <a:latin typeface="Calibri" pitchFamily="34" charset="0"/>
                <a:ea typeface="Calibri" pitchFamily="34" charset="-122"/>
                <a:cs typeface="Calibri" pitchFamily="34" charset="-120"/>
              </a:rPr>
              <a:t>Adv. (CA.) Ajay Wadhwa</a:t>
            </a:r>
            <a:endParaRPr lang="en-US" sz="1900" dirty="0"/>
          </a:p>
        </p:txBody>
      </p:sp>
      <p:sp>
        <p:nvSpPr>
          <p:cNvPr id="14" name="Text 12"/>
          <p:cNvSpPr/>
          <p:nvPr/>
        </p:nvSpPr>
        <p:spPr>
          <a:xfrm>
            <a:off x="822960" y="5650992"/>
            <a:ext cx="9601200" cy="274320"/>
          </a:xfrm>
          <a:prstGeom prst="rect">
            <a:avLst/>
          </a:prstGeom>
          <a:noFill/>
          <a:ln/>
        </p:spPr>
        <p:txBody>
          <a:bodyPr wrap="square" lIns="0" tIns="0" rIns="0" bIns="0" rtlCol="0" anchor="ctr"/>
          <a:lstStyle/>
          <a:p>
            <a:pPr marL="0" indent="0">
              <a:buNone/>
            </a:pPr>
            <a:r>
              <a:rPr lang="en-US" sz="1100" dirty="0">
                <a:solidFill>
                  <a:srgbClr val="D6DFE9"/>
                </a:solidFill>
                <a:latin typeface="Calibri" pitchFamily="34" charset="0"/>
                <a:ea typeface="Calibri" pitchFamily="34" charset="-122"/>
                <a:cs typeface="Calibri" pitchFamily="34" charset="-120"/>
              </a:rPr>
              <a:t>President, ITAT Bar Association, New Delhi  |  Advocate &amp; Fellow Chartered Accountant</a:t>
            </a:r>
            <a:endParaRPr lang="en-US" sz="1100" dirty="0"/>
          </a:p>
        </p:txBody>
      </p:sp>
      <p:sp>
        <p:nvSpPr>
          <p:cNvPr id="15" name="Text 13"/>
          <p:cNvSpPr/>
          <p:nvPr/>
        </p:nvSpPr>
        <p:spPr>
          <a:xfrm>
            <a:off x="822960" y="5943600"/>
            <a:ext cx="9601200" cy="274320"/>
          </a:xfrm>
          <a:prstGeom prst="rect">
            <a:avLst/>
          </a:prstGeom>
          <a:noFill/>
          <a:ln/>
        </p:spPr>
        <p:txBody>
          <a:bodyPr wrap="square" lIns="0" tIns="0" rIns="0" bIns="0" rtlCol="0" anchor="ctr"/>
          <a:lstStyle/>
          <a:p>
            <a:pPr marL="0" indent="0">
              <a:buNone/>
            </a:pPr>
            <a:r>
              <a:rPr lang="en-US" sz="1000" dirty="0">
                <a:solidFill>
                  <a:srgbClr val="7D90A3"/>
                </a:solidFill>
                <a:latin typeface="Calibri" pitchFamily="34" charset="0"/>
                <a:ea typeface="Calibri" pitchFamily="34" charset="-122"/>
                <a:cs typeface="Calibri" pitchFamily="34" charset="-120"/>
              </a:rPr>
              <a:t>M 98186 53331  ·  ajaywadhwatax@gmail.com  ·  wadhwataxconsultant.com</a:t>
            </a:r>
            <a:endParaRPr lang="en-US" sz="1000" dirty="0"/>
          </a:p>
        </p:txBody>
      </p:sp>
      <p:sp>
        <p:nvSpPr>
          <p:cNvPr id="16" name="Text 14"/>
          <p:cNvSpPr/>
          <p:nvPr/>
        </p:nvSpPr>
        <p:spPr>
          <a:xfrm>
            <a:off x="8869680" y="566928"/>
            <a:ext cx="2496312" cy="292608"/>
          </a:xfrm>
          <a:prstGeom prst="rect">
            <a:avLst/>
          </a:prstGeom>
          <a:noFill/>
          <a:ln/>
        </p:spPr>
        <p:txBody>
          <a:bodyPr wrap="square" lIns="0" tIns="0" rIns="0" bIns="0" rtlCol="0" anchor="ctr"/>
          <a:lstStyle/>
          <a:p>
            <a:pPr marL="0" indent="0" algn="r">
              <a:buNone/>
            </a:pPr>
            <a:r>
              <a:rPr lang="en-US" sz="1000" b="1" kern="0" spc="300" dirty="0">
                <a:solidFill>
                  <a:srgbClr val="C8A14A"/>
                </a:solidFill>
                <a:latin typeface="Calibri" pitchFamily="34" charset="0"/>
                <a:ea typeface="Calibri" pitchFamily="34" charset="-122"/>
                <a:cs typeface="Calibri" pitchFamily="34" charset="-120"/>
              </a:rPr>
              <a:t>STATE OF PLAY : 2026</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 0"/>
          <p:cNvSpPr/>
          <p:nvPr/>
        </p:nvSpPr>
        <p:spPr>
          <a:xfrm>
            <a:off x="661493" y="670024"/>
            <a:ext cx="11400631" cy="498376"/>
          </a:xfrm>
          <a:prstGeom prst="rect">
            <a:avLst/>
          </a:prstGeom>
          <a:noFill/>
          <a:ln/>
        </p:spPr>
        <p:txBody>
          <a:bodyPr wrap="none" lIns="0" tIns="0" rIns="0" bIns="0" rtlCol="0" anchor="t"/>
          <a:lstStyle/>
          <a:p>
            <a:pPr>
              <a:lnSpc>
                <a:spcPct val="104000"/>
              </a:lnSpc>
            </a:pPr>
            <a:r>
              <a:rPr lang="en-US" sz="3133" dirty="0">
                <a:solidFill>
                  <a:srgbClr val="5C4E3D"/>
                </a:solidFill>
                <a:latin typeface="Libre Baskerville" pitchFamily="34" charset="0"/>
                <a:ea typeface="Libre Baskerville" pitchFamily="34" charset="-122"/>
                <a:cs typeface="Libre Baskerville" pitchFamily="34" charset="-120"/>
              </a:rPr>
              <a:t>Ratio laid in Manish Sisodia and V. Senthil Balaji</a:t>
            </a:r>
            <a:endParaRPr lang="en-US" sz="3133" dirty="0"/>
          </a:p>
        </p:txBody>
      </p:sp>
      <p:sp>
        <p:nvSpPr>
          <p:cNvPr id="3" name="Text 1"/>
          <p:cNvSpPr/>
          <p:nvPr/>
        </p:nvSpPr>
        <p:spPr>
          <a:xfrm>
            <a:off x="661493" y="1370211"/>
            <a:ext cx="11478617" cy="235148"/>
          </a:xfrm>
          <a:prstGeom prst="rect">
            <a:avLst/>
          </a:prstGeom>
          <a:noFill/>
          <a:ln/>
        </p:spPr>
        <p:txBody>
          <a:bodyPr wrap="none" lIns="0" tIns="0" rIns="0" bIns="0" rtlCol="0" anchor="t"/>
          <a:lstStyle/>
          <a:p>
            <a:pPr>
              <a:lnSpc>
                <a:spcPct val="123000"/>
              </a:lnSpc>
            </a:pPr>
            <a:r>
              <a:rPr lang="en-US" sz="1200" dirty="0">
                <a:solidFill>
                  <a:srgbClr val="454240"/>
                </a:solidFill>
                <a:latin typeface="DM Sans" pitchFamily="34" charset="0"/>
                <a:ea typeface="DM Sans" pitchFamily="34" charset="-122"/>
                <a:cs typeface="DM Sans" pitchFamily="34" charset="-120"/>
              </a:rPr>
              <a:t>Key legal ratios on PMLA bail under Article 21.</a:t>
            </a:r>
            <a:endParaRPr lang="en-US" sz="12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91" y="1780629"/>
            <a:ext cx="10869017" cy="1157089"/>
          </a:xfrm>
          <a:prstGeom prst="rect">
            <a:avLst/>
          </a:prstGeom>
        </p:spPr>
      </p:pic>
      <p:sp>
        <p:nvSpPr>
          <p:cNvPr id="5" name="Text 2"/>
          <p:cNvSpPr/>
          <p:nvPr/>
        </p:nvSpPr>
        <p:spPr>
          <a:xfrm>
            <a:off x="876697" y="2185689"/>
            <a:ext cx="239216" cy="298947"/>
          </a:xfrm>
          <a:prstGeom prst="rect">
            <a:avLst/>
          </a:prstGeom>
          <a:noFill/>
          <a:ln/>
        </p:spPr>
        <p:txBody>
          <a:bodyPr wrap="none" lIns="0" tIns="0" rIns="0" bIns="0" rtlCol="0" anchor="ctr"/>
          <a:lstStyle/>
          <a:p>
            <a:pPr algn="ctr"/>
            <a:r>
              <a:rPr lang="en-US" sz="1867" dirty="0">
                <a:solidFill>
                  <a:srgbClr val="454240"/>
                </a:solidFill>
                <a:latin typeface="Libre Baskerville" pitchFamily="34" charset="0"/>
                <a:ea typeface="Libre Baskerville" pitchFamily="34" charset="-122"/>
                <a:cs typeface="Libre Baskerville" pitchFamily="34" charset="-120"/>
              </a:rPr>
              <a:t>1</a:t>
            </a:r>
            <a:endParaRPr lang="en-US" sz="1867" dirty="0"/>
          </a:p>
        </p:txBody>
      </p:sp>
      <p:sp>
        <p:nvSpPr>
          <p:cNvPr id="6" name="Text 3"/>
          <p:cNvSpPr/>
          <p:nvPr/>
        </p:nvSpPr>
        <p:spPr>
          <a:xfrm>
            <a:off x="1452961" y="1935163"/>
            <a:ext cx="3614340" cy="249139"/>
          </a:xfrm>
          <a:prstGeom prst="rect">
            <a:avLst/>
          </a:prstGeom>
          <a:noFill/>
          <a:ln/>
        </p:spPr>
        <p:txBody>
          <a:bodyPr wrap="none" lIns="0" tIns="0" rIns="0" bIns="0" rtlCol="0" anchor="t"/>
          <a:lstStyle/>
          <a:p>
            <a:pPr>
              <a:lnSpc>
                <a:spcPct val="104000"/>
              </a:lnSpc>
            </a:pPr>
            <a:r>
              <a:rPr lang="en-US" sz="1533" b="1" dirty="0">
                <a:solidFill>
                  <a:srgbClr val="454240"/>
                </a:solidFill>
                <a:latin typeface="Libre Baskerville" pitchFamily="34" charset="0"/>
                <a:ea typeface="Libre Baskerville" pitchFamily="34" charset="-122"/>
                <a:cs typeface="Libre Baskerville" pitchFamily="34" charset="-120"/>
              </a:rPr>
              <a:t>Article 21 Overrides Section 45(1)(ii)</a:t>
            </a:r>
            <a:endParaRPr lang="en-US" sz="1533" b="1" dirty="0"/>
          </a:p>
        </p:txBody>
      </p:sp>
      <p:sp>
        <p:nvSpPr>
          <p:cNvPr id="7" name="Text 4"/>
          <p:cNvSpPr/>
          <p:nvPr/>
        </p:nvSpPr>
        <p:spPr>
          <a:xfrm>
            <a:off x="1452961" y="2264966"/>
            <a:ext cx="9899055" cy="470297"/>
          </a:xfrm>
          <a:prstGeom prst="rect">
            <a:avLst/>
          </a:prstGeom>
          <a:noFill/>
          <a:ln/>
        </p:spPr>
        <p:txBody>
          <a:bodyPr wrap="square" lIns="0" tIns="0" rIns="0" bIns="0" rtlCol="0" anchor="t">
            <a:normAutofit/>
          </a:bodyPr>
          <a:lstStyle/>
          <a:p>
            <a:pPr>
              <a:lnSpc>
                <a:spcPct val="123000"/>
              </a:lnSpc>
            </a:pPr>
            <a:r>
              <a:rPr lang="en-US" sz="1200" dirty="0">
                <a:solidFill>
                  <a:srgbClr val="454240"/>
                </a:solidFill>
                <a:latin typeface="DM Sans" pitchFamily="34" charset="0"/>
                <a:ea typeface="DM Sans" pitchFamily="34" charset="-122"/>
                <a:cs typeface="DM Sans" pitchFamily="34" charset="-120"/>
              </a:rPr>
              <a:t>The right to a speedy trial is sacrosanct — statutory rigours </a:t>
            </a:r>
            <a:r>
              <a:rPr lang="en-US" sz="1200" b="1" dirty="0">
                <a:solidFill>
                  <a:srgbClr val="454240"/>
                </a:solidFill>
                <a:latin typeface="DM Sans Bold" pitchFamily="34" charset="0"/>
                <a:ea typeface="DM Sans Bold" pitchFamily="34" charset="-122"/>
                <a:cs typeface="DM Sans Bold" pitchFamily="34" charset="-120"/>
              </a:rPr>
              <a:t>"melt down"</a:t>
            </a:r>
            <a:r>
              <a:rPr lang="en-US" sz="1200" dirty="0">
                <a:solidFill>
                  <a:srgbClr val="454240"/>
                </a:solidFill>
                <a:latin typeface="DM Sans" pitchFamily="34" charset="0"/>
                <a:ea typeface="DM Sans" pitchFamily="34" charset="-122"/>
                <a:cs typeface="DM Sans" pitchFamily="34" charset="-120"/>
              </a:rPr>
              <a:t> when trial completion is unlikely and incarceration is prolonged.</a:t>
            </a:r>
            <a:endParaRPr lang="en-US" sz="120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5206" y="3072260"/>
            <a:ext cx="10869017" cy="956865"/>
          </a:xfrm>
          <a:prstGeom prst="rect">
            <a:avLst/>
          </a:prstGeom>
        </p:spPr>
      </p:pic>
      <p:sp>
        <p:nvSpPr>
          <p:cNvPr id="9" name="Text 5"/>
          <p:cNvSpPr/>
          <p:nvPr/>
        </p:nvSpPr>
        <p:spPr>
          <a:xfrm>
            <a:off x="876697" y="3377208"/>
            <a:ext cx="239216" cy="298947"/>
          </a:xfrm>
          <a:prstGeom prst="rect">
            <a:avLst/>
          </a:prstGeom>
          <a:noFill/>
          <a:ln/>
        </p:spPr>
        <p:txBody>
          <a:bodyPr wrap="none" lIns="0" tIns="0" rIns="0" bIns="0" rtlCol="0" anchor="ctr"/>
          <a:lstStyle/>
          <a:p>
            <a:pPr algn="ctr"/>
            <a:r>
              <a:rPr lang="en-US" sz="1867" dirty="0">
                <a:solidFill>
                  <a:srgbClr val="454240"/>
                </a:solidFill>
                <a:latin typeface="Libre Baskerville" pitchFamily="34" charset="0"/>
                <a:ea typeface="Libre Baskerville" pitchFamily="34" charset="-122"/>
                <a:cs typeface="Libre Baskerville" pitchFamily="34" charset="-120"/>
              </a:rPr>
              <a:t>2</a:t>
            </a:r>
            <a:endParaRPr lang="en-US" sz="1867" dirty="0"/>
          </a:p>
        </p:txBody>
      </p:sp>
      <p:sp>
        <p:nvSpPr>
          <p:cNvPr id="10" name="Text 6"/>
          <p:cNvSpPr/>
          <p:nvPr/>
        </p:nvSpPr>
        <p:spPr>
          <a:xfrm>
            <a:off x="1452960" y="3226792"/>
            <a:ext cx="4697115" cy="249139"/>
          </a:xfrm>
          <a:prstGeom prst="rect">
            <a:avLst/>
          </a:prstGeom>
          <a:noFill/>
          <a:ln/>
        </p:spPr>
        <p:txBody>
          <a:bodyPr wrap="none" lIns="0" tIns="0" rIns="0" bIns="0" rtlCol="0" anchor="t"/>
          <a:lstStyle/>
          <a:p>
            <a:pPr>
              <a:lnSpc>
                <a:spcPct val="104000"/>
              </a:lnSpc>
            </a:pPr>
            <a:r>
              <a:rPr lang="en-US" sz="1533" b="1" dirty="0">
                <a:solidFill>
                  <a:srgbClr val="454240"/>
                </a:solidFill>
                <a:latin typeface="Libre Baskerville" pitchFamily="34" charset="0"/>
                <a:ea typeface="Libre Baskerville" pitchFamily="34" charset="-122"/>
                <a:cs typeface="Libre Baskerville" pitchFamily="34" charset="-120"/>
              </a:rPr>
              <a:t>PMLA Trial Cannot Outrun Predicate Offence</a:t>
            </a:r>
            <a:endParaRPr lang="en-US" sz="1533" b="1" dirty="0"/>
          </a:p>
        </p:txBody>
      </p:sp>
      <p:sp>
        <p:nvSpPr>
          <p:cNvPr id="11" name="Text 7"/>
          <p:cNvSpPr/>
          <p:nvPr/>
        </p:nvSpPr>
        <p:spPr>
          <a:xfrm>
            <a:off x="1452961" y="3556595"/>
            <a:ext cx="9899055" cy="235148"/>
          </a:xfrm>
          <a:prstGeom prst="rect">
            <a:avLst/>
          </a:prstGeom>
          <a:noFill/>
          <a:ln/>
        </p:spPr>
        <p:txBody>
          <a:bodyPr wrap="none" lIns="0" tIns="0" rIns="0" bIns="0" rtlCol="0" anchor="t"/>
          <a:lstStyle/>
          <a:p>
            <a:pPr>
              <a:lnSpc>
                <a:spcPct val="123000"/>
              </a:lnSpc>
            </a:pPr>
            <a:r>
              <a:rPr lang="en-US" sz="1200" b="1" dirty="0">
                <a:solidFill>
                  <a:srgbClr val="454240"/>
                </a:solidFill>
                <a:latin typeface="DM Sans Bold" pitchFamily="34" charset="0"/>
                <a:ea typeface="DM Sans Bold" pitchFamily="34" charset="-122"/>
                <a:cs typeface="DM Sans Bold" pitchFamily="34" charset="-120"/>
              </a:rPr>
              <a:t>"Proceeds of crime"</a:t>
            </a:r>
            <a:r>
              <a:rPr lang="en-US" sz="1200" dirty="0">
                <a:solidFill>
                  <a:srgbClr val="454240"/>
                </a:solidFill>
                <a:latin typeface="DM Sans" pitchFamily="34" charset="0"/>
                <a:ea typeface="DM Sans" pitchFamily="34" charset="-122"/>
                <a:cs typeface="DM Sans" pitchFamily="34" charset="-120"/>
              </a:rPr>
              <a:t> is a </a:t>
            </a:r>
            <a:r>
              <a:rPr lang="en-US" sz="1200" i="1" dirty="0">
                <a:solidFill>
                  <a:srgbClr val="454240"/>
                </a:solidFill>
                <a:latin typeface="DM Sans" pitchFamily="34" charset="0"/>
                <a:ea typeface="DM Sans" pitchFamily="34" charset="-122"/>
                <a:cs typeface="DM Sans" pitchFamily="34" charset="-120"/>
              </a:rPr>
              <a:t>sine qua non</a:t>
            </a:r>
            <a:r>
              <a:rPr lang="en-US" sz="1200" dirty="0">
                <a:solidFill>
                  <a:srgbClr val="454240"/>
                </a:solidFill>
                <a:latin typeface="DM Sans" pitchFamily="34" charset="0"/>
                <a:ea typeface="DM Sans" pitchFamily="34" charset="-122"/>
                <a:cs typeface="DM Sans" pitchFamily="34" charset="-120"/>
              </a:rPr>
              <a:t> under Section 3. PMLA trial cannot conclude before the predicate offence trial.</a:t>
            </a:r>
            <a:endParaRPr lang="en-US" sz="120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1493" y="4139705"/>
            <a:ext cx="10869017" cy="956865"/>
          </a:xfrm>
          <a:prstGeom prst="rect">
            <a:avLst/>
          </a:prstGeom>
        </p:spPr>
      </p:pic>
      <p:sp>
        <p:nvSpPr>
          <p:cNvPr id="13" name="Text 8"/>
          <p:cNvSpPr/>
          <p:nvPr/>
        </p:nvSpPr>
        <p:spPr>
          <a:xfrm>
            <a:off x="876697" y="4468615"/>
            <a:ext cx="239216" cy="298947"/>
          </a:xfrm>
          <a:prstGeom prst="rect">
            <a:avLst/>
          </a:prstGeom>
          <a:noFill/>
          <a:ln/>
        </p:spPr>
        <p:txBody>
          <a:bodyPr wrap="none" lIns="0" tIns="0" rIns="0" bIns="0" rtlCol="0" anchor="ctr"/>
          <a:lstStyle/>
          <a:p>
            <a:pPr algn="ctr"/>
            <a:r>
              <a:rPr lang="en-US" sz="1867" dirty="0">
                <a:solidFill>
                  <a:srgbClr val="454240"/>
                </a:solidFill>
                <a:latin typeface="Libre Baskerville" pitchFamily="34" charset="0"/>
                <a:ea typeface="Libre Baskerville" pitchFamily="34" charset="-122"/>
                <a:cs typeface="Libre Baskerville" pitchFamily="34" charset="-120"/>
              </a:rPr>
              <a:t>3</a:t>
            </a:r>
            <a:endParaRPr lang="en-US" sz="1867" dirty="0"/>
          </a:p>
        </p:txBody>
      </p:sp>
      <p:sp>
        <p:nvSpPr>
          <p:cNvPr id="14" name="Text 9"/>
          <p:cNvSpPr/>
          <p:nvPr/>
        </p:nvSpPr>
        <p:spPr>
          <a:xfrm>
            <a:off x="1452960" y="4318199"/>
            <a:ext cx="3417888" cy="249139"/>
          </a:xfrm>
          <a:prstGeom prst="rect">
            <a:avLst/>
          </a:prstGeom>
          <a:noFill/>
          <a:ln/>
        </p:spPr>
        <p:txBody>
          <a:bodyPr wrap="none" lIns="0" tIns="0" rIns="0" bIns="0" rtlCol="0" anchor="t"/>
          <a:lstStyle/>
          <a:p>
            <a:pPr>
              <a:lnSpc>
                <a:spcPct val="104000"/>
              </a:lnSpc>
            </a:pPr>
            <a:r>
              <a:rPr lang="en-US" sz="1533" b="1" dirty="0">
                <a:solidFill>
                  <a:srgbClr val="454240"/>
                </a:solidFill>
                <a:latin typeface="Libre Baskerville" pitchFamily="34" charset="0"/>
                <a:ea typeface="Libre Baskerville" pitchFamily="34" charset="-122"/>
                <a:cs typeface="Libre Baskerville" pitchFamily="34" charset="-120"/>
              </a:rPr>
              <a:t>Bail is the Rule, Jail the Exception</a:t>
            </a:r>
            <a:endParaRPr lang="en-US" sz="1533" b="1" dirty="0"/>
          </a:p>
        </p:txBody>
      </p:sp>
      <p:sp>
        <p:nvSpPr>
          <p:cNvPr id="15" name="Text 10"/>
          <p:cNvSpPr/>
          <p:nvPr/>
        </p:nvSpPr>
        <p:spPr>
          <a:xfrm>
            <a:off x="1452961" y="4648002"/>
            <a:ext cx="9899055" cy="235148"/>
          </a:xfrm>
          <a:prstGeom prst="rect">
            <a:avLst/>
          </a:prstGeom>
          <a:noFill/>
          <a:ln/>
        </p:spPr>
        <p:txBody>
          <a:bodyPr wrap="none" lIns="0" tIns="0" rIns="0" bIns="0" rtlCol="0" anchor="t"/>
          <a:lstStyle/>
          <a:p>
            <a:pPr>
              <a:lnSpc>
                <a:spcPct val="123000"/>
              </a:lnSpc>
            </a:pPr>
            <a:r>
              <a:rPr lang="en-US" sz="1200" dirty="0">
                <a:solidFill>
                  <a:srgbClr val="454240"/>
                </a:solidFill>
                <a:latin typeface="DM Sans" pitchFamily="34" charset="0"/>
                <a:ea typeface="DM Sans" pitchFamily="34" charset="-122"/>
                <a:cs typeface="DM Sans" pitchFamily="34" charset="-120"/>
              </a:rPr>
              <a:t>Stringent provisions must not become tools for </a:t>
            </a:r>
            <a:r>
              <a:rPr lang="en-US" sz="1200" b="1" dirty="0">
                <a:solidFill>
                  <a:srgbClr val="454240"/>
                </a:solidFill>
                <a:latin typeface="DM Sans Bold" pitchFamily="34" charset="0"/>
                <a:ea typeface="DM Sans Bold" pitchFamily="34" charset="-122"/>
                <a:cs typeface="DM Sans Bold" pitchFamily="34" charset="-120"/>
              </a:rPr>
              <a:t>punishment without trial</a:t>
            </a:r>
            <a:r>
              <a:rPr lang="en-US" sz="1200" dirty="0">
                <a:solidFill>
                  <a:srgbClr val="454240"/>
                </a:solidFill>
                <a:latin typeface="DM Sans" pitchFamily="34" charset="0"/>
                <a:ea typeface="DM Sans" pitchFamily="34" charset="-122"/>
                <a:cs typeface="DM Sans" pitchFamily="34" charset="-120"/>
              </a:rPr>
              <a:t>.</a:t>
            </a:r>
            <a:endParaRPr lang="en-US" sz="1200" dirty="0"/>
          </a:p>
        </p:txBody>
      </p:sp>
      <p:pic>
        <p:nvPicPr>
          <p:cNvPr id="16"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1493" y="5231112"/>
            <a:ext cx="10869017" cy="956865"/>
          </a:xfrm>
          <a:prstGeom prst="rect">
            <a:avLst/>
          </a:prstGeom>
        </p:spPr>
      </p:pic>
      <p:sp>
        <p:nvSpPr>
          <p:cNvPr id="17" name="Text 11"/>
          <p:cNvSpPr/>
          <p:nvPr/>
        </p:nvSpPr>
        <p:spPr>
          <a:xfrm>
            <a:off x="876697" y="5560020"/>
            <a:ext cx="239216" cy="298947"/>
          </a:xfrm>
          <a:prstGeom prst="rect">
            <a:avLst/>
          </a:prstGeom>
          <a:noFill/>
          <a:ln/>
        </p:spPr>
        <p:txBody>
          <a:bodyPr wrap="none" lIns="0" tIns="0" rIns="0" bIns="0" rtlCol="0" anchor="ctr"/>
          <a:lstStyle/>
          <a:p>
            <a:pPr algn="ctr"/>
            <a:r>
              <a:rPr lang="en-US" sz="1867" dirty="0">
                <a:solidFill>
                  <a:srgbClr val="454240"/>
                </a:solidFill>
                <a:latin typeface="Libre Baskerville" pitchFamily="34" charset="0"/>
                <a:ea typeface="Libre Baskerville" pitchFamily="34" charset="-122"/>
                <a:cs typeface="Libre Baskerville" pitchFamily="34" charset="-120"/>
              </a:rPr>
              <a:t>4</a:t>
            </a:r>
            <a:endParaRPr lang="en-US" sz="1867" dirty="0"/>
          </a:p>
        </p:txBody>
      </p:sp>
      <p:sp>
        <p:nvSpPr>
          <p:cNvPr id="18" name="Text 12"/>
          <p:cNvSpPr/>
          <p:nvPr/>
        </p:nvSpPr>
        <p:spPr>
          <a:xfrm>
            <a:off x="1452960" y="5409605"/>
            <a:ext cx="4287440" cy="249139"/>
          </a:xfrm>
          <a:prstGeom prst="rect">
            <a:avLst/>
          </a:prstGeom>
          <a:noFill/>
          <a:ln/>
        </p:spPr>
        <p:txBody>
          <a:bodyPr wrap="none" lIns="0" tIns="0" rIns="0" bIns="0" rtlCol="0" anchor="t"/>
          <a:lstStyle/>
          <a:p>
            <a:pPr>
              <a:lnSpc>
                <a:spcPct val="104000"/>
              </a:lnSpc>
            </a:pPr>
            <a:r>
              <a:rPr lang="en-US" sz="1533" b="1" dirty="0">
                <a:solidFill>
                  <a:srgbClr val="454240"/>
                </a:solidFill>
                <a:latin typeface="Libre Baskerville" pitchFamily="34" charset="0"/>
                <a:ea typeface="Libre Baskerville" pitchFamily="34" charset="-122"/>
                <a:cs typeface="Libre Baskerville" pitchFamily="34" charset="-120"/>
              </a:rPr>
              <a:t>Four-Factor Test for Constitutional Courts</a:t>
            </a:r>
            <a:endParaRPr lang="en-US" sz="1533" b="1" dirty="0"/>
          </a:p>
        </p:txBody>
      </p:sp>
      <p:sp>
        <p:nvSpPr>
          <p:cNvPr id="19" name="Text 13"/>
          <p:cNvSpPr/>
          <p:nvPr/>
        </p:nvSpPr>
        <p:spPr>
          <a:xfrm>
            <a:off x="1452961" y="5739409"/>
            <a:ext cx="9899055" cy="235148"/>
          </a:xfrm>
          <a:prstGeom prst="rect">
            <a:avLst/>
          </a:prstGeom>
          <a:noFill/>
          <a:ln/>
        </p:spPr>
        <p:txBody>
          <a:bodyPr wrap="none" lIns="0" tIns="0" rIns="0" bIns="0" rtlCol="0" anchor="t"/>
          <a:lstStyle/>
          <a:p>
            <a:pPr>
              <a:lnSpc>
                <a:spcPct val="123000"/>
              </a:lnSpc>
            </a:pPr>
            <a:r>
              <a:rPr lang="en-US" sz="1200" dirty="0">
                <a:solidFill>
                  <a:srgbClr val="454240"/>
                </a:solidFill>
                <a:latin typeface="DM Sans" pitchFamily="34" charset="0"/>
                <a:ea typeface="DM Sans" pitchFamily="34" charset="-122"/>
                <a:cs typeface="DM Sans" pitchFamily="34" charset="-120"/>
              </a:rPr>
              <a:t>Consider: maximum sentence, incarceration period, delay attribution, and threat to society.</a:t>
            </a:r>
            <a:endParaRPr lang="en-US" sz="1200" dirty="0"/>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20040"/>
            <a:ext cx="5486400" cy="274320"/>
          </a:xfrm>
          <a:prstGeom prst="rect">
            <a:avLst/>
          </a:prstGeom>
          <a:noFill/>
          <a:ln/>
        </p:spPr>
        <p:txBody>
          <a:bodyPr wrap="square" lIns="0" tIns="0" rIns="0" bIns="0" rtlCol="0" anchor="ctr"/>
          <a:lstStyle/>
          <a:p>
            <a:pPr marL="0" indent="0">
              <a:buNone/>
            </a:pPr>
            <a:r>
              <a:rPr lang="en-US" sz="1100" b="1" kern="0" spc="200" dirty="0">
                <a:solidFill>
                  <a:srgbClr val="B8860B"/>
                </a:solidFill>
                <a:latin typeface="Calibri" pitchFamily="34" charset="0"/>
                <a:ea typeface="Calibri" pitchFamily="34" charset="-122"/>
                <a:cs typeface="Calibri" pitchFamily="34" charset="-120"/>
              </a:rPr>
              <a:t>PMLA CONTROVERSY  ·  3 OF 4</a:t>
            </a:r>
            <a:endParaRPr lang="en-US" sz="1100" dirty="0"/>
          </a:p>
        </p:txBody>
      </p:sp>
      <p:sp>
        <p:nvSpPr>
          <p:cNvPr id="3" name="Shape 1"/>
          <p:cNvSpPr/>
          <p:nvPr/>
        </p:nvSpPr>
        <p:spPr>
          <a:xfrm>
            <a:off x="502920" y="685800"/>
            <a:ext cx="566928" cy="566928"/>
          </a:xfrm>
          <a:prstGeom prst="ellipse">
            <a:avLst/>
          </a:prstGeom>
          <a:solidFill>
            <a:srgbClr val="1E2761"/>
          </a:solidFill>
          <a:ln/>
        </p:spPr>
        <p:txBody>
          <a:bodyPr/>
          <a:lstStyle/>
          <a:p>
            <a:endParaRPr lang="en-US"/>
          </a:p>
        </p:txBody>
      </p:sp>
      <p:sp>
        <p:nvSpPr>
          <p:cNvPr id="4" name="Text 2"/>
          <p:cNvSpPr/>
          <p:nvPr/>
        </p:nvSpPr>
        <p:spPr>
          <a:xfrm>
            <a:off x="502920" y="685800"/>
            <a:ext cx="566928" cy="566928"/>
          </a:xfrm>
          <a:prstGeom prst="rect">
            <a:avLst/>
          </a:prstGeom>
          <a:noFill/>
          <a:ln/>
        </p:spPr>
        <p:txBody>
          <a:bodyPr wrap="square" lIns="0" tIns="0" rIns="0" bIns="0"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3</a:t>
            </a:r>
            <a:endParaRPr lang="en-US" sz="2200" dirty="0"/>
          </a:p>
        </p:txBody>
      </p:sp>
      <p:sp>
        <p:nvSpPr>
          <p:cNvPr id="5" name="Text 3"/>
          <p:cNvSpPr/>
          <p:nvPr/>
        </p:nvSpPr>
        <p:spPr>
          <a:xfrm>
            <a:off x="1234440" y="658368"/>
            <a:ext cx="7680960" cy="640080"/>
          </a:xfrm>
          <a:prstGeom prst="rect">
            <a:avLst/>
          </a:prstGeom>
          <a:noFill/>
          <a:ln/>
        </p:spPr>
        <p:txBody>
          <a:bodyPr wrap="square" lIns="0" tIns="0" rIns="0" bIns="0" rtlCol="0" anchor="ctr"/>
          <a:lstStyle/>
          <a:p>
            <a:pPr marL="0" indent="0">
              <a:buNone/>
            </a:pPr>
            <a:r>
              <a:rPr lang="en-US" sz="3000" b="1" dirty="0">
                <a:solidFill>
                  <a:srgbClr val="1E2761"/>
                </a:solidFill>
                <a:latin typeface="Cambria" pitchFamily="34" charset="0"/>
                <a:ea typeface="Cambria" pitchFamily="34" charset="-122"/>
                <a:cs typeface="Cambria" pitchFamily="34" charset="-120"/>
              </a:rPr>
              <a:t>When the Predicate Offence Collapses</a:t>
            </a:r>
            <a:endParaRPr lang="en-US" sz="3000" dirty="0"/>
          </a:p>
        </p:txBody>
      </p:sp>
      <p:sp>
        <p:nvSpPr>
          <p:cNvPr id="6" name="Shape 4"/>
          <p:cNvSpPr/>
          <p:nvPr/>
        </p:nvSpPr>
        <p:spPr>
          <a:xfrm>
            <a:off x="9646920" y="365760"/>
            <a:ext cx="2103120" cy="365760"/>
          </a:xfrm>
          <a:prstGeom prst="roundRect">
            <a:avLst>
              <a:gd name="adj" fmla="val 50000"/>
            </a:avLst>
          </a:prstGeom>
          <a:solidFill>
            <a:srgbClr val="B8860B"/>
          </a:solidFill>
          <a:ln/>
        </p:spPr>
        <p:txBody>
          <a:bodyPr/>
          <a:lstStyle/>
          <a:p>
            <a:endParaRPr lang="en-US"/>
          </a:p>
        </p:txBody>
      </p:sp>
      <p:sp>
        <p:nvSpPr>
          <p:cNvPr id="7" name="Text 5"/>
          <p:cNvSpPr/>
          <p:nvPr/>
        </p:nvSpPr>
        <p:spPr>
          <a:xfrm>
            <a:off x="9646920" y="365760"/>
            <a:ext cx="2103120" cy="365760"/>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Calibri" pitchFamily="34" charset="0"/>
                <a:ea typeface="Calibri" pitchFamily="34" charset="-122"/>
                <a:cs typeface="Calibri" pitchFamily="34" charset="-120"/>
              </a:rPr>
              <a:t>SETTLED · CONTESTED</a:t>
            </a:r>
            <a:endParaRPr lang="en-US" sz="1050" dirty="0"/>
          </a:p>
        </p:txBody>
      </p:sp>
      <p:sp>
        <p:nvSpPr>
          <p:cNvPr id="8" name="Text 6"/>
          <p:cNvSpPr/>
          <p:nvPr/>
        </p:nvSpPr>
        <p:spPr>
          <a:xfrm>
            <a:off x="8778240" y="841248"/>
            <a:ext cx="3017520" cy="274320"/>
          </a:xfrm>
          <a:prstGeom prst="rect">
            <a:avLst/>
          </a:prstGeom>
          <a:noFill/>
          <a:ln/>
        </p:spPr>
        <p:txBody>
          <a:bodyPr wrap="square" lIns="0" tIns="0" rIns="0" bIns="0" rtlCol="0" anchor="ctr"/>
          <a:lstStyle/>
          <a:p>
            <a:pPr marL="0" indent="0" algn="r">
              <a:buNone/>
            </a:pPr>
            <a:r>
              <a:rPr lang="en-US" sz="1050" b="1" dirty="0">
                <a:solidFill>
                  <a:srgbClr val="B8860B"/>
                </a:solidFill>
                <a:latin typeface="Calibri" pitchFamily="34" charset="0"/>
                <a:ea typeface="Calibri" pitchFamily="34" charset="-122"/>
                <a:cs typeface="Calibri" pitchFamily="34" charset="-120"/>
              </a:rPr>
              <a:t>Provisions   </a:t>
            </a:r>
            <a:r>
              <a:rPr lang="en-US" sz="1050" dirty="0">
                <a:solidFill>
                  <a:srgbClr val="8A8A8A"/>
                </a:solidFill>
                <a:latin typeface="Calibri" pitchFamily="34" charset="0"/>
                <a:ea typeface="Calibri" pitchFamily="34" charset="-122"/>
                <a:cs typeface="Calibri" pitchFamily="34" charset="-120"/>
              </a:rPr>
              <a:t>S.3 · S.2(1)(u) · the Schedule</a:t>
            </a:r>
            <a:endParaRPr lang="en-US" sz="1050" dirty="0"/>
          </a:p>
        </p:txBody>
      </p:sp>
      <p:sp>
        <p:nvSpPr>
          <p:cNvPr id="9" name="Shape 7"/>
          <p:cNvSpPr/>
          <p:nvPr/>
        </p:nvSpPr>
        <p:spPr>
          <a:xfrm>
            <a:off x="502919" y="1417320"/>
            <a:ext cx="10884747" cy="987552"/>
          </a:xfrm>
          <a:prstGeom prst="roundRect">
            <a:avLst>
              <a:gd name="adj" fmla="val 4138"/>
            </a:avLst>
          </a:prstGeom>
          <a:solidFill>
            <a:schemeClr val="accent1">
              <a:lumMod val="50000"/>
            </a:schemeClr>
          </a:solidFill>
          <a:ln/>
          <a:effectLst>
            <a:outerShdw blurRad="101600" dist="38100" dir="5400000" algn="bl" rotWithShape="0">
              <a:srgbClr val="000000">
                <a:alpha val="20000"/>
              </a:srgbClr>
            </a:outerShdw>
          </a:effectLst>
        </p:spPr>
        <p:txBody>
          <a:bodyPr/>
          <a:lstStyle/>
          <a:p>
            <a:endParaRPr lang="en-US"/>
          </a:p>
        </p:txBody>
      </p:sp>
      <p:sp>
        <p:nvSpPr>
          <p:cNvPr id="10" name="Text 8"/>
          <p:cNvSpPr/>
          <p:nvPr/>
        </p:nvSpPr>
        <p:spPr>
          <a:xfrm>
            <a:off x="731520" y="1554480"/>
            <a:ext cx="3657600" cy="274320"/>
          </a:xfrm>
          <a:prstGeom prst="rect">
            <a:avLst/>
          </a:prstGeom>
          <a:noFill/>
          <a:ln/>
        </p:spPr>
        <p:txBody>
          <a:bodyPr wrap="square" lIns="0" tIns="0" rIns="0" bIns="0" rtlCol="0" anchor="ctr"/>
          <a:lstStyle/>
          <a:p>
            <a:pPr marL="0" indent="0">
              <a:buNone/>
            </a:pPr>
            <a:r>
              <a:rPr lang="en-US" sz="1050" b="1" kern="0" spc="100" dirty="0">
                <a:solidFill>
                  <a:srgbClr val="B8860B"/>
                </a:solidFill>
                <a:latin typeface="Calibri" pitchFamily="34" charset="0"/>
                <a:ea typeface="Calibri" pitchFamily="34" charset="-122"/>
                <a:cs typeface="Calibri" pitchFamily="34" charset="-120"/>
              </a:rPr>
              <a:t>THE PROVISION — SECTION 2(1)(u), FIRST LIMB</a:t>
            </a:r>
            <a:endParaRPr lang="en-US" sz="1050" dirty="0"/>
          </a:p>
        </p:txBody>
      </p:sp>
      <p:sp>
        <p:nvSpPr>
          <p:cNvPr id="11" name="Text 9"/>
          <p:cNvSpPr/>
          <p:nvPr/>
        </p:nvSpPr>
        <p:spPr>
          <a:xfrm>
            <a:off x="731520" y="1874520"/>
            <a:ext cx="10469880" cy="777240"/>
          </a:xfrm>
          <a:prstGeom prst="rect">
            <a:avLst/>
          </a:prstGeom>
          <a:noFill/>
          <a:ln/>
        </p:spPr>
        <p:txBody>
          <a:bodyPr wrap="square" lIns="0" tIns="0" rIns="0" bIns="0" rtlCol="0" anchor="t"/>
          <a:lstStyle/>
          <a:p>
            <a:pPr marL="0" indent="0">
              <a:lnSpc>
                <a:spcPct val="115000"/>
              </a:lnSpc>
              <a:buNone/>
            </a:pPr>
            <a:r>
              <a:rPr lang="en-US" sz="1200" i="1" dirty="0">
                <a:solidFill>
                  <a:srgbClr val="FFFFFF"/>
                </a:solidFill>
                <a:latin typeface="Cambria" pitchFamily="34" charset="0"/>
                <a:ea typeface="Cambria" pitchFamily="34" charset="-122"/>
                <a:cs typeface="Cambria" pitchFamily="34" charset="-120"/>
              </a:rPr>
              <a:t>“'Proceeds of crime' means any property derived or obtained, directly or indirectly, by any person as a result of criminal activity relating to a scheduled offence…”</a:t>
            </a:r>
            <a:endParaRPr lang="en-US" sz="1200" dirty="0"/>
          </a:p>
        </p:txBody>
      </p:sp>
      <p:sp>
        <p:nvSpPr>
          <p:cNvPr id="12" name="Text 10"/>
          <p:cNvSpPr/>
          <p:nvPr/>
        </p:nvSpPr>
        <p:spPr>
          <a:xfrm>
            <a:off x="502920" y="3071707"/>
            <a:ext cx="4572000" cy="274320"/>
          </a:xfrm>
          <a:prstGeom prst="rect">
            <a:avLst/>
          </a:prstGeom>
          <a:noFill/>
          <a:ln/>
        </p:spPr>
        <p:txBody>
          <a:bodyPr wrap="square" lIns="0" tIns="0" rIns="0" bIns="0" rtlCol="0" anchor="ctr"/>
          <a:lstStyle/>
          <a:p>
            <a:pPr marL="0" indent="0">
              <a:buNone/>
            </a:pPr>
            <a:r>
              <a:rPr lang="en-US" sz="1200" b="1" kern="0" spc="100" dirty="0">
                <a:solidFill>
                  <a:srgbClr val="B8860B"/>
                </a:solidFill>
                <a:latin typeface="Calibri" pitchFamily="34" charset="0"/>
                <a:ea typeface="Calibri" pitchFamily="34" charset="-122"/>
                <a:cs typeface="Calibri" pitchFamily="34" charset="-120"/>
              </a:rPr>
              <a:t>THE CONTROVERSY</a:t>
            </a:r>
            <a:endParaRPr lang="en-US" sz="1200" dirty="0"/>
          </a:p>
        </p:txBody>
      </p:sp>
      <p:sp>
        <p:nvSpPr>
          <p:cNvPr id="13" name="Text 11"/>
          <p:cNvSpPr/>
          <p:nvPr/>
        </p:nvSpPr>
        <p:spPr>
          <a:xfrm>
            <a:off x="502920" y="3429000"/>
            <a:ext cx="7863840" cy="2743200"/>
          </a:xfrm>
          <a:prstGeom prst="rect">
            <a:avLst/>
          </a:prstGeom>
          <a:noFill/>
          <a:ln/>
        </p:spPr>
        <p:txBody>
          <a:bodyPr wrap="square" lIns="0" tIns="0" rIns="0" bIns="0" rtlCol="0" anchor="t"/>
          <a:lstStyle/>
          <a:p>
            <a:pPr marL="342900" indent="-342900">
              <a:lnSpc>
                <a:spcPct val="105000"/>
              </a:lnSpc>
              <a:spcAft>
                <a:spcPts val="1000"/>
              </a:spcAft>
              <a:buSzPct val="100000"/>
              <a:buChar char="•"/>
            </a:pPr>
            <a:r>
              <a:rPr lang="en-US" sz="1400" dirty="0">
                <a:solidFill>
                  <a:srgbClr val="3A3A3A"/>
                </a:solidFill>
                <a:latin typeface="Calibri" pitchFamily="34" charset="0"/>
                <a:ea typeface="Calibri" pitchFamily="34" charset="-122"/>
                <a:cs typeface="Calibri" pitchFamily="34" charset="-120"/>
              </a:rPr>
              <a:t>PMLA is parasitic on the scheduled (predicate) offence — no scheduled offence, no “proceeds of crime,” no laundering.</a:t>
            </a:r>
            <a:endParaRPr lang="en-US" sz="1400" dirty="0"/>
          </a:p>
          <a:p>
            <a:pPr marL="342900" indent="-342900">
              <a:lnSpc>
                <a:spcPct val="105000"/>
              </a:lnSpc>
              <a:spcAft>
                <a:spcPts val="1000"/>
              </a:spcAft>
              <a:buSzPct val="100000"/>
              <a:buChar char="•"/>
            </a:pPr>
            <a:r>
              <a:rPr lang="en-US" sz="1400" dirty="0">
                <a:solidFill>
                  <a:srgbClr val="3A3A3A"/>
                </a:solidFill>
                <a:latin typeface="Calibri" pitchFamily="34" charset="0"/>
                <a:ea typeface="Calibri" pitchFamily="34" charset="-122"/>
                <a:cs typeface="Calibri" pitchFamily="34" charset="-120"/>
              </a:rPr>
              <a:t>Vijay Madanlal Union of India: a person “finally absolved” in the predicate offence cannot be proceeded against under PMLA.</a:t>
            </a:r>
            <a:endParaRPr lang="en-US" sz="1400" dirty="0"/>
          </a:p>
          <a:p>
            <a:pPr marL="342900" indent="-342900">
              <a:lnSpc>
                <a:spcPct val="105000"/>
              </a:lnSpc>
              <a:spcAft>
                <a:spcPts val="600"/>
              </a:spcAft>
              <a:buSzPct val="100000"/>
              <a:buChar char="•"/>
            </a:pPr>
            <a:r>
              <a:rPr lang="en-US" sz="1400" b="1" dirty="0">
                <a:solidFill>
                  <a:srgbClr val="3A3A3A"/>
                </a:solidFill>
                <a:latin typeface="Calibri" pitchFamily="34" charset="0"/>
                <a:ea typeface="Calibri" pitchFamily="34" charset="-122"/>
                <a:cs typeface="Calibri" pitchFamily="34" charset="-120"/>
              </a:rPr>
              <a:t>Live disputes on how far “final absolution” extends:</a:t>
            </a:r>
            <a:endParaRPr lang="en-US" sz="1400" dirty="0"/>
          </a:p>
          <a:p>
            <a:pPr marL="685800" lvl="1" indent="-342900">
              <a:lnSpc>
                <a:spcPct val="105000"/>
              </a:lnSpc>
              <a:spcAft>
                <a:spcPts val="600"/>
              </a:spcAft>
              <a:buSzPct val="100000"/>
              <a:buChar char="•"/>
            </a:pPr>
            <a:r>
              <a:rPr lang="en-US" sz="1400" dirty="0">
                <a:solidFill>
                  <a:srgbClr val="3A3A3A"/>
                </a:solidFill>
                <a:latin typeface="Calibri" pitchFamily="34" charset="0"/>
                <a:ea typeface="Calibri" pitchFamily="34" charset="-122"/>
                <a:cs typeface="Calibri" pitchFamily="34" charset="-120"/>
              </a:rPr>
              <a:t>Quashing of the predicate offence on technical or procedural grounds (as opposed to a merits-based acquittal)</a:t>
            </a:r>
            <a:endParaRPr lang="en-US" sz="1400" dirty="0"/>
          </a:p>
          <a:p>
            <a:pPr marL="685800" lvl="1" indent="-342900">
              <a:lnSpc>
                <a:spcPct val="105000"/>
              </a:lnSpc>
              <a:spcAft>
                <a:spcPts val="600"/>
              </a:spcAft>
              <a:buSzPct val="100000"/>
              <a:buChar char="•"/>
            </a:pPr>
            <a:r>
              <a:rPr lang="en-US" sz="1400" dirty="0">
                <a:solidFill>
                  <a:srgbClr val="3A3A3A"/>
                </a:solidFill>
                <a:latin typeface="Calibri" pitchFamily="34" charset="0"/>
                <a:ea typeface="Calibri" pitchFamily="34" charset="-122"/>
                <a:cs typeface="Calibri" pitchFamily="34" charset="-120"/>
              </a:rPr>
              <a:t>Closure of the predicate case via a closure/final report</a:t>
            </a:r>
            <a:endParaRPr lang="en-US" sz="1400" dirty="0"/>
          </a:p>
          <a:p>
            <a:pPr marL="685800" lvl="1" indent="-342900">
              <a:lnSpc>
                <a:spcPct val="105000"/>
              </a:lnSpc>
              <a:spcAft>
                <a:spcPts val="600"/>
              </a:spcAft>
              <a:buSzPct val="100000"/>
              <a:buChar char="•"/>
            </a:pPr>
            <a:r>
              <a:rPr lang="en-US" sz="1400" dirty="0">
                <a:solidFill>
                  <a:srgbClr val="3A3A3A"/>
                </a:solidFill>
                <a:latin typeface="Calibri" pitchFamily="34" charset="0"/>
                <a:ea typeface="Calibri" pitchFamily="34" charset="-122"/>
                <a:cs typeface="Calibri" pitchFamily="34" charset="-120"/>
              </a:rPr>
              <a:t>Partial collapse of the predicate — i.e., quashing/acquittal qua some accused only</a:t>
            </a:r>
            <a:endParaRPr lang="en-US" sz="1400" dirty="0"/>
          </a:p>
          <a:p>
            <a:pPr marL="685800" lvl="1" indent="-342900">
              <a:lnSpc>
                <a:spcPct val="105000"/>
              </a:lnSpc>
              <a:buSzPct val="100000"/>
              <a:buChar char="•"/>
            </a:pPr>
            <a:r>
              <a:rPr lang="en-US" sz="1400" dirty="0">
                <a:solidFill>
                  <a:srgbClr val="3A3A3A"/>
                </a:solidFill>
                <a:latin typeface="Calibri" pitchFamily="34" charset="0"/>
                <a:ea typeface="Calibri" pitchFamily="34" charset="-122"/>
                <a:cs typeface="Calibri" pitchFamily="34" charset="-120"/>
              </a:rPr>
              <a:t>The PMLA accused who was never named / an accused in the predicate offence at all</a:t>
            </a:r>
            <a:endParaRPr lang="en-US" sz="1400" dirty="0"/>
          </a:p>
        </p:txBody>
      </p:sp>
      <p:sp>
        <p:nvSpPr>
          <p:cNvPr id="14" name="Text 12"/>
          <p:cNvSpPr/>
          <p:nvPr/>
        </p:nvSpPr>
        <p:spPr>
          <a:xfrm>
            <a:off x="502920" y="6446520"/>
            <a:ext cx="7315200" cy="274320"/>
          </a:xfrm>
          <a:prstGeom prst="rect">
            <a:avLst/>
          </a:prstGeom>
          <a:noFill/>
          <a:ln/>
        </p:spPr>
        <p:txBody>
          <a:bodyPr wrap="square" lIns="0" tIns="0" rIns="0" bIns="0" rtlCol="0" anchor="ctr"/>
          <a:lstStyle/>
          <a:p>
            <a:pPr marL="0" indent="0">
              <a:buNone/>
            </a:pPr>
            <a:r>
              <a:rPr lang="en-US" sz="950" dirty="0">
                <a:solidFill>
                  <a:srgbClr val="8A8A8A"/>
                </a:solidFill>
                <a:latin typeface="Calibri" pitchFamily="34" charset="0"/>
                <a:ea typeface="Calibri" pitchFamily="34" charset="-122"/>
                <a:cs typeface="Calibri" pitchFamily="34" charset="-120"/>
              </a:rPr>
              <a:t>PMLA &amp; Benami · Current Burning Issues · Adv. (CA.) Ajay Wadhwa</a:t>
            </a:r>
            <a:endParaRPr lang="en-US" sz="950" dirty="0"/>
          </a:p>
        </p:txBody>
      </p:sp>
      <p:sp>
        <p:nvSpPr>
          <p:cNvPr id="15" name="Text 13"/>
          <p:cNvSpPr/>
          <p:nvPr/>
        </p:nvSpPr>
        <p:spPr>
          <a:xfrm>
            <a:off x="11521440" y="6446520"/>
            <a:ext cx="274320" cy="274320"/>
          </a:xfrm>
          <a:prstGeom prst="rect">
            <a:avLst/>
          </a:prstGeom>
          <a:noFill/>
          <a:ln/>
        </p:spPr>
        <p:txBody>
          <a:bodyPr wrap="square" lIns="0" tIns="0" rIns="0" bIns="0" rtlCol="0" anchor="ctr"/>
          <a:lstStyle/>
          <a:p>
            <a:pPr marL="0" indent="0" algn="r">
              <a:buNone/>
            </a:pP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66960" y="-320040"/>
            <a:ext cx="2103120" cy="2103120"/>
          </a:xfrm>
          <a:prstGeom prst="rect">
            <a:avLst/>
          </a:prstGeom>
          <a:noFill/>
          <a:ln/>
        </p:spPr>
        <p:txBody>
          <a:bodyPr wrap="square" lIns="0" tIns="0" rIns="0" bIns="0" rtlCol="0" anchor="ctr"/>
          <a:lstStyle/>
          <a:p>
            <a:pPr marL="0" indent="0" algn="r">
              <a:buNone/>
            </a:pPr>
            <a:r>
              <a:rPr lang="en-US" sz="17000" b="1" dirty="0">
                <a:solidFill>
                  <a:srgbClr val="F1F3F6"/>
                </a:solidFill>
                <a:latin typeface="Cambria" pitchFamily="34" charset="0"/>
                <a:ea typeface="Cambria" pitchFamily="34" charset="-122"/>
                <a:cs typeface="Cambria" pitchFamily="34" charset="-120"/>
              </a:rPr>
              <a:t>4</a:t>
            </a:r>
            <a:endParaRPr lang="en-US" sz="17000" dirty="0"/>
          </a:p>
        </p:txBody>
      </p:sp>
      <p:sp>
        <p:nvSpPr>
          <p:cNvPr id="3" name="Text 1"/>
          <p:cNvSpPr/>
          <p:nvPr/>
        </p:nvSpPr>
        <p:spPr>
          <a:xfrm>
            <a:off x="457200" y="320040"/>
            <a:ext cx="7315200" cy="274320"/>
          </a:xfrm>
          <a:prstGeom prst="rect">
            <a:avLst/>
          </a:prstGeom>
          <a:noFill/>
          <a:ln/>
        </p:spPr>
        <p:txBody>
          <a:bodyPr wrap="square" lIns="0" tIns="0" rIns="0" bIns="0" rtlCol="0" anchor="ctr"/>
          <a:lstStyle/>
          <a:p>
            <a:pPr marL="0" indent="0">
              <a:buNone/>
            </a:pPr>
            <a:r>
              <a:rPr lang="en-US" sz="1150" b="1" kern="0" spc="150" dirty="0">
                <a:solidFill>
                  <a:srgbClr val="AD8139"/>
                </a:solidFill>
                <a:latin typeface="Calibri" pitchFamily="34" charset="0"/>
                <a:ea typeface="Calibri" pitchFamily="34" charset="-122"/>
                <a:cs typeface="Calibri" pitchFamily="34" charset="-120"/>
              </a:rPr>
              <a:t>PMLA CONTROVERSY  ·  4 OF 4</a:t>
            </a:r>
            <a:endParaRPr lang="en-US" sz="1150" dirty="0"/>
          </a:p>
        </p:txBody>
      </p:sp>
      <p:sp>
        <p:nvSpPr>
          <p:cNvPr id="4" name="Shape 2"/>
          <p:cNvSpPr/>
          <p:nvPr/>
        </p:nvSpPr>
        <p:spPr>
          <a:xfrm>
            <a:off x="9637776" y="301752"/>
            <a:ext cx="1636776" cy="310896"/>
          </a:xfrm>
          <a:prstGeom prst="roundRect">
            <a:avLst>
              <a:gd name="adj" fmla="val 50000"/>
            </a:avLst>
          </a:prstGeom>
          <a:solidFill>
            <a:srgbClr val="AF4639"/>
          </a:solidFill>
          <a:ln/>
        </p:spPr>
        <p:txBody>
          <a:bodyPr/>
          <a:lstStyle/>
          <a:p>
            <a:endParaRPr lang="en-US"/>
          </a:p>
        </p:txBody>
      </p:sp>
      <p:sp>
        <p:nvSpPr>
          <p:cNvPr id="5" name="Text 3"/>
          <p:cNvSpPr/>
          <p:nvPr/>
        </p:nvSpPr>
        <p:spPr>
          <a:xfrm>
            <a:off x="9637776" y="301752"/>
            <a:ext cx="1636776" cy="310896"/>
          </a:xfrm>
          <a:prstGeom prst="rect">
            <a:avLst/>
          </a:prstGeom>
          <a:noFill/>
          <a:ln/>
        </p:spPr>
        <p:txBody>
          <a:bodyPr wrap="square" lIns="0" tIns="0" rIns="0" bIns="0"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CONTESTED</a:t>
            </a:r>
            <a:endParaRPr lang="en-US" sz="1000" dirty="0"/>
          </a:p>
        </p:txBody>
      </p:sp>
      <p:sp>
        <p:nvSpPr>
          <p:cNvPr id="6" name="Text 4"/>
          <p:cNvSpPr/>
          <p:nvPr/>
        </p:nvSpPr>
        <p:spPr>
          <a:xfrm>
            <a:off x="457200" y="621792"/>
            <a:ext cx="10332720" cy="566928"/>
          </a:xfrm>
          <a:prstGeom prst="rect">
            <a:avLst/>
          </a:prstGeom>
          <a:noFill/>
          <a:ln/>
        </p:spPr>
        <p:txBody>
          <a:bodyPr wrap="square" lIns="0" tIns="0" rIns="0" bIns="0" rtlCol="0" anchor="ctr"/>
          <a:lstStyle/>
          <a:p>
            <a:pPr marL="0" indent="0">
              <a:buNone/>
            </a:pPr>
            <a:r>
              <a:rPr lang="en-US" sz="2800" b="1" dirty="0">
                <a:solidFill>
                  <a:srgbClr val="0E2641"/>
                </a:solidFill>
                <a:latin typeface="Cambria" pitchFamily="34" charset="0"/>
                <a:ea typeface="Cambria" pitchFamily="34" charset="-122"/>
                <a:cs typeface="Cambria" pitchFamily="34" charset="-120"/>
              </a:rPr>
              <a:t>Attachment of the ‘Value Thereof’</a:t>
            </a:r>
            <a:endParaRPr lang="en-US" sz="2800" dirty="0"/>
          </a:p>
        </p:txBody>
      </p:sp>
      <p:sp>
        <p:nvSpPr>
          <p:cNvPr id="7" name="Text 5"/>
          <p:cNvSpPr/>
          <p:nvPr/>
        </p:nvSpPr>
        <p:spPr>
          <a:xfrm>
            <a:off x="457200" y="1170432"/>
            <a:ext cx="10607040" cy="329184"/>
          </a:xfrm>
          <a:prstGeom prst="rect">
            <a:avLst/>
          </a:prstGeom>
          <a:noFill/>
          <a:ln/>
        </p:spPr>
        <p:txBody>
          <a:bodyPr wrap="square" lIns="0" tIns="0" rIns="0" bIns="0" rtlCol="0" anchor="ctr"/>
          <a:lstStyle/>
          <a:p>
            <a:pPr marL="0" indent="0">
              <a:buNone/>
            </a:pPr>
            <a:r>
              <a:rPr lang="en-US" sz="1300" i="1" dirty="0">
                <a:solidFill>
                  <a:srgbClr val="556375"/>
                </a:solidFill>
                <a:latin typeface="Calibri" pitchFamily="34" charset="0"/>
                <a:ea typeface="Calibri" pitchFamily="34" charset="-122"/>
                <a:cs typeface="Calibri" pitchFamily="34" charset="-120"/>
              </a:rPr>
              <a:t>The second limb of “proceeds of crime” — S.2(1)(u), Prevention of Money Laundering Act, 2002</a:t>
            </a:r>
            <a:endParaRPr lang="en-US" sz="1300" dirty="0"/>
          </a:p>
        </p:txBody>
      </p:sp>
      <p:sp>
        <p:nvSpPr>
          <p:cNvPr id="8" name="Text 6"/>
          <p:cNvSpPr/>
          <p:nvPr/>
        </p:nvSpPr>
        <p:spPr>
          <a:xfrm>
            <a:off x="457200" y="1536192"/>
            <a:ext cx="7315200" cy="256032"/>
          </a:xfrm>
          <a:prstGeom prst="rect">
            <a:avLst/>
          </a:prstGeom>
          <a:noFill/>
          <a:ln/>
        </p:spPr>
        <p:txBody>
          <a:bodyPr wrap="square" lIns="0" tIns="0" rIns="0" bIns="0" rtlCol="0" anchor="ctr"/>
          <a:lstStyle/>
          <a:p>
            <a:pPr marL="0" indent="0">
              <a:buNone/>
            </a:pPr>
            <a:r>
              <a:rPr lang="en-US" sz="1100" b="1" dirty="0">
                <a:solidFill>
                  <a:srgbClr val="0E2641"/>
                </a:solidFill>
                <a:latin typeface="Calibri" pitchFamily="34" charset="0"/>
                <a:ea typeface="Calibri" pitchFamily="34" charset="-122"/>
                <a:cs typeface="Calibri" pitchFamily="34" charset="-120"/>
              </a:rPr>
              <a:t>Provisions   </a:t>
            </a:r>
            <a:r>
              <a:rPr lang="en-US" sz="1100" dirty="0">
                <a:solidFill>
                  <a:srgbClr val="556375"/>
                </a:solidFill>
                <a:latin typeface="Calibri" pitchFamily="34" charset="0"/>
                <a:ea typeface="Calibri" pitchFamily="34" charset="-122"/>
                <a:cs typeface="Calibri" pitchFamily="34" charset="-120"/>
              </a:rPr>
              <a:t>S.2(1)(u)  ·  S.3  ·  S.5  ·  Art. 300A</a:t>
            </a:r>
            <a:endParaRPr lang="en-US" sz="1100" dirty="0"/>
          </a:p>
        </p:txBody>
      </p:sp>
      <p:sp>
        <p:nvSpPr>
          <p:cNvPr id="9" name="Text 7"/>
          <p:cNvSpPr/>
          <p:nvPr/>
        </p:nvSpPr>
        <p:spPr>
          <a:xfrm>
            <a:off x="457200" y="1938528"/>
            <a:ext cx="7315200" cy="274320"/>
          </a:xfrm>
          <a:prstGeom prst="rect">
            <a:avLst/>
          </a:prstGeom>
          <a:noFill/>
          <a:ln/>
        </p:spPr>
        <p:txBody>
          <a:bodyPr wrap="square" lIns="0" tIns="0" rIns="0" bIns="0" rtlCol="0" anchor="ctr"/>
          <a:lstStyle/>
          <a:p>
            <a:pPr marL="0" indent="0">
              <a:buNone/>
            </a:pPr>
            <a:r>
              <a:rPr lang="en-US" sz="1250" b="1" kern="0" spc="100" dirty="0">
                <a:solidFill>
                  <a:srgbClr val="16203D"/>
                </a:solidFill>
                <a:latin typeface="Calibri" pitchFamily="34" charset="0"/>
                <a:ea typeface="Calibri" pitchFamily="34" charset="-122"/>
                <a:cs typeface="Calibri" pitchFamily="34" charset="-120"/>
              </a:rPr>
              <a:t>THE STATUTORY BATTLEGROUND</a:t>
            </a:r>
            <a:endParaRPr lang="en-US" sz="1250" dirty="0"/>
          </a:p>
        </p:txBody>
      </p:sp>
      <p:sp>
        <p:nvSpPr>
          <p:cNvPr id="10" name="Shape 8"/>
          <p:cNvSpPr/>
          <p:nvPr/>
        </p:nvSpPr>
        <p:spPr>
          <a:xfrm>
            <a:off x="457200" y="2286000"/>
            <a:ext cx="3529584" cy="1874520"/>
          </a:xfrm>
          <a:prstGeom prst="roundRect">
            <a:avLst>
              <a:gd name="adj" fmla="val 2927"/>
            </a:avLst>
          </a:prstGeom>
          <a:solidFill>
            <a:srgbClr val="EDF0F9"/>
          </a:solidFill>
          <a:ln/>
        </p:spPr>
        <p:txBody>
          <a:bodyPr/>
          <a:lstStyle/>
          <a:p>
            <a:endParaRPr lang="en-US"/>
          </a:p>
        </p:txBody>
      </p:sp>
      <p:sp>
        <p:nvSpPr>
          <p:cNvPr id="11" name="Text 9"/>
          <p:cNvSpPr/>
          <p:nvPr/>
        </p:nvSpPr>
        <p:spPr>
          <a:xfrm>
            <a:off x="658368" y="2432304"/>
            <a:ext cx="3127248" cy="219456"/>
          </a:xfrm>
          <a:prstGeom prst="rect">
            <a:avLst/>
          </a:prstGeom>
          <a:noFill/>
          <a:ln/>
        </p:spPr>
        <p:txBody>
          <a:bodyPr wrap="square" lIns="0" tIns="0" rIns="0" bIns="0" rtlCol="0" anchor="ctr"/>
          <a:lstStyle/>
          <a:p>
            <a:pPr marL="0" indent="0">
              <a:buNone/>
            </a:pPr>
            <a:r>
              <a:rPr lang="en-US" sz="950" b="1" kern="0" spc="50" dirty="0">
                <a:solidFill>
                  <a:srgbClr val="556375"/>
                </a:solidFill>
                <a:latin typeface="Calibri" pitchFamily="34" charset="0"/>
                <a:ea typeface="Calibri" pitchFamily="34" charset="-122"/>
                <a:cs typeface="Calibri" pitchFamily="34" charset="-120"/>
              </a:rPr>
              <a:t>LIMB I — UNDISPUTED</a:t>
            </a:r>
            <a:endParaRPr lang="en-US" sz="950" dirty="0"/>
          </a:p>
        </p:txBody>
      </p:sp>
      <p:sp>
        <p:nvSpPr>
          <p:cNvPr id="12" name="Text 10"/>
          <p:cNvSpPr/>
          <p:nvPr/>
        </p:nvSpPr>
        <p:spPr>
          <a:xfrm>
            <a:off x="658368" y="2688336"/>
            <a:ext cx="3127248" cy="548640"/>
          </a:xfrm>
          <a:prstGeom prst="rect">
            <a:avLst/>
          </a:prstGeom>
          <a:noFill/>
          <a:ln/>
        </p:spPr>
        <p:txBody>
          <a:bodyPr wrap="square" lIns="0" tIns="0" rIns="0" bIns="0" rtlCol="0" anchor="ctr"/>
          <a:lstStyle/>
          <a:p>
            <a:pPr marL="0" indent="0">
              <a:buNone/>
            </a:pPr>
            <a:r>
              <a:rPr lang="en-US" sz="1450" b="1" dirty="0">
                <a:solidFill>
                  <a:srgbClr val="0E2641"/>
                </a:solidFill>
                <a:latin typeface="Cambria" pitchFamily="34" charset="0"/>
                <a:ea typeface="Cambria" pitchFamily="34" charset="-122"/>
                <a:cs typeface="Cambria" pitchFamily="34" charset="-120"/>
              </a:rPr>
              <a:t>Property derived or obtained</a:t>
            </a:r>
            <a:endParaRPr lang="en-US" sz="1450" dirty="0"/>
          </a:p>
        </p:txBody>
      </p:sp>
      <p:sp>
        <p:nvSpPr>
          <p:cNvPr id="13" name="Text 11"/>
          <p:cNvSpPr/>
          <p:nvPr/>
        </p:nvSpPr>
        <p:spPr>
          <a:xfrm>
            <a:off x="658368" y="3246120"/>
            <a:ext cx="3127248" cy="777240"/>
          </a:xfrm>
          <a:prstGeom prst="rect">
            <a:avLst/>
          </a:prstGeom>
          <a:noFill/>
          <a:ln/>
        </p:spPr>
        <p:txBody>
          <a:bodyPr wrap="square" lIns="0" tIns="0" rIns="0" bIns="0" rtlCol="0" anchor="ctr"/>
          <a:lstStyle/>
          <a:p>
            <a:pPr marL="0" indent="0">
              <a:lnSpc>
                <a:spcPct val="108000"/>
              </a:lnSpc>
              <a:buNone/>
            </a:pPr>
            <a:r>
              <a:rPr lang="en-US" sz="1050" dirty="0">
                <a:solidFill>
                  <a:srgbClr val="556375"/>
                </a:solidFill>
                <a:latin typeface="Calibri" pitchFamily="34" charset="0"/>
                <a:ea typeface="Calibri" pitchFamily="34" charset="-122"/>
                <a:cs typeface="Calibri" pitchFamily="34" charset="-120"/>
              </a:rPr>
              <a:t>“...directly or indirectly, by any person as a result of criminal activity relating to a scheduled offence.” The directly tainted asset — no controversy here.</a:t>
            </a:r>
            <a:endParaRPr lang="en-US" sz="1050" dirty="0"/>
          </a:p>
        </p:txBody>
      </p:sp>
      <p:sp>
        <p:nvSpPr>
          <p:cNvPr id="14" name="Shape 12"/>
          <p:cNvSpPr/>
          <p:nvPr/>
        </p:nvSpPr>
        <p:spPr>
          <a:xfrm>
            <a:off x="4169664" y="2286000"/>
            <a:ext cx="3529584" cy="1874520"/>
          </a:xfrm>
          <a:prstGeom prst="roundRect">
            <a:avLst>
              <a:gd name="adj" fmla="val 2927"/>
            </a:avLst>
          </a:prstGeom>
          <a:solidFill>
            <a:srgbClr val="FBF3F2"/>
          </a:solidFill>
          <a:ln/>
        </p:spPr>
        <p:txBody>
          <a:bodyPr/>
          <a:lstStyle/>
          <a:p>
            <a:endParaRPr lang="en-US"/>
          </a:p>
        </p:txBody>
      </p:sp>
      <p:sp>
        <p:nvSpPr>
          <p:cNvPr id="15" name="Text 13"/>
          <p:cNvSpPr/>
          <p:nvPr/>
        </p:nvSpPr>
        <p:spPr>
          <a:xfrm>
            <a:off x="4370832" y="2432304"/>
            <a:ext cx="3127248" cy="219456"/>
          </a:xfrm>
          <a:prstGeom prst="rect">
            <a:avLst/>
          </a:prstGeom>
          <a:noFill/>
          <a:ln/>
        </p:spPr>
        <p:txBody>
          <a:bodyPr wrap="square" lIns="0" tIns="0" rIns="0" bIns="0" rtlCol="0" anchor="ctr"/>
          <a:lstStyle/>
          <a:p>
            <a:pPr marL="0" indent="0">
              <a:buNone/>
            </a:pPr>
            <a:r>
              <a:rPr lang="en-US" sz="950" b="1" kern="0" spc="50" dirty="0">
                <a:solidFill>
                  <a:srgbClr val="AF4639"/>
                </a:solidFill>
                <a:latin typeface="Calibri" pitchFamily="34" charset="0"/>
                <a:ea typeface="Calibri" pitchFamily="34" charset="-122"/>
                <a:cs typeface="Calibri" pitchFamily="34" charset="-120"/>
              </a:rPr>
              <a:t>LIMB II — THE BATTLEGROUND</a:t>
            </a:r>
            <a:endParaRPr lang="en-US" sz="950" dirty="0"/>
          </a:p>
        </p:txBody>
      </p:sp>
      <p:sp>
        <p:nvSpPr>
          <p:cNvPr id="16" name="Text 14"/>
          <p:cNvSpPr/>
          <p:nvPr/>
        </p:nvSpPr>
        <p:spPr>
          <a:xfrm>
            <a:off x="4370832" y="2688336"/>
            <a:ext cx="3127248" cy="548640"/>
          </a:xfrm>
          <a:prstGeom prst="rect">
            <a:avLst/>
          </a:prstGeom>
          <a:noFill/>
          <a:ln/>
        </p:spPr>
        <p:txBody>
          <a:bodyPr wrap="square" lIns="0" tIns="0" rIns="0" bIns="0" rtlCol="0" anchor="ctr"/>
          <a:lstStyle/>
          <a:p>
            <a:pPr marL="0" indent="0">
              <a:buNone/>
            </a:pPr>
            <a:r>
              <a:rPr lang="en-US" sz="1450" b="1" dirty="0">
                <a:solidFill>
                  <a:srgbClr val="0E2641"/>
                </a:solidFill>
                <a:latin typeface="Cambria" pitchFamily="34" charset="0"/>
                <a:ea typeface="Cambria" pitchFamily="34" charset="-122"/>
                <a:cs typeface="Cambria" pitchFamily="34" charset="-120"/>
              </a:rPr>
              <a:t>“The value of any such property”</a:t>
            </a:r>
            <a:endParaRPr lang="en-US" sz="1450" dirty="0"/>
          </a:p>
        </p:txBody>
      </p:sp>
      <p:sp>
        <p:nvSpPr>
          <p:cNvPr id="17" name="Text 15"/>
          <p:cNvSpPr/>
          <p:nvPr/>
        </p:nvSpPr>
        <p:spPr>
          <a:xfrm>
            <a:off x="4370832" y="3246120"/>
            <a:ext cx="3127248" cy="777240"/>
          </a:xfrm>
          <a:prstGeom prst="rect">
            <a:avLst/>
          </a:prstGeom>
          <a:noFill/>
          <a:ln/>
        </p:spPr>
        <p:txBody>
          <a:bodyPr wrap="square" lIns="0" tIns="0" rIns="0" bIns="0" rtlCol="0" anchor="ctr"/>
          <a:lstStyle/>
          <a:p>
            <a:pPr marL="0" indent="0">
              <a:lnSpc>
                <a:spcPct val="108000"/>
              </a:lnSpc>
              <a:buNone/>
            </a:pPr>
            <a:r>
              <a:rPr lang="en-US" sz="1050" dirty="0">
                <a:solidFill>
                  <a:srgbClr val="556375"/>
                </a:solidFill>
                <a:latin typeface="Calibri" pitchFamily="34" charset="0"/>
                <a:ea typeface="Calibri" pitchFamily="34" charset="-122"/>
                <a:cs typeface="Calibri" pitchFamily="34" charset="-120"/>
              </a:rPr>
              <a:t>A tracing provision reaching value in its converted, layered forms — or a free-standing power to seize any asset of matching worth? This is the entire fight.</a:t>
            </a:r>
            <a:endParaRPr lang="en-US" sz="1050" dirty="0"/>
          </a:p>
        </p:txBody>
      </p:sp>
      <p:sp>
        <p:nvSpPr>
          <p:cNvPr id="18" name="Shape 16"/>
          <p:cNvSpPr/>
          <p:nvPr/>
        </p:nvSpPr>
        <p:spPr>
          <a:xfrm>
            <a:off x="7882128" y="2286000"/>
            <a:ext cx="3529584" cy="1874520"/>
          </a:xfrm>
          <a:prstGeom prst="roundRect">
            <a:avLst>
              <a:gd name="adj" fmla="val 2927"/>
            </a:avLst>
          </a:prstGeom>
          <a:solidFill>
            <a:srgbClr val="F2F6F3"/>
          </a:solidFill>
          <a:ln/>
        </p:spPr>
        <p:txBody>
          <a:bodyPr/>
          <a:lstStyle/>
          <a:p>
            <a:endParaRPr lang="en-US"/>
          </a:p>
        </p:txBody>
      </p:sp>
      <p:sp>
        <p:nvSpPr>
          <p:cNvPr id="19" name="Text 17"/>
          <p:cNvSpPr/>
          <p:nvPr/>
        </p:nvSpPr>
        <p:spPr>
          <a:xfrm>
            <a:off x="8083296" y="2432304"/>
            <a:ext cx="3127248" cy="219456"/>
          </a:xfrm>
          <a:prstGeom prst="rect">
            <a:avLst/>
          </a:prstGeom>
          <a:noFill/>
          <a:ln/>
        </p:spPr>
        <p:txBody>
          <a:bodyPr wrap="square" lIns="0" tIns="0" rIns="0" bIns="0" rtlCol="0" anchor="ctr"/>
          <a:lstStyle/>
          <a:p>
            <a:pPr marL="0" indent="0">
              <a:buNone/>
            </a:pPr>
            <a:r>
              <a:rPr lang="en-US" sz="950" b="1" kern="0" spc="50" dirty="0">
                <a:solidFill>
                  <a:srgbClr val="3E6B4F"/>
                </a:solidFill>
                <a:latin typeface="Calibri" pitchFamily="34" charset="0"/>
                <a:ea typeface="Calibri" pitchFamily="34" charset="-122"/>
                <a:cs typeface="Calibri" pitchFamily="34" charset="-120"/>
              </a:rPr>
              <a:t>LIMB III — UNDISPUTED</a:t>
            </a:r>
            <a:endParaRPr lang="en-US" sz="950" dirty="0"/>
          </a:p>
        </p:txBody>
      </p:sp>
      <p:sp>
        <p:nvSpPr>
          <p:cNvPr id="20" name="Text 18"/>
          <p:cNvSpPr/>
          <p:nvPr/>
        </p:nvSpPr>
        <p:spPr>
          <a:xfrm>
            <a:off x="8083296" y="2688336"/>
            <a:ext cx="3127248" cy="548640"/>
          </a:xfrm>
          <a:prstGeom prst="rect">
            <a:avLst/>
          </a:prstGeom>
          <a:noFill/>
          <a:ln/>
        </p:spPr>
        <p:txBody>
          <a:bodyPr wrap="square" lIns="0" tIns="0" rIns="0" bIns="0" rtlCol="0" anchor="ctr"/>
          <a:lstStyle/>
          <a:p>
            <a:pPr marL="0" indent="0">
              <a:buNone/>
            </a:pPr>
            <a:r>
              <a:rPr lang="en-US" sz="1450" b="1" dirty="0">
                <a:solidFill>
                  <a:srgbClr val="0E2641"/>
                </a:solidFill>
                <a:latin typeface="Cambria" pitchFamily="34" charset="0"/>
                <a:ea typeface="Cambria" pitchFamily="34" charset="-122"/>
                <a:cs typeface="Cambria" pitchFamily="34" charset="-120"/>
              </a:rPr>
              <a:t>Property equivalent in value, abroad</a:t>
            </a:r>
            <a:endParaRPr lang="en-US" sz="1450" dirty="0"/>
          </a:p>
        </p:txBody>
      </p:sp>
      <p:sp>
        <p:nvSpPr>
          <p:cNvPr id="21" name="Text 19"/>
          <p:cNvSpPr/>
          <p:nvPr/>
        </p:nvSpPr>
        <p:spPr>
          <a:xfrm>
            <a:off x="8083296" y="3246120"/>
            <a:ext cx="3127248" cy="777240"/>
          </a:xfrm>
          <a:prstGeom prst="rect">
            <a:avLst/>
          </a:prstGeom>
          <a:noFill/>
          <a:ln/>
        </p:spPr>
        <p:txBody>
          <a:bodyPr wrap="square" lIns="0" tIns="0" rIns="0" bIns="0" rtlCol="0" anchor="ctr"/>
          <a:lstStyle/>
          <a:p>
            <a:pPr marL="0" indent="0">
              <a:lnSpc>
                <a:spcPct val="108000"/>
              </a:lnSpc>
              <a:buNone/>
            </a:pPr>
            <a:r>
              <a:rPr lang="en-US" sz="1050" dirty="0">
                <a:solidFill>
                  <a:srgbClr val="556375"/>
                </a:solidFill>
                <a:latin typeface="Calibri" pitchFamily="34" charset="0"/>
                <a:ea typeface="Calibri" pitchFamily="34" charset="-122"/>
                <a:cs typeface="Calibri" pitchFamily="34" charset="-120"/>
              </a:rPr>
              <a:t>Where tainted property is taken or held outside India — inserted by the Finance Act 2015, widened to ‘abroad’ in 2019. Express words; no controversy.</a:t>
            </a:r>
            <a:endParaRPr lang="en-US" sz="1050" dirty="0"/>
          </a:p>
        </p:txBody>
      </p:sp>
      <p:sp>
        <p:nvSpPr>
          <p:cNvPr id="22" name="Shape 20"/>
          <p:cNvSpPr/>
          <p:nvPr/>
        </p:nvSpPr>
        <p:spPr>
          <a:xfrm>
            <a:off x="457200" y="4370832"/>
            <a:ext cx="5330952" cy="1417320"/>
          </a:xfrm>
          <a:prstGeom prst="roundRect">
            <a:avLst>
              <a:gd name="adj" fmla="val 3871"/>
            </a:avLst>
          </a:prstGeom>
          <a:solidFill>
            <a:srgbClr val="F2F6F3"/>
          </a:solidFill>
          <a:ln/>
        </p:spPr>
        <p:txBody>
          <a:bodyPr/>
          <a:lstStyle/>
          <a:p>
            <a:endParaRPr lang="en-US"/>
          </a:p>
        </p:txBody>
      </p:sp>
      <p:sp>
        <p:nvSpPr>
          <p:cNvPr id="23" name="Text 21"/>
          <p:cNvSpPr/>
          <p:nvPr/>
        </p:nvSpPr>
        <p:spPr>
          <a:xfrm>
            <a:off x="658368" y="4498848"/>
            <a:ext cx="4928616" cy="237744"/>
          </a:xfrm>
          <a:prstGeom prst="rect">
            <a:avLst/>
          </a:prstGeom>
          <a:noFill/>
          <a:ln/>
        </p:spPr>
        <p:txBody>
          <a:bodyPr wrap="square" lIns="0" tIns="0" rIns="0" bIns="0" rtlCol="0" anchor="ctr"/>
          <a:lstStyle/>
          <a:p>
            <a:pPr marL="0" indent="0">
              <a:buNone/>
            </a:pPr>
            <a:r>
              <a:rPr lang="en-US" sz="1050" b="1" kern="0" spc="50" dirty="0">
                <a:solidFill>
                  <a:srgbClr val="3E6B4F"/>
                </a:solidFill>
                <a:latin typeface="Calibri" pitchFamily="34" charset="0"/>
                <a:ea typeface="Calibri" pitchFamily="34" charset="-122"/>
                <a:cs typeface="Calibri" pitchFamily="34" charset="-120"/>
              </a:rPr>
              <a:t>THE FIRST READING — TRACING</a:t>
            </a:r>
            <a:endParaRPr lang="en-US" sz="1050" dirty="0"/>
          </a:p>
        </p:txBody>
      </p:sp>
      <p:sp>
        <p:nvSpPr>
          <p:cNvPr id="24" name="Text 22"/>
          <p:cNvSpPr/>
          <p:nvPr/>
        </p:nvSpPr>
        <p:spPr>
          <a:xfrm>
            <a:off x="658368" y="4791456"/>
            <a:ext cx="4928616" cy="868680"/>
          </a:xfrm>
          <a:prstGeom prst="rect">
            <a:avLst/>
          </a:prstGeom>
          <a:noFill/>
          <a:ln/>
        </p:spPr>
        <p:txBody>
          <a:bodyPr wrap="square" lIns="0" tIns="0" rIns="0" bIns="0" rtlCol="0" anchor="ctr"/>
          <a:lstStyle/>
          <a:p>
            <a:pPr marL="0" indent="0">
              <a:lnSpc>
                <a:spcPct val="115000"/>
              </a:lnSpc>
              <a:buNone/>
            </a:pPr>
            <a:r>
              <a:rPr lang="en-US" sz="1100" dirty="0">
                <a:solidFill>
                  <a:srgbClr val="16203D"/>
                </a:solidFill>
                <a:latin typeface="Calibri" pitchFamily="34" charset="0"/>
                <a:ea typeface="Calibri" pitchFamily="34" charset="-122"/>
                <a:cs typeface="Calibri" pitchFamily="34" charset="-120"/>
              </a:rPr>
              <a:t>Preserves the architecture of a law aimed at tainted property; the second limb defeats layering and transformation — cash into shares, shares into land.</a:t>
            </a:r>
            <a:endParaRPr lang="en-US" sz="1100" dirty="0"/>
          </a:p>
        </p:txBody>
      </p:sp>
      <p:sp>
        <p:nvSpPr>
          <p:cNvPr id="25" name="Shape 23"/>
          <p:cNvSpPr/>
          <p:nvPr/>
        </p:nvSpPr>
        <p:spPr>
          <a:xfrm>
            <a:off x="6007608" y="4370832"/>
            <a:ext cx="5330952" cy="1417320"/>
          </a:xfrm>
          <a:prstGeom prst="roundRect">
            <a:avLst>
              <a:gd name="adj" fmla="val 3871"/>
            </a:avLst>
          </a:prstGeom>
          <a:solidFill>
            <a:srgbClr val="FBF3F2"/>
          </a:solidFill>
          <a:ln/>
        </p:spPr>
        <p:txBody>
          <a:bodyPr/>
          <a:lstStyle/>
          <a:p>
            <a:endParaRPr lang="en-US"/>
          </a:p>
        </p:txBody>
      </p:sp>
      <p:sp>
        <p:nvSpPr>
          <p:cNvPr id="26" name="Text 24"/>
          <p:cNvSpPr/>
          <p:nvPr/>
        </p:nvSpPr>
        <p:spPr>
          <a:xfrm>
            <a:off x="6208776" y="4498848"/>
            <a:ext cx="4928616" cy="237744"/>
          </a:xfrm>
          <a:prstGeom prst="rect">
            <a:avLst/>
          </a:prstGeom>
          <a:noFill/>
          <a:ln/>
        </p:spPr>
        <p:txBody>
          <a:bodyPr wrap="square" lIns="0" tIns="0" rIns="0" bIns="0" rtlCol="0" anchor="ctr"/>
          <a:lstStyle/>
          <a:p>
            <a:pPr marL="0" indent="0">
              <a:buNone/>
            </a:pPr>
            <a:r>
              <a:rPr lang="en-US" sz="1050" b="1" kern="0" spc="50" dirty="0">
                <a:solidFill>
                  <a:srgbClr val="AF4639"/>
                </a:solidFill>
                <a:latin typeface="Calibri" pitchFamily="34" charset="0"/>
                <a:ea typeface="Calibri" pitchFamily="34" charset="-122"/>
                <a:cs typeface="Calibri" pitchFamily="34" charset="-120"/>
              </a:rPr>
              <a:t>THE SECOND READING — EQUIVALENCE</a:t>
            </a:r>
            <a:endParaRPr lang="en-US" sz="1050" dirty="0"/>
          </a:p>
        </p:txBody>
      </p:sp>
      <p:sp>
        <p:nvSpPr>
          <p:cNvPr id="27" name="Text 25"/>
          <p:cNvSpPr/>
          <p:nvPr/>
        </p:nvSpPr>
        <p:spPr>
          <a:xfrm>
            <a:off x="6208776" y="4791456"/>
            <a:ext cx="4928616" cy="868680"/>
          </a:xfrm>
          <a:prstGeom prst="rect">
            <a:avLst/>
          </a:prstGeom>
          <a:noFill/>
          <a:ln/>
        </p:spPr>
        <p:txBody>
          <a:bodyPr wrap="square" lIns="0" tIns="0" rIns="0" bIns="0" rtlCol="0" anchor="ctr"/>
          <a:lstStyle/>
          <a:p>
            <a:pPr marL="0" indent="0">
              <a:lnSpc>
                <a:spcPct val="115000"/>
              </a:lnSpc>
              <a:buNone/>
            </a:pPr>
            <a:r>
              <a:rPr lang="en-US" sz="1100" dirty="0">
                <a:solidFill>
                  <a:srgbClr val="16203D"/>
                </a:solidFill>
                <a:latin typeface="Calibri" pitchFamily="34" charset="0"/>
                <a:ea typeface="Calibri" pitchFamily="34" charset="-122"/>
                <a:cs typeface="Calibri" pitchFamily="34" charset="-120"/>
              </a:rPr>
              <a:t>Converts a property-based confiscation statute into a personal money-recovery power, enforceable pre-trial against the entire estate of a person merely accused.</a:t>
            </a:r>
            <a:endParaRPr lang="en-US" sz="1100" dirty="0"/>
          </a:p>
        </p:txBody>
      </p:sp>
      <p:sp>
        <p:nvSpPr>
          <p:cNvPr id="28" name="Text 26"/>
          <p:cNvSpPr/>
          <p:nvPr/>
        </p:nvSpPr>
        <p:spPr>
          <a:xfrm>
            <a:off x="457200" y="6519672"/>
            <a:ext cx="8686800" cy="274320"/>
          </a:xfrm>
          <a:prstGeom prst="rect">
            <a:avLst/>
          </a:prstGeom>
          <a:noFill/>
          <a:ln/>
        </p:spPr>
        <p:txBody>
          <a:bodyPr wrap="square" lIns="0" tIns="0" rIns="0" bIns="0" rtlCol="0" anchor="ctr"/>
          <a:lstStyle/>
          <a:p>
            <a:pPr marL="0" indent="0" algn="l">
              <a:buNone/>
            </a:pPr>
            <a:r>
              <a:rPr lang="en-US" sz="900" dirty="0">
                <a:solidFill>
                  <a:srgbClr val="8A93A8"/>
                </a:solidFill>
                <a:latin typeface="Calibri" pitchFamily="34" charset="0"/>
                <a:ea typeface="Calibri" pitchFamily="34" charset="-122"/>
                <a:cs typeface="Calibri" pitchFamily="34" charset="-120"/>
              </a:rPr>
              <a:t>PMLA &amp; Benami  ·  Current Burning Issues  ·  Adv. (CA.) Ajay Wadhwa</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n-US" sz="1150" b="1" kern="0" spc="150" dirty="0">
                <a:solidFill>
                  <a:srgbClr val="AD8139"/>
                </a:solidFill>
                <a:latin typeface="Calibri" pitchFamily="34" charset="0"/>
                <a:ea typeface="Calibri" pitchFamily="34" charset="-122"/>
                <a:cs typeface="Calibri" pitchFamily="34" charset="-120"/>
              </a:rPr>
              <a:t>PMLA · PROCEEDS OF CRIME</a:t>
            </a:r>
            <a:endParaRPr lang="en-US" sz="1150" dirty="0"/>
          </a:p>
        </p:txBody>
      </p:sp>
      <p:sp>
        <p:nvSpPr>
          <p:cNvPr id="3" name="Shape 1"/>
          <p:cNvSpPr/>
          <p:nvPr/>
        </p:nvSpPr>
        <p:spPr>
          <a:xfrm>
            <a:off x="9052560" y="301752"/>
            <a:ext cx="2221992" cy="310896"/>
          </a:xfrm>
          <a:prstGeom prst="roundRect">
            <a:avLst>
              <a:gd name="adj" fmla="val 50000"/>
            </a:avLst>
          </a:prstGeom>
          <a:solidFill>
            <a:srgbClr val="AD8139"/>
          </a:solidFill>
          <a:ln/>
        </p:spPr>
        <p:txBody>
          <a:bodyPr/>
          <a:lstStyle/>
          <a:p>
            <a:endParaRPr lang="en-US"/>
          </a:p>
        </p:txBody>
      </p:sp>
      <p:sp>
        <p:nvSpPr>
          <p:cNvPr id="4" name="Text 2"/>
          <p:cNvSpPr/>
          <p:nvPr/>
        </p:nvSpPr>
        <p:spPr>
          <a:xfrm>
            <a:off x="9052560" y="301752"/>
            <a:ext cx="2221992" cy="310896"/>
          </a:xfrm>
          <a:prstGeom prst="rect">
            <a:avLst/>
          </a:prstGeom>
          <a:noFill/>
          <a:ln/>
        </p:spPr>
        <p:txBody>
          <a:bodyPr wrap="square" lIns="0" tIns="0" rIns="0" bIns="0"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THE WIDE VIEW</a:t>
            </a:r>
            <a:endParaRPr lang="en-US" sz="1000" dirty="0"/>
          </a:p>
        </p:txBody>
      </p:sp>
      <p:sp>
        <p:nvSpPr>
          <p:cNvPr id="5" name="Text 3"/>
          <p:cNvSpPr/>
          <p:nvPr/>
        </p:nvSpPr>
        <p:spPr>
          <a:xfrm>
            <a:off x="457200" y="621792"/>
            <a:ext cx="10332720" cy="566928"/>
          </a:xfrm>
          <a:prstGeom prst="rect">
            <a:avLst/>
          </a:prstGeom>
          <a:noFill/>
          <a:ln/>
        </p:spPr>
        <p:txBody>
          <a:bodyPr wrap="square" lIns="0" tIns="0" rIns="0" bIns="0" rtlCol="0" anchor="ctr"/>
          <a:lstStyle/>
          <a:p>
            <a:pPr marL="0" indent="0">
              <a:buNone/>
            </a:pPr>
            <a:r>
              <a:rPr lang="en-US" sz="2800" b="1" dirty="0">
                <a:solidFill>
                  <a:srgbClr val="0E2641"/>
                </a:solidFill>
                <a:latin typeface="Cambria" pitchFamily="34" charset="0"/>
                <a:ea typeface="Cambria" pitchFamily="34" charset="-122"/>
                <a:cs typeface="Cambria" pitchFamily="34" charset="-120"/>
              </a:rPr>
              <a:t>The Expansive View: Follow the Value</a:t>
            </a:r>
            <a:endParaRPr lang="en-US" sz="2800" dirty="0"/>
          </a:p>
        </p:txBody>
      </p:sp>
      <p:sp>
        <p:nvSpPr>
          <p:cNvPr id="6" name="Text 4"/>
          <p:cNvSpPr/>
          <p:nvPr/>
        </p:nvSpPr>
        <p:spPr>
          <a:xfrm>
            <a:off x="457200" y="1170432"/>
            <a:ext cx="10607040" cy="329184"/>
          </a:xfrm>
          <a:prstGeom prst="rect">
            <a:avLst/>
          </a:prstGeom>
          <a:noFill/>
          <a:ln/>
        </p:spPr>
        <p:txBody>
          <a:bodyPr wrap="square" lIns="0" tIns="0" rIns="0" bIns="0" rtlCol="0" anchor="ctr"/>
          <a:lstStyle/>
          <a:p>
            <a:pPr marL="0" indent="0">
              <a:buNone/>
            </a:pPr>
            <a:r>
              <a:rPr lang="en-US" sz="1300" i="1" dirty="0">
                <a:solidFill>
                  <a:srgbClr val="556375"/>
                </a:solidFill>
                <a:latin typeface="Calibri" pitchFamily="34" charset="0"/>
                <a:ea typeface="Calibri" pitchFamily="34" charset="-122"/>
                <a:cs typeface="Calibri" pitchFamily="34" charset="-120"/>
              </a:rPr>
              <a:t>Where the actual proceeds are untraceable, the ED attaches property of equivalent value — however clean, however old</a:t>
            </a:r>
            <a:endParaRPr lang="en-US" sz="1300" dirty="0"/>
          </a:p>
        </p:txBody>
      </p:sp>
      <p:sp>
        <p:nvSpPr>
          <p:cNvPr id="7" name="Shape 5"/>
          <p:cNvSpPr/>
          <p:nvPr/>
        </p:nvSpPr>
        <p:spPr>
          <a:xfrm>
            <a:off x="457200" y="1865376"/>
            <a:ext cx="310896" cy="310896"/>
          </a:xfrm>
          <a:prstGeom prst="ellipse">
            <a:avLst/>
          </a:prstGeom>
          <a:solidFill>
            <a:srgbClr val="AD8139"/>
          </a:solidFill>
          <a:ln/>
        </p:spPr>
        <p:txBody>
          <a:bodyPr/>
          <a:lstStyle/>
          <a:p>
            <a:endParaRPr lang="en-US"/>
          </a:p>
        </p:txBody>
      </p:sp>
      <p:sp>
        <p:nvSpPr>
          <p:cNvPr id="8" name="Text 6"/>
          <p:cNvSpPr/>
          <p:nvPr/>
        </p:nvSpPr>
        <p:spPr>
          <a:xfrm>
            <a:off x="457200" y="1856232"/>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9" name="Text 7"/>
          <p:cNvSpPr/>
          <p:nvPr/>
        </p:nvSpPr>
        <p:spPr>
          <a:xfrm>
            <a:off x="896112" y="1819656"/>
            <a:ext cx="4828032" cy="256032"/>
          </a:xfrm>
          <a:prstGeom prst="rect">
            <a:avLst/>
          </a:prstGeom>
          <a:noFill/>
          <a:ln/>
        </p:spPr>
        <p:txBody>
          <a:bodyPr wrap="square" lIns="0" tIns="0" rIns="0" bIns="0" rtlCol="0" anchor="ctr"/>
          <a:lstStyle/>
          <a:p>
            <a:pPr marL="0" indent="0">
              <a:buNone/>
            </a:pPr>
            <a:r>
              <a:rPr lang="en-US" sz="1300" b="1" dirty="0">
                <a:solidFill>
                  <a:srgbClr val="0E2641"/>
                </a:solidFill>
                <a:latin typeface="Cambria" pitchFamily="34" charset="0"/>
                <a:ea typeface="Cambria" pitchFamily="34" charset="-122"/>
                <a:cs typeface="Cambria" pitchFamily="34" charset="-120"/>
              </a:rPr>
              <a:t>B. Rama Raju v. Union of India</a:t>
            </a:r>
            <a:endParaRPr lang="en-US" sz="1300" dirty="0"/>
          </a:p>
        </p:txBody>
      </p:sp>
      <p:sp>
        <p:nvSpPr>
          <p:cNvPr id="10" name="Text 8"/>
          <p:cNvSpPr/>
          <p:nvPr/>
        </p:nvSpPr>
        <p:spPr>
          <a:xfrm>
            <a:off x="896112" y="2066544"/>
            <a:ext cx="4828032" cy="201168"/>
          </a:xfrm>
          <a:prstGeom prst="rect">
            <a:avLst/>
          </a:prstGeom>
          <a:noFill/>
          <a:ln/>
        </p:spPr>
        <p:txBody>
          <a:bodyPr wrap="square" lIns="0" tIns="0" rIns="0" bIns="0" rtlCol="0" anchor="ctr"/>
          <a:lstStyle/>
          <a:p>
            <a:pPr marL="0" indent="0">
              <a:buNone/>
            </a:pPr>
            <a:r>
              <a:rPr lang="en-US" sz="900" i="1" dirty="0">
                <a:solidFill>
                  <a:srgbClr val="8A661F"/>
                </a:solidFill>
                <a:latin typeface="Calibri" pitchFamily="34" charset="0"/>
                <a:ea typeface="Calibri" pitchFamily="34" charset="-122"/>
                <a:cs typeface="Calibri" pitchFamily="34" charset="-120"/>
              </a:rPr>
              <a:t>2011 SCC OnLine AP 152 (AP HC)</a:t>
            </a:r>
            <a:endParaRPr lang="en-US" sz="900" dirty="0"/>
          </a:p>
        </p:txBody>
      </p:sp>
      <p:sp>
        <p:nvSpPr>
          <p:cNvPr id="11" name="Text 9"/>
          <p:cNvSpPr/>
          <p:nvPr/>
        </p:nvSpPr>
        <p:spPr>
          <a:xfrm>
            <a:off x="896112" y="2276856"/>
            <a:ext cx="4828032" cy="658368"/>
          </a:xfrm>
          <a:prstGeom prst="rect">
            <a:avLst/>
          </a:prstGeom>
          <a:noFill/>
          <a:ln/>
        </p:spPr>
        <p:txBody>
          <a:bodyPr wrap="square" lIns="0" tIns="0" rIns="0" bIns="0" rtlCol="0" anchor="ctr"/>
          <a:lstStyle/>
          <a:p>
            <a:pPr marL="0" indent="0">
              <a:lnSpc>
                <a:spcPct val="108000"/>
              </a:lnSpc>
              <a:buNone/>
            </a:pPr>
            <a:r>
              <a:rPr lang="en-US" sz="1000" dirty="0">
                <a:solidFill>
                  <a:srgbClr val="556375"/>
                </a:solidFill>
                <a:latin typeface="Calibri" pitchFamily="34" charset="0"/>
                <a:ea typeface="Calibri" pitchFamily="34" charset="-122"/>
                <a:cs typeface="Calibri" pitchFamily="34" charset="-120"/>
              </a:rPr>
              <a:t>Upheld the breadth of the definition — the safeguard lies in adjudication, not a narrow reading.</a:t>
            </a:r>
            <a:endParaRPr lang="en-US" sz="1000" dirty="0"/>
          </a:p>
        </p:txBody>
      </p:sp>
      <p:sp>
        <p:nvSpPr>
          <p:cNvPr id="12" name="Shape 10"/>
          <p:cNvSpPr/>
          <p:nvPr/>
        </p:nvSpPr>
        <p:spPr>
          <a:xfrm>
            <a:off x="457200" y="3127248"/>
            <a:ext cx="310896" cy="310896"/>
          </a:xfrm>
          <a:prstGeom prst="ellipse">
            <a:avLst/>
          </a:prstGeom>
          <a:solidFill>
            <a:srgbClr val="AD8139"/>
          </a:solidFill>
          <a:ln/>
        </p:spPr>
        <p:txBody>
          <a:bodyPr/>
          <a:lstStyle/>
          <a:p>
            <a:endParaRPr lang="en-US"/>
          </a:p>
        </p:txBody>
      </p:sp>
      <p:sp>
        <p:nvSpPr>
          <p:cNvPr id="13" name="Text 11"/>
          <p:cNvSpPr/>
          <p:nvPr/>
        </p:nvSpPr>
        <p:spPr>
          <a:xfrm>
            <a:off x="457200" y="3118104"/>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4" name="Text 12"/>
          <p:cNvSpPr/>
          <p:nvPr/>
        </p:nvSpPr>
        <p:spPr>
          <a:xfrm>
            <a:off x="896112" y="3081528"/>
            <a:ext cx="4828032" cy="256032"/>
          </a:xfrm>
          <a:prstGeom prst="rect">
            <a:avLst/>
          </a:prstGeom>
          <a:noFill/>
          <a:ln/>
        </p:spPr>
        <p:txBody>
          <a:bodyPr wrap="square" lIns="0" tIns="0" rIns="0" bIns="0" rtlCol="0" anchor="ctr"/>
          <a:lstStyle/>
          <a:p>
            <a:pPr marL="0" indent="0">
              <a:buNone/>
            </a:pPr>
            <a:r>
              <a:rPr lang="en-US" sz="1300" b="1" dirty="0">
                <a:solidFill>
                  <a:srgbClr val="0E2641"/>
                </a:solidFill>
                <a:latin typeface="Cambria" pitchFamily="34" charset="0"/>
                <a:ea typeface="Cambria" pitchFamily="34" charset="-122"/>
                <a:cs typeface="Cambria" pitchFamily="34" charset="-120"/>
              </a:rPr>
              <a:t>J. Sekar v. Union of India</a:t>
            </a:r>
            <a:endParaRPr lang="en-US" sz="1300" dirty="0"/>
          </a:p>
        </p:txBody>
      </p:sp>
      <p:sp>
        <p:nvSpPr>
          <p:cNvPr id="15" name="Text 13"/>
          <p:cNvSpPr/>
          <p:nvPr/>
        </p:nvSpPr>
        <p:spPr>
          <a:xfrm>
            <a:off x="896112" y="3328416"/>
            <a:ext cx="4828032" cy="201168"/>
          </a:xfrm>
          <a:prstGeom prst="rect">
            <a:avLst/>
          </a:prstGeom>
          <a:noFill/>
          <a:ln/>
        </p:spPr>
        <p:txBody>
          <a:bodyPr wrap="square" lIns="0" tIns="0" rIns="0" bIns="0" rtlCol="0" anchor="ctr"/>
          <a:lstStyle/>
          <a:p>
            <a:pPr marL="0" indent="0">
              <a:buNone/>
            </a:pPr>
            <a:r>
              <a:rPr lang="en-US" sz="900" i="1" dirty="0">
                <a:solidFill>
                  <a:srgbClr val="8A661F"/>
                </a:solidFill>
                <a:latin typeface="Calibri" pitchFamily="34" charset="0"/>
                <a:ea typeface="Calibri" pitchFamily="34" charset="-122"/>
                <a:cs typeface="Calibri" pitchFamily="34" charset="-120"/>
              </a:rPr>
              <a:t>2018 SCC OnLine Del 6523 (Del HC)</a:t>
            </a:r>
            <a:endParaRPr lang="en-US" sz="900" dirty="0"/>
          </a:p>
        </p:txBody>
      </p:sp>
      <p:sp>
        <p:nvSpPr>
          <p:cNvPr id="16" name="Text 14"/>
          <p:cNvSpPr/>
          <p:nvPr/>
        </p:nvSpPr>
        <p:spPr>
          <a:xfrm>
            <a:off x="896112" y="3538728"/>
            <a:ext cx="4828032" cy="658368"/>
          </a:xfrm>
          <a:prstGeom prst="rect">
            <a:avLst/>
          </a:prstGeom>
          <a:noFill/>
          <a:ln/>
        </p:spPr>
        <p:txBody>
          <a:bodyPr wrap="square" lIns="0" tIns="0" rIns="0" bIns="0" rtlCol="0" anchor="ctr"/>
          <a:lstStyle/>
          <a:p>
            <a:pPr marL="0" indent="0">
              <a:lnSpc>
                <a:spcPct val="108000"/>
              </a:lnSpc>
              <a:buNone/>
            </a:pPr>
            <a:r>
              <a:rPr lang="en-US" sz="1000" dirty="0">
                <a:solidFill>
                  <a:srgbClr val="556375"/>
                </a:solidFill>
                <a:latin typeface="Calibri" pitchFamily="34" charset="0"/>
                <a:ea typeface="Calibri" pitchFamily="34" charset="-122"/>
                <a:cs typeface="Calibri" pitchFamily="34" charset="-120"/>
              </a:rPr>
              <a:t>‘Value of any such property’ read as value equivalent to the tainted property.</a:t>
            </a:r>
            <a:endParaRPr lang="en-US" sz="1000" dirty="0"/>
          </a:p>
        </p:txBody>
      </p:sp>
      <p:sp>
        <p:nvSpPr>
          <p:cNvPr id="17" name="Shape 15"/>
          <p:cNvSpPr/>
          <p:nvPr/>
        </p:nvSpPr>
        <p:spPr>
          <a:xfrm>
            <a:off x="457200" y="4389120"/>
            <a:ext cx="310896" cy="310896"/>
          </a:xfrm>
          <a:prstGeom prst="ellipse">
            <a:avLst/>
          </a:prstGeom>
          <a:solidFill>
            <a:srgbClr val="AD8139"/>
          </a:solidFill>
          <a:ln/>
        </p:spPr>
        <p:txBody>
          <a:bodyPr/>
          <a:lstStyle/>
          <a:p>
            <a:endParaRPr lang="en-US"/>
          </a:p>
        </p:txBody>
      </p:sp>
      <p:sp>
        <p:nvSpPr>
          <p:cNvPr id="18" name="Text 16"/>
          <p:cNvSpPr/>
          <p:nvPr/>
        </p:nvSpPr>
        <p:spPr>
          <a:xfrm>
            <a:off x="457200" y="4379976"/>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9" name="Text 17"/>
          <p:cNvSpPr/>
          <p:nvPr/>
        </p:nvSpPr>
        <p:spPr>
          <a:xfrm>
            <a:off x="896112" y="4343400"/>
            <a:ext cx="4828032" cy="256032"/>
          </a:xfrm>
          <a:prstGeom prst="rect">
            <a:avLst/>
          </a:prstGeom>
          <a:noFill/>
          <a:ln/>
        </p:spPr>
        <p:txBody>
          <a:bodyPr wrap="square" lIns="0" tIns="0" rIns="0" bIns="0" rtlCol="0" anchor="ctr"/>
          <a:lstStyle/>
          <a:p>
            <a:pPr marL="0" indent="0">
              <a:buNone/>
            </a:pPr>
            <a:r>
              <a:rPr lang="en-US" sz="1300" b="1" dirty="0">
                <a:solidFill>
                  <a:srgbClr val="0E2641"/>
                </a:solidFill>
                <a:latin typeface="Cambria" pitchFamily="34" charset="0"/>
                <a:ea typeface="Cambria" pitchFamily="34" charset="-122"/>
                <a:cs typeface="Cambria" pitchFamily="34" charset="-120"/>
              </a:rPr>
              <a:t>ED v. Axis Bank</a:t>
            </a:r>
            <a:endParaRPr lang="en-US" sz="1300" dirty="0"/>
          </a:p>
        </p:txBody>
      </p:sp>
      <p:sp>
        <p:nvSpPr>
          <p:cNvPr id="20" name="Text 18"/>
          <p:cNvSpPr/>
          <p:nvPr/>
        </p:nvSpPr>
        <p:spPr>
          <a:xfrm>
            <a:off x="896112" y="4590288"/>
            <a:ext cx="4828032" cy="201168"/>
          </a:xfrm>
          <a:prstGeom prst="rect">
            <a:avLst/>
          </a:prstGeom>
          <a:noFill/>
          <a:ln/>
        </p:spPr>
        <p:txBody>
          <a:bodyPr wrap="square" lIns="0" tIns="0" rIns="0" bIns="0" rtlCol="0" anchor="ctr"/>
          <a:lstStyle/>
          <a:p>
            <a:pPr marL="0" indent="0">
              <a:buNone/>
            </a:pPr>
            <a:r>
              <a:rPr lang="en-US" sz="900" i="1" dirty="0">
                <a:solidFill>
                  <a:srgbClr val="8A661F"/>
                </a:solidFill>
                <a:latin typeface="Calibri" pitchFamily="34" charset="0"/>
                <a:ea typeface="Calibri" pitchFamily="34" charset="-122"/>
                <a:cs typeface="Calibri" pitchFamily="34" charset="-120"/>
              </a:rPr>
              <a:t>2019 SCC OnLine Del 7854 (Del HC)</a:t>
            </a:r>
            <a:endParaRPr lang="en-US" sz="900" dirty="0"/>
          </a:p>
        </p:txBody>
      </p:sp>
      <p:sp>
        <p:nvSpPr>
          <p:cNvPr id="21" name="Text 19"/>
          <p:cNvSpPr/>
          <p:nvPr/>
        </p:nvSpPr>
        <p:spPr>
          <a:xfrm>
            <a:off x="896112" y="4800600"/>
            <a:ext cx="4828032" cy="658368"/>
          </a:xfrm>
          <a:prstGeom prst="rect">
            <a:avLst/>
          </a:prstGeom>
          <a:noFill/>
          <a:ln/>
        </p:spPr>
        <p:txBody>
          <a:bodyPr wrap="square" lIns="0" tIns="0" rIns="0" bIns="0" rtlCol="0" anchor="ctr"/>
          <a:lstStyle/>
          <a:p>
            <a:pPr marL="0" indent="0">
              <a:lnSpc>
                <a:spcPct val="108000"/>
              </a:lnSpc>
              <a:buNone/>
            </a:pPr>
            <a:r>
              <a:rPr lang="en-US" sz="1000" dirty="0">
                <a:solidFill>
                  <a:srgbClr val="556375"/>
                </a:solidFill>
                <a:latin typeface="Calibri" pitchFamily="34" charset="0"/>
                <a:ea typeface="Calibri" pitchFamily="34" charset="-122"/>
                <a:cs typeface="Calibri" pitchFamily="34" charset="-120"/>
              </a:rPr>
              <a:t>Coined “deemed tainted property”: any asset of equivalent value may be attached, with safeguards for bona fide third parties.</a:t>
            </a:r>
            <a:endParaRPr lang="en-US" sz="1000" dirty="0"/>
          </a:p>
        </p:txBody>
      </p:sp>
      <p:sp>
        <p:nvSpPr>
          <p:cNvPr id="22" name="Shape 20"/>
          <p:cNvSpPr/>
          <p:nvPr/>
        </p:nvSpPr>
        <p:spPr>
          <a:xfrm>
            <a:off x="5998464" y="1865376"/>
            <a:ext cx="310896" cy="310896"/>
          </a:xfrm>
          <a:prstGeom prst="ellipse">
            <a:avLst/>
          </a:prstGeom>
          <a:solidFill>
            <a:srgbClr val="AD8139"/>
          </a:solidFill>
          <a:ln/>
        </p:spPr>
        <p:txBody>
          <a:bodyPr/>
          <a:lstStyle/>
          <a:p>
            <a:endParaRPr lang="en-US"/>
          </a:p>
        </p:txBody>
      </p:sp>
      <p:sp>
        <p:nvSpPr>
          <p:cNvPr id="23" name="Text 21"/>
          <p:cNvSpPr/>
          <p:nvPr/>
        </p:nvSpPr>
        <p:spPr>
          <a:xfrm>
            <a:off x="5998464" y="1856232"/>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4" name="Text 22"/>
          <p:cNvSpPr/>
          <p:nvPr/>
        </p:nvSpPr>
        <p:spPr>
          <a:xfrm>
            <a:off x="6437376" y="1819656"/>
            <a:ext cx="4828032" cy="256032"/>
          </a:xfrm>
          <a:prstGeom prst="rect">
            <a:avLst/>
          </a:prstGeom>
          <a:noFill/>
          <a:ln/>
        </p:spPr>
        <p:txBody>
          <a:bodyPr wrap="square" lIns="0" tIns="0" rIns="0" bIns="0" rtlCol="0" anchor="ctr"/>
          <a:lstStyle/>
          <a:p>
            <a:pPr marL="0" indent="0">
              <a:buNone/>
            </a:pPr>
            <a:r>
              <a:rPr lang="en-US" sz="1300" b="1" dirty="0">
                <a:solidFill>
                  <a:srgbClr val="0E2641"/>
                </a:solidFill>
                <a:latin typeface="Cambria" pitchFamily="34" charset="0"/>
                <a:ea typeface="Cambria" pitchFamily="34" charset="-122"/>
                <a:cs typeface="Cambria" pitchFamily="34" charset="-120"/>
              </a:rPr>
              <a:t>Prakash Industries v. ED</a:t>
            </a:r>
            <a:endParaRPr lang="en-US" sz="1300" dirty="0"/>
          </a:p>
        </p:txBody>
      </p:sp>
      <p:sp>
        <p:nvSpPr>
          <p:cNvPr id="25" name="Text 23"/>
          <p:cNvSpPr/>
          <p:nvPr/>
        </p:nvSpPr>
        <p:spPr>
          <a:xfrm>
            <a:off x="6437376" y="2066544"/>
            <a:ext cx="4828032" cy="201168"/>
          </a:xfrm>
          <a:prstGeom prst="rect">
            <a:avLst/>
          </a:prstGeom>
          <a:noFill/>
          <a:ln/>
        </p:spPr>
        <p:txBody>
          <a:bodyPr wrap="square" lIns="0" tIns="0" rIns="0" bIns="0" rtlCol="0" anchor="ctr"/>
          <a:lstStyle/>
          <a:p>
            <a:pPr marL="0" indent="0">
              <a:buNone/>
            </a:pPr>
            <a:r>
              <a:rPr lang="en-US" sz="900" i="1" dirty="0">
                <a:solidFill>
                  <a:srgbClr val="8A661F"/>
                </a:solidFill>
                <a:latin typeface="Calibri" pitchFamily="34" charset="0"/>
                <a:ea typeface="Calibri" pitchFamily="34" charset="-122"/>
                <a:cs typeface="Calibri" pitchFamily="34" charset="-120"/>
              </a:rPr>
              <a:t>2022 SCC OnLine Del 2087 (Del HC)</a:t>
            </a:r>
            <a:endParaRPr lang="en-US" sz="900" dirty="0"/>
          </a:p>
        </p:txBody>
      </p:sp>
      <p:sp>
        <p:nvSpPr>
          <p:cNvPr id="26" name="Text 24"/>
          <p:cNvSpPr/>
          <p:nvPr/>
        </p:nvSpPr>
        <p:spPr>
          <a:xfrm>
            <a:off x="6437376" y="2276856"/>
            <a:ext cx="4828032" cy="658368"/>
          </a:xfrm>
          <a:prstGeom prst="rect">
            <a:avLst/>
          </a:prstGeom>
          <a:noFill/>
          <a:ln/>
        </p:spPr>
        <p:txBody>
          <a:bodyPr wrap="square" lIns="0" tIns="0" rIns="0" bIns="0" rtlCol="0" anchor="ctr"/>
          <a:lstStyle/>
          <a:p>
            <a:pPr marL="0" indent="0">
              <a:lnSpc>
                <a:spcPct val="108000"/>
              </a:lnSpc>
              <a:buNone/>
            </a:pPr>
            <a:r>
              <a:rPr lang="en-US" sz="1000" dirty="0">
                <a:solidFill>
                  <a:srgbClr val="556375"/>
                </a:solidFill>
                <a:latin typeface="Calibri" pitchFamily="34" charset="0"/>
                <a:ea typeface="Calibri" pitchFamily="34" charset="-122"/>
                <a:cs typeface="Calibri" pitchFamily="34" charset="-120"/>
              </a:rPr>
              <a:t>‘Value of such property’ cannot be confined to the offshore (third) limb alone.</a:t>
            </a:r>
            <a:endParaRPr lang="en-US" sz="1000" dirty="0"/>
          </a:p>
        </p:txBody>
      </p:sp>
      <p:sp>
        <p:nvSpPr>
          <p:cNvPr id="27" name="Shape 25"/>
          <p:cNvSpPr/>
          <p:nvPr/>
        </p:nvSpPr>
        <p:spPr>
          <a:xfrm>
            <a:off x="5998464" y="3127248"/>
            <a:ext cx="310896" cy="310896"/>
          </a:xfrm>
          <a:prstGeom prst="ellipse">
            <a:avLst/>
          </a:prstGeom>
          <a:solidFill>
            <a:srgbClr val="AD8139"/>
          </a:solidFill>
          <a:ln/>
        </p:spPr>
        <p:txBody>
          <a:bodyPr/>
          <a:lstStyle/>
          <a:p>
            <a:endParaRPr lang="en-US"/>
          </a:p>
        </p:txBody>
      </p:sp>
      <p:sp>
        <p:nvSpPr>
          <p:cNvPr id="28" name="Text 26"/>
          <p:cNvSpPr/>
          <p:nvPr/>
        </p:nvSpPr>
        <p:spPr>
          <a:xfrm>
            <a:off x="5998464" y="3118104"/>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29" name="Text 27"/>
          <p:cNvSpPr/>
          <p:nvPr/>
        </p:nvSpPr>
        <p:spPr>
          <a:xfrm>
            <a:off x="6437376" y="3081528"/>
            <a:ext cx="4828032" cy="256032"/>
          </a:xfrm>
          <a:prstGeom prst="rect">
            <a:avLst/>
          </a:prstGeom>
          <a:noFill/>
          <a:ln/>
        </p:spPr>
        <p:txBody>
          <a:bodyPr wrap="square" lIns="0" tIns="0" rIns="0" bIns="0" rtlCol="0" anchor="ctr"/>
          <a:lstStyle/>
          <a:p>
            <a:pPr marL="0" indent="0">
              <a:buNone/>
            </a:pPr>
            <a:r>
              <a:rPr lang="en-US" sz="1300" b="1" dirty="0">
                <a:solidFill>
                  <a:srgbClr val="0E2641"/>
                </a:solidFill>
                <a:latin typeface="Cambria" pitchFamily="34" charset="0"/>
                <a:ea typeface="Cambria" pitchFamily="34" charset="-122"/>
                <a:cs typeface="Cambria" pitchFamily="34" charset="-120"/>
              </a:rPr>
              <a:t>Dilbag Singh v. Union of India</a:t>
            </a:r>
            <a:endParaRPr lang="en-US" sz="1300" dirty="0"/>
          </a:p>
        </p:txBody>
      </p:sp>
      <p:sp>
        <p:nvSpPr>
          <p:cNvPr id="30" name="Text 28"/>
          <p:cNvSpPr/>
          <p:nvPr/>
        </p:nvSpPr>
        <p:spPr>
          <a:xfrm>
            <a:off x="6437376" y="3328416"/>
            <a:ext cx="4828032" cy="201168"/>
          </a:xfrm>
          <a:prstGeom prst="rect">
            <a:avLst/>
          </a:prstGeom>
          <a:noFill/>
          <a:ln/>
        </p:spPr>
        <p:txBody>
          <a:bodyPr wrap="square" lIns="0" tIns="0" rIns="0" bIns="0" rtlCol="0" anchor="ctr"/>
          <a:lstStyle/>
          <a:p>
            <a:pPr marL="0" indent="0">
              <a:buNone/>
            </a:pPr>
            <a:r>
              <a:rPr lang="en-US" sz="900" i="1" dirty="0">
                <a:solidFill>
                  <a:srgbClr val="8A661F"/>
                </a:solidFill>
                <a:latin typeface="Calibri" pitchFamily="34" charset="0"/>
                <a:ea typeface="Calibri" pitchFamily="34" charset="-122"/>
                <a:cs typeface="Calibri" pitchFamily="34" charset="-120"/>
              </a:rPr>
              <a:t>2024 SCC OnLine P&amp;H 15453 (P&amp;H HC)</a:t>
            </a:r>
            <a:endParaRPr lang="en-US" sz="900" dirty="0"/>
          </a:p>
        </p:txBody>
      </p:sp>
      <p:sp>
        <p:nvSpPr>
          <p:cNvPr id="31" name="Text 29"/>
          <p:cNvSpPr/>
          <p:nvPr/>
        </p:nvSpPr>
        <p:spPr>
          <a:xfrm>
            <a:off x="6437376" y="3538728"/>
            <a:ext cx="4828032" cy="658368"/>
          </a:xfrm>
          <a:prstGeom prst="rect">
            <a:avLst/>
          </a:prstGeom>
          <a:noFill/>
          <a:ln/>
        </p:spPr>
        <p:txBody>
          <a:bodyPr wrap="square" lIns="0" tIns="0" rIns="0" bIns="0" rtlCol="0" anchor="ctr"/>
          <a:lstStyle/>
          <a:p>
            <a:pPr marL="0" indent="0">
              <a:lnSpc>
                <a:spcPct val="108000"/>
              </a:lnSpc>
              <a:buNone/>
            </a:pPr>
            <a:r>
              <a:rPr lang="en-US" sz="1000" dirty="0">
                <a:solidFill>
                  <a:srgbClr val="556375"/>
                </a:solidFill>
                <a:latin typeface="Calibri" pitchFamily="34" charset="0"/>
                <a:ea typeface="Calibri" pitchFamily="34" charset="-122"/>
                <a:cs typeface="Calibri" pitchFamily="34" charset="-120"/>
              </a:rPr>
              <a:t>P&amp;H itself reverses course from Seema Garg; extends to untainted equivalent-value property.</a:t>
            </a:r>
            <a:endParaRPr lang="en-US" sz="1000" dirty="0"/>
          </a:p>
        </p:txBody>
      </p:sp>
      <p:sp>
        <p:nvSpPr>
          <p:cNvPr id="32" name="Shape 30"/>
          <p:cNvSpPr/>
          <p:nvPr/>
        </p:nvSpPr>
        <p:spPr>
          <a:xfrm>
            <a:off x="5998464" y="4389120"/>
            <a:ext cx="310896" cy="310896"/>
          </a:xfrm>
          <a:prstGeom prst="ellipse">
            <a:avLst/>
          </a:prstGeom>
          <a:solidFill>
            <a:srgbClr val="AD8139"/>
          </a:solidFill>
          <a:ln/>
        </p:spPr>
        <p:txBody>
          <a:bodyPr/>
          <a:lstStyle/>
          <a:p>
            <a:endParaRPr lang="en-US"/>
          </a:p>
        </p:txBody>
      </p:sp>
      <p:sp>
        <p:nvSpPr>
          <p:cNvPr id="33" name="Text 31"/>
          <p:cNvSpPr/>
          <p:nvPr/>
        </p:nvSpPr>
        <p:spPr>
          <a:xfrm>
            <a:off x="5998464" y="4379976"/>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6</a:t>
            </a:r>
            <a:endParaRPr lang="en-US" sz="1300" dirty="0"/>
          </a:p>
        </p:txBody>
      </p:sp>
      <p:sp>
        <p:nvSpPr>
          <p:cNvPr id="34" name="Text 32"/>
          <p:cNvSpPr/>
          <p:nvPr/>
        </p:nvSpPr>
        <p:spPr>
          <a:xfrm>
            <a:off x="6437376" y="4343400"/>
            <a:ext cx="4828032" cy="256032"/>
          </a:xfrm>
          <a:prstGeom prst="rect">
            <a:avLst/>
          </a:prstGeom>
          <a:noFill/>
          <a:ln/>
        </p:spPr>
        <p:txBody>
          <a:bodyPr wrap="square" lIns="0" tIns="0" rIns="0" bIns="0" rtlCol="0" anchor="ctr"/>
          <a:lstStyle/>
          <a:p>
            <a:pPr marL="0" indent="0">
              <a:buNone/>
            </a:pPr>
            <a:r>
              <a:rPr lang="en-US" sz="1300" b="1" dirty="0">
                <a:solidFill>
                  <a:srgbClr val="0E2641"/>
                </a:solidFill>
                <a:latin typeface="Cambria" pitchFamily="34" charset="0"/>
                <a:ea typeface="Cambria" pitchFamily="34" charset="-122"/>
                <a:cs typeface="Cambria" pitchFamily="34" charset="-120"/>
              </a:rPr>
              <a:t>Arun Suri v. ED (2026) &amp; the Ranu Sahu batch</a:t>
            </a:r>
            <a:endParaRPr lang="en-US" sz="1300" dirty="0"/>
          </a:p>
        </p:txBody>
      </p:sp>
      <p:sp>
        <p:nvSpPr>
          <p:cNvPr id="35" name="Text 33"/>
          <p:cNvSpPr/>
          <p:nvPr/>
        </p:nvSpPr>
        <p:spPr>
          <a:xfrm>
            <a:off x="6437376" y="4590288"/>
            <a:ext cx="4828032" cy="201168"/>
          </a:xfrm>
          <a:prstGeom prst="rect">
            <a:avLst/>
          </a:prstGeom>
          <a:noFill/>
          <a:ln/>
        </p:spPr>
        <p:txBody>
          <a:bodyPr wrap="square" lIns="0" tIns="0" rIns="0" bIns="0" rtlCol="0" anchor="ctr"/>
          <a:lstStyle/>
          <a:p>
            <a:pPr marL="0" indent="0">
              <a:buNone/>
            </a:pPr>
            <a:r>
              <a:rPr lang="en-US" sz="900" i="1" dirty="0">
                <a:solidFill>
                  <a:srgbClr val="8A661F"/>
                </a:solidFill>
                <a:latin typeface="Calibri" pitchFamily="34" charset="0"/>
                <a:ea typeface="Calibri" pitchFamily="34" charset="-122"/>
                <a:cs typeface="Calibri" pitchFamily="34" charset="-120"/>
              </a:rPr>
              <a:t>Del HC · Chhattisgarh HC, 2026</a:t>
            </a:r>
            <a:endParaRPr lang="en-US" sz="900" dirty="0"/>
          </a:p>
        </p:txBody>
      </p:sp>
      <p:sp>
        <p:nvSpPr>
          <p:cNvPr id="36" name="Text 34"/>
          <p:cNvSpPr/>
          <p:nvPr/>
        </p:nvSpPr>
        <p:spPr>
          <a:xfrm>
            <a:off x="6437376" y="4800600"/>
            <a:ext cx="4828032" cy="658368"/>
          </a:xfrm>
          <a:prstGeom prst="rect">
            <a:avLst/>
          </a:prstGeom>
          <a:noFill/>
          <a:ln/>
        </p:spPr>
        <p:txBody>
          <a:bodyPr wrap="square" lIns="0" tIns="0" rIns="0" bIns="0" rtlCol="0" anchor="ctr"/>
          <a:lstStyle/>
          <a:p>
            <a:pPr marL="0" indent="0">
              <a:lnSpc>
                <a:spcPct val="108000"/>
              </a:lnSpc>
              <a:buNone/>
            </a:pPr>
            <a:r>
              <a:rPr lang="en-US" sz="1000" dirty="0">
                <a:solidFill>
                  <a:srgbClr val="556375"/>
                </a:solidFill>
                <a:latin typeface="Calibri" pitchFamily="34" charset="0"/>
                <a:ea typeface="Calibri" pitchFamily="34" charset="-122"/>
                <a:cs typeface="Calibri" pitchFamily="34" charset="-120"/>
              </a:rPr>
              <a:t>Ancestral and pre-offence property held not automatically immune from attachment.</a:t>
            </a:r>
            <a:endParaRPr lang="en-US" sz="1000" dirty="0"/>
          </a:p>
        </p:txBody>
      </p:sp>
      <p:sp>
        <p:nvSpPr>
          <p:cNvPr id="37" name="Shape 35"/>
          <p:cNvSpPr/>
          <p:nvPr/>
        </p:nvSpPr>
        <p:spPr>
          <a:xfrm>
            <a:off x="457200" y="5504688"/>
            <a:ext cx="10817352" cy="896112"/>
          </a:xfrm>
          <a:prstGeom prst="roundRect">
            <a:avLst>
              <a:gd name="adj" fmla="val 6122"/>
            </a:avLst>
          </a:prstGeom>
          <a:solidFill>
            <a:srgbClr val="F5EEDE"/>
          </a:solidFill>
          <a:ln/>
        </p:spPr>
        <p:txBody>
          <a:bodyPr/>
          <a:lstStyle/>
          <a:p>
            <a:endParaRPr lang="en-US"/>
          </a:p>
        </p:txBody>
      </p:sp>
      <p:sp>
        <p:nvSpPr>
          <p:cNvPr id="38" name="Text 36"/>
          <p:cNvSpPr/>
          <p:nvPr/>
        </p:nvSpPr>
        <p:spPr>
          <a:xfrm>
            <a:off x="685800" y="5614416"/>
            <a:ext cx="10360152" cy="676656"/>
          </a:xfrm>
          <a:prstGeom prst="rect">
            <a:avLst/>
          </a:prstGeom>
          <a:noFill/>
          <a:ln/>
        </p:spPr>
        <p:txBody>
          <a:bodyPr wrap="square" lIns="0" tIns="0" rIns="0" bIns="0" rtlCol="0" anchor="ctr"/>
          <a:lstStyle/>
          <a:p>
            <a:pPr marL="0" indent="0">
              <a:lnSpc>
                <a:spcPct val="118000"/>
              </a:lnSpc>
              <a:buNone/>
            </a:pPr>
            <a:r>
              <a:rPr lang="en-US" sz="1050" dirty="0">
                <a:solidFill>
                  <a:srgbClr val="16203D"/>
                </a:solidFill>
                <a:latin typeface="Calibri" pitchFamily="34" charset="0"/>
                <a:ea typeface="Calibri" pitchFamily="34" charset="-122"/>
                <a:cs typeface="Calibri" pitchFamily="34" charset="-120"/>
              </a:rPr>
              <a:t>The Appellate Tribunal — Ayush Kejriwal, Sadananda Nayak, NKG Infrastructure (2026) — consistently upholds equivalence-based attachment. </a:t>
            </a:r>
            <a:r>
              <a:rPr lang="en-US" sz="1050" b="1" dirty="0">
                <a:solidFill>
                  <a:srgbClr val="16203D"/>
                </a:solidFill>
                <a:latin typeface="Calibri" pitchFamily="34" charset="0"/>
                <a:ea typeface="Calibri" pitchFamily="34" charset="-122"/>
                <a:cs typeface="Calibri" pitchFamily="34" charset="-120"/>
              </a:rPr>
              <a:t>The school’s sheet-anchor: </a:t>
            </a:r>
            <a:r>
              <a:rPr lang="en-US" sz="1050" b="1" i="1" dirty="0">
                <a:solidFill>
                  <a:srgbClr val="8A661F"/>
                </a:solidFill>
                <a:latin typeface="Calibri" pitchFamily="34" charset="0"/>
                <a:ea typeface="Calibri" pitchFamily="34" charset="-122"/>
                <a:cs typeface="Calibri" pitchFamily="34" charset="-120"/>
              </a:rPr>
              <a:t>Vijay Madanlal Choudhary v. UOI, 2022 SCC OnLine SC 929, ¶ 68</a:t>
            </a:r>
            <a:r>
              <a:rPr lang="en-US" sz="1050" i="1" dirty="0">
                <a:solidFill>
                  <a:srgbClr val="16203D"/>
                </a:solidFill>
                <a:latin typeface="Calibri" pitchFamily="34" charset="0"/>
                <a:ea typeface="Calibri" pitchFamily="34" charset="-122"/>
                <a:cs typeface="Calibri" pitchFamily="34" charset="-120"/>
              </a:rPr>
              <a:t> — “attachment of property must be equivalent in value only if outside India... this argument, in our opinion, is tenuous.”</a:t>
            </a:r>
            <a:endParaRPr lang="en-US" sz="1050" dirty="0"/>
          </a:p>
        </p:txBody>
      </p:sp>
      <p:sp>
        <p:nvSpPr>
          <p:cNvPr id="39" name="Text 37"/>
          <p:cNvSpPr/>
          <p:nvPr/>
        </p:nvSpPr>
        <p:spPr>
          <a:xfrm>
            <a:off x="457200" y="6519672"/>
            <a:ext cx="8686800" cy="274320"/>
          </a:xfrm>
          <a:prstGeom prst="rect">
            <a:avLst/>
          </a:prstGeom>
          <a:noFill/>
          <a:ln/>
        </p:spPr>
        <p:txBody>
          <a:bodyPr wrap="square" lIns="0" tIns="0" rIns="0" bIns="0" rtlCol="0" anchor="ctr"/>
          <a:lstStyle/>
          <a:p>
            <a:pPr marL="0" indent="0" algn="l">
              <a:buNone/>
            </a:pPr>
            <a:r>
              <a:rPr lang="en-US" sz="900" dirty="0">
                <a:solidFill>
                  <a:srgbClr val="8A93A8"/>
                </a:solidFill>
                <a:latin typeface="Calibri" pitchFamily="34" charset="0"/>
                <a:ea typeface="Calibri" pitchFamily="34" charset="-122"/>
                <a:cs typeface="Calibri" pitchFamily="34" charset="-120"/>
              </a:rPr>
              <a:t>PMLA &amp; Benami  ·  Current Burning Issues  ·  Adv. (CA.) Ajay Wadhwa</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n-US" sz="1150" b="1" kern="0" spc="150" dirty="0">
                <a:solidFill>
                  <a:srgbClr val="AD8139"/>
                </a:solidFill>
                <a:latin typeface="Calibri" pitchFamily="34" charset="0"/>
                <a:ea typeface="Calibri" pitchFamily="34" charset="-122"/>
                <a:cs typeface="Calibri" pitchFamily="34" charset="-120"/>
              </a:rPr>
              <a:t>PMLA · PROCEEDS OF CRIME</a:t>
            </a:r>
            <a:endParaRPr lang="en-US" sz="1150" dirty="0"/>
          </a:p>
        </p:txBody>
      </p:sp>
      <p:sp>
        <p:nvSpPr>
          <p:cNvPr id="3" name="Shape 1"/>
          <p:cNvSpPr/>
          <p:nvPr/>
        </p:nvSpPr>
        <p:spPr>
          <a:xfrm>
            <a:off x="8759952" y="301752"/>
            <a:ext cx="2514600" cy="310896"/>
          </a:xfrm>
          <a:prstGeom prst="roundRect">
            <a:avLst>
              <a:gd name="adj" fmla="val 50000"/>
            </a:avLst>
          </a:prstGeom>
          <a:solidFill>
            <a:srgbClr val="3E6B4F"/>
          </a:solidFill>
          <a:ln/>
        </p:spPr>
        <p:txBody>
          <a:bodyPr/>
          <a:lstStyle/>
          <a:p>
            <a:endParaRPr lang="en-US"/>
          </a:p>
        </p:txBody>
      </p:sp>
      <p:sp>
        <p:nvSpPr>
          <p:cNvPr id="4" name="Text 2"/>
          <p:cNvSpPr/>
          <p:nvPr/>
        </p:nvSpPr>
        <p:spPr>
          <a:xfrm>
            <a:off x="8759952" y="301752"/>
            <a:ext cx="2514600" cy="310896"/>
          </a:xfrm>
          <a:prstGeom prst="rect">
            <a:avLst/>
          </a:prstGeom>
          <a:noFill/>
          <a:ln/>
        </p:spPr>
        <p:txBody>
          <a:bodyPr wrap="square" lIns="0" tIns="0" rIns="0" bIns="0"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THE NARROW VIEW</a:t>
            </a:r>
            <a:endParaRPr lang="en-US" sz="1000" dirty="0"/>
          </a:p>
        </p:txBody>
      </p:sp>
      <p:sp>
        <p:nvSpPr>
          <p:cNvPr id="5" name="Text 3"/>
          <p:cNvSpPr/>
          <p:nvPr/>
        </p:nvSpPr>
        <p:spPr>
          <a:xfrm>
            <a:off x="457200" y="621792"/>
            <a:ext cx="10332720" cy="566928"/>
          </a:xfrm>
          <a:prstGeom prst="rect">
            <a:avLst/>
          </a:prstGeom>
          <a:noFill/>
          <a:ln/>
        </p:spPr>
        <p:txBody>
          <a:bodyPr wrap="square" lIns="0" tIns="0" rIns="0" bIns="0" rtlCol="0" anchor="ctr"/>
          <a:lstStyle/>
          <a:p>
            <a:pPr marL="0" indent="0">
              <a:buNone/>
            </a:pPr>
            <a:r>
              <a:rPr lang="en-US" sz="2800" b="1" dirty="0">
                <a:solidFill>
                  <a:srgbClr val="0E2641"/>
                </a:solidFill>
                <a:latin typeface="Cambria" pitchFamily="34" charset="0"/>
                <a:ea typeface="Cambria" pitchFamily="34" charset="-122"/>
                <a:cs typeface="Cambria" pitchFamily="34" charset="-120"/>
              </a:rPr>
              <a:t>The Restrictive View: No Attachment Without Nexus</a:t>
            </a:r>
            <a:endParaRPr lang="en-US" sz="2800" dirty="0"/>
          </a:p>
        </p:txBody>
      </p:sp>
      <p:sp>
        <p:nvSpPr>
          <p:cNvPr id="6" name="Text 4"/>
          <p:cNvSpPr/>
          <p:nvPr/>
        </p:nvSpPr>
        <p:spPr>
          <a:xfrm>
            <a:off x="457200" y="1170432"/>
            <a:ext cx="10607040" cy="329184"/>
          </a:xfrm>
          <a:prstGeom prst="rect">
            <a:avLst/>
          </a:prstGeom>
          <a:noFill/>
          <a:ln/>
        </p:spPr>
        <p:txBody>
          <a:bodyPr wrap="square" lIns="0" tIns="0" rIns="0" bIns="0" rtlCol="0" anchor="ctr"/>
          <a:lstStyle/>
          <a:p>
            <a:pPr marL="0" indent="0">
              <a:buNone/>
            </a:pPr>
            <a:r>
              <a:rPr lang="en-US" sz="1300" i="1" dirty="0">
                <a:solidFill>
                  <a:srgbClr val="556375"/>
                </a:solidFill>
                <a:latin typeface="Calibri" pitchFamily="34" charset="0"/>
                <a:ea typeface="Calibri" pitchFamily="34" charset="-122"/>
                <a:cs typeface="Calibri" pitchFamily="34" charset="-120"/>
              </a:rPr>
              <a:t>Causation runs forward only — a clean, pre-offence asset can never answer the description ‘proceeds of crime’</a:t>
            </a:r>
            <a:endParaRPr lang="en-US" sz="1300" dirty="0"/>
          </a:p>
        </p:txBody>
      </p:sp>
      <p:sp>
        <p:nvSpPr>
          <p:cNvPr id="7" name="Shape 5"/>
          <p:cNvSpPr/>
          <p:nvPr/>
        </p:nvSpPr>
        <p:spPr>
          <a:xfrm>
            <a:off x="457200" y="1865376"/>
            <a:ext cx="310896" cy="310896"/>
          </a:xfrm>
          <a:prstGeom prst="ellipse">
            <a:avLst/>
          </a:prstGeom>
          <a:solidFill>
            <a:srgbClr val="3E6B4F"/>
          </a:solidFill>
          <a:ln/>
        </p:spPr>
        <p:txBody>
          <a:bodyPr/>
          <a:lstStyle/>
          <a:p>
            <a:endParaRPr lang="en-US"/>
          </a:p>
        </p:txBody>
      </p:sp>
      <p:sp>
        <p:nvSpPr>
          <p:cNvPr id="8" name="Text 6"/>
          <p:cNvSpPr/>
          <p:nvPr/>
        </p:nvSpPr>
        <p:spPr>
          <a:xfrm>
            <a:off x="457200" y="1856232"/>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9" name="Text 7"/>
          <p:cNvSpPr/>
          <p:nvPr/>
        </p:nvSpPr>
        <p:spPr>
          <a:xfrm>
            <a:off x="896112" y="1819656"/>
            <a:ext cx="4828032" cy="256032"/>
          </a:xfrm>
          <a:prstGeom prst="rect">
            <a:avLst/>
          </a:prstGeom>
          <a:noFill/>
          <a:ln/>
        </p:spPr>
        <p:txBody>
          <a:bodyPr wrap="square" lIns="0" tIns="0" rIns="0" bIns="0" rtlCol="0" anchor="ctr"/>
          <a:lstStyle/>
          <a:p>
            <a:pPr marL="0" indent="0">
              <a:buNone/>
            </a:pPr>
            <a:r>
              <a:rPr lang="en-US" sz="1300" b="1" dirty="0">
                <a:solidFill>
                  <a:srgbClr val="0E2641"/>
                </a:solidFill>
                <a:latin typeface="Cambria" pitchFamily="34" charset="0"/>
                <a:ea typeface="Cambria" pitchFamily="34" charset="-122"/>
                <a:cs typeface="Cambria" pitchFamily="34" charset="-120"/>
              </a:rPr>
              <a:t>Satyam Computer Services v. ED</a:t>
            </a:r>
            <a:endParaRPr lang="en-US" sz="1300" dirty="0"/>
          </a:p>
        </p:txBody>
      </p:sp>
      <p:sp>
        <p:nvSpPr>
          <p:cNvPr id="10" name="Text 8"/>
          <p:cNvSpPr/>
          <p:nvPr/>
        </p:nvSpPr>
        <p:spPr>
          <a:xfrm>
            <a:off x="896112" y="2066544"/>
            <a:ext cx="4828032" cy="201168"/>
          </a:xfrm>
          <a:prstGeom prst="rect">
            <a:avLst/>
          </a:prstGeom>
          <a:noFill/>
          <a:ln/>
        </p:spPr>
        <p:txBody>
          <a:bodyPr wrap="square" lIns="0" tIns="0" rIns="0" bIns="0" rtlCol="0" anchor="ctr"/>
          <a:lstStyle/>
          <a:p>
            <a:pPr marL="0" indent="0">
              <a:buNone/>
            </a:pPr>
            <a:r>
              <a:rPr lang="en-US" sz="900" i="1" dirty="0">
                <a:solidFill>
                  <a:srgbClr val="3E6B4F"/>
                </a:solidFill>
                <a:latin typeface="Calibri" pitchFamily="34" charset="0"/>
                <a:ea typeface="Calibri" pitchFamily="34" charset="-122"/>
                <a:cs typeface="Calibri" pitchFamily="34" charset="-120"/>
              </a:rPr>
              <a:t>2018 SCC OnLine Hyd 787</a:t>
            </a:r>
            <a:endParaRPr lang="en-US" sz="900" dirty="0"/>
          </a:p>
        </p:txBody>
      </p:sp>
      <p:sp>
        <p:nvSpPr>
          <p:cNvPr id="11" name="Text 9"/>
          <p:cNvSpPr/>
          <p:nvPr/>
        </p:nvSpPr>
        <p:spPr>
          <a:xfrm>
            <a:off x="896112" y="2276856"/>
            <a:ext cx="4828032" cy="658368"/>
          </a:xfrm>
          <a:prstGeom prst="rect">
            <a:avLst/>
          </a:prstGeom>
          <a:noFill/>
          <a:ln/>
        </p:spPr>
        <p:txBody>
          <a:bodyPr wrap="square" lIns="0" tIns="0" rIns="0" bIns="0" rtlCol="0" anchor="ctr"/>
          <a:lstStyle/>
          <a:p>
            <a:pPr marL="0" indent="0">
              <a:lnSpc>
                <a:spcPct val="108000"/>
              </a:lnSpc>
              <a:buNone/>
            </a:pPr>
            <a:r>
              <a:rPr lang="en-US" sz="1000" dirty="0">
                <a:solidFill>
                  <a:srgbClr val="556375"/>
                </a:solidFill>
                <a:latin typeface="Calibri" pitchFamily="34" charset="0"/>
                <a:ea typeface="Calibri" pitchFamily="34" charset="-122"/>
                <a:cs typeface="Calibri" pitchFamily="34" charset="-120"/>
              </a:rPr>
              <a:t>Property acquired before the scheduled offence cannot be treated as its proceeds — the effect cannot precede the cause.</a:t>
            </a:r>
            <a:endParaRPr lang="en-US" sz="1000" dirty="0"/>
          </a:p>
        </p:txBody>
      </p:sp>
      <p:sp>
        <p:nvSpPr>
          <p:cNvPr id="12" name="Shape 10"/>
          <p:cNvSpPr/>
          <p:nvPr/>
        </p:nvSpPr>
        <p:spPr>
          <a:xfrm>
            <a:off x="457200" y="3127248"/>
            <a:ext cx="310896" cy="310896"/>
          </a:xfrm>
          <a:prstGeom prst="ellipse">
            <a:avLst/>
          </a:prstGeom>
          <a:solidFill>
            <a:srgbClr val="3E6B4F"/>
          </a:solidFill>
          <a:ln/>
        </p:spPr>
        <p:txBody>
          <a:bodyPr/>
          <a:lstStyle/>
          <a:p>
            <a:endParaRPr lang="en-US"/>
          </a:p>
        </p:txBody>
      </p:sp>
      <p:sp>
        <p:nvSpPr>
          <p:cNvPr id="13" name="Text 11"/>
          <p:cNvSpPr/>
          <p:nvPr/>
        </p:nvSpPr>
        <p:spPr>
          <a:xfrm>
            <a:off x="457200" y="3118104"/>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4" name="Text 12"/>
          <p:cNvSpPr/>
          <p:nvPr/>
        </p:nvSpPr>
        <p:spPr>
          <a:xfrm>
            <a:off x="896112" y="3081528"/>
            <a:ext cx="4828032" cy="256032"/>
          </a:xfrm>
          <a:prstGeom prst="rect">
            <a:avLst/>
          </a:prstGeom>
          <a:noFill/>
          <a:ln/>
        </p:spPr>
        <p:txBody>
          <a:bodyPr wrap="square" lIns="0" tIns="0" rIns="0" bIns="0" rtlCol="0" anchor="ctr"/>
          <a:lstStyle/>
          <a:p>
            <a:pPr marL="0" indent="0">
              <a:buNone/>
            </a:pPr>
            <a:r>
              <a:rPr lang="en-US" sz="1300" b="1" dirty="0">
                <a:solidFill>
                  <a:srgbClr val="0E2641"/>
                </a:solidFill>
                <a:latin typeface="Cambria" pitchFamily="34" charset="0"/>
                <a:ea typeface="Cambria" pitchFamily="34" charset="-122"/>
                <a:cs typeface="Cambria" pitchFamily="34" charset="-120"/>
              </a:rPr>
              <a:t>Abdullah Ali Balsharaf v. ED</a:t>
            </a:r>
            <a:endParaRPr lang="en-US" sz="1300" dirty="0"/>
          </a:p>
        </p:txBody>
      </p:sp>
      <p:sp>
        <p:nvSpPr>
          <p:cNvPr id="15" name="Text 13"/>
          <p:cNvSpPr/>
          <p:nvPr/>
        </p:nvSpPr>
        <p:spPr>
          <a:xfrm>
            <a:off x="896112" y="3328416"/>
            <a:ext cx="4828032" cy="201168"/>
          </a:xfrm>
          <a:prstGeom prst="rect">
            <a:avLst/>
          </a:prstGeom>
          <a:noFill/>
          <a:ln/>
        </p:spPr>
        <p:txBody>
          <a:bodyPr wrap="square" lIns="0" tIns="0" rIns="0" bIns="0" rtlCol="0" anchor="ctr"/>
          <a:lstStyle/>
          <a:p>
            <a:pPr marL="0" indent="0">
              <a:buNone/>
            </a:pPr>
            <a:r>
              <a:rPr lang="en-US" sz="900" i="1" dirty="0">
                <a:solidFill>
                  <a:srgbClr val="3E6B4F"/>
                </a:solidFill>
                <a:latin typeface="Calibri" pitchFamily="34" charset="0"/>
                <a:ea typeface="Calibri" pitchFamily="34" charset="-122"/>
                <a:cs typeface="Calibri" pitchFamily="34" charset="-120"/>
              </a:rPr>
              <a:t>2019 SCC OnLine Del 6428 (Del HC)</a:t>
            </a:r>
            <a:endParaRPr lang="en-US" sz="900" dirty="0"/>
          </a:p>
        </p:txBody>
      </p:sp>
      <p:sp>
        <p:nvSpPr>
          <p:cNvPr id="16" name="Text 14"/>
          <p:cNvSpPr/>
          <p:nvPr/>
        </p:nvSpPr>
        <p:spPr>
          <a:xfrm>
            <a:off x="896112" y="3538728"/>
            <a:ext cx="4828032" cy="658368"/>
          </a:xfrm>
          <a:prstGeom prst="rect">
            <a:avLst/>
          </a:prstGeom>
          <a:noFill/>
          <a:ln/>
        </p:spPr>
        <p:txBody>
          <a:bodyPr wrap="square" lIns="0" tIns="0" rIns="0" bIns="0" rtlCol="0" anchor="ctr"/>
          <a:lstStyle/>
          <a:p>
            <a:pPr marL="0" indent="0">
              <a:lnSpc>
                <a:spcPct val="108000"/>
              </a:lnSpc>
              <a:buNone/>
            </a:pPr>
            <a:r>
              <a:rPr lang="en-US" sz="1000" dirty="0">
                <a:solidFill>
                  <a:srgbClr val="556375"/>
                </a:solidFill>
                <a:latin typeface="Calibri" pitchFamily="34" charset="0"/>
                <a:ea typeface="Calibri" pitchFamily="34" charset="-122"/>
                <a:cs typeface="Calibri" pitchFamily="34" charset="-120"/>
              </a:rPr>
              <a:t>Equivalent-value attachment contemplated only for assets taken or held outside India.</a:t>
            </a:r>
            <a:endParaRPr lang="en-US" sz="1000" dirty="0"/>
          </a:p>
        </p:txBody>
      </p:sp>
      <p:sp>
        <p:nvSpPr>
          <p:cNvPr id="17" name="Shape 15"/>
          <p:cNvSpPr/>
          <p:nvPr/>
        </p:nvSpPr>
        <p:spPr>
          <a:xfrm>
            <a:off x="457200" y="4389120"/>
            <a:ext cx="310896" cy="310896"/>
          </a:xfrm>
          <a:prstGeom prst="ellipse">
            <a:avLst/>
          </a:prstGeom>
          <a:solidFill>
            <a:srgbClr val="3E6B4F"/>
          </a:solidFill>
          <a:ln/>
        </p:spPr>
        <p:txBody>
          <a:bodyPr/>
          <a:lstStyle/>
          <a:p>
            <a:endParaRPr lang="en-US"/>
          </a:p>
        </p:txBody>
      </p:sp>
      <p:sp>
        <p:nvSpPr>
          <p:cNvPr id="18" name="Text 16"/>
          <p:cNvSpPr/>
          <p:nvPr/>
        </p:nvSpPr>
        <p:spPr>
          <a:xfrm>
            <a:off x="457200" y="4379976"/>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9" name="Text 17"/>
          <p:cNvSpPr/>
          <p:nvPr/>
        </p:nvSpPr>
        <p:spPr>
          <a:xfrm>
            <a:off x="896112" y="4343400"/>
            <a:ext cx="4828032" cy="256032"/>
          </a:xfrm>
          <a:prstGeom prst="rect">
            <a:avLst/>
          </a:prstGeom>
          <a:noFill/>
          <a:ln/>
        </p:spPr>
        <p:txBody>
          <a:bodyPr wrap="square" lIns="0" tIns="0" rIns="0" bIns="0" rtlCol="0" anchor="ctr"/>
          <a:lstStyle/>
          <a:p>
            <a:pPr marL="0" indent="0">
              <a:buNone/>
            </a:pPr>
            <a:r>
              <a:rPr lang="en-US" sz="1300" b="1" dirty="0">
                <a:solidFill>
                  <a:srgbClr val="0E2641"/>
                </a:solidFill>
                <a:latin typeface="Cambria" pitchFamily="34" charset="0"/>
                <a:ea typeface="Cambria" pitchFamily="34" charset="-122"/>
                <a:cs typeface="Cambria" pitchFamily="34" charset="-120"/>
              </a:rPr>
              <a:t>Seema Garg v. Dy. Director, ED</a:t>
            </a:r>
            <a:endParaRPr lang="en-US" sz="1300" dirty="0"/>
          </a:p>
        </p:txBody>
      </p:sp>
      <p:sp>
        <p:nvSpPr>
          <p:cNvPr id="20" name="Text 18"/>
          <p:cNvSpPr/>
          <p:nvPr/>
        </p:nvSpPr>
        <p:spPr>
          <a:xfrm>
            <a:off x="896112" y="4590288"/>
            <a:ext cx="4828032" cy="201168"/>
          </a:xfrm>
          <a:prstGeom prst="rect">
            <a:avLst/>
          </a:prstGeom>
          <a:noFill/>
          <a:ln/>
        </p:spPr>
        <p:txBody>
          <a:bodyPr wrap="square" lIns="0" tIns="0" rIns="0" bIns="0" rtlCol="0" anchor="ctr"/>
          <a:lstStyle/>
          <a:p>
            <a:pPr marL="0" indent="0">
              <a:buNone/>
            </a:pPr>
            <a:r>
              <a:rPr lang="en-US" sz="900" i="1" dirty="0">
                <a:solidFill>
                  <a:srgbClr val="3E6B4F"/>
                </a:solidFill>
                <a:latin typeface="Calibri" pitchFamily="34" charset="0"/>
                <a:ea typeface="Calibri" pitchFamily="34" charset="-122"/>
                <a:cs typeface="Calibri" pitchFamily="34" charset="-120"/>
              </a:rPr>
              <a:t>2020 SCC OnLine P&amp;H 738 · SLP dismissed 2021</a:t>
            </a:r>
            <a:endParaRPr lang="en-US" sz="900" dirty="0"/>
          </a:p>
        </p:txBody>
      </p:sp>
      <p:sp>
        <p:nvSpPr>
          <p:cNvPr id="21" name="Text 19"/>
          <p:cNvSpPr/>
          <p:nvPr/>
        </p:nvSpPr>
        <p:spPr>
          <a:xfrm>
            <a:off x="896112" y="4800600"/>
            <a:ext cx="4828032" cy="658368"/>
          </a:xfrm>
          <a:prstGeom prst="rect">
            <a:avLst/>
          </a:prstGeom>
          <a:noFill/>
          <a:ln/>
        </p:spPr>
        <p:txBody>
          <a:bodyPr wrap="square" lIns="0" tIns="0" rIns="0" bIns="0" rtlCol="0" anchor="ctr"/>
          <a:lstStyle/>
          <a:p>
            <a:pPr marL="0" indent="0">
              <a:lnSpc>
                <a:spcPct val="108000"/>
              </a:lnSpc>
              <a:buNone/>
            </a:pPr>
            <a:r>
              <a:rPr lang="en-US" sz="1000" dirty="0">
                <a:solidFill>
                  <a:srgbClr val="556375"/>
                </a:solidFill>
                <a:latin typeface="Calibri" pitchFamily="34" charset="0"/>
                <a:ea typeface="Calibri" pitchFamily="34" charset="-122"/>
                <a:cs typeface="Calibri" pitchFamily="34" charset="-120"/>
              </a:rPr>
              <a:t>Draws the textual line: ‘value of such property’ ≠ ‘property equivalent in value’. No link, no attachment.</a:t>
            </a:r>
            <a:endParaRPr lang="en-US" sz="1000" dirty="0"/>
          </a:p>
        </p:txBody>
      </p:sp>
      <p:sp>
        <p:nvSpPr>
          <p:cNvPr id="22" name="Shape 20"/>
          <p:cNvSpPr/>
          <p:nvPr/>
        </p:nvSpPr>
        <p:spPr>
          <a:xfrm>
            <a:off x="5998464" y="1865376"/>
            <a:ext cx="310896" cy="310896"/>
          </a:xfrm>
          <a:prstGeom prst="ellipse">
            <a:avLst/>
          </a:prstGeom>
          <a:solidFill>
            <a:srgbClr val="3E6B4F"/>
          </a:solidFill>
          <a:ln/>
        </p:spPr>
        <p:txBody>
          <a:bodyPr/>
          <a:lstStyle/>
          <a:p>
            <a:endParaRPr lang="en-US"/>
          </a:p>
        </p:txBody>
      </p:sp>
      <p:sp>
        <p:nvSpPr>
          <p:cNvPr id="23" name="Text 21"/>
          <p:cNvSpPr/>
          <p:nvPr/>
        </p:nvSpPr>
        <p:spPr>
          <a:xfrm>
            <a:off x="5998464" y="1856232"/>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4" name="Text 22"/>
          <p:cNvSpPr/>
          <p:nvPr/>
        </p:nvSpPr>
        <p:spPr>
          <a:xfrm>
            <a:off x="6437376" y="1819656"/>
            <a:ext cx="4828032" cy="256032"/>
          </a:xfrm>
          <a:prstGeom prst="rect">
            <a:avLst/>
          </a:prstGeom>
          <a:noFill/>
          <a:ln/>
        </p:spPr>
        <p:txBody>
          <a:bodyPr wrap="square" lIns="0" tIns="0" rIns="0" bIns="0" rtlCol="0" anchor="ctr"/>
          <a:lstStyle/>
          <a:p>
            <a:pPr marL="0" indent="0">
              <a:buNone/>
            </a:pPr>
            <a:r>
              <a:rPr lang="en-US" sz="1300" b="1" dirty="0">
                <a:solidFill>
                  <a:srgbClr val="0E2641"/>
                </a:solidFill>
                <a:latin typeface="Cambria" pitchFamily="34" charset="0"/>
                <a:ea typeface="Cambria" pitchFamily="34" charset="-122"/>
                <a:cs typeface="Cambria" pitchFamily="34" charset="-120"/>
              </a:rPr>
              <a:t>Kumar Pappu Singh v. Union of India</a:t>
            </a:r>
            <a:endParaRPr lang="en-US" sz="1300" dirty="0"/>
          </a:p>
        </p:txBody>
      </p:sp>
      <p:sp>
        <p:nvSpPr>
          <p:cNvPr id="25" name="Text 23"/>
          <p:cNvSpPr/>
          <p:nvPr/>
        </p:nvSpPr>
        <p:spPr>
          <a:xfrm>
            <a:off x="6437376" y="2066544"/>
            <a:ext cx="4828032" cy="201168"/>
          </a:xfrm>
          <a:prstGeom prst="rect">
            <a:avLst/>
          </a:prstGeom>
          <a:noFill/>
          <a:ln/>
        </p:spPr>
        <p:txBody>
          <a:bodyPr wrap="square" lIns="0" tIns="0" rIns="0" bIns="0" rtlCol="0" anchor="ctr"/>
          <a:lstStyle/>
          <a:p>
            <a:pPr marL="0" indent="0">
              <a:buNone/>
            </a:pPr>
            <a:r>
              <a:rPr lang="en-US" sz="900" i="1" dirty="0">
                <a:solidFill>
                  <a:srgbClr val="3E6B4F"/>
                </a:solidFill>
                <a:latin typeface="Calibri" pitchFamily="34" charset="0"/>
                <a:ea typeface="Calibri" pitchFamily="34" charset="-122"/>
                <a:cs typeface="Calibri" pitchFamily="34" charset="-120"/>
              </a:rPr>
              <a:t>(2021) 3 ALT 571 (AP HC)</a:t>
            </a:r>
            <a:endParaRPr lang="en-US" sz="900" dirty="0"/>
          </a:p>
        </p:txBody>
      </p:sp>
      <p:sp>
        <p:nvSpPr>
          <p:cNvPr id="26" name="Text 24"/>
          <p:cNvSpPr/>
          <p:nvPr/>
        </p:nvSpPr>
        <p:spPr>
          <a:xfrm>
            <a:off x="6437376" y="2276856"/>
            <a:ext cx="4828032" cy="658368"/>
          </a:xfrm>
          <a:prstGeom prst="rect">
            <a:avLst/>
          </a:prstGeom>
          <a:noFill/>
          <a:ln/>
        </p:spPr>
        <p:txBody>
          <a:bodyPr wrap="square" lIns="0" tIns="0" rIns="0" bIns="0" rtlCol="0" anchor="ctr"/>
          <a:lstStyle/>
          <a:p>
            <a:pPr marL="0" indent="0">
              <a:lnSpc>
                <a:spcPct val="108000"/>
              </a:lnSpc>
              <a:buNone/>
            </a:pPr>
            <a:r>
              <a:rPr lang="en-US" sz="1000" dirty="0">
                <a:solidFill>
                  <a:srgbClr val="556375"/>
                </a:solidFill>
                <a:latin typeface="Calibri" pitchFamily="34" charset="0"/>
                <a:ea typeface="Calibri" pitchFamily="34" charset="-122"/>
                <a:cs typeface="Calibri" pitchFamily="34" charset="-120"/>
              </a:rPr>
              <a:t>Expressio unius: had Parliament meant a roving power over the estate, it would have said so — as it did elsewhere.</a:t>
            </a:r>
            <a:endParaRPr lang="en-US" sz="1000" dirty="0"/>
          </a:p>
        </p:txBody>
      </p:sp>
      <p:sp>
        <p:nvSpPr>
          <p:cNvPr id="27" name="Shape 25"/>
          <p:cNvSpPr/>
          <p:nvPr/>
        </p:nvSpPr>
        <p:spPr>
          <a:xfrm>
            <a:off x="5998464" y="3127248"/>
            <a:ext cx="310896" cy="310896"/>
          </a:xfrm>
          <a:prstGeom prst="ellipse">
            <a:avLst/>
          </a:prstGeom>
          <a:solidFill>
            <a:srgbClr val="3E6B4F"/>
          </a:solidFill>
          <a:ln/>
        </p:spPr>
        <p:txBody>
          <a:bodyPr/>
          <a:lstStyle/>
          <a:p>
            <a:endParaRPr lang="en-US"/>
          </a:p>
        </p:txBody>
      </p:sp>
      <p:sp>
        <p:nvSpPr>
          <p:cNvPr id="28" name="Text 26"/>
          <p:cNvSpPr/>
          <p:nvPr/>
        </p:nvSpPr>
        <p:spPr>
          <a:xfrm>
            <a:off x="5998464" y="3118104"/>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29" name="Text 27"/>
          <p:cNvSpPr/>
          <p:nvPr/>
        </p:nvSpPr>
        <p:spPr>
          <a:xfrm>
            <a:off x="6437376" y="3081528"/>
            <a:ext cx="4828032" cy="256032"/>
          </a:xfrm>
          <a:prstGeom prst="rect">
            <a:avLst/>
          </a:prstGeom>
          <a:noFill/>
          <a:ln/>
        </p:spPr>
        <p:txBody>
          <a:bodyPr wrap="square" lIns="0" tIns="0" rIns="0" bIns="0" rtlCol="0" anchor="ctr"/>
          <a:lstStyle/>
          <a:p>
            <a:pPr marL="0" indent="0">
              <a:buNone/>
            </a:pPr>
            <a:r>
              <a:rPr lang="en-US" sz="1300" b="1" dirty="0">
                <a:solidFill>
                  <a:srgbClr val="0E2641"/>
                </a:solidFill>
                <a:latin typeface="Cambria" pitchFamily="34" charset="0"/>
                <a:ea typeface="Cambria" pitchFamily="34" charset="-122"/>
                <a:cs typeface="Cambria" pitchFamily="34" charset="-120"/>
              </a:rPr>
              <a:t>Pavana Dibbur v. ED</a:t>
            </a:r>
            <a:endParaRPr lang="en-US" sz="1300" dirty="0"/>
          </a:p>
        </p:txBody>
      </p:sp>
      <p:sp>
        <p:nvSpPr>
          <p:cNvPr id="30" name="Text 28"/>
          <p:cNvSpPr/>
          <p:nvPr/>
        </p:nvSpPr>
        <p:spPr>
          <a:xfrm>
            <a:off x="6437376" y="3328416"/>
            <a:ext cx="4828032" cy="201168"/>
          </a:xfrm>
          <a:prstGeom prst="rect">
            <a:avLst/>
          </a:prstGeom>
          <a:noFill/>
          <a:ln/>
        </p:spPr>
        <p:txBody>
          <a:bodyPr wrap="square" lIns="0" tIns="0" rIns="0" bIns="0" rtlCol="0" anchor="ctr"/>
          <a:lstStyle/>
          <a:p>
            <a:pPr marL="0" indent="0">
              <a:buNone/>
            </a:pPr>
            <a:r>
              <a:rPr lang="en-US" sz="900" i="1" dirty="0">
                <a:solidFill>
                  <a:srgbClr val="3E6B4F"/>
                </a:solidFill>
                <a:latin typeface="Calibri" pitchFamily="34" charset="0"/>
                <a:ea typeface="Calibri" pitchFamily="34" charset="-122"/>
                <a:cs typeface="Calibri" pitchFamily="34" charset="-120"/>
              </a:rPr>
              <a:t>(2023) 15 SCC 91 (Supreme Court)</a:t>
            </a:r>
            <a:endParaRPr lang="en-US" sz="900" dirty="0"/>
          </a:p>
        </p:txBody>
      </p:sp>
      <p:sp>
        <p:nvSpPr>
          <p:cNvPr id="31" name="Text 29"/>
          <p:cNvSpPr/>
          <p:nvPr/>
        </p:nvSpPr>
        <p:spPr>
          <a:xfrm>
            <a:off x="6437376" y="3538728"/>
            <a:ext cx="4828032" cy="658368"/>
          </a:xfrm>
          <a:prstGeom prst="rect">
            <a:avLst/>
          </a:prstGeom>
          <a:noFill/>
          <a:ln/>
        </p:spPr>
        <p:txBody>
          <a:bodyPr wrap="square" lIns="0" tIns="0" rIns="0" bIns="0" rtlCol="0" anchor="ctr"/>
          <a:lstStyle/>
          <a:p>
            <a:pPr marL="0" indent="0">
              <a:lnSpc>
                <a:spcPct val="108000"/>
              </a:lnSpc>
              <a:buNone/>
            </a:pPr>
            <a:r>
              <a:rPr lang="en-US" sz="1000" dirty="0">
                <a:solidFill>
                  <a:srgbClr val="556375"/>
                </a:solidFill>
                <a:latin typeface="Calibri" pitchFamily="34" charset="0"/>
                <a:ea typeface="Calibri" pitchFamily="34" charset="-122"/>
                <a:cs typeface="Calibri" pitchFamily="34" charset="-120"/>
              </a:rPr>
              <a:t>A property bought in 2013, offence in 2017 — chronology is destiny; no nexus, no attachment.</a:t>
            </a:r>
            <a:endParaRPr lang="en-US" sz="1000" dirty="0"/>
          </a:p>
        </p:txBody>
      </p:sp>
      <p:sp>
        <p:nvSpPr>
          <p:cNvPr id="32" name="Shape 30"/>
          <p:cNvSpPr/>
          <p:nvPr/>
        </p:nvSpPr>
        <p:spPr>
          <a:xfrm>
            <a:off x="5998464" y="4389120"/>
            <a:ext cx="310896" cy="310896"/>
          </a:xfrm>
          <a:prstGeom prst="ellipse">
            <a:avLst/>
          </a:prstGeom>
          <a:solidFill>
            <a:srgbClr val="3E6B4F"/>
          </a:solidFill>
          <a:ln/>
        </p:spPr>
        <p:txBody>
          <a:bodyPr/>
          <a:lstStyle/>
          <a:p>
            <a:endParaRPr lang="en-US"/>
          </a:p>
        </p:txBody>
      </p:sp>
      <p:sp>
        <p:nvSpPr>
          <p:cNvPr id="33" name="Text 31"/>
          <p:cNvSpPr/>
          <p:nvPr/>
        </p:nvSpPr>
        <p:spPr>
          <a:xfrm>
            <a:off x="5998464" y="4379976"/>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6</a:t>
            </a:r>
            <a:endParaRPr lang="en-US" sz="1300" dirty="0"/>
          </a:p>
        </p:txBody>
      </p:sp>
      <p:sp>
        <p:nvSpPr>
          <p:cNvPr id="34" name="Text 32"/>
          <p:cNvSpPr/>
          <p:nvPr/>
        </p:nvSpPr>
        <p:spPr>
          <a:xfrm>
            <a:off x="6437376" y="4343400"/>
            <a:ext cx="4828032" cy="256032"/>
          </a:xfrm>
          <a:prstGeom prst="rect">
            <a:avLst/>
          </a:prstGeom>
          <a:noFill/>
          <a:ln/>
        </p:spPr>
        <p:txBody>
          <a:bodyPr wrap="square" lIns="0" tIns="0" rIns="0" bIns="0" rtlCol="0" anchor="ctr"/>
          <a:lstStyle/>
          <a:p>
            <a:pPr marL="0" indent="0">
              <a:buNone/>
            </a:pPr>
            <a:r>
              <a:rPr lang="en-US" sz="1300" b="1" dirty="0">
                <a:solidFill>
                  <a:srgbClr val="0E2641"/>
                </a:solidFill>
                <a:latin typeface="Cambria" pitchFamily="34" charset="0"/>
                <a:ea typeface="Cambria" pitchFamily="34" charset="-122"/>
                <a:cs typeface="Cambria" pitchFamily="34" charset="-120"/>
              </a:rPr>
              <a:t>Satish Motilal Bidri &amp; Davy Varghese</a:t>
            </a:r>
            <a:endParaRPr lang="en-US" sz="1300" dirty="0"/>
          </a:p>
        </p:txBody>
      </p:sp>
      <p:sp>
        <p:nvSpPr>
          <p:cNvPr id="35" name="Text 33"/>
          <p:cNvSpPr/>
          <p:nvPr/>
        </p:nvSpPr>
        <p:spPr>
          <a:xfrm>
            <a:off x="6437376" y="4590288"/>
            <a:ext cx="4828032" cy="201168"/>
          </a:xfrm>
          <a:prstGeom prst="rect">
            <a:avLst/>
          </a:prstGeom>
          <a:noFill/>
          <a:ln/>
        </p:spPr>
        <p:txBody>
          <a:bodyPr wrap="square" lIns="0" tIns="0" rIns="0" bIns="0" rtlCol="0" anchor="ctr"/>
          <a:lstStyle/>
          <a:p>
            <a:pPr marL="0" indent="0">
              <a:buNone/>
            </a:pPr>
            <a:r>
              <a:rPr lang="en-US" sz="900" i="1" dirty="0">
                <a:solidFill>
                  <a:srgbClr val="3E6B4F"/>
                </a:solidFill>
                <a:latin typeface="Calibri" pitchFamily="34" charset="0"/>
                <a:ea typeface="Calibri" pitchFamily="34" charset="-122"/>
                <a:cs typeface="Calibri" pitchFamily="34" charset="-120"/>
              </a:rPr>
              <a:t>2024 SCC OnLine Ker 3410 &amp; 7343 (Ker HC)</a:t>
            </a:r>
            <a:endParaRPr lang="en-US" sz="900" dirty="0"/>
          </a:p>
        </p:txBody>
      </p:sp>
      <p:sp>
        <p:nvSpPr>
          <p:cNvPr id="36" name="Text 34"/>
          <p:cNvSpPr/>
          <p:nvPr/>
        </p:nvSpPr>
        <p:spPr>
          <a:xfrm>
            <a:off x="6437376" y="4800600"/>
            <a:ext cx="4828032" cy="658368"/>
          </a:xfrm>
          <a:prstGeom prst="rect">
            <a:avLst/>
          </a:prstGeom>
          <a:noFill/>
          <a:ln/>
        </p:spPr>
        <p:txBody>
          <a:bodyPr wrap="square" lIns="0" tIns="0" rIns="0" bIns="0" rtlCol="0" anchor="ctr"/>
          <a:lstStyle/>
          <a:p>
            <a:pPr marL="0" indent="0">
              <a:lnSpc>
                <a:spcPct val="108000"/>
              </a:lnSpc>
              <a:buNone/>
            </a:pPr>
            <a:r>
              <a:rPr lang="en-US" sz="1000" dirty="0">
                <a:solidFill>
                  <a:srgbClr val="556375"/>
                </a:solidFill>
                <a:latin typeface="Calibri" pitchFamily="34" charset="0"/>
                <a:ea typeface="Calibri" pitchFamily="34" charset="-122"/>
                <a:cs typeface="Calibri" pitchFamily="34" charset="-120"/>
              </a:rPr>
              <a:t>Attachment absent nexus or offshore taint held “ex facie ultra vires, illegal and arbitrary.”</a:t>
            </a:r>
            <a:endParaRPr lang="en-US" sz="1000" dirty="0"/>
          </a:p>
        </p:txBody>
      </p:sp>
      <p:sp>
        <p:nvSpPr>
          <p:cNvPr id="37" name="Shape 35"/>
          <p:cNvSpPr/>
          <p:nvPr/>
        </p:nvSpPr>
        <p:spPr>
          <a:xfrm>
            <a:off x="457200" y="5504688"/>
            <a:ext cx="10817352" cy="896112"/>
          </a:xfrm>
          <a:prstGeom prst="roundRect">
            <a:avLst>
              <a:gd name="adj" fmla="val 6122"/>
            </a:avLst>
          </a:prstGeom>
          <a:solidFill>
            <a:srgbClr val="F2F6F3"/>
          </a:solidFill>
          <a:ln/>
        </p:spPr>
        <p:txBody>
          <a:bodyPr/>
          <a:lstStyle/>
          <a:p>
            <a:endParaRPr lang="en-US"/>
          </a:p>
        </p:txBody>
      </p:sp>
      <p:sp>
        <p:nvSpPr>
          <p:cNvPr id="38" name="Text 36"/>
          <p:cNvSpPr/>
          <p:nvPr/>
        </p:nvSpPr>
        <p:spPr>
          <a:xfrm>
            <a:off x="685800" y="5614416"/>
            <a:ext cx="10360152" cy="676656"/>
          </a:xfrm>
          <a:prstGeom prst="rect">
            <a:avLst/>
          </a:prstGeom>
          <a:noFill/>
          <a:ln/>
        </p:spPr>
        <p:txBody>
          <a:bodyPr wrap="square" lIns="0" tIns="0" rIns="0" bIns="0" rtlCol="0" anchor="ctr"/>
          <a:lstStyle/>
          <a:p>
            <a:pPr marL="0" indent="0">
              <a:lnSpc>
                <a:spcPct val="118000"/>
              </a:lnSpc>
              <a:buNone/>
            </a:pPr>
            <a:r>
              <a:rPr lang="en-US" sz="1050" b="1" dirty="0">
                <a:solidFill>
                  <a:srgbClr val="16203D"/>
                </a:solidFill>
                <a:latin typeface="Calibri" pitchFamily="34" charset="0"/>
                <a:ea typeface="Calibri" pitchFamily="34" charset="-122"/>
                <a:cs typeface="Calibri" pitchFamily="34" charset="-120"/>
              </a:rPr>
              <a:t>Seema Garg, in terms: </a:t>
            </a:r>
            <a:r>
              <a:rPr lang="en-US" sz="1050" i="1" dirty="0">
                <a:solidFill>
                  <a:srgbClr val="16203D"/>
                </a:solidFill>
                <a:latin typeface="Calibri" pitchFamily="34" charset="0"/>
                <a:ea typeface="Calibri" pitchFamily="34" charset="-122"/>
                <a:cs typeface="Calibri" pitchFamily="34" charset="-120"/>
              </a:rPr>
              <a:t>“Property acquired prior to commission of scheduled offence... cannot be attached unless property obtained or acquired from [the] scheduled offence is held or taken outside the country.”</a:t>
            </a:r>
            <a:r>
              <a:rPr lang="en-US" sz="1050" dirty="0">
                <a:solidFill>
                  <a:srgbClr val="556375"/>
                </a:solidFill>
                <a:latin typeface="Calibri" pitchFamily="34" charset="0"/>
                <a:ea typeface="Calibri" pitchFamily="34" charset="-122"/>
                <a:cs typeface="Calibri" pitchFamily="34" charset="-120"/>
              </a:rPr>
              <a:t>  The ED’s SLP against it was dismissed by a three-Judge Bench (30.04.2021).</a:t>
            </a:r>
            <a:endParaRPr lang="en-US" sz="1050" dirty="0"/>
          </a:p>
        </p:txBody>
      </p:sp>
      <p:sp>
        <p:nvSpPr>
          <p:cNvPr id="39" name="Text 37"/>
          <p:cNvSpPr/>
          <p:nvPr/>
        </p:nvSpPr>
        <p:spPr>
          <a:xfrm>
            <a:off x="457200" y="6519672"/>
            <a:ext cx="8686800" cy="274320"/>
          </a:xfrm>
          <a:prstGeom prst="rect">
            <a:avLst/>
          </a:prstGeom>
          <a:noFill/>
          <a:ln/>
        </p:spPr>
        <p:txBody>
          <a:bodyPr wrap="square" lIns="0" tIns="0" rIns="0" bIns="0" rtlCol="0" anchor="ctr"/>
          <a:lstStyle/>
          <a:p>
            <a:pPr marL="0" indent="0" algn="l">
              <a:buNone/>
            </a:pPr>
            <a:r>
              <a:rPr lang="en-US" sz="900" dirty="0">
                <a:solidFill>
                  <a:srgbClr val="8A93A8"/>
                </a:solidFill>
                <a:latin typeface="Calibri" pitchFamily="34" charset="0"/>
                <a:ea typeface="Calibri" pitchFamily="34" charset="-122"/>
                <a:cs typeface="Calibri" pitchFamily="34" charset="-120"/>
              </a:rPr>
              <a:t>PMLA &amp; Benami  ·  Current Burning Issues  ·  Adv. (CA.) Ajay Wadhwa</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61475" y="537766"/>
            <a:ext cx="1261634" cy="160536"/>
          </a:xfrm>
          <a:prstGeom prst="roundRect">
            <a:avLst>
              <a:gd name="adj" fmla="val 7910"/>
            </a:avLst>
          </a:prstGeom>
          <a:solidFill>
            <a:srgbClr val="F3E3D8"/>
          </a:solidFill>
          <a:ln/>
        </p:spPr>
        <p:txBody>
          <a:bodyPr/>
          <a:lstStyle/>
          <a:p>
            <a:endParaRPr lang="en-US"/>
          </a:p>
        </p:txBody>
      </p:sp>
      <p:sp>
        <p:nvSpPr>
          <p:cNvPr id="3" name="Text 1"/>
          <p:cNvSpPr/>
          <p:nvPr/>
        </p:nvSpPr>
        <p:spPr>
          <a:xfrm>
            <a:off x="724874" y="569416"/>
            <a:ext cx="1744420" cy="97234"/>
          </a:xfrm>
          <a:prstGeom prst="rect">
            <a:avLst/>
          </a:prstGeom>
          <a:noFill/>
          <a:ln/>
        </p:spPr>
        <p:txBody>
          <a:bodyPr wrap="none" lIns="0" tIns="0" rIns="0" bIns="0" rtlCol="0" anchor="t"/>
          <a:lstStyle/>
          <a:p>
            <a:pPr marL="0" indent="0" algn="l">
              <a:lnSpc>
                <a:spcPct val="96000"/>
              </a:lnSpc>
              <a:buNone/>
            </a:pPr>
            <a:r>
              <a:rPr lang="en-US" sz="650" dirty="0">
                <a:solidFill>
                  <a:srgbClr val="504C49"/>
                </a:solidFill>
                <a:latin typeface="Source Serif 4" pitchFamily="34" charset="0"/>
                <a:ea typeface="Source Serif 4" pitchFamily="34" charset="-122"/>
                <a:cs typeface="Source Serif 4" pitchFamily="34" charset="-120"/>
              </a:rPr>
              <a:t>ED JURISPRUDENCE · PMLA</a:t>
            </a:r>
            <a:endParaRPr lang="en-US" sz="650" dirty="0"/>
          </a:p>
        </p:txBody>
      </p:sp>
      <p:sp>
        <p:nvSpPr>
          <p:cNvPr id="4" name="Text 2"/>
          <p:cNvSpPr/>
          <p:nvPr/>
        </p:nvSpPr>
        <p:spPr>
          <a:xfrm>
            <a:off x="661475" y="725289"/>
            <a:ext cx="10868745" cy="330696"/>
          </a:xfrm>
          <a:prstGeom prst="rect">
            <a:avLst/>
          </a:prstGeom>
          <a:noFill/>
          <a:ln/>
        </p:spPr>
        <p:txBody>
          <a:bodyPr wrap="none" lIns="0" tIns="0" rIns="0" bIns="0" rtlCol="0" anchor="t"/>
          <a:lstStyle/>
          <a:p>
            <a:pPr marL="0" indent="0" algn="l">
              <a:lnSpc>
                <a:spcPct val="104000"/>
              </a:lnSpc>
              <a:buNone/>
            </a:pPr>
            <a:r>
              <a:rPr lang="en-US" sz="2050" dirty="0">
                <a:solidFill>
                  <a:srgbClr val="201B18"/>
                </a:solidFill>
                <a:latin typeface="Platypi Medium" pitchFamily="34" charset="0"/>
                <a:ea typeface="Platypi Medium" pitchFamily="34" charset="-122"/>
                <a:cs typeface="Platypi Medium" pitchFamily="34" charset="-120"/>
              </a:rPr>
              <a:t>Pavana Dibbur — Chronology, Causation &amp; "Value Thereof"</a:t>
            </a:r>
            <a:endParaRPr lang="en-US" sz="2050" dirty="0"/>
          </a:p>
        </p:txBody>
      </p:sp>
      <p:sp>
        <p:nvSpPr>
          <p:cNvPr id="5" name="Text 3"/>
          <p:cNvSpPr/>
          <p:nvPr/>
        </p:nvSpPr>
        <p:spPr>
          <a:xfrm>
            <a:off x="661475" y="1157486"/>
            <a:ext cx="10868745" cy="277614"/>
          </a:xfrm>
          <a:prstGeom prst="rect">
            <a:avLst/>
          </a:prstGeom>
          <a:noFill/>
          <a:ln/>
        </p:spPr>
        <p:txBody>
          <a:bodyPr wrap="square" lIns="0" tIns="0" rIns="0" bIns="0" rtlCol="0" anchor="t">
            <a:normAutofit/>
          </a:bodyPr>
          <a:lstStyle/>
          <a:p>
            <a:pPr marL="0" indent="0" algn="l">
              <a:lnSpc>
                <a:spcPct val="109000"/>
              </a:lnSpc>
              <a:buNone/>
            </a:pPr>
            <a:r>
              <a:rPr lang="en-US" sz="800" dirty="0">
                <a:solidFill>
                  <a:srgbClr val="504C49"/>
                </a:solidFill>
                <a:latin typeface="Source Serif 4" pitchFamily="34" charset="0"/>
                <a:ea typeface="Source Serif 4" pitchFamily="34" charset="-122"/>
                <a:cs typeface="Source Serif 4" pitchFamily="34" charset="-120"/>
              </a:rPr>
              <a:t>This case addresses a foundational question under the Prevention of Money Laundering Act, 2002: can a property acquired </a:t>
            </a:r>
            <a:r>
              <a:rPr lang="en-US" sz="800" i="1" dirty="0">
                <a:solidFill>
                  <a:srgbClr val="504C49"/>
                </a:solidFill>
                <a:latin typeface="Source Serif 4" pitchFamily="34" charset="0"/>
                <a:ea typeface="Source Serif 4" pitchFamily="34" charset="-122"/>
                <a:cs typeface="Source Serif 4" pitchFamily="34" charset="-120"/>
              </a:rPr>
              <a:t>before</a:t>
            </a:r>
            <a:r>
              <a:rPr lang="en-US" sz="800" dirty="0">
                <a:solidFill>
                  <a:srgbClr val="504C49"/>
                </a:solidFill>
                <a:latin typeface="Source Serif 4" pitchFamily="34" charset="0"/>
                <a:ea typeface="Source Serif 4" pitchFamily="34" charset="-122"/>
                <a:cs typeface="Source Serif 4" pitchFamily="34" charset="-120"/>
              </a:rPr>
              <a:t> the commission of an alleged scheduled offence be treated as "proceeds of crime"? The answer, as the Court held, turns on the indispensable requirement of a causal nexus between criminal activity and the asset in question.</a:t>
            </a:r>
            <a:endParaRPr lang="en-US" sz="800" dirty="0"/>
          </a:p>
        </p:txBody>
      </p:sp>
      <p:sp>
        <p:nvSpPr>
          <p:cNvPr id="6" name="Shape 4"/>
          <p:cNvSpPr/>
          <p:nvPr/>
        </p:nvSpPr>
        <p:spPr>
          <a:xfrm>
            <a:off x="585277" y="1511201"/>
            <a:ext cx="5457688" cy="2972495"/>
          </a:xfrm>
          <a:prstGeom prst="roundRect">
            <a:avLst>
              <a:gd name="adj" fmla="val 534"/>
            </a:avLst>
          </a:prstGeom>
          <a:solidFill>
            <a:srgbClr val="3E2513"/>
          </a:solidFill>
          <a:ln/>
        </p:spPr>
        <p:txBody>
          <a:bodyPr/>
          <a:lstStyle/>
          <a:p>
            <a:endParaRPr lang="en-US"/>
          </a:p>
        </p:txBody>
      </p:sp>
      <p:sp>
        <p:nvSpPr>
          <p:cNvPr id="7" name="Text 5"/>
          <p:cNvSpPr/>
          <p:nvPr/>
        </p:nvSpPr>
        <p:spPr>
          <a:xfrm>
            <a:off x="691041" y="1578868"/>
            <a:ext cx="5246159" cy="165298"/>
          </a:xfrm>
          <a:prstGeom prst="rect">
            <a:avLst/>
          </a:prstGeom>
          <a:noFill/>
          <a:ln/>
        </p:spPr>
        <p:txBody>
          <a:bodyPr wrap="none" lIns="0" tIns="0" rIns="0" bIns="0" rtlCol="0" anchor="t"/>
          <a:lstStyle/>
          <a:p>
            <a:pPr marL="0" indent="0" algn="l">
              <a:lnSpc>
                <a:spcPct val="104000"/>
              </a:lnSpc>
              <a:buNone/>
            </a:pPr>
            <a:r>
              <a:rPr lang="en-US" sz="1000" dirty="0">
                <a:solidFill>
                  <a:srgbClr val="FFFFFF"/>
                </a:solidFill>
                <a:latin typeface="Platypi Medium" pitchFamily="34" charset="0"/>
                <a:ea typeface="Platypi Medium" pitchFamily="34" charset="-122"/>
                <a:cs typeface="Platypi Medium" pitchFamily="34" charset="-120"/>
              </a:rPr>
              <a:t>The Fact Matrix</a:t>
            </a:r>
            <a:endParaRPr lang="en-US" sz="1000" dirty="0"/>
          </a:p>
        </p:txBody>
      </p:sp>
      <p:sp>
        <p:nvSpPr>
          <p:cNvPr id="8" name="Shape 6"/>
          <p:cNvSpPr/>
          <p:nvPr/>
        </p:nvSpPr>
        <p:spPr>
          <a:xfrm>
            <a:off x="3307771" y="1820267"/>
            <a:ext cx="12700" cy="2459633"/>
          </a:xfrm>
          <a:prstGeom prst="roundRect">
            <a:avLst>
              <a:gd name="adj" fmla="val 124989"/>
            </a:avLst>
          </a:prstGeom>
          <a:solidFill>
            <a:srgbClr val="D8D4D4"/>
          </a:solidFill>
          <a:ln/>
        </p:spPr>
        <p:txBody>
          <a:bodyPr/>
          <a:lstStyle/>
          <a:p>
            <a:endParaRPr lang="en-US"/>
          </a:p>
        </p:txBody>
      </p:sp>
      <p:sp>
        <p:nvSpPr>
          <p:cNvPr id="9" name="Shape 7"/>
          <p:cNvSpPr/>
          <p:nvPr/>
        </p:nvSpPr>
        <p:spPr>
          <a:xfrm>
            <a:off x="3115192" y="1932880"/>
            <a:ext cx="211628" cy="12700"/>
          </a:xfrm>
          <a:prstGeom prst="roundRect">
            <a:avLst>
              <a:gd name="adj" fmla="val 124989"/>
            </a:avLst>
          </a:prstGeom>
          <a:solidFill>
            <a:srgbClr val="D8D4D4"/>
          </a:solidFill>
          <a:ln/>
        </p:spPr>
        <p:txBody>
          <a:bodyPr/>
          <a:lstStyle/>
          <a:p>
            <a:endParaRPr lang="en-US"/>
          </a:p>
        </p:txBody>
      </p:sp>
      <p:sp>
        <p:nvSpPr>
          <p:cNvPr id="10" name="Shape 8"/>
          <p:cNvSpPr/>
          <p:nvPr/>
        </p:nvSpPr>
        <p:spPr>
          <a:xfrm>
            <a:off x="3274484" y="1899593"/>
            <a:ext cx="79274" cy="79276"/>
          </a:xfrm>
          <a:prstGeom prst="ellipse">
            <a:avLst/>
          </a:prstGeom>
          <a:solidFill>
            <a:srgbClr val="3E2513"/>
          </a:solidFill>
          <a:ln/>
        </p:spPr>
        <p:txBody>
          <a:bodyPr/>
          <a:lstStyle/>
          <a:p>
            <a:endParaRPr lang="en-US"/>
          </a:p>
        </p:txBody>
      </p:sp>
      <p:sp>
        <p:nvSpPr>
          <p:cNvPr id="11" name="Text 9"/>
          <p:cNvSpPr/>
          <p:nvPr/>
        </p:nvSpPr>
        <p:spPr>
          <a:xfrm>
            <a:off x="691041" y="1856581"/>
            <a:ext cx="2199823" cy="165298"/>
          </a:xfrm>
          <a:prstGeom prst="rect">
            <a:avLst/>
          </a:prstGeom>
          <a:noFill/>
          <a:ln/>
        </p:spPr>
        <p:txBody>
          <a:bodyPr wrap="none" lIns="0" tIns="0" rIns="0" bIns="0" rtlCol="0" anchor="t"/>
          <a:lstStyle/>
          <a:p>
            <a:pPr marL="0" indent="0" algn="r">
              <a:lnSpc>
                <a:spcPct val="104000"/>
              </a:lnSpc>
              <a:buNone/>
            </a:pPr>
            <a:r>
              <a:rPr lang="en-US" sz="1000" dirty="0">
                <a:solidFill>
                  <a:srgbClr val="FFFFFF"/>
                </a:solidFill>
                <a:latin typeface="Platypi Medium" pitchFamily="34" charset="0"/>
                <a:ea typeface="Platypi Medium" pitchFamily="34" charset="-122"/>
                <a:cs typeface="Platypi Medium" pitchFamily="34" charset="-120"/>
              </a:rPr>
              <a:t>01.07.2013 — First Property</a:t>
            </a:r>
            <a:endParaRPr lang="en-US" sz="1000" dirty="0"/>
          </a:p>
        </p:txBody>
      </p:sp>
      <p:sp>
        <p:nvSpPr>
          <p:cNvPr id="12" name="Text 10"/>
          <p:cNvSpPr/>
          <p:nvPr/>
        </p:nvSpPr>
        <p:spPr>
          <a:xfrm>
            <a:off x="691041" y="2089547"/>
            <a:ext cx="2199823" cy="277614"/>
          </a:xfrm>
          <a:prstGeom prst="rect">
            <a:avLst/>
          </a:prstGeom>
          <a:noFill/>
          <a:ln/>
        </p:spPr>
        <p:txBody>
          <a:bodyPr wrap="square" lIns="0" tIns="0" rIns="0" bIns="0" rtlCol="0" anchor="t">
            <a:normAutofit/>
          </a:bodyPr>
          <a:lstStyle/>
          <a:p>
            <a:pPr marL="0" indent="0" algn="r">
              <a:lnSpc>
                <a:spcPct val="109000"/>
              </a:lnSpc>
              <a:buNone/>
            </a:pPr>
            <a:r>
              <a:rPr lang="en-US" sz="800" dirty="0">
                <a:solidFill>
                  <a:srgbClr val="FFFFFF"/>
                </a:solidFill>
                <a:latin typeface="Source Serif 4" pitchFamily="34" charset="0"/>
                <a:ea typeface="Source Serif 4" pitchFamily="34" charset="-122"/>
                <a:cs typeface="Source Serif 4" pitchFamily="34" charset="-120"/>
              </a:rPr>
              <a:t>Purchased for </a:t>
            </a:r>
            <a:r>
              <a:rPr lang="en-US" sz="800" b="1" dirty="0">
                <a:solidFill>
                  <a:srgbClr val="FFFFFF"/>
                </a:solidFill>
                <a:latin typeface="Source Serif 4 Bold" pitchFamily="34" charset="0"/>
                <a:ea typeface="Source Serif 4 Bold" pitchFamily="34" charset="-122"/>
                <a:cs typeface="Source Serif 4 Bold" pitchFamily="34" charset="-120"/>
              </a:rPr>
              <a:t>₹13.50 crores</a:t>
            </a:r>
            <a:r>
              <a:rPr lang="en-US" sz="800" dirty="0">
                <a:solidFill>
                  <a:srgbClr val="FFFFFF"/>
                </a:solidFill>
                <a:latin typeface="Source Serif 4" pitchFamily="34" charset="0"/>
                <a:ea typeface="Source Serif 4" pitchFamily="34" charset="-122"/>
                <a:cs typeface="Source Serif 4" pitchFamily="34" charset="-120"/>
              </a:rPr>
              <a:t> — well before any alleged criminal activity.</a:t>
            </a:r>
            <a:endParaRPr lang="en-US" sz="800" dirty="0"/>
          </a:p>
        </p:txBody>
      </p:sp>
      <p:sp>
        <p:nvSpPr>
          <p:cNvPr id="13" name="Shape 11"/>
          <p:cNvSpPr/>
          <p:nvPr/>
        </p:nvSpPr>
        <p:spPr>
          <a:xfrm>
            <a:off x="3301421" y="2491482"/>
            <a:ext cx="211628" cy="12700"/>
          </a:xfrm>
          <a:prstGeom prst="roundRect">
            <a:avLst>
              <a:gd name="adj" fmla="val 124989"/>
            </a:avLst>
          </a:prstGeom>
          <a:solidFill>
            <a:srgbClr val="D8D4D4"/>
          </a:solidFill>
          <a:ln/>
        </p:spPr>
        <p:txBody>
          <a:bodyPr/>
          <a:lstStyle/>
          <a:p>
            <a:endParaRPr lang="en-US"/>
          </a:p>
        </p:txBody>
      </p:sp>
      <p:sp>
        <p:nvSpPr>
          <p:cNvPr id="14" name="Shape 12"/>
          <p:cNvSpPr/>
          <p:nvPr/>
        </p:nvSpPr>
        <p:spPr>
          <a:xfrm>
            <a:off x="3274484" y="2458194"/>
            <a:ext cx="79274" cy="79276"/>
          </a:xfrm>
          <a:prstGeom prst="ellipse">
            <a:avLst/>
          </a:prstGeom>
          <a:solidFill>
            <a:srgbClr val="3E2513"/>
          </a:solidFill>
          <a:ln/>
        </p:spPr>
        <p:txBody>
          <a:bodyPr/>
          <a:lstStyle/>
          <a:p>
            <a:endParaRPr lang="en-US"/>
          </a:p>
        </p:txBody>
      </p:sp>
      <p:sp>
        <p:nvSpPr>
          <p:cNvPr id="15" name="Text 13"/>
          <p:cNvSpPr/>
          <p:nvPr/>
        </p:nvSpPr>
        <p:spPr>
          <a:xfrm>
            <a:off x="3737378" y="2415183"/>
            <a:ext cx="2199823" cy="330597"/>
          </a:xfrm>
          <a:prstGeom prst="rect">
            <a:avLst/>
          </a:prstGeom>
          <a:noFill/>
          <a:ln/>
        </p:spPr>
        <p:txBody>
          <a:bodyPr wrap="square" lIns="0" tIns="0" rIns="0" bIns="0" rtlCol="0" anchor="t">
            <a:normAutofit/>
          </a:bodyPr>
          <a:lstStyle/>
          <a:p>
            <a:pPr marL="0" indent="0" algn="l">
              <a:lnSpc>
                <a:spcPct val="104000"/>
              </a:lnSpc>
              <a:buNone/>
            </a:pPr>
            <a:r>
              <a:rPr lang="en-US" sz="1000" dirty="0">
                <a:solidFill>
                  <a:srgbClr val="FFFFFF"/>
                </a:solidFill>
                <a:latin typeface="Platypi Medium" pitchFamily="34" charset="0"/>
                <a:ea typeface="Platypi Medium" pitchFamily="34" charset="-122"/>
                <a:cs typeface="Platypi Medium" pitchFamily="34" charset="-120"/>
              </a:rPr>
              <a:t>January–November 2017 — Scheduled Offence</a:t>
            </a:r>
            <a:endParaRPr lang="en-US" sz="1000" dirty="0"/>
          </a:p>
        </p:txBody>
      </p:sp>
      <p:sp>
        <p:nvSpPr>
          <p:cNvPr id="16" name="Text 14"/>
          <p:cNvSpPr/>
          <p:nvPr/>
        </p:nvSpPr>
        <p:spPr>
          <a:xfrm>
            <a:off x="3737378" y="2813447"/>
            <a:ext cx="2199823" cy="416421"/>
          </a:xfrm>
          <a:prstGeom prst="rect">
            <a:avLst/>
          </a:prstGeom>
          <a:noFill/>
          <a:ln/>
        </p:spPr>
        <p:txBody>
          <a:bodyPr wrap="square" lIns="0" tIns="0" rIns="0" bIns="0" rtlCol="0" anchor="t">
            <a:normAutofit/>
          </a:bodyPr>
          <a:lstStyle/>
          <a:p>
            <a:pPr marL="0" indent="0" algn="l">
              <a:lnSpc>
                <a:spcPct val="109000"/>
              </a:lnSpc>
              <a:buNone/>
            </a:pPr>
            <a:r>
              <a:rPr lang="en-US" sz="800" dirty="0">
                <a:solidFill>
                  <a:srgbClr val="FFFFFF"/>
                </a:solidFill>
                <a:latin typeface="Source Serif 4" pitchFamily="34" charset="0"/>
                <a:ea typeface="Source Serif 4" pitchFamily="34" charset="-122"/>
                <a:cs typeface="Source Serif 4" pitchFamily="34" charset="-120"/>
              </a:rPr>
              <a:t>Alleged collection and siphoning of </a:t>
            </a:r>
            <a:r>
              <a:rPr lang="en-US" sz="800" b="1" dirty="0">
                <a:solidFill>
                  <a:srgbClr val="FFFFFF"/>
                </a:solidFill>
                <a:latin typeface="Source Serif 4 Bold" pitchFamily="34" charset="0"/>
                <a:ea typeface="Source Serif 4 Bold" pitchFamily="34" charset="-122"/>
                <a:cs typeface="Source Serif 4 Bold" pitchFamily="34" charset="-120"/>
              </a:rPr>
              <a:t>₹107 crores</a:t>
            </a:r>
            <a:r>
              <a:rPr lang="en-US" sz="800" dirty="0">
                <a:solidFill>
                  <a:srgbClr val="FFFFFF"/>
                </a:solidFill>
                <a:latin typeface="Source Serif 4" pitchFamily="34" charset="0"/>
                <a:ea typeface="Source Serif 4" pitchFamily="34" charset="-122"/>
                <a:cs typeface="Source Serif 4" pitchFamily="34" charset="-120"/>
              </a:rPr>
              <a:t> — the predicate offence under the PMLA.</a:t>
            </a:r>
            <a:endParaRPr lang="en-US" sz="800" dirty="0"/>
          </a:p>
        </p:txBody>
      </p:sp>
      <p:sp>
        <p:nvSpPr>
          <p:cNvPr id="17" name="Shape 15"/>
          <p:cNvSpPr/>
          <p:nvPr/>
        </p:nvSpPr>
        <p:spPr>
          <a:xfrm>
            <a:off x="3115192" y="3000573"/>
            <a:ext cx="211628" cy="12700"/>
          </a:xfrm>
          <a:prstGeom prst="roundRect">
            <a:avLst>
              <a:gd name="adj" fmla="val 124989"/>
            </a:avLst>
          </a:prstGeom>
          <a:solidFill>
            <a:srgbClr val="D8D4D4"/>
          </a:solidFill>
          <a:ln/>
        </p:spPr>
        <p:txBody>
          <a:bodyPr/>
          <a:lstStyle/>
          <a:p>
            <a:endParaRPr lang="en-US"/>
          </a:p>
        </p:txBody>
      </p:sp>
      <p:sp>
        <p:nvSpPr>
          <p:cNvPr id="18" name="Shape 16"/>
          <p:cNvSpPr/>
          <p:nvPr/>
        </p:nvSpPr>
        <p:spPr>
          <a:xfrm>
            <a:off x="3274484" y="2967286"/>
            <a:ext cx="79274" cy="79276"/>
          </a:xfrm>
          <a:prstGeom prst="ellipse">
            <a:avLst/>
          </a:prstGeom>
          <a:solidFill>
            <a:srgbClr val="3E2513"/>
          </a:solidFill>
          <a:ln/>
        </p:spPr>
        <p:txBody>
          <a:bodyPr/>
          <a:lstStyle/>
          <a:p>
            <a:endParaRPr lang="en-US"/>
          </a:p>
        </p:txBody>
      </p:sp>
      <p:sp>
        <p:nvSpPr>
          <p:cNvPr id="19" name="Text 17"/>
          <p:cNvSpPr/>
          <p:nvPr/>
        </p:nvSpPr>
        <p:spPr>
          <a:xfrm>
            <a:off x="691041" y="2924274"/>
            <a:ext cx="2199823" cy="165298"/>
          </a:xfrm>
          <a:prstGeom prst="rect">
            <a:avLst/>
          </a:prstGeom>
          <a:noFill/>
          <a:ln/>
        </p:spPr>
        <p:txBody>
          <a:bodyPr wrap="none" lIns="0" tIns="0" rIns="0" bIns="0" rtlCol="0" anchor="t"/>
          <a:lstStyle/>
          <a:p>
            <a:pPr marL="0" indent="0" algn="r">
              <a:lnSpc>
                <a:spcPct val="104000"/>
              </a:lnSpc>
              <a:buNone/>
            </a:pPr>
            <a:r>
              <a:rPr lang="en-US" sz="1000" dirty="0">
                <a:solidFill>
                  <a:srgbClr val="FFFFFF"/>
                </a:solidFill>
                <a:latin typeface="Platypi Medium" pitchFamily="34" charset="0"/>
                <a:ea typeface="Platypi Medium" pitchFamily="34" charset="-122"/>
                <a:cs typeface="Platypi Medium" pitchFamily="34" charset="-120"/>
              </a:rPr>
              <a:t>29.06.2019 — Second Property</a:t>
            </a:r>
            <a:endParaRPr lang="en-US" sz="1000" dirty="0"/>
          </a:p>
        </p:txBody>
      </p:sp>
      <p:sp>
        <p:nvSpPr>
          <p:cNvPr id="20" name="Text 18"/>
          <p:cNvSpPr/>
          <p:nvPr/>
        </p:nvSpPr>
        <p:spPr>
          <a:xfrm>
            <a:off x="691041" y="3157240"/>
            <a:ext cx="2199823" cy="277614"/>
          </a:xfrm>
          <a:prstGeom prst="rect">
            <a:avLst/>
          </a:prstGeom>
          <a:noFill/>
          <a:ln/>
        </p:spPr>
        <p:txBody>
          <a:bodyPr wrap="square" lIns="0" tIns="0" rIns="0" bIns="0" rtlCol="0" anchor="t">
            <a:normAutofit/>
          </a:bodyPr>
          <a:lstStyle/>
          <a:p>
            <a:pPr marL="0" indent="0" algn="r">
              <a:lnSpc>
                <a:spcPct val="109000"/>
              </a:lnSpc>
              <a:buNone/>
            </a:pPr>
            <a:r>
              <a:rPr lang="en-US" sz="800" dirty="0">
                <a:solidFill>
                  <a:srgbClr val="FFFFFF"/>
                </a:solidFill>
                <a:latin typeface="Source Serif 4" pitchFamily="34" charset="0"/>
                <a:ea typeface="Source Serif 4" pitchFamily="34" charset="-122"/>
                <a:cs typeface="Source Serif 4" pitchFamily="34" charset="-120"/>
              </a:rPr>
              <a:t>Purchased from the principal accused for </a:t>
            </a:r>
            <a:r>
              <a:rPr lang="en-US" sz="800" b="1" dirty="0">
                <a:solidFill>
                  <a:srgbClr val="FFFFFF"/>
                </a:solidFill>
                <a:latin typeface="Source Serif 4 Bold" pitchFamily="34" charset="0"/>
                <a:ea typeface="Source Serif 4 Bold" pitchFamily="34" charset="-122"/>
                <a:cs typeface="Source Serif 4 Bold" pitchFamily="34" charset="-120"/>
              </a:rPr>
              <a:t>₹2.47 crores</a:t>
            </a:r>
            <a:r>
              <a:rPr lang="en-US" sz="800" dirty="0">
                <a:solidFill>
                  <a:srgbClr val="FFFFFF"/>
                </a:solidFill>
                <a:latin typeface="Source Serif 4" pitchFamily="34" charset="0"/>
                <a:ea typeface="Source Serif 4" pitchFamily="34" charset="-122"/>
                <a:cs typeface="Source Serif 4" pitchFamily="34" charset="-120"/>
              </a:rPr>
              <a:t>.</a:t>
            </a:r>
            <a:endParaRPr lang="en-US" sz="800" dirty="0"/>
          </a:p>
        </p:txBody>
      </p:sp>
      <p:sp>
        <p:nvSpPr>
          <p:cNvPr id="21" name="Shape 19"/>
          <p:cNvSpPr/>
          <p:nvPr/>
        </p:nvSpPr>
        <p:spPr>
          <a:xfrm>
            <a:off x="3301421" y="3509665"/>
            <a:ext cx="211628" cy="12700"/>
          </a:xfrm>
          <a:prstGeom prst="roundRect">
            <a:avLst>
              <a:gd name="adj" fmla="val 124989"/>
            </a:avLst>
          </a:prstGeom>
          <a:solidFill>
            <a:srgbClr val="D8D4D4"/>
          </a:solidFill>
          <a:ln/>
        </p:spPr>
        <p:txBody>
          <a:bodyPr/>
          <a:lstStyle/>
          <a:p>
            <a:endParaRPr lang="en-US"/>
          </a:p>
        </p:txBody>
      </p:sp>
      <p:sp>
        <p:nvSpPr>
          <p:cNvPr id="22" name="Shape 20"/>
          <p:cNvSpPr/>
          <p:nvPr/>
        </p:nvSpPr>
        <p:spPr>
          <a:xfrm>
            <a:off x="3274484" y="3476377"/>
            <a:ext cx="79274" cy="79276"/>
          </a:xfrm>
          <a:prstGeom prst="ellipse">
            <a:avLst/>
          </a:prstGeom>
          <a:solidFill>
            <a:srgbClr val="3E2513"/>
          </a:solidFill>
          <a:ln/>
        </p:spPr>
        <p:txBody>
          <a:bodyPr/>
          <a:lstStyle/>
          <a:p>
            <a:endParaRPr lang="en-US"/>
          </a:p>
        </p:txBody>
      </p:sp>
      <p:sp>
        <p:nvSpPr>
          <p:cNvPr id="23" name="Text 21"/>
          <p:cNvSpPr/>
          <p:nvPr/>
        </p:nvSpPr>
        <p:spPr>
          <a:xfrm>
            <a:off x="3737378" y="3433366"/>
            <a:ext cx="2199823" cy="165298"/>
          </a:xfrm>
          <a:prstGeom prst="rect">
            <a:avLst/>
          </a:prstGeom>
          <a:noFill/>
          <a:ln/>
        </p:spPr>
        <p:txBody>
          <a:bodyPr wrap="none" lIns="0" tIns="0" rIns="0" bIns="0" rtlCol="0" anchor="t"/>
          <a:lstStyle/>
          <a:p>
            <a:pPr marL="0" indent="0" algn="l">
              <a:lnSpc>
                <a:spcPct val="104000"/>
              </a:lnSpc>
              <a:buNone/>
            </a:pPr>
            <a:r>
              <a:rPr lang="en-US" sz="1000" dirty="0">
                <a:solidFill>
                  <a:srgbClr val="FFFFFF"/>
                </a:solidFill>
                <a:latin typeface="Platypi Medium" pitchFamily="34" charset="0"/>
                <a:ea typeface="Platypi Medium" pitchFamily="34" charset="-122"/>
                <a:cs typeface="Platypi Medium" pitchFamily="34" charset="-120"/>
              </a:rPr>
              <a:t>ED Attachment</a:t>
            </a:r>
            <a:endParaRPr lang="en-US" sz="1000" dirty="0"/>
          </a:p>
        </p:txBody>
      </p:sp>
      <p:sp>
        <p:nvSpPr>
          <p:cNvPr id="24" name="Text 22"/>
          <p:cNvSpPr/>
          <p:nvPr/>
        </p:nvSpPr>
        <p:spPr>
          <a:xfrm>
            <a:off x="3737378" y="3666331"/>
            <a:ext cx="2199823" cy="277614"/>
          </a:xfrm>
          <a:prstGeom prst="rect">
            <a:avLst/>
          </a:prstGeom>
          <a:noFill/>
          <a:ln/>
        </p:spPr>
        <p:txBody>
          <a:bodyPr wrap="square" lIns="0" tIns="0" rIns="0" bIns="0" rtlCol="0" anchor="t">
            <a:normAutofit/>
          </a:bodyPr>
          <a:lstStyle/>
          <a:p>
            <a:pPr marL="0" indent="0" algn="l">
              <a:lnSpc>
                <a:spcPct val="109000"/>
              </a:lnSpc>
              <a:buNone/>
            </a:pPr>
            <a:r>
              <a:rPr lang="en-US" sz="800" dirty="0">
                <a:solidFill>
                  <a:srgbClr val="FFFFFF"/>
                </a:solidFill>
                <a:latin typeface="Source Serif 4" pitchFamily="34" charset="0"/>
                <a:ea typeface="Source Serif 4" pitchFamily="34" charset="-122"/>
                <a:cs typeface="Source Serif 4" pitchFamily="34" charset="-120"/>
              </a:rPr>
              <a:t>Both properties attached as alleged </a:t>
            </a:r>
            <a:r>
              <a:rPr lang="en-US" sz="800" b="1" dirty="0">
                <a:solidFill>
                  <a:srgbClr val="FFFFFF"/>
                </a:solidFill>
                <a:latin typeface="Source Serif 4 Bold" pitchFamily="34" charset="0"/>
                <a:ea typeface="Source Serif 4 Bold" pitchFamily="34" charset="-122"/>
                <a:cs typeface="Source Serif 4 Bold" pitchFamily="34" charset="-120"/>
              </a:rPr>
              <a:t>proceeds of crime</a:t>
            </a:r>
            <a:r>
              <a:rPr lang="en-US" sz="800" dirty="0">
                <a:solidFill>
                  <a:srgbClr val="FFFFFF"/>
                </a:solidFill>
                <a:latin typeface="Source Serif 4" pitchFamily="34" charset="0"/>
                <a:ea typeface="Source Serif 4" pitchFamily="34" charset="-122"/>
                <a:cs typeface="Source Serif 4" pitchFamily="34" charset="-120"/>
              </a:rPr>
              <a:t>.</a:t>
            </a:r>
            <a:endParaRPr lang="en-US" sz="800" dirty="0"/>
          </a:p>
        </p:txBody>
      </p:sp>
      <p:sp>
        <p:nvSpPr>
          <p:cNvPr id="25" name="Text 23"/>
          <p:cNvSpPr/>
          <p:nvPr/>
        </p:nvSpPr>
        <p:spPr>
          <a:xfrm>
            <a:off x="6231278" y="1578868"/>
            <a:ext cx="5305292" cy="165298"/>
          </a:xfrm>
          <a:prstGeom prst="rect">
            <a:avLst/>
          </a:prstGeom>
          <a:noFill/>
          <a:ln/>
        </p:spPr>
        <p:txBody>
          <a:bodyPr wrap="none" lIns="0" tIns="0" rIns="0" bIns="0" rtlCol="0" anchor="t"/>
          <a:lstStyle/>
          <a:p>
            <a:pPr marL="0" indent="0" algn="l">
              <a:lnSpc>
                <a:spcPct val="104000"/>
              </a:lnSpc>
              <a:buNone/>
            </a:pPr>
            <a:r>
              <a:rPr lang="en-US" sz="1000" dirty="0">
                <a:solidFill>
                  <a:srgbClr val="201B18"/>
                </a:solidFill>
                <a:latin typeface="Platypi Medium" pitchFamily="34" charset="0"/>
                <a:ea typeface="Platypi Medium" pitchFamily="34" charset="-122"/>
                <a:cs typeface="Platypi Medium" pitchFamily="34" charset="-120"/>
              </a:rPr>
              <a:t>The Ratio</a:t>
            </a:r>
            <a:endParaRPr lang="en-US" sz="1000" dirty="0"/>
          </a:p>
        </p:txBody>
      </p:sp>
      <p:pic>
        <p:nvPicPr>
          <p:cNvPr id="2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31278" y="1820267"/>
            <a:ext cx="2618813" cy="1329234"/>
          </a:xfrm>
          <a:prstGeom prst="rect">
            <a:avLst/>
          </a:prstGeom>
        </p:spPr>
      </p:pic>
      <p:sp>
        <p:nvSpPr>
          <p:cNvPr id="27" name="Text 24"/>
          <p:cNvSpPr/>
          <p:nvPr/>
        </p:nvSpPr>
        <p:spPr>
          <a:xfrm>
            <a:off x="6400541" y="1938734"/>
            <a:ext cx="2331086" cy="165298"/>
          </a:xfrm>
          <a:prstGeom prst="rect">
            <a:avLst/>
          </a:prstGeom>
          <a:noFill/>
          <a:ln/>
        </p:spPr>
        <p:txBody>
          <a:bodyPr wrap="none" lIns="0" tIns="0" rIns="0" bIns="0" rtlCol="0" anchor="t"/>
          <a:lstStyle/>
          <a:p>
            <a:pPr marL="0" indent="0" algn="l">
              <a:lnSpc>
                <a:spcPct val="104000"/>
              </a:lnSpc>
              <a:buNone/>
            </a:pPr>
            <a:r>
              <a:rPr lang="en-US" sz="1000" dirty="0">
                <a:solidFill>
                  <a:srgbClr val="504C49"/>
                </a:solidFill>
                <a:latin typeface="Platypi Medium" pitchFamily="34" charset="0"/>
                <a:ea typeface="Platypi Medium" pitchFamily="34" charset="-122"/>
                <a:cs typeface="Platypi Medium" pitchFamily="34" charset="-120"/>
              </a:rPr>
              <a:t>Derivation Requirement</a:t>
            </a:r>
            <a:endParaRPr lang="en-US" sz="1000" dirty="0"/>
          </a:p>
        </p:txBody>
      </p:sp>
      <p:sp>
        <p:nvSpPr>
          <p:cNvPr id="28" name="Text 25"/>
          <p:cNvSpPr/>
          <p:nvPr/>
        </p:nvSpPr>
        <p:spPr>
          <a:xfrm>
            <a:off x="6400541" y="2171700"/>
            <a:ext cx="2331086" cy="694035"/>
          </a:xfrm>
          <a:prstGeom prst="rect">
            <a:avLst/>
          </a:prstGeom>
          <a:noFill/>
          <a:ln/>
        </p:spPr>
        <p:txBody>
          <a:bodyPr wrap="square" lIns="0" tIns="0" rIns="0" bIns="0" rtlCol="0" anchor="t">
            <a:normAutofit/>
          </a:bodyPr>
          <a:lstStyle/>
          <a:p>
            <a:pPr marL="0" indent="0" algn="l">
              <a:lnSpc>
                <a:spcPct val="109000"/>
              </a:lnSpc>
              <a:buNone/>
            </a:pPr>
            <a:r>
              <a:rPr lang="en-US" sz="800" dirty="0">
                <a:solidFill>
                  <a:srgbClr val="504C49"/>
                </a:solidFill>
                <a:latin typeface="Source Serif 4" pitchFamily="34" charset="0"/>
                <a:ea typeface="Source Serif 4" pitchFamily="34" charset="-122"/>
                <a:cs typeface="Source Serif 4" pitchFamily="34" charset="-120"/>
              </a:rPr>
              <a:t>Property qualifies as "proceeds of crime" </a:t>
            </a:r>
            <a:r>
              <a:rPr lang="en-US" sz="800" i="1" dirty="0">
                <a:solidFill>
                  <a:srgbClr val="504C49"/>
                </a:solidFill>
                <a:latin typeface="Source Serif 4" pitchFamily="34" charset="0"/>
                <a:ea typeface="Source Serif 4" pitchFamily="34" charset="-122"/>
                <a:cs typeface="Source Serif 4" pitchFamily="34" charset="-120"/>
              </a:rPr>
              <a:t>only</a:t>
            </a:r>
            <a:r>
              <a:rPr lang="en-US" sz="800" dirty="0">
                <a:solidFill>
                  <a:srgbClr val="504C49"/>
                </a:solidFill>
                <a:latin typeface="Source Serif 4" pitchFamily="34" charset="0"/>
                <a:ea typeface="Source Serif 4" pitchFamily="34" charset="-122"/>
                <a:cs typeface="Source Serif 4" pitchFamily="34" charset="-120"/>
              </a:rPr>
              <a:t> if it is </a:t>
            </a:r>
            <a:r>
              <a:rPr lang="en-US" sz="800" b="1" dirty="0">
                <a:solidFill>
                  <a:srgbClr val="504C49"/>
                </a:solidFill>
                <a:latin typeface="Source Serif 4 Bold" pitchFamily="34" charset="0"/>
                <a:ea typeface="Source Serif 4 Bold" pitchFamily="34" charset="-122"/>
                <a:cs typeface="Source Serif 4 Bold" pitchFamily="34" charset="-120"/>
              </a:rPr>
              <a:t>derived or obtained as a result of criminal activity</a:t>
            </a:r>
            <a:r>
              <a:rPr lang="en-US" sz="800" dirty="0">
                <a:solidFill>
                  <a:srgbClr val="504C49"/>
                </a:solidFill>
                <a:latin typeface="Source Serif 4" pitchFamily="34" charset="0"/>
                <a:ea typeface="Source Serif 4" pitchFamily="34" charset="-122"/>
                <a:cs typeface="Source Serif 4" pitchFamily="34" charset="-120"/>
              </a:rPr>
              <a:t> relating to a scheduled offence. This is a substantive condition, not a formality.</a:t>
            </a:r>
            <a:endParaRPr lang="en-US" sz="800" dirty="0"/>
          </a:p>
        </p:txBody>
      </p:sp>
      <p:pic>
        <p:nvPicPr>
          <p:cNvPr id="29"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17757" y="1820267"/>
            <a:ext cx="2618813" cy="1329234"/>
          </a:xfrm>
          <a:prstGeom prst="rect">
            <a:avLst/>
          </a:prstGeom>
        </p:spPr>
      </p:pic>
      <p:sp>
        <p:nvSpPr>
          <p:cNvPr id="30" name="Text 26"/>
          <p:cNvSpPr/>
          <p:nvPr/>
        </p:nvSpPr>
        <p:spPr>
          <a:xfrm>
            <a:off x="9087020" y="1938734"/>
            <a:ext cx="2331086" cy="330597"/>
          </a:xfrm>
          <a:prstGeom prst="rect">
            <a:avLst/>
          </a:prstGeom>
          <a:noFill/>
          <a:ln/>
        </p:spPr>
        <p:txBody>
          <a:bodyPr wrap="square" lIns="0" tIns="0" rIns="0" bIns="0" rtlCol="0" anchor="t">
            <a:normAutofit/>
          </a:bodyPr>
          <a:lstStyle/>
          <a:p>
            <a:pPr marL="0" indent="0" algn="l">
              <a:lnSpc>
                <a:spcPct val="104000"/>
              </a:lnSpc>
              <a:buNone/>
            </a:pPr>
            <a:r>
              <a:rPr lang="en-US" sz="1000" dirty="0">
                <a:solidFill>
                  <a:srgbClr val="504C49"/>
                </a:solidFill>
                <a:latin typeface="Platypi Medium" pitchFamily="34" charset="0"/>
                <a:ea typeface="Platypi Medium" pitchFamily="34" charset="-122"/>
                <a:cs typeface="Platypi Medium" pitchFamily="34" charset="-120"/>
              </a:rPr>
              <a:t>"Value Thereof" — A Limited Expansion</a:t>
            </a:r>
            <a:endParaRPr lang="en-US" sz="1000" dirty="0"/>
          </a:p>
        </p:txBody>
      </p:sp>
      <p:sp>
        <p:nvSpPr>
          <p:cNvPr id="31" name="Text 27"/>
          <p:cNvSpPr/>
          <p:nvPr/>
        </p:nvSpPr>
        <p:spPr>
          <a:xfrm>
            <a:off x="9087020" y="2336998"/>
            <a:ext cx="2331086" cy="694035"/>
          </a:xfrm>
          <a:prstGeom prst="rect">
            <a:avLst/>
          </a:prstGeom>
          <a:noFill/>
          <a:ln/>
        </p:spPr>
        <p:txBody>
          <a:bodyPr wrap="square" lIns="0" tIns="0" rIns="0" bIns="0" rtlCol="0" anchor="t">
            <a:normAutofit/>
          </a:bodyPr>
          <a:lstStyle/>
          <a:p>
            <a:pPr marL="0" indent="0" algn="l">
              <a:lnSpc>
                <a:spcPct val="109000"/>
              </a:lnSpc>
              <a:buNone/>
            </a:pPr>
            <a:r>
              <a:rPr lang="en-US" sz="800" dirty="0">
                <a:solidFill>
                  <a:srgbClr val="504C49"/>
                </a:solidFill>
                <a:latin typeface="Source Serif 4" pitchFamily="34" charset="0"/>
                <a:ea typeface="Source Serif 4" pitchFamily="34" charset="-122"/>
                <a:cs typeface="Source Serif 4" pitchFamily="34" charset="-120"/>
              </a:rPr>
              <a:t>The phrase </a:t>
            </a:r>
            <a:r>
              <a:rPr lang="en-US" sz="800" b="1" dirty="0">
                <a:solidFill>
                  <a:srgbClr val="504C49"/>
                </a:solidFill>
                <a:latin typeface="Source Serif 4 Bold" pitchFamily="34" charset="0"/>
                <a:ea typeface="Source Serif 4 Bold" pitchFamily="34" charset="-122"/>
                <a:cs typeface="Source Serif 4 Bold" pitchFamily="34" charset="-120"/>
              </a:rPr>
              <a:t>"value of any such property"</a:t>
            </a:r>
            <a:r>
              <a:rPr lang="en-US" sz="800" dirty="0">
                <a:solidFill>
                  <a:srgbClr val="504C49"/>
                </a:solidFill>
                <a:latin typeface="Source Serif 4" pitchFamily="34" charset="0"/>
                <a:ea typeface="Source Serif 4" pitchFamily="34" charset="-122"/>
                <a:cs typeface="Source Serif 4" pitchFamily="34" charset="-120"/>
              </a:rPr>
              <a:t> does not dispense with the foundational requirement of a nexus with criminal activity. It cannot create liability where no causal link exists.</a:t>
            </a:r>
            <a:endParaRPr lang="en-US" sz="800" dirty="0"/>
          </a:p>
        </p:txBody>
      </p:sp>
      <p:pic>
        <p:nvPicPr>
          <p:cNvPr id="32"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31278" y="3217168"/>
            <a:ext cx="2618813" cy="1190427"/>
          </a:xfrm>
          <a:prstGeom prst="rect">
            <a:avLst/>
          </a:prstGeom>
        </p:spPr>
      </p:pic>
      <p:sp>
        <p:nvSpPr>
          <p:cNvPr id="33" name="Text 28"/>
          <p:cNvSpPr/>
          <p:nvPr/>
        </p:nvSpPr>
        <p:spPr>
          <a:xfrm>
            <a:off x="6400541" y="3335635"/>
            <a:ext cx="2331086" cy="165298"/>
          </a:xfrm>
          <a:prstGeom prst="rect">
            <a:avLst/>
          </a:prstGeom>
          <a:noFill/>
          <a:ln/>
        </p:spPr>
        <p:txBody>
          <a:bodyPr wrap="none" lIns="0" tIns="0" rIns="0" bIns="0" rtlCol="0" anchor="t"/>
          <a:lstStyle/>
          <a:p>
            <a:pPr marL="0" indent="0" algn="l">
              <a:lnSpc>
                <a:spcPct val="104000"/>
              </a:lnSpc>
              <a:buNone/>
            </a:pPr>
            <a:r>
              <a:rPr lang="en-US" sz="1000" dirty="0">
                <a:solidFill>
                  <a:srgbClr val="504C49"/>
                </a:solidFill>
                <a:latin typeface="Platypi Medium" pitchFamily="34" charset="0"/>
                <a:ea typeface="Platypi Medium" pitchFamily="34" charset="-122"/>
                <a:cs typeface="Platypi Medium" pitchFamily="34" charset="-120"/>
              </a:rPr>
              <a:t>First Property — Excluded</a:t>
            </a:r>
            <a:endParaRPr lang="en-US" sz="1000" dirty="0"/>
          </a:p>
        </p:txBody>
      </p:sp>
      <p:sp>
        <p:nvSpPr>
          <p:cNvPr id="34" name="Text 29"/>
          <p:cNvSpPr/>
          <p:nvPr/>
        </p:nvSpPr>
        <p:spPr>
          <a:xfrm>
            <a:off x="6400541" y="3568601"/>
            <a:ext cx="2331086" cy="555228"/>
          </a:xfrm>
          <a:prstGeom prst="rect">
            <a:avLst/>
          </a:prstGeom>
          <a:noFill/>
          <a:ln/>
        </p:spPr>
        <p:txBody>
          <a:bodyPr wrap="square" lIns="0" tIns="0" rIns="0" bIns="0" rtlCol="0" anchor="t">
            <a:normAutofit/>
          </a:bodyPr>
          <a:lstStyle/>
          <a:p>
            <a:pPr marL="0" indent="0" algn="l">
              <a:lnSpc>
                <a:spcPct val="109000"/>
              </a:lnSpc>
              <a:buNone/>
            </a:pPr>
            <a:r>
              <a:rPr lang="en-US" sz="800" dirty="0">
                <a:solidFill>
                  <a:srgbClr val="504C49"/>
                </a:solidFill>
                <a:latin typeface="Source Serif 4" pitchFamily="34" charset="0"/>
                <a:ea typeface="Source Serif 4" pitchFamily="34" charset="-122"/>
                <a:cs typeface="Source Serif 4" pitchFamily="34" charset="-120"/>
              </a:rPr>
              <a:t>Acquired </a:t>
            </a:r>
            <a:r>
              <a:rPr lang="en-US" sz="800" b="1" dirty="0">
                <a:solidFill>
                  <a:srgbClr val="504C49"/>
                </a:solidFill>
                <a:latin typeface="Source Serif 4 Bold" pitchFamily="34" charset="0"/>
                <a:ea typeface="Source Serif 4 Bold" pitchFamily="34" charset="-122"/>
                <a:cs typeface="Source Serif 4 Bold" pitchFamily="34" charset="-120"/>
              </a:rPr>
              <a:t>before</a:t>
            </a:r>
            <a:r>
              <a:rPr lang="en-US" sz="800" dirty="0">
                <a:solidFill>
                  <a:srgbClr val="504C49"/>
                </a:solidFill>
                <a:latin typeface="Source Serif 4" pitchFamily="34" charset="0"/>
                <a:ea typeface="Source Serif 4" pitchFamily="34" charset="-122"/>
                <a:cs typeface="Source Serif 4" pitchFamily="34" charset="-120"/>
              </a:rPr>
              <a:t> the alleged scheduled offence, the first property could not, in logic or law, be connected to proceeds of a crime that had not yet occurred.</a:t>
            </a:r>
            <a:endParaRPr lang="en-US" sz="800" dirty="0"/>
          </a:p>
        </p:txBody>
      </p:sp>
      <p:pic>
        <p:nvPicPr>
          <p:cNvPr id="35"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17757" y="3217168"/>
            <a:ext cx="2618813" cy="1190427"/>
          </a:xfrm>
          <a:prstGeom prst="rect">
            <a:avLst/>
          </a:prstGeom>
        </p:spPr>
      </p:pic>
      <p:sp>
        <p:nvSpPr>
          <p:cNvPr id="36" name="Text 30"/>
          <p:cNvSpPr/>
          <p:nvPr/>
        </p:nvSpPr>
        <p:spPr>
          <a:xfrm>
            <a:off x="9087020" y="3335635"/>
            <a:ext cx="2331086" cy="330597"/>
          </a:xfrm>
          <a:prstGeom prst="rect">
            <a:avLst/>
          </a:prstGeom>
          <a:noFill/>
          <a:ln/>
        </p:spPr>
        <p:txBody>
          <a:bodyPr wrap="square" lIns="0" tIns="0" rIns="0" bIns="0" rtlCol="0" anchor="t">
            <a:normAutofit/>
          </a:bodyPr>
          <a:lstStyle/>
          <a:p>
            <a:pPr marL="0" indent="0" algn="l">
              <a:lnSpc>
                <a:spcPct val="104000"/>
              </a:lnSpc>
              <a:buNone/>
            </a:pPr>
            <a:r>
              <a:rPr lang="en-US" sz="1000" dirty="0">
                <a:solidFill>
                  <a:srgbClr val="504C49"/>
                </a:solidFill>
                <a:latin typeface="Platypi Medium" pitchFamily="34" charset="0"/>
                <a:ea typeface="Platypi Medium" pitchFamily="34" charset="-122"/>
                <a:cs typeface="Platypi Medium" pitchFamily="34" charset="-120"/>
              </a:rPr>
              <a:t>Second Property — Remitted to Trial</a:t>
            </a:r>
            <a:endParaRPr lang="en-US" sz="1000" dirty="0"/>
          </a:p>
        </p:txBody>
      </p:sp>
      <p:sp>
        <p:nvSpPr>
          <p:cNvPr id="37" name="Text 31"/>
          <p:cNvSpPr/>
          <p:nvPr/>
        </p:nvSpPr>
        <p:spPr>
          <a:xfrm>
            <a:off x="9087020" y="3733899"/>
            <a:ext cx="2331086" cy="555228"/>
          </a:xfrm>
          <a:prstGeom prst="rect">
            <a:avLst/>
          </a:prstGeom>
          <a:noFill/>
          <a:ln/>
        </p:spPr>
        <p:txBody>
          <a:bodyPr wrap="square" lIns="0" tIns="0" rIns="0" bIns="0" rtlCol="0" anchor="t">
            <a:normAutofit/>
          </a:bodyPr>
          <a:lstStyle/>
          <a:p>
            <a:pPr marL="0" indent="0" algn="l">
              <a:lnSpc>
                <a:spcPct val="109000"/>
              </a:lnSpc>
              <a:buNone/>
            </a:pPr>
            <a:r>
              <a:rPr lang="en-US" sz="800" dirty="0">
                <a:solidFill>
                  <a:srgbClr val="504C49"/>
                </a:solidFill>
                <a:latin typeface="Source Serif 4" pitchFamily="34" charset="0"/>
                <a:ea typeface="Source Serif 4" pitchFamily="34" charset="-122"/>
                <a:cs typeface="Source Serif 4" pitchFamily="34" charset="-120"/>
              </a:rPr>
              <a:t>Whether tainted money was used for the second property was held to be a matter of </a:t>
            </a:r>
            <a:r>
              <a:rPr lang="en-US" sz="800" b="1" dirty="0">
                <a:solidFill>
                  <a:srgbClr val="504C49"/>
                </a:solidFill>
                <a:latin typeface="Source Serif 4 Bold" pitchFamily="34" charset="0"/>
                <a:ea typeface="Source Serif 4 Bold" pitchFamily="34" charset="-122"/>
                <a:cs typeface="Source Serif 4 Bold" pitchFamily="34" charset="-120"/>
              </a:rPr>
              <a:t>evidence and trial</a:t>
            </a:r>
            <a:r>
              <a:rPr lang="en-US" sz="800" dirty="0">
                <a:solidFill>
                  <a:srgbClr val="504C49"/>
                </a:solidFill>
                <a:latin typeface="Source Serif 4" pitchFamily="34" charset="0"/>
                <a:ea typeface="Source Serif 4" pitchFamily="34" charset="-122"/>
                <a:cs typeface="Source Serif 4" pitchFamily="34" charset="-120"/>
              </a:rPr>
              <a:t>, not suitable for summary determination at the attachment stage.</a:t>
            </a:r>
            <a:endParaRPr lang="en-US" sz="800" dirty="0"/>
          </a:p>
        </p:txBody>
      </p:sp>
      <p:sp>
        <p:nvSpPr>
          <p:cNvPr id="38" name="Text 32"/>
          <p:cNvSpPr/>
          <p:nvPr/>
        </p:nvSpPr>
        <p:spPr>
          <a:xfrm>
            <a:off x="661475" y="4585196"/>
            <a:ext cx="10868745" cy="264517"/>
          </a:xfrm>
          <a:prstGeom prst="rect">
            <a:avLst/>
          </a:prstGeom>
          <a:noFill/>
          <a:ln/>
        </p:spPr>
        <p:txBody>
          <a:bodyPr wrap="none" lIns="0" tIns="0" rIns="0" bIns="0" rtlCol="0" anchor="t"/>
          <a:lstStyle/>
          <a:p>
            <a:pPr marL="0" indent="0" algn="l">
              <a:lnSpc>
                <a:spcPct val="104000"/>
              </a:lnSpc>
              <a:buNone/>
            </a:pPr>
            <a:r>
              <a:rPr lang="en-US" sz="1650" dirty="0">
                <a:solidFill>
                  <a:srgbClr val="201B18"/>
                </a:solidFill>
                <a:latin typeface="Platypi Medium" pitchFamily="34" charset="0"/>
                <a:ea typeface="Platypi Medium" pitchFamily="34" charset="-122"/>
                <a:cs typeface="Platypi Medium" pitchFamily="34" charset="-120"/>
              </a:rPr>
              <a:t>Precedential Significance</a:t>
            </a:r>
            <a:endParaRPr lang="en-US" sz="1650" dirty="0"/>
          </a:p>
        </p:txBody>
      </p:sp>
      <p:sp>
        <p:nvSpPr>
          <p:cNvPr id="39" name="Shape 33"/>
          <p:cNvSpPr/>
          <p:nvPr/>
        </p:nvSpPr>
        <p:spPr>
          <a:xfrm>
            <a:off x="661475" y="4951214"/>
            <a:ext cx="3577739" cy="833834"/>
          </a:xfrm>
          <a:prstGeom prst="roundRect">
            <a:avLst>
              <a:gd name="adj" fmla="val 1904"/>
            </a:avLst>
          </a:prstGeom>
          <a:solidFill>
            <a:srgbClr val="F9F7F7"/>
          </a:solidFill>
          <a:ln/>
        </p:spPr>
        <p:txBody>
          <a:bodyPr/>
          <a:lstStyle/>
          <a:p>
            <a:endParaRPr lang="en-US"/>
          </a:p>
        </p:txBody>
      </p:sp>
      <p:sp>
        <p:nvSpPr>
          <p:cNvPr id="40" name="Text 34"/>
          <p:cNvSpPr/>
          <p:nvPr/>
        </p:nvSpPr>
        <p:spPr>
          <a:xfrm>
            <a:off x="767239" y="5056981"/>
            <a:ext cx="3366210" cy="165298"/>
          </a:xfrm>
          <a:prstGeom prst="rect">
            <a:avLst/>
          </a:prstGeom>
          <a:noFill/>
          <a:ln/>
        </p:spPr>
        <p:txBody>
          <a:bodyPr wrap="none" lIns="0" tIns="0" rIns="0" bIns="0" rtlCol="0" anchor="t"/>
          <a:lstStyle/>
          <a:p>
            <a:pPr marL="0" indent="0" algn="l">
              <a:lnSpc>
                <a:spcPct val="104000"/>
              </a:lnSpc>
              <a:buNone/>
            </a:pPr>
            <a:r>
              <a:rPr lang="en-US" sz="1000" dirty="0">
                <a:solidFill>
                  <a:srgbClr val="504C49"/>
                </a:solidFill>
                <a:latin typeface="Platypi Medium" pitchFamily="34" charset="0"/>
                <a:ea typeface="Platypi Medium" pitchFamily="34" charset="-122"/>
                <a:cs typeface="Platypi Medium" pitchFamily="34" charset="-120"/>
              </a:rPr>
              <a:t>Clean Pre-Offence Assets Are Protected</a:t>
            </a:r>
            <a:endParaRPr lang="en-US" sz="1000" dirty="0"/>
          </a:p>
        </p:txBody>
      </p:sp>
      <p:sp>
        <p:nvSpPr>
          <p:cNvPr id="41" name="Text 35"/>
          <p:cNvSpPr/>
          <p:nvPr/>
        </p:nvSpPr>
        <p:spPr>
          <a:xfrm>
            <a:off x="767239" y="5262860"/>
            <a:ext cx="3366210" cy="416421"/>
          </a:xfrm>
          <a:prstGeom prst="rect">
            <a:avLst/>
          </a:prstGeom>
          <a:noFill/>
          <a:ln/>
        </p:spPr>
        <p:txBody>
          <a:bodyPr wrap="square" lIns="0" tIns="0" rIns="0" bIns="0" rtlCol="0" anchor="t">
            <a:normAutofit/>
          </a:bodyPr>
          <a:lstStyle/>
          <a:p>
            <a:pPr marL="0" indent="0" algn="l">
              <a:lnSpc>
                <a:spcPct val="109000"/>
              </a:lnSpc>
              <a:buNone/>
            </a:pPr>
            <a:r>
              <a:rPr lang="en-US" sz="800" dirty="0">
                <a:solidFill>
                  <a:srgbClr val="504C49"/>
                </a:solidFill>
                <a:latin typeface="Source Serif 4" pitchFamily="34" charset="0"/>
                <a:ea typeface="Source Serif 4" pitchFamily="34" charset="-122"/>
                <a:cs typeface="Source Serif 4" pitchFamily="34" charset="-120"/>
              </a:rPr>
              <a:t>A </a:t>
            </a:r>
            <a:r>
              <a:rPr lang="en-US" sz="800" b="1" dirty="0">
                <a:solidFill>
                  <a:srgbClr val="504C49"/>
                </a:solidFill>
                <a:latin typeface="Source Serif 4 Bold" pitchFamily="34" charset="0"/>
                <a:ea typeface="Source Serif 4 Bold" pitchFamily="34" charset="-122"/>
                <a:cs typeface="Source Serif 4 Bold" pitchFamily="34" charset="-120"/>
              </a:rPr>
              <a:t>clean, pre-offence asset</a:t>
            </a:r>
            <a:r>
              <a:rPr lang="en-US" sz="800" dirty="0">
                <a:solidFill>
                  <a:srgbClr val="504C49"/>
                </a:solidFill>
                <a:latin typeface="Source Serif 4" pitchFamily="34" charset="0"/>
                <a:ea typeface="Source Serif 4" pitchFamily="34" charset="-122"/>
                <a:cs typeface="Source Serif 4" pitchFamily="34" charset="-120"/>
              </a:rPr>
              <a:t> cannot itself be regarded as the product of a subsequent crime. Temporal sequence is not a mere detail — it is a legal bar to the ED's claim.</a:t>
            </a:r>
            <a:endParaRPr lang="en-US" sz="800" dirty="0"/>
          </a:p>
        </p:txBody>
      </p:sp>
      <p:sp>
        <p:nvSpPr>
          <p:cNvPr id="42" name="Shape 36"/>
          <p:cNvSpPr/>
          <p:nvPr/>
        </p:nvSpPr>
        <p:spPr>
          <a:xfrm>
            <a:off x="4306879" y="4951214"/>
            <a:ext cx="3577838" cy="833834"/>
          </a:xfrm>
          <a:prstGeom prst="roundRect">
            <a:avLst>
              <a:gd name="adj" fmla="val 1904"/>
            </a:avLst>
          </a:prstGeom>
          <a:solidFill>
            <a:srgbClr val="F9F7F7"/>
          </a:solidFill>
          <a:ln/>
        </p:spPr>
        <p:txBody>
          <a:bodyPr/>
          <a:lstStyle/>
          <a:p>
            <a:endParaRPr lang="en-US"/>
          </a:p>
        </p:txBody>
      </p:sp>
      <p:sp>
        <p:nvSpPr>
          <p:cNvPr id="43" name="Text 37"/>
          <p:cNvSpPr/>
          <p:nvPr/>
        </p:nvSpPr>
        <p:spPr>
          <a:xfrm>
            <a:off x="4412644" y="5056981"/>
            <a:ext cx="3366309" cy="165298"/>
          </a:xfrm>
          <a:prstGeom prst="rect">
            <a:avLst/>
          </a:prstGeom>
          <a:noFill/>
          <a:ln/>
        </p:spPr>
        <p:txBody>
          <a:bodyPr wrap="none" lIns="0" tIns="0" rIns="0" bIns="0" rtlCol="0" anchor="t"/>
          <a:lstStyle/>
          <a:p>
            <a:pPr marL="0" indent="0" algn="l">
              <a:lnSpc>
                <a:spcPct val="104000"/>
              </a:lnSpc>
              <a:buNone/>
            </a:pPr>
            <a:r>
              <a:rPr lang="en-US" sz="1000" dirty="0">
                <a:solidFill>
                  <a:srgbClr val="504C49"/>
                </a:solidFill>
                <a:latin typeface="Platypi Medium" pitchFamily="34" charset="0"/>
                <a:ea typeface="Platypi Medium" pitchFamily="34" charset="-122"/>
                <a:cs typeface="Platypi Medium" pitchFamily="34" charset="-120"/>
              </a:rPr>
              <a:t>Causation Cannot Be Replaced by Arithmetic</a:t>
            </a:r>
            <a:endParaRPr lang="en-US" sz="1000" dirty="0"/>
          </a:p>
        </p:txBody>
      </p:sp>
      <p:sp>
        <p:nvSpPr>
          <p:cNvPr id="44" name="Text 38"/>
          <p:cNvSpPr/>
          <p:nvPr/>
        </p:nvSpPr>
        <p:spPr>
          <a:xfrm>
            <a:off x="4412644" y="5262860"/>
            <a:ext cx="3366309" cy="416421"/>
          </a:xfrm>
          <a:prstGeom prst="rect">
            <a:avLst/>
          </a:prstGeom>
          <a:noFill/>
          <a:ln/>
        </p:spPr>
        <p:txBody>
          <a:bodyPr wrap="square" lIns="0" tIns="0" rIns="0" bIns="0" rtlCol="0" anchor="t">
            <a:normAutofit/>
          </a:bodyPr>
          <a:lstStyle/>
          <a:p>
            <a:pPr marL="0" indent="0" algn="l">
              <a:lnSpc>
                <a:spcPct val="109000"/>
              </a:lnSpc>
              <a:buNone/>
            </a:pPr>
            <a:r>
              <a:rPr lang="en-US" sz="800" dirty="0">
                <a:solidFill>
                  <a:srgbClr val="504C49"/>
                </a:solidFill>
                <a:latin typeface="Source Serif 4" pitchFamily="34" charset="0"/>
                <a:ea typeface="Source Serif 4" pitchFamily="34" charset="-122"/>
                <a:cs typeface="Source Serif 4" pitchFamily="34" charset="-120"/>
              </a:rPr>
              <a:t>Mere correspondence in value between an asset and the alleged proceeds </a:t>
            </a:r>
            <a:r>
              <a:rPr lang="en-US" sz="800" b="1" dirty="0">
                <a:solidFill>
                  <a:srgbClr val="504C49"/>
                </a:solidFill>
                <a:latin typeface="Source Serif 4 Bold" pitchFamily="34" charset="0"/>
                <a:ea typeface="Source Serif 4 Bold" pitchFamily="34" charset="-122"/>
                <a:cs typeface="Source Serif 4 Bold" pitchFamily="34" charset="-120"/>
              </a:rPr>
              <a:t>cannot substitute for the absence of causation and nexus</a:t>
            </a:r>
            <a:r>
              <a:rPr lang="en-US" sz="800" dirty="0">
                <a:solidFill>
                  <a:srgbClr val="504C49"/>
                </a:solidFill>
                <a:latin typeface="Source Serif 4" pitchFamily="34" charset="0"/>
                <a:ea typeface="Source Serif 4" pitchFamily="34" charset="-122"/>
                <a:cs typeface="Source Serif 4" pitchFamily="34" charset="-120"/>
              </a:rPr>
              <a:t>. The PMLA demands a factual link, not a mathematical one.</a:t>
            </a:r>
            <a:endParaRPr lang="en-US" sz="800" dirty="0"/>
          </a:p>
        </p:txBody>
      </p:sp>
      <p:sp>
        <p:nvSpPr>
          <p:cNvPr id="45" name="Shape 39"/>
          <p:cNvSpPr/>
          <p:nvPr/>
        </p:nvSpPr>
        <p:spPr>
          <a:xfrm>
            <a:off x="7952382" y="4951214"/>
            <a:ext cx="3577838" cy="833834"/>
          </a:xfrm>
          <a:prstGeom prst="roundRect">
            <a:avLst>
              <a:gd name="adj" fmla="val 1904"/>
            </a:avLst>
          </a:prstGeom>
          <a:solidFill>
            <a:srgbClr val="F9F7F7"/>
          </a:solidFill>
          <a:ln/>
        </p:spPr>
        <p:txBody>
          <a:bodyPr/>
          <a:lstStyle/>
          <a:p>
            <a:endParaRPr lang="en-US"/>
          </a:p>
        </p:txBody>
      </p:sp>
      <p:sp>
        <p:nvSpPr>
          <p:cNvPr id="46" name="Text 40"/>
          <p:cNvSpPr/>
          <p:nvPr/>
        </p:nvSpPr>
        <p:spPr>
          <a:xfrm>
            <a:off x="8058147" y="5056981"/>
            <a:ext cx="3366309" cy="165298"/>
          </a:xfrm>
          <a:prstGeom prst="rect">
            <a:avLst/>
          </a:prstGeom>
          <a:noFill/>
          <a:ln/>
        </p:spPr>
        <p:txBody>
          <a:bodyPr wrap="none" lIns="0" tIns="0" rIns="0" bIns="0" rtlCol="0" anchor="t"/>
          <a:lstStyle/>
          <a:p>
            <a:pPr marL="0" indent="0" algn="l">
              <a:lnSpc>
                <a:spcPct val="104000"/>
              </a:lnSpc>
              <a:buNone/>
            </a:pPr>
            <a:r>
              <a:rPr lang="en-US" sz="1000" dirty="0">
                <a:solidFill>
                  <a:srgbClr val="504C49"/>
                </a:solidFill>
                <a:latin typeface="Platypi Medium" pitchFamily="34" charset="0"/>
                <a:ea typeface="Platypi Medium" pitchFamily="34" charset="-122"/>
                <a:cs typeface="Platypi Medium" pitchFamily="34" charset="-120"/>
              </a:rPr>
              <a:t>Restrictive Reading of "Value Thereof"</a:t>
            </a:r>
            <a:endParaRPr lang="en-US" sz="1000" dirty="0"/>
          </a:p>
        </p:txBody>
      </p:sp>
      <p:sp>
        <p:nvSpPr>
          <p:cNvPr id="47" name="Text 41"/>
          <p:cNvSpPr/>
          <p:nvPr/>
        </p:nvSpPr>
        <p:spPr>
          <a:xfrm>
            <a:off x="8058147" y="5262860"/>
            <a:ext cx="3366309" cy="416421"/>
          </a:xfrm>
          <a:prstGeom prst="rect">
            <a:avLst/>
          </a:prstGeom>
          <a:noFill/>
          <a:ln/>
        </p:spPr>
        <p:txBody>
          <a:bodyPr wrap="square" lIns="0" tIns="0" rIns="0" bIns="0" rtlCol="0" anchor="t">
            <a:normAutofit/>
          </a:bodyPr>
          <a:lstStyle/>
          <a:p>
            <a:pPr marL="0" indent="0" algn="l">
              <a:lnSpc>
                <a:spcPct val="109000"/>
              </a:lnSpc>
              <a:buNone/>
            </a:pPr>
            <a:r>
              <a:rPr lang="en-US" sz="800" i="1" dirty="0">
                <a:solidFill>
                  <a:srgbClr val="504C49"/>
                </a:solidFill>
                <a:latin typeface="Source Serif 4" pitchFamily="34" charset="0"/>
                <a:ea typeface="Source Serif 4" pitchFamily="34" charset="-122"/>
                <a:cs typeface="Source Serif 4" pitchFamily="34" charset="-120"/>
              </a:rPr>
              <a:t>Pavana Dibbur</a:t>
            </a:r>
            <a:r>
              <a:rPr lang="en-US" sz="800" dirty="0">
                <a:solidFill>
                  <a:srgbClr val="504C49"/>
                </a:solidFill>
                <a:latin typeface="Source Serif 4" pitchFamily="34" charset="0"/>
                <a:ea typeface="Source Serif 4" pitchFamily="34" charset="-122"/>
                <a:cs typeface="Source Serif 4" pitchFamily="34" charset="-120"/>
              </a:rPr>
              <a:t> strongly supports the </a:t>
            </a:r>
            <a:r>
              <a:rPr lang="en-US" sz="800" b="1" dirty="0">
                <a:solidFill>
                  <a:srgbClr val="504C49"/>
                </a:solidFill>
                <a:latin typeface="Source Serif 4 Bold" pitchFamily="34" charset="0"/>
                <a:ea typeface="Source Serif 4 Bold" pitchFamily="34" charset="-122"/>
                <a:cs typeface="Source Serif 4 Bold" pitchFamily="34" charset="-120"/>
              </a:rPr>
              <a:t>restrictive reading</a:t>
            </a:r>
            <a:r>
              <a:rPr lang="en-US" sz="800" dirty="0">
                <a:solidFill>
                  <a:srgbClr val="504C49"/>
                </a:solidFill>
                <a:latin typeface="Source Serif 4" pitchFamily="34" charset="0"/>
                <a:ea typeface="Source Serif 4" pitchFamily="34" charset="-122"/>
                <a:cs typeface="Source Serif 4" pitchFamily="34" charset="-120"/>
              </a:rPr>
              <a:t> of "value thereof" under Section 2(1)(u) of the PMLA, though it did not exhaustively decide the entire equivalent-value controversy.</a:t>
            </a:r>
            <a:endParaRPr lang="en-US" sz="800" dirty="0"/>
          </a:p>
        </p:txBody>
      </p:sp>
      <p:sp>
        <p:nvSpPr>
          <p:cNvPr id="48" name="Shape 42"/>
          <p:cNvSpPr/>
          <p:nvPr/>
        </p:nvSpPr>
        <p:spPr>
          <a:xfrm>
            <a:off x="661475" y="5861149"/>
            <a:ext cx="10868745" cy="458986"/>
          </a:xfrm>
          <a:prstGeom prst="roundRect">
            <a:avLst>
              <a:gd name="adj" fmla="val 3458"/>
            </a:avLst>
          </a:prstGeom>
          <a:solidFill>
            <a:srgbClr val="F3E3D8"/>
          </a:solidFill>
          <a:ln/>
        </p:spPr>
        <p:txBody>
          <a:bodyPr/>
          <a:lstStyle/>
          <a:p>
            <a:endParaRPr lang="en-US"/>
          </a:p>
        </p:txBody>
      </p:sp>
      <p:pic>
        <p:nvPicPr>
          <p:cNvPr id="49" name="Image 4" descr="preencoded.png"/>
          <p:cNvPicPr>
            <a:picLocks noChangeAspect="1"/>
          </p:cNvPicPr>
          <p:nvPr/>
        </p:nvPicPr>
        <p:blipFill>
          <a:blip r:embed="rId5"/>
          <a:stretch>
            <a:fillRect/>
          </a:stretch>
        </p:blipFill>
        <p:spPr>
          <a:xfrm>
            <a:off x="767239" y="5995988"/>
            <a:ext cx="132255" cy="105767"/>
          </a:xfrm>
          <a:prstGeom prst="rect">
            <a:avLst/>
          </a:prstGeom>
        </p:spPr>
      </p:pic>
      <p:sp>
        <p:nvSpPr>
          <p:cNvPr id="50" name="Text 43"/>
          <p:cNvSpPr/>
          <p:nvPr/>
        </p:nvSpPr>
        <p:spPr>
          <a:xfrm>
            <a:off x="1005259" y="5955209"/>
            <a:ext cx="10419196" cy="277614"/>
          </a:xfrm>
          <a:prstGeom prst="rect">
            <a:avLst/>
          </a:prstGeom>
          <a:noFill/>
          <a:ln/>
        </p:spPr>
        <p:txBody>
          <a:bodyPr wrap="square" lIns="0" tIns="0" rIns="0" bIns="0" rtlCol="0" anchor="t">
            <a:normAutofit/>
          </a:bodyPr>
          <a:lstStyle/>
          <a:p>
            <a:pPr marL="0" indent="0" algn="l">
              <a:lnSpc>
                <a:spcPct val="109000"/>
              </a:lnSpc>
              <a:buNone/>
            </a:pPr>
            <a:r>
              <a:rPr lang="en-US" sz="800" b="1" dirty="0">
                <a:solidFill>
                  <a:srgbClr val="000000"/>
                </a:solidFill>
                <a:latin typeface="Source Serif 4 Bold" pitchFamily="34" charset="0"/>
                <a:ea typeface="Source Serif 4 Bold" pitchFamily="34" charset="-122"/>
                <a:cs typeface="Source Serif 4 Bold" pitchFamily="34" charset="-120"/>
              </a:rPr>
              <a:t>Key Takeaway:</a:t>
            </a:r>
            <a:r>
              <a:rPr lang="en-US" sz="800" dirty="0">
                <a:solidFill>
                  <a:srgbClr val="000000"/>
                </a:solidFill>
                <a:latin typeface="Source Serif 4" pitchFamily="34" charset="0"/>
                <a:ea typeface="Source Serif 4" pitchFamily="34" charset="-122"/>
                <a:cs typeface="Source Serif 4" pitchFamily="34" charset="-120"/>
              </a:rPr>
              <a:t> The Enforcement Directorate cannot rely on the "value thereof" formulation to attach assets that predate the scheduled offence. The causal nexus requirement remains an independent and non-negotiable threshold under the PMLA.</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n-US" sz="1150" b="1" kern="0" spc="150" dirty="0">
                <a:solidFill>
                  <a:srgbClr val="AD8139"/>
                </a:solidFill>
                <a:latin typeface="Calibri" pitchFamily="34" charset="0"/>
                <a:ea typeface="Calibri" pitchFamily="34" charset="-122"/>
                <a:cs typeface="Calibri" pitchFamily="34" charset="-120"/>
              </a:rPr>
              <a:t>PMLA · PROCEEDS OF CRIME</a:t>
            </a:r>
            <a:endParaRPr lang="en-US" sz="1150" dirty="0"/>
          </a:p>
        </p:txBody>
      </p:sp>
      <p:sp>
        <p:nvSpPr>
          <p:cNvPr id="3" name="Shape 1"/>
          <p:cNvSpPr/>
          <p:nvPr/>
        </p:nvSpPr>
        <p:spPr>
          <a:xfrm>
            <a:off x="9345168" y="301752"/>
            <a:ext cx="1929384" cy="310896"/>
          </a:xfrm>
          <a:prstGeom prst="roundRect">
            <a:avLst>
              <a:gd name="adj" fmla="val 50000"/>
            </a:avLst>
          </a:prstGeom>
          <a:solidFill>
            <a:srgbClr val="0E2641"/>
          </a:solidFill>
          <a:ln/>
        </p:spPr>
        <p:txBody>
          <a:bodyPr/>
          <a:lstStyle/>
          <a:p>
            <a:endParaRPr lang="en-US"/>
          </a:p>
        </p:txBody>
      </p:sp>
      <p:sp>
        <p:nvSpPr>
          <p:cNvPr id="4" name="Text 2"/>
          <p:cNvSpPr/>
          <p:nvPr/>
        </p:nvSpPr>
        <p:spPr>
          <a:xfrm>
            <a:off x="9345168" y="301752"/>
            <a:ext cx="1929384" cy="310896"/>
          </a:xfrm>
          <a:prstGeom prst="rect">
            <a:avLst/>
          </a:prstGeom>
          <a:noFill/>
          <a:ln/>
        </p:spPr>
        <p:txBody>
          <a:bodyPr wrap="square" lIns="0" tIns="0" rIns="0" bIns="0"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ARTICLE 141</a:t>
            </a:r>
            <a:endParaRPr lang="en-US" sz="1000" dirty="0"/>
          </a:p>
        </p:txBody>
      </p:sp>
      <p:sp>
        <p:nvSpPr>
          <p:cNvPr id="5" name="Text 3"/>
          <p:cNvSpPr/>
          <p:nvPr/>
        </p:nvSpPr>
        <p:spPr>
          <a:xfrm>
            <a:off x="457200" y="621792"/>
            <a:ext cx="10332720" cy="566928"/>
          </a:xfrm>
          <a:prstGeom prst="rect">
            <a:avLst/>
          </a:prstGeom>
          <a:noFill/>
          <a:ln/>
        </p:spPr>
        <p:txBody>
          <a:bodyPr wrap="square" lIns="0" tIns="0" rIns="0" bIns="0" rtlCol="0" anchor="ctr"/>
          <a:lstStyle/>
          <a:p>
            <a:pPr marL="0" indent="0">
              <a:buNone/>
            </a:pPr>
            <a:r>
              <a:rPr lang="en-US" sz="2800" b="1" dirty="0">
                <a:solidFill>
                  <a:srgbClr val="0E2641"/>
                </a:solidFill>
                <a:latin typeface="Cambria" pitchFamily="34" charset="0"/>
                <a:ea typeface="Cambria" pitchFamily="34" charset="-122"/>
                <a:cs typeface="Cambria" pitchFamily="34" charset="-120"/>
              </a:rPr>
              <a:t>What the Supreme Court Has — and Has Not — Decided</a:t>
            </a:r>
            <a:endParaRPr lang="en-US" sz="2800" dirty="0"/>
          </a:p>
        </p:txBody>
      </p:sp>
      <p:sp>
        <p:nvSpPr>
          <p:cNvPr id="6" name="Text 4"/>
          <p:cNvSpPr/>
          <p:nvPr/>
        </p:nvSpPr>
        <p:spPr>
          <a:xfrm>
            <a:off x="457200" y="1170432"/>
            <a:ext cx="10607040" cy="329184"/>
          </a:xfrm>
          <a:prstGeom prst="rect">
            <a:avLst/>
          </a:prstGeom>
          <a:noFill/>
          <a:ln/>
        </p:spPr>
        <p:txBody>
          <a:bodyPr wrap="square" lIns="0" tIns="0" rIns="0" bIns="0" rtlCol="0" anchor="ctr"/>
          <a:lstStyle/>
          <a:p>
            <a:pPr marL="0" indent="0">
              <a:buNone/>
            </a:pPr>
            <a:r>
              <a:rPr lang="en-US" sz="1300" i="1" dirty="0">
                <a:solidFill>
                  <a:srgbClr val="556375"/>
                </a:solidFill>
                <a:latin typeface="Calibri" pitchFamily="34" charset="0"/>
                <a:ea typeface="Calibri" pitchFamily="34" charset="-122"/>
                <a:cs typeface="Calibri" pitchFamily="34" charset="-120"/>
              </a:rPr>
              <a:t>Both schools claim Vijay Madanlal Choudhary. With respect, neither can claim it wholly.</a:t>
            </a:r>
            <a:endParaRPr lang="en-US" sz="1300" dirty="0"/>
          </a:p>
        </p:txBody>
      </p:sp>
      <p:sp>
        <p:nvSpPr>
          <p:cNvPr id="7" name="Shape 5"/>
          <p:cNvSpPr/>
          <p:nvPr/>
        </p:nvSpPr>
        <p:spPr>
          <a:xfrm>
            <a:off x="457200" y="1874520"/>
            <a:ext cx="3529584" cy="2468880"/>
          </a:xfrm>
          <a:prstGeom prst="roundRect">
            <a:avLst>
              <a:gd name="adj" fmla="val 2222"/>
            </a:avLst>
          </a:prstGeom>
          <a:solidFill>
            <a:srgbClr val="EDF0F9"/>
          </a:solidFill>
          <a:ln/>
        </p:spPr>
        <p:txBody>
          <a:bodyPr/>
          <a:lstStyle/>
          <a:p>
            <a:endParaRPr lang="en-US"/>
          </a:p>
        </p:txBody>
      </p:sp>
      <p:sp>
        <p:nvSpPr>
          <p:cNvPr id="8" name="Shape 6"/>
          <p:cNvSpPr/>
          <p:nvPr/>
        </p:nvSpPr>
        <p:spPr>
          <a:xfrm>
            <a:off x="658368" y="2057400"/>
            <a:ext cx="310896" cy="310896"/>
          </a:xfrm>
          <a:prstGeom prst="ellipse">
            <a:avLst/>
          </a:prstGeom>
          <a:solidFill>
            <a:srgbClr val="1E2A52"/>
          </a:solidFill>
          <a:ln/>
        </p:spPr>
        <p:txBody>
          <a:bodyPr/>
          <a:lstStyle/>
          <a:p>
            <a:endParaRPr lang="en-US"/>
          </a:p>
        </p:txBody>
      </p:sp>
      <p:sp>
        <p:nvSpPr>
          <p:cNvPr id="9" name="Text 7"/>
          <p:cNvSpPr/>
          <p:nvPr/>
        </p:nvSpPr>
        <p:spPr>
          <a:xfrm>
            <a:off x="658368" y="2048256"/>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0" name="Text 8"/>
          <p:cNvSpPr/>
          <p:nvPr/>
        </p:nvSpPr>
        <p:spPr>
          <a:xfrm>
            <a:off x="658368" y="2478024"/>
            <a:ext cx="3127248" cy="685800"/>
          </a:xfrm>
          <a:prstGeom prst="rect">
            <a:avLst/>
          </a:prstGeom>
          <a:noFill/>
          <a:ln/>
        </p:spPr>
        <p:txBody>
          <a:bodyPr wrap="square" lIns="0" tIns="0" rIns="0" bIns="0" rtlCol="0" anchor="ctr"/>
          <a:lstStyle/>
          <a:p>
            <a:pPr marL="0" indent="0">
              <a:lnSpc>
                <a:spcPct val="105000"/>
              </a:lnSpc>
              <a:buNone/>
            </a:pPr>
            <a:r>
              <a:rPr lang="en-US" sz="1400" b="1" dirty="0">
                <a:solidFill>
                  <a:srgbClr val="0E2641"/>
                </a:solidFill>
                <a:latin typeface="Cambria" pitchFamily="34" charset="0"/>
                <a:ea typeface="Cambria" pitchFamily="34" charset="-122"/>
                <a:cs typeface="Cambria" pitchFamily="34" charset="-120"/>
              </a:rPr>
              <a:t>Para 68 is not a ratio on this question</a:t>
            </a:r>
            <a:endParaRPr lang="en-US" sz="1400" dirty="0"/>
          </a:p>
        </p:txBody>
      </p:sp>
      <p:sp>
        <p:nvSpPr>
          <p:cNvPr id="11" name="Text 9"/>
          <p:cNvSpPr/>
          <p:nvPr/>
        </p:nvSpPr>
        <p:spPr>
          <a:xfrm>
            <a:off x="658368" y="3172968"/>
            <a:ext cx="3127248" cy="1051560"/>
          </a:xfrm>
          <a:prstGeom prst="rect">
            <a:avLst/>
          </a:prstGeom>
          <a:noFill/>
          <a:ln/>
        </p:spPr>
        <p:txBody>
          <a:bodyPr wrap="square" lIns="0" tIns="0" rIns="0" bIns="0" rtlCol="0" anchor="ctr"/>
          <a:lstStyle/>
          <a:p>
            <a:pPr marL="0" indent="0">
              <a:lnSpc>
                <a:spcPct val="112000"/>
              </a:lnSpc>
              <a:buNone/>
            </a:pPr>
            <a:r>
              <a:rPr lang="en-US" sz="1000" dirty="0">
                <a:solidFill>
                  <a:srgbClr val="556375"/>
                </a:solidFill>
                <a:latin typeface="Calibri" pitchFamily="34" charset="0"/>
                <a:ea typeface="Calibri" pitchFamily="34" charset="-122"/>
                <a:cs typeface="Calibri" pitchFamily="34" charset="-120"/>
              </a:rPr>
              <a:t>Vijay Madanlal decided the constitutional validity of the Act — not whether a clean, pre-offence asset can be attached on pure equivalence. The submission rejected as “tenuous” concerned only the offshore-limb argument. A judgment is authority for what it decides, not for what may logically follow (Quinn v. Leathem).</a:t>
            </a:r>
            <a:endParaRPr lang="en-US" sz="1000" dirty="0"/>
          </a:p>
        </p:txBody>
      </p:sp>
      <p:sp>
        <p:nvSpPr>
          <p:cNvPr id="12" name="Shape 10"/>
          <p:cNvSpPr/>
          <p:nvPr/>
        </p:nvSpPr>
        <p:spPr>
          <a:xfrm>
            <a:off x="4169664" y="1874520"/>
            <a:ext cx="3529584" cy="2468880"/>
          </a:xfrm>
          <a:prstGeom prst="roundRect">
            <a:avLst>
              <a:gd name="adj" fmla="val 2222"/>
            </a:avLst>
          </a:prstGeom>
          <a:solidFill>
            <a:srgbClr val="EDF0F9"/>
          </a:solidFill>
          <a:ln/>
        </p:spPr>
        <p:txBody>
          <a:bodyPr/>
          <a:lstStyle/>
          <a:p>
            <a:endParaRPr lang="en-US"/>
          </a:p>
        </p:txBody>
      </p:sp>
      <p:sp>
        <p:nvSpPr>
          <p:cNvPr id="13" name="Shape 11"/>
          <p:cNvSpPr/>
          <p:nvPr/>
        </p:nvSpPr>
        <p:spPr>
          <a:xfrm>
            <a:off x="4370832" y="2057400"/>
            <a:ext cx="310896" cy="310896"/>
          </a:xfrm>
          <a:prstGeom prst="ellipse">
            <a:avLst/>
          </a:prstGeom>
          <a:solidFill>
            <a:srgbClr val="1E2A52"/>
          </a:solidFill>
          <a:ln/>
        </p:spPr>
        <p:txBody>
          <a:bodyPr/>
          <a:lstStyle/>
          <a:p>
            <a:endParaRPr lang="en-US"/>
          </a:p>
        </p:txBody>
      </p:sp>
      <p:sp>
        <p:nvSpPr>
          <p:cNvPr id="14" name="Text 12"/>
          <p:cNvSpPr/>
          <p:nvPr/>
        </p:nvSpPr>
        <p:spPr>
          <a:xfrm>
            <a:off x="4370832" y="2048256"/>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5" name="Text 13"/>
          <p:cNvSpPr/>
          <p:nvPr/>
        </p:nvSpPr>
        <p:spPr>
          <a:xfrm>
            <a:off x="4370832" y="2478024"/>
            <a:ext cx="3127248" cy="685800"/>
          </a:xfrm>
          <a:prstGeom prst="rect">
            <a:avLst/>
          </a:prstGeom>
          <a:noFill/>
          <a:ln/>
        </p:spPr>
        <p:txBody>
          <a:bodyPr wrap="square" lIns="0" tIns="0" rIns="0" bIns="0" rtlCol="0" anchor="ctr"/>
          <a:lstStyle/>
          <a:p>
            <a:pPr marL="0" indent="0">
              <a:lnSpc>
                <a:spcPct val="105000"/>
              </a:lnSpc>
              <a:buNone/>
            </a:pPr>
            <a:r>
              <a:rPr lang="en-US" sz="1400" b="1" dirty="0">
                <a:solidFill>
                  <a:srgbClr val="0E2641"/>
                </a:solidFill>
                <a:latin typeface="Cambria" pitchFamily="34" charset="0"/>
                <a:ea typeface="Cambria" pitchFamily="34" charset="-122"/>
                <a:cs typeface="Cambria" pitchFamily="34" charset="-120"/>
              </a:rPr>
              <a:t>Vijay Madanlal sows its own nexus requirement</a:t>
            </a:r>
            <a:endParaRPr lang="en-US" sz="1400" dirty="0"/>
          </a:p>
        </p:txBody>
      </p:sp>
      <p:sp>
        <p:nvSpPr>
          <p:cNvPr id="16" name="Text 14"/>
          <p:cNvSpPr/>
          <p:nvPr/>
        </p:nvSpPr>
        <p:spPr>
          <a:xfrm>
            <a:off x="4370832" y="3172968"/>
            <a:ext cx="3127248" cy="1051560"/>
          </a:xfrm>
          <a:prstGeom prst="rect">
            <a:avLst/>
          </a:prstGeom>
          <a:noFill/>
          <a:ln/>
        </p:spPr>
        <p:txBody>
          <a:bodyPr wrap="square" lIns="0" tIns="0" rIns="0" bIns="0" rtlCol="0" anchor="ctr"/>
          <a:lstStyle/>
          <a:p>
            <a:pPr marL="0" indent="0">
              <a:lnSpc>
                <a:spcPct val="112000"/>
              </a:lnSpc>
              <a:buNone/>
            </a:pPr>
            <a:r>
              <a:rPr lang="en-US" sz="1000" dirty="0">
                <a:solidFill>
                  <a:srgbClr val="556375"/>
                </a:solidFill>
                <a:latin typeface="Calibri" pitchFamily="34" charset="0"/>
                <a:ea typeface="Calibri" pitchFamily="34" charset="-122"/>
                <a:cs typeface="Calibri" pitchFamily="34" charset="-120"/>
              </a:rPr>
              <a:t>The same Bench held that only property derived or obtained as a result of criminal activity is “proceeds of crime”; that authorities cannot act on assumption; and that final acquittal or discharge in the predicate offence ends any PMLA action on that property.</a:t>
            </a:r>
            <a:endParaRPr lang="en-US" sz="1000" dirty="0"/>
          </a:p>
        </p:txBody>
      </p:sp>
      <p:sp>
        <p:nvSpPr>
          <p:cNvPr id="17" name="Shape 15"/>
          <p:cNvSpPr/>
          <p:nvPr/>
        </p:nvSpPr>
        <p:spPr>
          <a:xfrm>
            <a:off x="7882128" y="1874520"/>
            <a:ext cx="3529584" cy="2468880"/>
          </a:xfrm>
          <a:prstGeom prst="roundRect">
            <a:avLst>
              <a:gd name="adj" fmla="val 2222"/>
            </a:avLst>
          </a:prstGeom>
          <a:solidFill>
            <a:srgbClr val="EDF0F9"/>
          </a:solidFill>
          <a:ln/>
        </p:spPr>
        <p:txBody>
          <a:bodyPr/>
          <a:lstStyle/>
          <a:p>
            <a:endParaRPr lang="en-US"/>
          </a:p>
        </p:txBody>
      </p:sp>
      <p:sp>
        <p:nvSpPr>
          <p:cNvPr id="18" name="Shape 16"/>
          <p:cNvSpPr/>
          <p:nvPr/>
        </p:nvSpPr>
        <p:spPr>
          <a:xfrm>
            <a:off x="8083296" y="2057400"/>
            <a:ext cx="310896" cy="310896"/>
          </a:xfrm>
          <a:prstGeom prst="ellipse">
            <a:avLst/>
          </a:prstGeom>
          <a:solidFill>
            <a:srgbClr val="1E2A52"/>
          </a:solidFill>
          <a:ln/>
        </p:spPr>
        <p:txBody>
          <a:bodyPr/>
          <a:lstStyle/>
          <a:p>
            <a:endParaRPr lang="en-US"/>
          </a:p>
        </p:txBody>
      </p:sp>
      <p:sp>
        <p:nvSpPr>
          <p:cNvPr id="19" name="Text 17"/>
          <p:cNvSpPr/>
          <p:nvPr/>
        </p:nvSpPr>
        <p:spPr>
          <a:xfrm>
            <a:off x="8083296" y="2048256"/>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0" name="Text 18"/>
          <p:cNvSpPr/>
          <p:nvPr/>
        </p:nvSpPr>
        <p:spPr>
          <a:xfrm>
            <a:off x="8083296" y="2478024"/>
            <a:ext cx="3127248" cy="685800"/>
          </a:xfrm>
          <a:prstGeom prst="rect">
            <a:avLst/>
          </a:prstGeom>
          <a:noFill/>
          <a:ln/>
        </p:spPr>
        <p:txBody>
          <a:bodyPr wrap="square" lIns="0" tIns="0" rIns="0" bIns="0" rtlCol="0" anchor="ctr"/>
          <a:lstStyle/>
          <a:p>
            <a:pPr marL="0" indent="0">
              <a:lnSpc>
                <a:spcPct val="105000"/>
              </a:lnSpc>
              <a:buNone/>
            </a:pPr>
            <a:r>
              <a:rPr lang="en-US" sz="1400" b="1" dirty="0">
                <a:solidFill>
                  <a:srgbClr val="0E2641"/>
                </a:solidFill>
                <a:latin typeface="Cambria" pitchFamily="34" charset="0"/>
                <a:ea typeface="Cambria" pitchFamily="34" charset="-122"/>
                <a:cs typeface="Cambria" pitchFamily="34" charset="-120"/>
              </a:rPr>
              <a:t>Pavana Dibbur directly decides — and binds</a:t>
            </a:r>
            <a:endParaRPr lang="en-US" sz="1400" dirty="0"/>
          </a:p>
        </p:txBody>
      </p:sp>
      <p:sp>
        <p:nvSpPr>
          <p:cNvPr id="21" name="Text 19"/>
          <p:cNvSpPr/>
          <p:nvPr/>
        </p:nvSpPr>
        <p:spPr>
          <a:xfrm>
            <a:off x="8083296" y="3172968"/>
            <a:ext cx="3127248" cy="1051560"/>
          </a:xfrm>
          <a:prstGeom prst="rect">
            <a:avLst/>
          </a:prstGeom>
          <a:noFill/>
          <a:ln/>
        </p:spPr>
        <p:txBody>
          <a:bodyPr wrap="square" lIns="0" tIns="0" rIns="0" bIns="0" rtlCol="0" anchor="ctr"/>
          <a:lstStyle/>
          <a:p>
            <a:pPr marL="0" indent="0">
              <a:lnSpc>
                <a:spcPct val="112000"/>
              </a:lnSpc>
              <a:buNone/>
            </a:pPr>
            <a:r>
              <a:rPr lang="en-US" sz="1000" dirty="0">
                <a:solidFill>
                  <a:srgbClr val="556375"/>
                </a:solidFill>
                <a:latin typeface="Calibri" pitchFamily="34" charset="0"/>
                <a:ea typeface="Calibri" pitchFamily="34" charset="-122"/>
                <a:cs typeface="Calibri" pitchFamily="34" charset="-120"/>
              </a:rPr>
              <a:t>A later Bench, with Vijay Madanlal cited before it, squarely held a pre-offence acquisition (2013 property, 2017 offence) incapable of being “proceeds of crime.” Under Article 141, that holding binds every High Court, Adjudicating Authority and the Appellate Tribunal.</a:t>
            </a:r>
            <a:endParaRPr lang="en-US" sz="1000" dirty="0"/>
          </a:p>
        </p:txBody>
      </p:sp>
      <p:sp>
        <p:nvSpPr>
          <p:cNvPr id="22" name="Shape 20"/>
          <p:cNvSpPr/>
          <p:nvPr/>
        </p:nvSpPr>
        <p:spPr>
          <a:xfrm>
            <a:off x="457200" y="4572000"/>
            <a:ext cx="10817352" cy="1737360"/>
          </a:xfrm>
          <a:prstGeom prst="roundRect">
            <a:avLst>
              <a:gd name="adj" fmla="val 3158"/>
            </a:avLst>
          </a:prstGeom>
          <a:solidFill>
            <a:srgbClr val="FBF3F2"/>
          </a:solidFill>
          <a:ln/>
        </p:spPr>
        <p:txBody>
          <a:bodyPr/>
          <a:lstStyle/>
          <a:p>
            <a:endParaRPr lang="en-US"/>
          </a:p>
        </p:txBody>
      </p:sp>
      <p:sp>
        <p:nvSpPr>
          <p:cNvPr id="23" name="Text 21"/>
          <p:cNvSpPr/>
          <p:nvPr/>
        </p:nvSpPr>
        <p:spPr>
          <a:xfrm>
            <a:off x="685800" y="4718304"/>
            <a:ext cx="5486400" cy="237744"/>
          </a:xfrm>
          <a:prstGeom prst="rect">
            <a:avLst/>
          </a:prstGeom>
          <a:noFill/>
          <a:ln/>
        </p:spPr>
        <p:txBody>
          <a:bodyPr wrap="square" lIns="0" tIns="0" rIns="0" bIns="0" rtlCol="0" anchor="ctr"/>
          <a:lstStyle/>
          <a:p>
            <a:pPr marL="0" indent="0">
              <a:buNone/>
            </a:pPr>
            <a:r>
              <a:rPr lang="en-US" sz="1050" b="1" kern="0" spc="50" dirty="0">
                <a:solidFill>
                  <a:srgbClr val="AF4639"/>
                </a:solidFill>
                <a:latin typeface="Calibri" pitchFamily="34" charset="0"/>
                <a:ea typeface="Calibri" pitchFamily="34" charset="-122"/>
                <a:cs typeface="Calibri" pitchFamily="34" charset="-120"/>
              </a:rPr>
              <a:t>PER INCURIAM — THE TRIBUNAL LINE</a:t>
            </a:r>
            <a:endParaRPr lang="en-US" sz="1050" dirty="0"/>
          </a:p>
        </p:txBody>
      </p:sp>
      <p:sp>
        <p:nvSpPr>
          <p:cNvPr id="24" name="Text 22"/>
          <p:cNvSpPr/>
          <p:nvPr/>
        </p:nvSpPr>
        <p:spPr>
          <a:xfrm>
            <a:off x="685800" y="5029200"/>
            <a:ext cx="10360152" cy="1143000"/>
          </a:xfrm>
          <a:prstGeom prst="rect">
            <a:avLst/>
          </a:prstGeom>
          <a:noFill/>
          <a:ln/>
        </p:spPr>
        <p:txBody>
          <a:bodyPr wrap="square" lIns="0" tIns="0" rIns="0" bIns="0" rtlCol="0" anchor="ctr"/>
          <a:lstStyle/>
          <a:p>
            <a:pPr marL="0" indent="0">
              <a:lnSpc>
                <a:spcPct val="120000"/>
              </a:lnSpc>
              <a:buNone/>
            </a:pPr>
            <a:r>
              <a:rPr lang="en-US" sz="1050" dirty="0">
                <a:solidFill>
                  <a:srgbClr val="16203D"/>
                </a:solidFill>
                <a:latin typeface="Calibri" pitchFamily="34" charset="0"/>
                <a:ea typeface="Calibri" pitchFamily="34" charset="-122"/>
                <a:cs typeface="Calibri" pitchFamily="34" charset="-120"/>
              </a:rPr>
              <a:t>Five months after Pavana Dibbur, the Tribunal in Ayush Kejriwal upheld attachment of a 1988 property relying only on Vijay Madanlal, Axis Bank and Prakash Industries — without a whisper of Pavana Dibbur, though it was directly in point. A ruling silent on a binding, directly-applicable Supreme Court precedent is per incuriam to that extent (Young v. Bristol Aeroplane Co.; A.R. Antulay v. State of Maharashtra); it is liable to be recalled, distinguished, or set aside.</a:t>
            </a:r>
            <a:endParaRPr lang="en-US" sz="1050" dirty="0"/>
          </a:p>
        </p:txBody>
      </p:sp>
      <p:sp>
        <p:nvSpPr>
          <p:cNvPr id="25" name="Text 23"/>
          <p:cNvSpPr/>
          <p:nvPr/>
        </p:nvSpPr>
        <p:spPr>
          <a:xfrm>
            <a:off x="457200" y="6519672"/>
            <a:ext cx="8686800" cy="274320"/>
          </a:xfrm>
          <a:prstGeom prst="rect">
            <a:avLst/>
          </a:prstGeom>
          <a:noFill/>
          <a:ln/>
        </p:spPr>
        <p:txBody>
          <a:bodyPr wrap="square" lIns="0" tIns="0" rIns="0" bIns="0" rtlCol="0" anchor="ctr"/>
          <a:lstStyle/>
          <a:p>
            <a:pPr marL="0" indent="0" algn="l">
              <a:buNone/>
            </a:pPr>
            <a:r>
              <a:rPr lang="en-US" sz="900" dirty="0">
                <a:solidFill>
                  <a:srgbClr val="8A93A8"/>
                </a:solidFill>
                <a:latin typeface="Calibri" pitchFamily="34" charset="0"/>
                <a:ea typeface="Calibri" pitchFamily="34" charset="-122"/>
                <a:cs typeface="Calibri" pitchFamily="34" charset="-120"/>
              </a:rPr>
              <a:t>PMLA &amp; Benami  ·  Current Burning Issues  ·  Adv. (CA.) Ajay Wadhwa</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n-US" sz="1150" b="1" kern="0" spc="150" dirty="0">
                <a:solidFill>
                  <a:srgbClr val="AD8139"/>
                </a:solidFill>
                <a:latin typeface="Calibri" pitchFamily="34" charset="0"/>
                <a:ea typeface="Calibri" pitchFamily="34" charset="-122"/>
                <a:cs typeface="Calibri" pitchFamily="34" charset="-120"/>
              </a:rPr>
              <a:t>PMLA · PROCEEDS OF CRIME</a:t>
            </a:r>
            <a:endParaRPr lang="en-US" sz="1150" dirty="0"/>
          </a:p>
        </p:txBody>
      </p:sp>
      <p:sp>
        <p:nvSpPr>
          <p:cNvPr id="3" name="Shape 1"/>
          <p:cNvSpPr/>
          <p:nvPr/>
        </p:nvSpPr>
        <p:spPr>
          <a:xfrm>
            <a:off x="8613648" y="301752"/>
            <a:ext cx="2660904" cy="310896"/>
          </a:xfrm>
          <a:prstGeom prst="roundRect">
            <a:avLst>
              <a:gd name="adj" fmla="val 50000"/>
            </a:avLst>
          </a:prstGeom>
          <a:solidFill>
            <a:srgbClr val="AD8139"/>
          </a:solidFill>
          <a:ln/>
        </p:spPr>
        <p:txBody>
          <a:bodyPr/>
          <a:lstStyle/>
          <a:p>
            <a:endParaRPr lang="en-US"/>
          </a:p>
        </p:txBody>
      </p:sp>
      <p:sp>
        <p:nvSpPr>
          <p:cNvPr id="4" name="Text 2"/>
          <p:cNvSpPr/>
          <p:nvPr/>
        </p:nvSpPr>
        <p:spPr>
          <a:xfrm>
            <a:off x="8613648" y="301752"/>
            <a:ext cx="2660904" cy="310896"/>
          </a:xfrm>
          <a:prstGeom prst="rect">
            <a:avLst/>
          </a:prstGeom>
          <a:noFill/>
          <a:ln/>
        </p:spPr>
        <p:txBody>
          <a:bodyPr wrap="square" lIns="0" tIns="0" rIns="0" bIns="0"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FIRST PRINCIPLES</a:t>
            </a:r>
            <a:endParaRPr lang="en-US" sz="1000" dirty="0"/>
          </a:p>
        </p:txBody>
      </p:sp>
      <p:sp>
        <p:nvSpPr>
          <p:cNvPr id="5" name="Text 3"/>
          <p:cNvSpPr/>
          <p:nvPr/>
        </p:nvSpPr>
        <p:spPr>
          <a:xfrm>
            <a:off x="457200" y="621792"/>
            <a:ext cx="10332720" cy="566928"/>
          </a:xfrm>
          <a:prstGeom prst="rect">
            <a:avLst/>
          </a:prstGeom>
          <a:noFill/>
          <a:ln/>
        </p:spPr>
        <p:txBody>
          <a:bodyPr wrap="square" lIns="0" tIns="0" rIns="0" bIns="0" rtlCol="0" anchor="ctr"/>
          <a:lstStyle/>
          <a:p>
            <a:pPr marL="0" indent="0">
              <a:buNone/>
            </a:pPr>
            <a:r>
              <a:rPr lang="en-US" sz="2800" b="1" dirty="0">
                <a:solidFill>
                  <a:srgbClr val="0E2641"/>
                </a:solidFill>
                <a:latin typeface="Cambria" pitchFamily="34" charset="0"/>
                <a:ea typeface="Cambria" pitchFamily="34" charset="-122"/>
                <a:cs typeface="Cambria" pitchFamily="34" charset="-120"/>
              </a:rPr>
              <a:t>Buttressing the Analysis: Seven Lines of Reasoning</a:t>
            </a:r>
            <a:endParaRPr lang="en-US" sz="2800" dirty="0"/>
          </a:p>
        </p:txBody>
      </p:sp>
      <p:sp>
        <p:nvSpPr>
          <p:cNvPr id="6" name="Text 4"/>
          <p:cNvSpPr/>
          <p:nvPr/>
        </p:nvSpPr>
        <p:spPr>
          <a:xfrm>
            <a:off x="457200" y="1170432"/>
            <a:ext cx="10607040" cy="329184"/>
          </a:xfrm>
          <a:prstGeom prst="rect">
            <a:avLst/>
          </a:prstGeom>
          <a:noFill/>
          <a:ln/>
        </p:spPr>
        <p:txBody>
          <a:bodyPr wrap="square" lIns="0" tIns="0" rIns="0" bIns="0" rtlCol="0" anchor="ctr"/>
          <a:lstStyle/>
          <a:p>
            <a:pPr marL="0" indent="0">
              <a:buNone/>
            </a:pPr>
            <a:r>
              <a:rPr lang="en-US" sz="1300" i="1" dirty="0">
                <a:solidFill>
                  <a:srgbClr val="556375"/>
                </a:solidFill>
                <a:latin typeface="Calibri" pitchFamily="34" charset="0"/>
                <a:ea typeface="Calibri" pitchFamily="34" charset="-122"/>
                <a:cs typeface="Calibri" pitchFamily="34" charset="-120"/>
              </a:rPr>
              <a:t>Tested against principles beyond the four corners of the PMLA — all seven converge on the same answer</a:t>
            </a:r>
            <a:endParaRPr lang="en-US" sz="1300" dirty="0"/>
          </a:p>
        </p:txBody>
      </p:sp>
      <p:sp>
        <p:nvSpPr>
          <p:cNvPr id="7" name="Shape 5"/>
          <p:cNvSpPr/>
          <p:nvPr/>
        </p:nvSpPr>
        <p:spPr>
          <a:xfrm>
            <a:off x="457200" y="1874520"/>
            <a:ext cx="2551176" cy="1755648"/>
          </a:xfrm>
          <a:prstGeom prst="roundRect">
            <a:avLst>
              <a:gd name="adj" fmla="val 3125"/>
            </a:avLst>
          </a:prstGeom>
          <a:solidFill>
            <a:srgbClr val="EDF0F9"/>
          </a:solidFill>
          <a:ln/>
        </p:spPr>
        <p:txBody>
          <a:bodyPr/>
          <a:lstStyle/>
          <a:p>
            <a:endParaRPr lang="en-US"/>
          </a:p>
        </p:txBody>
      </p:sp>
      <p:sp>
        <p:nvSpPr>
          <p:cNvPr id="8" name="Shape 6"/>
          <p:cNvSpPr/>
          <p:nvPr/>
        </p:nvSpPr>
        <p:spPr>
          <a:xfrm>
            <a:off x="621792" y="2020824"/>
            <a:ext cx="274320" cy="274320"/>
          </a:xfrm>
          <a:prstGeom prst="ellipse">
            <a:avLst/>
          </a:prstGeom>
          <a:solidFill>
            <a:srgbClr val="AD8139"/>
          </a:solidFill>
          <a:ln/>
        </p:spPr>
        <p:txBody>
          <a:bodyPr/>
          <a:lstStyle/>
          <a:p>
            <a:endParaRPr lang="en-US"/>
          </a:p>
        </p:txBody>
      </p:sp>
      <p:sp>
        <p:nvSpPr>
          <p:cNvPr id="9" name="Text 7"/>
          <p:cNvSpPr/>
          <p:nvPr/>
        </p:nvSpPr>
        <p:spPr>
          <a:xfrm>
            <a:off x="621792" y="2011680"/>
            <a:ext cx="274320" cy="27432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A</a:t>
            </a:r>
            <a:endParaRPr lang="en-US" sz="1100" dirty="0"/>
          </a:p>
        </p:txBody>
      </p:sp>
      <p:sp>
        <p:nvSpPr>
          <p:cNvPr id="10" name="Text 8"/>
          <p:cNvSpPr/>
          <p:nvPr/>
        </p:nvSpPr>
        <p:spPr>
          <a:xfrm>
            <a:off x="621792" y="2377440"/>
            <a:ext cx="2221992" cy="621792"/>
          </a:xfrm>
          <a:prstGeom prst="rect">
            <a:avLst/>
          </a:prstGeom>
          <a:noFill/>
          <a:ln/>
        </p:spPr>
        <p:txBody>
          <a:bodyPr wrap="square" lIns="0" tIns="0" rIns="0" bIns="0" rtlCol="0" anchor="ctr"/>
          <a:lstStyle/>
          <a:p>
            <a:pPr marL="0" indent="0">
              <a:lnSpc>
                <a:spcPct val="103000"/>
              </a:lnSpc>
              <a:buNone/>
            </a:pPr>
            <a:r>
              <a:rPr lang="en-US" sz="1150" b="1" dirty="0">
                <a:solidFill>
                  <a:srgbClr val="0E2641"/>
                </a:solidFill>
                <a:latin typeface="Cambria" pitchFamily="34" charset="0"/>
                <a:ea typeface="Cambria" pitchFamily="34" charset="-122"/>
                <a:cs typeface="Cambria" pitchFamily="34" charset="-120"/>
              </a:rPr>
              <a:t>Parliament knows how to say ‘any other property’</a:t>
            </a:r>
            <a:endParaRPr lang="en-US" sz="1150" dirty="0"/>
          </a:p>
        </p:txBody>
      </p:sp>
      <p:sp>
        <p:nvSpPr>
          <p:cNvPr id="11" name="Text 9"/>
          <p:cNvSpPr/>
          <p:nvPr/>
        </p:nvSpPr>
        <p:spPr>
          <a:xfrm>
            <a:off x="621792" y="2953512"/>
            <a:ext cx="2221992" cy="585216"/>
          </a:xfrm>
          <a:prstGeom prst="rect">
            <a:avLst/>
          </a:prstGeom>
          <a:noFill/>
          <a:ln/>
        </p:spPr>
        <p:txBody>
          <a:bodyPr wrap="square" lIns="0" tIns="0" rIns="0" bIns="0" rtlCol="0" anchor="ctr"/>
          <a:lstStyle/>
          <a:p>
            <a:pPr marL="0" indent="0">
              <a:lnSpc>
                <a:spcPct val="108000"/>
              </a:lnSpc>
              <a:buNone/>
            </a:pPr>
            <a:r>
              <a:rPr lang="en-US" sz="870" dirty="0">
                <a:solidFill>
                  <a:srgbClr val="556375"/>
                </a:solidFill>
                <a:latin typeface="Calibri" pitchFamily="34" charset="0"/>
                <a:ea typeface="Calibri" pitchFamily="34" charset="-122"/>
                <a:cs typeface="Calibri" pitchFamily="34" charset="-120"/>
              </a:rPr>
              <a:t>FEOA 2018 s.12(2)(b), NDPS Ch. V-A and SAFEMA use express words for a roving power — their absence here is expressio unius.</a:t>
            </a:r>
            <a:endParaRPr lang="en-US" sz="870" dirty="0"/>
          </a:p>
        </p:txBody>
      </p:sp>
      <p:sp>
        <p:nvSpPr>
          <p:cNvPr id="12" name="Shape 10"/>
          <p:cNvSpPr/>
          <p:nvPr/>
        </p:nvSpPr>
        <p:spPr>
          <a:xfrm>
            <a:off x="3150108" y="1874520"/>
            <a:ext cx="2551176" cy="1755648"/>
          </a:xfrm>
          <a:prstGeom prst="roundRect">
            <a:avLst>
              <a:gd name="adj" fmla="val 3125"/>
            </a:avLst>
          </a:prstGeom>
          <a:solidFill>
            <a:srgbClr val="EDF0F9"/>
          </a:solidFill>
          <a:ln/>
        </p:spPr>
        <p:txBody>
          <a:bodyPr/>
          <a:lstStyle/>
          <a:p>
            <a:endParaRPr lang="en-US"/>
          </a:p>
        </p:txBody>
      </p:sp>
      <p:sp>
        <p:nvSpPr>
          <p:cNvPr id="13" name="Shape 11"/>
          <p:cNvSpPr/>
          <p:nvPr/>
        </p:nvSpPr>
        <p:spPr>
          <a:xfrm>
            <a:off x="3314700" y="2020824"/>
            <a:ext cx="274320" cy="274320"/>
          </a:xfrm>
          <a:prstGeom prst="ellipse">
            <a:avLst/>
          </a:prstGeom>
          <a:solidFill>
            <a:srgbClr val="AF4639"/>
          </a:solidFill>
          <a:ln/>
        </p:spPr>
        <p:txBody>
          <a:bodyPr/>
          <a:lstStyle/>
          <a:p>
            <a:endParaRPr lang="en-US"/>
          </a:p>
        </p:txBody>
      </p:sp>
      <p:sp>
        <p:nvSpPr>
          <p:cNvPr id="14" name="Text 12"/>
          <p:cNvSpPr/>
          <p:nvPr/>
        </p:nvSpPr>
        <p:spPr>
          <a:xfrm>
            <a:off x="3314700" y="2011680"/>
            <a:ext cx="274320" cy="27432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B</a:t>
            </a:r>
            <a:endParaRPr lang="en-US" sz="1100" dirty="0"/>
          </a:p>
        </p:txBody>
      </p:sp>
      <p:sp>
        <p:nvSpPr>
          <p:cNvPr id="15" name="Text 13"/>
          <p:cNvSpPr/>
          <p:nvPr/>
        </p:nvSpPr>
        <p:spPr>
          <a:xfrm>
            <a:off x="3314700" y="2377440"/>
            <a:ext cx="2221992" cy="621792"/>
          </a:xfrm>
          <a:prstGeom prst="rect">
            <a:avLst/>
          </a:prstGeom>
          <a:noFill/>
          <a:ln/>
        </p:spPr>
        <p:txBody>
          <a:bodyPr wrap="square" lIns="0" tIns="0" rIns="0" bIns="0" rtlCol="0" anchor="ctr"/>
          <a:lstStyle/>
          <a:p>
            <a:pPr marL="0" indent="0">
              <a:lnSpc>
                <a:spcPct val="103000"/>
              </a:lnSpc>
              <a:buNone/>
            </a:pPr>
            <a:r>
              <a:rPr lang="en-US" sz="1150" b="1" dirty="0">
                <a:solidFill>
                  <a:srgbClr val="0E2641"/>
                </a:solidFill>
                <a:latin typeface="Cambria" pitchFamily="34" charset="0"/>
                <a:ea typeface="Cambria" pitchFamily="34" charset="-122"/>
                <a:cs typeface="Cambria" pitchFamily="34" charset="-120"/>
              </a:rPr>
              <a:t>The 2015 amendment is Parliament’s own exposition</a:t>
            </a:r>
            <a:endParaRPr lang="en-US" sz="1150" dirty="0"/>
          </a:p>
        </p:txBody>
      </p:sp>
      <p:sp>
        <p:nvSpPr>
          <p:cNvPr id="16" name="Text 14"/>
          <p:cNvSpPr/>
          <p:nvPr/>
        </p:nvSpPr>
        <p:spPr>
          <a:xfrm>
            <a:off x="3314700" y="2953512"/>
            <a:ext cx="2221992" cy="585216"/>
          </a:xfrm>
          <a:prstGeom prst="rect">
            <a:avLst/>
          </a:prstGeom>
          <a:noFill/>
          <a:ln/>
        </p:spPr>
        <p:txBody>
          <a:bodyPr wrap="square" lIns="0" tIns="0" rIns="0" bIns="0" rtlCol="0" anchor="ctr"/>
          <a:lstStyle/>
          <a:p>
            <a:pPr marL="0" indent="0">
              <a:lnSpc>
                <a:spcPct val="108000"/>
              </a:lnSpc>
              <a:buNone/>
            </a:pPr>
            <a:r>
              <a:rPr lang="en-US" sz="870" dirty="0">
                <a:solidFill>
                  <a:srgbClr val="556375"/>
                </a:solidFill>
                <a:latin typeface="Calibri" pitchFamily="34" charset="0"/>
                <a:ea typeface="Calibri" pitchFamily="34" charset="-122"/>
                <a:cs typeface="Calibri" pitchFamily="34" charset="-120"/>
              </a:rPr>
              <a:t>If equivalence already existed under the second limb, inserting the third limb in 2015 was wholly unnecessary.</a:t>
            </a:r>
            <a:endParaRPr lang="en-US" sz="870" dirty="0"/>
          </a:p>
        </p:txBody>
      </p:sp>
      <p:sp>
        <p:nvSpPr>
          <p:cNvPr id="17" name="Shape 15"/>
          <p:cNvSpPr/>
          <p:nvPr/>
        </p:nvSpPr>
        <p:spPr>
          <a:xfrm>
            <a:off x="5843016" y="1874520"/>
            <a:ext cx="2551176" cy="1755648"/>
          </a:xfrm>
          <a:prstGeom prst="roundRect">
            <a:avLst>
              <a:gd name="adj" fmla="val 3125"/>
            </a:avLst>
          </a:prstGeom>
          <a:solidFill>
            <a:srgbClr val="EDF0F9"/>
          </a:solidFill>
          <a:ln/>
        </p:spPr>
        <p:txBody>
          <a:bodyPr/>
          <a:lstStyle/>
          <a:p>
            <a:endParaRPr lang="en-US"/>
          </a:p>
        </p:txBody>
      </p:sp>
      <p:sp>
        <p:nvSpPr>
          <p:cNvPr id="18" name="Shape 16"/>
          <p:cNvSpPr/>
          <p:nvPr/>
        </p:nvSpPr>
        <p:spPr>
          <a:xfrm>
            <a:off x="6007608" y="2020824"/>
            <a:ext cx="274320" cy="274320"/>
          </a:xfrm>
          <a:prstGeom prst="ellipse">
            <a:avLst/>
          </a:prstGeom>
          <a:solidFill>
            <a:srgbClr val="3E6B4F"/>
          </a:solidFill>
          <a:ln/>
        </p:spPr>
        <p:txBody>
          <a:bodyPr/>
          <a:lstStyle/>
          <a:p>
            <a:endParaRPr lang="en-US"/>
          </a:p>
        </p:txBody>
      </p:sp>
      <p:sp>
        <p:nvSpPr>
          <p:cNvPr id="19" name="Text 17"/>
          <p:cNvSpPr/>
          <p:nvPr/>
        </p:nvSpPr>
        <p:spPr>
          <a:xfrm>
            <a:off x="6007608" y="2011680"/>
            <a:ext cx="274320" cy="27432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C</a:t>
            </a:r>
            <a:endParaRPr lang="en-US" sz="1100" dirty="0"/>
          </a:p>
        </p:txBody>
      </p:sp>
      <p:sp>
        <p:nvSpPr>
          <p:cNvPr id="20" name="Text 18"/>
          <p:cNvSpPr/>
          <p:nvPr/>
        </p:nvSpPr>
        <p:spPr>
          <a:xfrm>
            <a:off x="6007608" y="2377440"/>
            <a:ext cx="2221992" cy="621792"/>
          </a:xfrm>
          <a:prstGeom prst="rect">
            <a:avLst/>
          </a:prstGeom>
          <a:noFill/>
          <a:ln/>
        </p:spPr>
        <p:txBody>
          <a:bodyPr wrap="square" lIns="0" tIns="0" rIns="0" bIns="0" rtlCol="0" anchor="ctr"/>
          <a:lstStyle/>
          <a:p>
            <a:pPr marL="0" indent="0">
              <a:lnSpc>
                <a:spcPct val="103000"/>
              </a:lnSpc>
              <a:buNone/>
            </a:pPr>
            <a:r>
              <a:rPr lang="en-US" sz="1150" b="1" dirty="0">
                <a:solidFill>
                  <a:srgbClr val="0E2641"/>
                </a:solidFill>
                <a:latin typeface="Cambria" pitchFamily="34" charset="0"/>
                <a:ea typeface="Cambria" pitchFamily="34" charset="-122"/>
                <a:cs typeface="Cambria" pitchFamily="34" charset="-120"/>
              </a:rPr>
              <a:t>Strict construction of penal &amp; expropriatory statutes</a:t>
            </a:r>
            <a:endParaRPr lang="en-US" sz="1150" dirty="0"/>
          </a:p>
        </p:txBody>
      </p:sp>
      <p:sp>
        <p:nvSpPr>
          <p:cNvPr id="21" name="Text 19"/>
          <p:cNvSpPr/>
          <p:nvPr/>
        </p:nvSpPr>
        <p:spPr>
          <a:xfrm>
            <a:off x="6007608" y="2953512"/>
            <a:ext cx="2221992" cy="585216"/>
          </a:xfrm>
          <a:prstGeom prst="rect">
            <a:avLst/>
          </a:prstGeom>
          <a:noFill/>
          <a:ln/>
        </p:spPr>
        <p:txBody>
          <a:bodyPr wrap="square" lIns="0" tIns="0" rIns="0" bIns="0" rtlCol="0" anchor="ctr"/>
          <a:lstStyle/>
          <a:p>
            <a:pPr marL="0" indent="0">
              <a:lnSpc>
                <a:spcPct val="108000"/>
              </a:lnSpc>
              <a:buNone/>
            </a:pPr>
            <a:r>
              <a:rPr lang="en-US" sz="870" dirty="0">
                <a:solidFill>
                  <a:srgbClr val="556375"/>
                </a:solidFill>
                <a:latin typeface="Calibri" pitchFamily="34" charset="0"/>
                <a:ea typeface="Calibri" pitchFamily="34" charset="-122"/>
                <a:cs typeface="Calibri" pitchFamily="34" charset="-120"/>
              </a:rPr>
              <a:t>Tolaram Relumal, Dilip Kumar &amp; Co. and K.T. Plantation: two reasonable readings favour the one that preserves property.</a:t>
            </a:r>
            <a:endParaRPr lang="en-US" sz="870" dirty="0"/>
          </a:p>
        </p:txBody>
      </p:sp>
      <p:sp>
        <p:nvSpPr>
          <p:cNvPr id="22" name="Shape 20"/>
          <p:cNvSpPr/>
          <p:nvPr/>
        </p:nvSpPr>
        <p:spPr>
          <a:xfrm>
            <a:off x="8535924" y="1874520"/>
            <a:ext cx="2551176" cy="1755648"/>
          </a:xfrm>
          <a:prstGeom prst="roundRect">
            <a:avLst>
              <a:gd name="adj" fmla="val 3125"/>
            </a:avLst>
          </a:prstGeom>
          <a:solidFill>
            <a:srgbClr val="EDF0F9"/>
          </a:solidFill>
          <a:ln/>
        </p:spPr>
        <p:txBody>
          <a:bodyPr/>
          <a:lstStyle/>
          <a:p>
            <a:endParaRPr lang="en-US"/>
          </a:p>
        </p:txBody>
      </p:sp>
      <p:sp>
        <p:nvSpPr>
          <p:cNvPr id="23" name="Shape 21"/>
          <p:cNvSpPr/>
          <p:nvPr/>
        </p:nvSpPr>
        <p:spPr>
          <a:xfrm>
            <a:off x="8700516" y="2020824"/>
            <a:ext cx="274320" cy="274320"/>
          </a:xfrm>
          <a:prstGeom prst="ellipse">
            <a:avLst/>
          </a:prstGeom>
          <a:solidFill>
            <a:srgbClr val="1E2A52"/>
          </a:solidFill>
          <a:ln/>
        </p:spPr>
        <p:txBody>
          <a:bodyPr/>
          <a:lstStyle/>
          <a:p>
            <a:endParaRPr lang="en-US"/>
          </a:p>
        </p:txBody>
      </p:sp>
      <p:sp>
        <p:nvSpPr>
          <p:cNvPr id="24" name="Text 22"/>
          <p:cNvSpPr/>
          <p:nvPr/>
        </p:nvSpPr>
        <p:spPr>
          <a:xfrm>
            <a:off x="8700516" y="2011680"/>
            <a:ext cx="274320" cy="27432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D</a:t>
            </a:r>
            <a:endParaRPr lang="en-US" sz="1100" dirty="0"/>
          </a:p>
        </p:txBody>
      </p:sp>
      <p:sp>
        <p:nvSpPr>
          <p:cNvPr id="25" name="Text 23"/>
          <p:cNvSpPr/>
          <p:nvPr/>
        </p:nvSpPr>
        <p:spPr>
          <a:xfrm>
            <a:off x="8700516" y="2377440"/>
            <a:ext cx="2221992" cy="621792"/>
          </a:xfrm>
          <a:prstGeom prst="rect">
            <a:avLst/>
          </a:prstGeom>
          <a:noFill/>
          <a:ln/>
        </p:spPr>
        <p:txBody>
          <a:bodyPr wrap="square" lIns="0" tIns="0" rIns="0" bIns="0" rtlCol="0" anchor="ctr"/>
          <a:lstStyle/>
          <a:p>
            <a:pPr marL="0" indent="0">
              <a:lnSpc>
                <a:spcPct val="103000"/>
              </a:lnSpc>
              <a:buNone/>
            </a:pPr>
            <a:r>
              <a:rPr lang="en-US" sz="1150" b="1" dirty="0">
                <a:solidFill>
                  <a:srgbClr val="0E2641"/>
                </a:solidFill>
                <a:latin typeface="Cambria" pitchFamily="34" charset="0"/>
                <a:ea typeface="Cambria" pitchFamily="34" charset="-122"/>
                <a:cs typeface="Cambria" pitchFamily="34" charset="-120"/>
              </a:rPr>
              <a:t>International architecture separates property from value</a:t>
            </a:r>
            <a:endParaRPr lang="en-US" sz="1150" dirty="0"/>
          </a:p>
        </p:txBody>
      </p:sp>
      <p:sp>
        <p:nvSpPr>
          <p:cNvPr id="26" name="Text 24"/>
          <p:cNvSpPr/>
          <p:nvPr/>
        </p:nvSpPr>
        <p:spPr>
          <a:xfrm>
            <a:off x="8700516" y="2953512"/>
            <a:ext cx="2221992" cy="585216"/>
          </a:xfrm>
          <a:prstGeom prst="rect">
            <a:avLst/>
          </a:prstGeom>
          <a:noFill/>
          <a:ln/>
        </p:spPr>
        <p:txBody>
          <a:bodyPr wrap="square" lIns="0" tIns="0" rIns="0" bIns="0" rtlCol="0" anchor="ctr"/>
          <a:lstStyle/>
          <a:p>
            <a:pPr marL="0" indent="0">
              <a:lnSpc>
                <a:spcPct val="108000"/>
              </a:lnSpc>
              <a:buNone/>
            </a:pPr>
            <a:r>
              <a:rPr lang="en-US" sz="870" dirty="0">
                <a:solidFill>
                  <a:srgbClr val="556375"/>
                </a:solidFill>
                <a:latin typeface="Calibri" pitchFamily="34" charset="0"/>
                <a:ea typeface="Calibri" pitchFamily="34" charset="-122"/>
                <a:cs typeface="Calibri" pitchFamily="34" charset="-120"/>
              </a:rPr>
              <a:t>UNCAC Art. 31 &amp; FATF Rec. 4 keep the two distinct; UK POCA and US §853(p) confiscate value only post-conviction, by judgment.</a:t>
            </a:r>
            <a:endParaRPr lang="en-US" sz="870" dirty="0"/>
          </a:p>
        </p:txBody>
      </p:sp>
      <p:sp>
        <p:nvSpPr>
          <p:cNvPr id="27" name="Shape 25"/>
          <p:cNvSpPr/>
          <p:nvPr/>
        </p:nvSpPr>
        <p:spPr>
          <a:xfrm>
            <a:off x="457200" y="3776472"/>
            <a:ext cx="2551176" cy="1755648"/>
          </a:xfrm>
          <a:prstGeom prst="roundRect">
            <a:avLst>
              <a:gd name="adj" fmla="val 3125"/>
            </a:avLst>
          </a:prstGeom>
          <a:solidFill>
            <a:srgbClr val="F5EEDE"/>
          </a:solidFill>
          <a:ln/>
        </p:spPr>
        <p:txBody>
          <a:bodyPr/>
          <a:lstStyle/>
          <a:p>
            <a:endParaRPr lang="en-US"/>
          </a:p>
        </p:txBody>
      </p:sp>
      <p:sp>
        <p:nvSpPr>
          <p:cNvPr id="28" name="Shape 26"/>
          <p:cNvSpPr/>
          <p:nvPr/>
        </p:nvSpPr>
        <p:spPr>
          <a:xfrm>
            <a:off x="621792" y="3922776"/>
            <a:ext cx="274320" cy="274320"/>
          </a:xfrm>
          <a:prstGeom prst="ellipse">
            <a:avLst/>
          </a:prstGeom>
          <a:solidFill>
            <a:srgbClr val="AD8139"/>
          </a:solidFill>
          <a:ln/>
        </p:spPr>
        <p:txBody>
          <a:bodyPr/>
          <a:lstStyle/>
          <a:p>
            <a:endParaRPr lang="en-US"/>
          </a:p>
        </p:txBody>
      </p:sp>
      <p:sp>
        <p:nvSpPr>
          <p:cNvPr id="29" name="Text 27"/>
          <p:cNvSpPr/>
          <p:nvPr/>
        </p:nvSpPr>
        <p:spPr>
          <a:xfrm>
            <a:off x="621792" y="3913632"/>
            <a:ext cx="274320" cy="27432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E</a:t>
            </a:r>
            <a:endParaRPr lang="en-US" sz="1100" dirty="0"/>
          </a:p>
        </p:txBody>
      </p:sp>
      <p:sp>
        <p:nvSpPr>
          <p:cNvPr id="30" name="Text 28"/>
          <p:cNvSpPr/>
          <p:nvPr/>
        </p:nvSpPr>
        <p:spPr>
          <a:xfrm>
            <a:off x="621792" y="4279392"/>
            <a:ext cx="2221992" cy="621792"/>
          </a:xfrm>
          <a:prstGeom prst="rect">
            <a:avLst/>
          </a:prstGeom>
          <a:noFill/>
          <a:ln/>
        </p:spPr>
        <p:txBody>
          <a:bodyPr wrap="square" lIns="0" tIns="0" rIns="0" bIns="0" rtlCol="0" anchor="ctr"/>
          <a:lstStyle/>
          <a:p>
            <a:pPr marL="0" indent="0">
              <a:lnSpc>
                <a:spcPct val="103000"/>
              </a:lnSpc>
              <a:buNone/>
            </a:pPr>
            <a:r>
              <a:rPr lang="en-US" sz="1150" b="1" dirty="0">
                <a:solidFill>
                  <a:srgbClr val="0E2641"/>
                </a:solidFill>
                <a:latin typeface="Cambria" pitchFamily="34" charset="0"/>
                <a:ea typeface="Cambria" pitchFamily="34" charset="-122"/>
                <a:cs typeface="Cambria" pitchFamily="34" charset="-120"/>
              </a:rPr>
              <a:t>The tracing doctrine gives Limb II its content</a:t>
            </a:r>
            <a:endParaRPr lang="en-US" sz="1150" dirty="0"/>
          </a:p>
        </p:txBody>
      </p:sp>
      <p:sp>
        <p:nvSpPr>
          <p:cNvPr id="31" name="Text 29"/>
          <p:cNvSpPr/>
          <p:nvPr/>
        </p:nvSpPr>
        <p:spPr>
          <a:xfrm>
            <a:off x="621792" y="4855464"/>
            <a:ext cx="2221992" cy="585216"/>
          </a:xfrm>
          <a:prstGeom prst="rect">
            <a:avLst/>
          </a:prstGeom>
          <a:noFill/>
          <a:ln/>
        </p:spPr>
        <p:txBody>
          <a:bodyPr wrap="square" lIns="0" tIns="0" rIns="0" bIns="0" rtlCol="0" anchor="ctr"/>
          <a:lstStyle/>
          <a:p>
            <a:pPr marL="0" indent="0">
              <a:lnSpc>
                <a:spcPct val="108000"/>
              </a:lnSpc>
              <a:buNone/>
            </a:pPr>
            <a:r>
              <a:rPr lang="en-US" sz="870" dirty="0">
                <a:solidFill>
                  <a:srgbClr val="556375"/>
                </a:solidFill>
                <a:latin typeface="Calibri" pitchFamily="34" charset="0"/>
                <a:ea typeface="Calibri" pitchFamily="34" charset="-122"/>
                <a:cs typeface="Calibri" pitchFamily="34" charset="-120"/>
              </a:rPr>
              <a:t>Foskett v. McKeown: value is followed into its substituted, intermingled forms — it is never invented in an unconnected asset.</a:t>
            </a:r>
            <a:endParaRPr lang="en-US" sz="870" dirty="0"/>
          </a:p>
        </p:txBody>
      </p:sp>
      <p:sp>
        <p:nvSpPr>
          <p:cNvPr id="32" name="Shape 30"/>
          <p:cNvSpPr/>
          <p:nvPr/>
        </p:nvSpPr>
        <p:spPr>
          <a:xfrm>
            <a:off x="3150108" y="3776472"/>
            <a:ext cx="2551176" cy="1755648"/>
          </a:xfrm>
          <a:prstGeom prst="roundRect">
            <a:avLst>
              <a:gd name="adj" fmla="val 3125"/>
            </a:avLst>
          </a:prstGeom>
          <a:solidFill>
            <a:srgbClr val="F5EEDE"/>
          </a:solidFill>
          <a:ln/>
        </p:spPr>
        <p:txBody>
          <a:bodyPr/>
          <a:lstStyle/>
          <a:p>
            <a:endParaRPr lang="en-US"/>
          </a:p>
        </p:txBody>
      </p:sp>
      <p:sp>
        <p:nvSpPr>
          <p:cNvPr id="33" name="Shape 31"/>
          <p:cNvSpPr/>
          <p:nvPr/>
        </p:nvSpPr>
        <p:spPr>
          <a:xfrm>
            <a:off x="3314700" y="3922776"/>
            <a:ext cx="274320" cy="274320"/>
          </a:xfrm>
          <a:prstGeom prst="ellipse">
            <a:avLst/>
          </a:prstGeom>
          <a:solidFill>
            <a:srgbClr val="AF4639"/>
          </a:solidFill>
          <a:ln/>
        </p:spPr>
        <p:txBody>
          <a:bodyPr/>
          <a:lstStyle/>
          <a:p>
            <a:endParaRPr lang="en-US"/>
          </a:p>
        </p:txBody>
      </p:sp>
      <p:sp>
        <p:nvSpPr>
          <p:cNvPr id="34" name="Text 32"/>
          <p:cNvSpPr/>
          <p:nvPr/>
        </p:nvSpPr>
        <p:spPr>
          <a:xfrm>
            <a:off x="3314700" y="3913632"/>
            <a:ext cx="274320" cy="27432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F</a:t>
            </a:r>
            <a:endParaRPr lang="en-US" sz="1100" dirty="0"/>
          </a:p>
        </p:txBody>
      </p:sp>
      <p:sp>
        <p:nvSpPr>
          <p:cNvPr id="35" name="Text 33"/>
          <p:cNvSpPr/>
          <p:nvPr/>
        </p:nvSpPr>
        <p:spPr>
          <a:xfrm>
            <a:off x="3314700" y="4279392"/>
            <a:ext cx="2221992" cy="621792"/>
          </a:xfrm>
          <a:prstGeom prst="rect">
            <a:avLst/>
          </a:prstGeom>
          <a:noFill/>
          <a:ln/>
        </p:spPr>
        <p:txBody>
          <a:bodyPr wrap="square" lIns="0" tIns="0" rIns="0" bIns="0" rtlCol="0" anchor="ctr"/>
          <a:lstStyle/>
          <a:p>
            <a:pPr marL="0" indent="0">
              <a:lnSpc>
                <a:spcPct val="103000"/>
              </a:lnSpc>
              <a:buNone/>
            </a:pPr>
            <a:r>
              <a:rPr lang="en-US" sz="1150" b="1" dirty="0">
                <a:solidFill>
                  <a:srgbClr val="0E2641"/>
                </a:solidFill>
                <a:latin typeface="Cambria" pitchFamily="34" charset="0"/>
                <a:ea typeface="Cambria" pitchFamily="34" charset="-122"/>
                <a:cs typeface="Cambria" pitchFamily="34" charset="-120"/>
              </a:rPr>
              <a:t>The logical impossibility of pre-offence ‘proceeds’</a:t>
            </a:r>
            <a:endParaRPr lang="en-US" sz="1150" dirty="0"/>
          </a:p>
        </p:txBody>
      </p:sp>
      <p:sp>
        <p:nvSpPr>
          <p:cNvPr id="36" name="Text 34"/>
          <p:cNvSpPr/>
          <p:nvPr/>
        </p:nvSpPr>
        <p:spPr>
          <a:xfrm>
            <a:off x="3314700" y="4855464"/>
            <a:ext cx="2221992" cy="585216"/>
          </a:xfrm>
          <a:prstGeom prst="rect">
            <a:avLst/>
          </a:prstGeom>
          <a:noFill/>
          <a:ln/>
        </p:spPr>
        <p:txBody>
          <a:bodyPr wrap="square" lIns="0" tIns="0" rIns="0" bIns="0" rtlCol="0" anchor="ctr"/>
          <a:lstStyle/>
          <a:p>
            <a:pPr marL="0" indent="0">
              <a:lnSpc>
                <a:spcPct val="108000"/>
              </a:lnSpc>
              <a:buNone/>
            </a:pPr>
            <a:r>
              <a:rPr lang="en-US" sz="870" dirty="0">
                <a:solidFill>
                  <a:srgbClr val="556375"/>
                </a:solidFill>
                <a:latin typeface="Calibri" pitchFamily="34" charset="0"/>
                <a:ea typeface="Calibri" pitchFamily="34" charset="-122"/>
                <a:cs typeface="Calibri" pitchFamily="34" charset="-120"/>
              </a:rPr>
              <a:t>Derivation is causal; an effect cannot precede its cause — a 2004 asset cannot be ‘derived’ from a 2021 offence.</a:t>
            </a:r>
            <a:endParaRPr lang="en-US" sz="870" dirty="0"/>
          </a:p>
        </p:txBody>
      </p:sp>
      <p:sp>
        <p:nvSpPr>
          <p:cNvPr id="37" name="Shape 35"/>
          <p:cNvSpPr/>
          <p:nvPr/>
        </p:nvSpPr>
        <p:spPr>
          <a:xfrm>
            <a:off x="5843016" y="3776472"/>
            <a:ext cx="2551176" cy="1755648"/>
          </a:xfrm>
          <a:prstGeom prst="roundRect">
            <a:avLst>
              <a:gd name="adj" fmla="val 3125"/>
            </a:avLst>
          </a:prstGeom>
          <a:solidFill>
            <a:srgbClr val="F5EEDE"/>
          </a:solidFill>
          <a:ln/>
        </p:spPr>
        <p:txBody>
          <a:bodyPr/>
          <a:lstStyle/>
          <a:p>
            <a:endParaRPr lang="en-US"/>
          </a:p>
        </p:txBody>
      </p:sp>
      <p:sp>
        <p:nvSpPr>
          <p:cNvPr id="38" name="Shape 36"/>
          <p:cNvSpPr/>
          <p:nvPr/>
        </p:nvSpPr>
        <p:spPr>
          <a:xfrm>
            <a:off x="6007608" y="3922776"/>
            <a:ext cx="274320" cy="274320"/>
          </a:xfrm>
          <a:prstGeom prst="ellipse">
            <a:avLst/>
          </a:prstGeom>
          <a:solidFill>
            <a:srgbClr val="3E6B4F"/>
          </a:solidFill>
          <a:ln/>
        </p:spPr>
        <p:txBody>
          <a:bodyPr/>
          <a:lstStyle/>
          <a:p>
            <a:endParaRPr lang="en-US"/>
          </a:p>
        </p:txBody>
      </p:sp>
      <p:sp>
        <p:nvSpPr>
          <p:cNvPr id="39" name="Text 37"/>
          <p:cNvSpPr/>
          <p:nvPr/>
        </p:nvSpPr>
        <p:spPr>
          <a:xfrm>
            <a:off x="6007608" y="3913632"/>
            <a:ext cx="274320" cy="27432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G</a:t>
            </a:r>
            <a:endParaRPr lang="en-US" sz="1100" dirty="0"/>
          </a:p>
        </p:txBody>
      </p:sp>
      <p:sp>
        <p:nvSpPr>
          <p:cNvPr id="40" name="Text 38"/>
          <p:cNvSpPr/>
          <p:nvPr/>
        </p:nvSpPr>
        <p:spPr>
          <a:xfrm>
            <a:off x="6007608" y="4279392"/>
            <a:ext cx="2221992" cy="621792"/>
          </a:xfrm>
          <a:prstGeom prst="rect">
            <a:avLst/>
          </a:prstGeom>
          <a:noFill/>
          <a:ln/>
        </p:spPr>
        <p:txBody>
          <a:bodyPr wrap="square" lIns="0" tIns="0" rIns="0" bIns="0" rtlCol="0" anchor="ctr"/>
          <a:lstStyle/>
          <a:p>
            <a:pPr marL="0" indent="0">
              <a:lnSpc>
                <a:spcPct val="103000"/>
              </a:lnSpc>
              <a:buNone/>
            </a:pPr>
            <a:r>
              <a:rPr lang="en-US" sz="1150" b="1" dirty="0">
                <a:solidFill>
                  <a:srgbClr val="0E2641"/>
                </a:solidFill>
                <a:latin typeface="Cambria" pitchFamily="34" charset="0"/>
                <a:ea typeface="Cambria" pitchFamily="34" charset="-122"/>
                <a:cs typeface="Cambria" pitchFamily="34" charset="-120"/>
              </a:rPr>
              <a:t>Presumption and burden provisions confirm the scheme</a:t>
            </a:r>
            <a:endParaRPr lang="en-US" sz="1150" dirty="0"/>
          </a:p>
        </p:txBody>
      </p:sp>
      <p:sp>
        <p:nvSpPr>
          <p:cNvPr id="41" name="Text 39"/>
          <p:cNvSpPr/>
          <p:nvPr/>
        </p:nvSpPr>
        <p:spPr>
          <a:xfrm>
            <a:off x="6007608" y="4855464"/>
            <a:ext cx="2221992" cy="585216"/>
          </a:xfrm>
          <a:prstGeom prst="rect">
            <a:avLst/>
          </a:prstGeom>
          <a:noFill/>
          <a:ln/>
        </p:spPr>
        <p:txBody>
          <a:bodyPr wrap="square" lIns="0" tIns="0" rIns="0" bIns="0" rtlCol="0" anchor="ctr"/>
          <a:lstStyle/>
          <a:p>
            <a:pPr marL="0" indent="0">
              <a:lnSpc>
                <a:spcPct val="108000"/>
              </a:lnSpc>
              <a:buNone/>
            </a:pPr>
            <a:r>
              <a:rPr lang="en-US" sz="870" dirty="0">
                <a:solidFill>
                  <a:srgbClr val="556375"/>
                </a:solidFill>
                <a:latin typeface="Calibri" pitchFamily="34" charset="0"/>
                <a:ea typeface="Calibri" pitchFamily="34" charset="-122"/>
                <a:cs typeface="Calibri" pitchFamily="34" charset="-120"/>
              </a:rPr>
              <a:t>Ss. 23, 24 and 8(8) presuppose a universe of tainted or taint-connected property whose clean origin can be proved.</a:t>
            </a:r>
            <a:endParaRPr lang="en-US" sz="870" dirty="0"/>
          </a:p>
        </p:txBody>
      </p:sp>
      <p:sp>
        <p:nvSpPr>
          <p:cNvPr id="42" name="Text 40"/>
          <p:cNvSpPr/>
          <p:nvPr/>
        </p:nvSpPr>
        <p:spPr>
          <a:xfrm>
            <a:off x="457200" y="6519672"/>
            <a:ext cx="8686800" cy="274320"/>
          </a:xfrm>
          <a:prstGeom prst="rect">
            <a:avLst/>
          </a:prstGeom>
          <a:noFill/>
          <a:ln/>
        </p:spPr>
        <p:txBody>
          <a:bodyPr wrap="square" lIns="0" tIns="0" rIns="0" bIns="0" rtlCol="0" anchor="ctr"/>
          <a:lstStyle/>
          <a:p>
            <a:pPr marL="0" indent="0" algn="l">
              <a:buNone/>
            </a:pPr>
            <a:r>
              <a:rPr lang="en-US" sz="900" dirty="0">
                <a:solidFill>
                  <a:srgbClr val="8A93A8"/>
                </a:solidFill>
                <a:latin typeface="Calibri" pitchFamily="34" charset="0"/>
                <a:ea typeface="Calibri" pitchFamily="34" charset="-122"/>
                <a:cs typeface="Calibri" pitchFamily="34" charset="-120"/>
              </a:rPr>
              <a:t>PMLA &amp; Benami  ·  Current Burning Issues  ·  Adv. (CA.) Ajay Wadhwa</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n-US" sz="1150" b="1" kern="0" spc="150" dirty="0">
                <a:solidFill>
                  <a:srgbClr val="AD8139"/>
                </a:solidFill>
                <a:latin typeface="Calibri" pitchFamily="34" charset="0"/>
                <a:ea typeface="Calibri" pitchFamily="34" charset="-122"/>
                <a:cs typeface="Calibri" pitchFamily="34" charset="-120"/>
              </a:rPr>
              <a:t>PMLA · PROCEEDS OF CRIME</a:t>
            </a:r>
            <a:endParaRPr lang="en-US" sz="1150" dirty="0"/>
          </a:p>
        </p:txBody>
      </p:sp>
      <p:sp>
        <p:nvSpPr>
          <p:cNvPr id="3" name="Shape 1"/>
          <p:cNvSpPr/>
          <p:nvPr/>
        </p:nvSpPr>
        <p:spPr>
          <a:xfrm>
            <a:off x="9784080" y="301752"/>
            <a:ext cx="1490472" cy="310896"/>
          </a:xfrm>
          <a:prstGeom prst="roundRect">
            <a:avLst>
              <a:gd name="adj" fmla="val 50000"/>
            </a:avLst>
          </a:prstGeom>
          <a:solidFill>
            <a:srgbClr val="AD8139"/>
          </a:solidFill>
          <a:ln/>
        </p:spPr>
        <p:txBody>
          <a:bodyPr/>
          <a:lstStyle/>
          <a:p>
            <a:endParaRPr lang="en-US"/>
          </a:p>
        </p:txBody>
      </p:sp>
      <p:sp>
        <p:nvSpPr>
          <p:cNvPr id="4" name="Text 2"/>
          <p:cNvSpPr/>
          <p:nvPr/>
        </p:nvSpPr>
        <p:spPr>
          <a:xfrm>
            <a:off x="9784080" y="301752"/>
            <a:ext cx="1490472" cy="310896"/>
          </a:xfrm>
          <a:prstGeom prst="rect">
            <a:avLst/>
          </a:prstGeom>
          <a:noFill/>
          <a:ln/>
        </p:spPr>
        <p:txBody>
          <a:bodyPr wrap="square" lIns="0" tIns="0" rIns="0" bIns="0"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THE VIEW</a:t>
            </a:r>
            <a:endParaRPr lang="en-US" sz="1000" dirty="0"/>
          </a:p>
        </p:txBody>
      </p:sp>
      <p:sp>
        <p:nvSpPr>
          <p:cNvPr id="5" name="Text 3"/>
          <p:cNvSpPr/>
          <p:nvPr/>
        </p:nvSpPr>
        <p:spPr>
          <a:xfrm>
            <a:off x="457200" y="621792"/>
            <a:ext cx="10332720" cy="566928"/>
          </a:xfrm>
          <a:prstGeom prst="rect">
            <a:avLst/>
          </a:prstGeom>
          <a:noFill/>
          <a:ln/>
        </p:spPr>
        <p:txBody>
          <a:bodyPr wrap="square" lIns="0" tIns="0" rIns="0" bIns="0" rtlCol="0" anchor="ctr"/>
          <a:lstStyle/>
          <a:p>
            <a:pPr marL="0" indent="0">
              <a:buNone/>
            </a:pPr>
            <a:r>
              <a:rPr lang="en-US" sz="2800" b="1" dirty="0">
                <a:solidFill>
                  <a:srgbClr val="0E2641"/>
                </a:solidFill>
                <a:latin typeface="Cambria" pitchFamily="34" charset="0"/>
                <a:ea typeface="Cambria" pitchFamily="34" charset="-122"/>
                <a:cs typeface="Cambria" pitchFamily="34" charset="-120"/>
              </a:rPr>
              <a:t>The Independent View: The Holding</a:t>
            </a:r>
            <a:endParaRPr lang="en-US" sz="2800" dirty="0"/>
          </a:p>
        </p:txBody>
      </p:sp>
      <p:sp>
        <p:nvSpPr>
          <p:cNvPr id="6" name="Text 4"/>
          <p:cNvSpPr/>
          <p:nvPr/>
        </p:nvSpPr>
        <p:spPr>
          <a:xfrm>
            <a:off x="457200" y="1170432"/>
            <a:ext cx="10607040" cy="329184"/>
          </a:xfrm>
          <a:prstGeom prst="rect">
            <a:avLst/>
          </a:prstGeom>
          <a:noFill/>
          <a:ln/>
        </p:spPr>
        <p:txBody>
          <a:bodyPr wrap="square" lIns="0" tIns="0" rIns="0" bIns="0" rtlCol="0" anchor="ctr"/>
          <a:lstStyle/>
          <a:p>
            <a:pPr marL="0" indent="0">
              <a:buNone/>
            </a:pPr>
            <a:r>
              <a:rPr lang="en-US" sz="1300" i="1" dirty="0">
                <a:solidFill>
                  <a:srgbClr val="556375"/>
                </a:solidFill>
                <a:latin typeface="Calibri" pitchFamily="34" charset="0"/>
                <a:ea typeface="Calibri" pitchFamily="34" charset="-122"/>
                <a:cs typeface="Calibri" pitchFamily="34" charset="-120"/>
              </a:rPr>
              <a:t>Value can be followed; it cannot be invented</a:t>
            </a:r>
            <a:endParaRPr lang="en-US" sz="1300" dirty="0"/>
          </a:p>
        </p:txBody>
      </p:sp>
      <p:sp>
        <p:nvSpPr>
          <p:cNvPr id="7" name="Shape 5"/>
          <p:cNvSpPr/>
          <p:nvPr/>
        </p:nvSpPr>
        <p:spPr>
          <a:xfrm>
            <a:off x="457200" y="1892808"/>
            <a:ext cx="310896" cy="310896"/>
          </a:xfrm>
          <a:prstGeom prst="ellipse">
            <a:avLst/>
          </a:prstGeom>
          <a:solidFill>
            <a:srgbClr val="1E2A52"/>
          </a:solidFill>
          <a:ln/>
        </p:spPr>
        <p:txBody>
          <a:bodyPr/>
          <a:lstStyle/>
          <a:p>
            <a:endParaRPr lang="en-US"/>
          </a:p>
        </p:txBody>
      </p:sp>
      <p:sp>
        <p:nvSpPr>
          <p:cNvPr id="8" name="Text 6"/>
          <p:cNvSpPr/>
          <p:nvPr/>
        </p:nvSpPr>
        <p:spPr>
          <a:xfrm>
            <a:off x="457200" y="1883664"/>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9" name="Text 7"/>
          <p:cNvSpPr/>
          <p:nvPr/>
        </p:nvSpPr>
        <p:spPr>
          <a:xfrm>
            <a:off x="896112" y="1828800"/>
            <a:ext cx="4828032" cy="512064"/>
          </a:xfrm>
          <a:prstGeom prst="rect">
            <a:avLst/>
          </a:prstGeom>
          <a:noFill/>
          <a:ln/>
        </p:spPr>
        <p:txBody>
          <a:bodyPr wrap="square" lIns="0" tIns="0" rIns="0" bIns="0" rtlCol="0" anchor="ctr"/>
          <a:lstStyle/>
          <a:p>
            <a:pPr marL="0" indent="0">
              <a:lnSpc>
                <a:spcPct val="102000"/>
              </a:lnSpc>
              <a:buNone/>
            </a:pPr>
            <a:r>
              <a:rPr lang="en-US" sz="1200" b="1" dirty="0">
                <a:solidFill>
                  <a:srgbClr val="0E2641"/>
                </a:solidFill>
                <a:latin typeface="Cambria" pitchFamily="34" charset="0"/>
                <a:ea typeface="Cambria" pitchFamily="34" charset="-122"/>
                <a:cs typeface="Cambria" pitchFamily="34" charset="-120"/>
              </a:rPr>
              <a:t>Proceeds of crime are creatures of the crime</a:t>
            </a:r>
            <a:endParaRPr lang="en-US" sz="1200" dirty="0"/>
          </a:p>
        </p:txBody>
      </p:sp>
      <p:sp>
        <p:nvSpPr>
          <p:cNvPr id="10" name="Text 8"/>
          <p:cNvSpPr/>
          <p:nvPr/>
        </p:nvSpPr>
        <p:spPr>
          <a:xfrm>
            <a:off x="896112" y="2331720"/>
            <a:ext cx="4828032" cy="941832"/>
          </a:xfrm>
          <a:prstGeom prst="rect">
            <a:avLst/>
          </a:prstGeom>
          <a:noFill/>
          <a:ln/>
        </p:spPr>
        <p:txBody>
          <a:bodyPr wrap="square" lIns="0" tIns="0" rIns="0" bIns="0" rtlCol="0" anchor="ctr"/>
          <a:lstStyle/>
          <a:p>
            <a:pPr marL="0" indent="0">
              <a:lnSpc>
                <a:spcPct val="110000"/>
              </a:lnSpc>
              <a:buNone/>
            </a:pPr>
            <a:r>
              <a:rPr lang="en-US" sz="930" dirty="0">
                <a:solidFill>
                  <a:srgbClr val="556375"/>
                </a:solidFill>
                <a:latin typeface="Calibri" pitchFamily="34" charset="0"/>
                <a:ea typeface="Calibri" pitchFamily="34" charset="-122"/>
                <a:cs typeface="Calibri" pitchFamily="34" charset="-120"/>
              </a:rPr>
              <a:t>A real, demonstrable causal nexus between the criminal activity and the property attached is the foundational requirement of Section 2(1)(u).</a:t>
            </a:r>
            <a:endParaRPr lang="en-US" sz="930" dirty="0"/>
          </a:p>
        </p:txBody>
      </p:sp>
      <p:sp>
        <p:nvSpPr>
          <p:cNvPr id="11" name="Shape 9"/>
          <p:cNvSpPr/>
          <p:nvPr/>
        </p:nvSpPr>
        <p:spPr>
          <a:xfrm>
            <a:off x="457200" y="3364992"/>
            <a:ext cx="310896" cy="310896"/>
          </a:xfrm>
          <a:prstGeom prst="ellipse">
            <a:avLst/>
          </a:prstGeom>
          <a:solidFill>
            <a:srgbClr val="1E2A52"/>
          </a:solidFill>
          <a:ln/>
        </p:spPr>
        <p:txBody>
          <a:bodyPr/>
          <a:lstStyle/>
          <a:p>
            <a:endParaRPr lang="en-US"/>
          </a:p>
        </p:txBody>
      </p:sp>
      <p:sp>
        <p:nvSpPr>
          <p:cNvPr id="12" name="Text 10"/>
          <p:cNvSpPr/>
          <p:nvPr/>
        </p:nvSpPr>
        <p:spPr>
          <a:xfrm>
            <a:off x="457200" y="3355848"/>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3" name="Text 11"/>
          <p:cNvSpPr/>
          <p:nvPr/>
        </p:nvSpPr>
        <p:spPr>
          <a:xfrm>
            <a:off x="896112" y="3300984"/>
            <a:ext cx="4828032" cy="512064"/>
          </a:xfrm>
          <a:prstGeom prst="rect">
            <a:avLst/>
          </a:prstGeom>
          <a:noFill/>
          <a:ln/>
        </p:spPr>
        <p:txBody>
          <a:bodyPr wrap="square" lIns="0" tIns="0" rIns="0" bIns="0" rtlCol="0" anchor="ctr"/>
          <a:lstStyle/>
          <a:p>
            <a:pPr marL="0" indent="0">
              <a:lnSpc>
                <a:spcPct val="102000"/>
              </a:lnSpc>
              <a:buNone/>
            </a:pPr>
            <a:r>
              <a:rPr lang="en-US" sz="1200" b="1" dirty="0">
                <a:solidFill>
                  <a:srgbClr val="0E2641"/>
                </a:solidFill>
                <a:latin typeface="Cambria" pitchFamily="34" charset="0"/>
                <a:ea typeface="Cambria" pitchFamily="34" charset="-122"/>
                <a:cs typeface="Cambria" pitchFamily="34" charset="-120"/>
              </a:rPr>
              <a:t>The second limb is a tracing provision, not an equivalence provision</a:t>
            </a:r>
            <a:endParaRPr lang="en-US" sz="1200" dirty="0"/>
          </a:p>
        </p:txBody>
      </p:sp>
      <p:sp>
        <p:nvSpPr>
          <p:cNvPr id="14" name="Text 12"/>
          <p:cNvSpPr/>
          <p:nvPr/>
        </p:nvSpPr>
        <p:spPr>
          <a:xfrm>
            <a:off x="896112" y="3803904"/>
            <a:ext cx="4828032" cy="941832"/>
          </a:xfrm>
          <a:prstGeom prst="rect">
            <a:avLst/>
          </a:prstGeom>
          <a:noFill/>
          <a:ln/>
        </p:spPr>
        <p:txBody>
          <a:bodyPr wrap="square" lIns="0" tIns="0" rIns="0" bIns="0" rtlCol="0" anchor="ctr"/>
          <a:lstStyle/>
          <a:p>
            <a:pPr marL="0" indent="0">
              <a:lnSpc>
                <a:spcPct val="110000"/>
              </a:lnSpc>
              <a:buNone/>
            </a:pPr>
            <a:r>
              <a:rPr lang="en-US" sz="930" dirty="0">
                <a:solidFill>
                  <a:srgbClr val="556375"/>
                </a:solidFill>
                <a:latin typeface="Calibri" pitchFamily="34" charset="0"/>
                <a:ea typeface="Calibri" pitchFamily="34" charset="-122"/>
                <a:cs typeface="Calibri" pitchFamily="34" charset="-120"/>
              </a:rPr>
              <a:t>It reaches tainted value in its converted, transformed and intermingled forms, however layered — it does not authorise attachment of wholly unconnected assets merely because they match in worth.</a:t>
            </a:r>
            <a:endParaRPr lang="en-US" sz="930" dirty="0"/>
          </a:p>
        </p:txBody>
      </p:sp>
      <p:sp>
        <p:nvSpPr>
          <p:cNvPr id="15" name="Shape 13"/>
          <p:cNvSpPr/>
          <p:nvPr/>
        </p:nvSpPr>
        <p:spPr>
          <a:xfrm>
            <a:off x="457200" y="4837176"/>
            <a:ext cx="310896" cy="310896"/>
          </a:xfrm>
          <a:prstGeom prst="ellipse">
            <a:avLst/>
          </a:prstGeom>
          <a:solidFill>
            <a:srgbClr val="1E2A52"/>
          </a:solidFill>
          <a:ln/>
        </p:spPr>
        <p:txBody>
          <a:bodyPr/>
          <a:lstStyle/>
          <a:p>
            <a:endParaRPr lang="en-US"/>
          </a:p>
        </p:txBody>
      </p:sp>
      <p:sp>
        <p:nvSpPr>
          <p:cNvPr id="16" name="Text 14"/>
          <p:cNvSpPr/>
          <p:nvPr/>
        </p:nvSpPr>
        <p:spPr>
          <a:xfrm>
            <a:off x="457200" y="4828032"/>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7" name="Text 15"/>
          <p:cNvSpPr/>
          <p:nvPr/>
        </p:nvSpPr>
        <p:spPr>
          <a:xfrm>
            <a:off x="896112" y="4773168"/>
            <a:ext cx="4828032" cy="512064"/>
          </a:xfrm>
          <a:prstGeom prst="rect">
            <a:avLst/>
          </a:prstGeom>
          <a:noFill/>
          <a:ln/>
        </p:spPr>
        <p:txBody>
          <a:bodyPr wrap="square" lIns="0" tIns="0" rIns="0" bIns="0" rtlCol="0" anchor="ctr"/>
          <a:lstStyle/>
          <a:p>
            <a:pPr marL="0" indent="0">
              <a:lnSpc>
                <a:spcPct val="102000"/>
              </a:lnSpc>
              <a:buNone/>
            </a:pPr>
            <a:r>
              <a:rPr lang="en-US" sz="1200" b="1" dirty="0">
                <a:solidFill>
                  <a:srgbClr val="0E2641"/>
                </a:solidFill>
                <a:latin typeface="Cambria" pitchFamily="34" charset="0"/>
                <a:ea typeface="Cambria" pitchFamily="34" charset="-122"/>
                <a:cs typeface="Cambria" pitchFamily="34" charset="-120"/>
              </a:rPr>
              <a:t>Equivalence-based attachment of clean Indian assets is confined to the third limb</a:t>
            </a:r>
            <a:endParaRPr lang="en-US" sz="1200" dirty="0"/>
          </a:p>
        </p:txBody>
      </p:sp>
      <p:sp>
        <p:nvSpPr>
          <p:cNvPr id="18" name="Text 16"/>
          <p:cNvSpPr/>
          <p:nvPr/>
        </p:nvSpPr>
        <p:spPr>
          <a:xfrm>
            <a:off x="896112" y="5276088"/>
            <a:ext cx="4828032" cy="941832"/>
          </a:xfrm>
          <a:prstGeom prst="rect">
            <a:avLst/>
          </a:prstGeom>
          <a:noFill/>
          <a:ln/>
        </p:spPr>
        <p:txBody>
          <a:bodyPr wrap="square" lIns="0" tIns="0" rIns="0" bIns="0" rtlCol="0" anchor="ctr"/>
          <a:lstStyle/>
          <a:p>
            <a:pPr marL="0" indent="0">
              <a:lnSpc>
                <a:spcPct val="110000"/>
              </a:lnSpc>
              <a:buNone/>
            </a:pPr>
            <a:r>
              <a:rPr lang="en-US" sz="930" dirty="0">
                <a:solidFill>
                  <a:srgbClr val="556375"/>
                </a:solidFill>
                <a:latin typeface="Calibri" pitchFamily="34" charset="0"/>
                <a:ea typeface="Calibri" pitchFamily="34" charset="-122"/>
                <a:cs typeface="Calibri" pitchFamily="34" charset="-120"/>
              </a:rPr>
              <a:t>This is the only situation in which Parliament, in express words, sanctioned recourse to untainted equivalent-value property — and the 2015 insertion is itself proof no such power existed before.</a:t>
            </a:r>
            <a:endParaRPr lang="en-US" sz="930" dirty="0"/>
          </a:p>
        </p:txBody>
      </p:sp>
      <p:sp>
        <p:nvSpPr>
          <p:cNvPr id="19" name="Shape 17"/>
          <p:cNvSpPr/>
          <p:nvPr/>
        </p:nvSpPr>
        <p:spPr>
          <a:xfrm>
            <a:off x="5998464" y="1892808"/>
            <a:ext cx="310896" cy="310896"/>
          </a:xfrm>
          <a:prstGeom prst="ellipse">
            <a:avLst/>
          </a:prstGeom>
          <a:solidFill>
            <a:srgbClr val="1E2A52"/>
          </a:solidFill>
          <a:ln/>
        </p:spPr>
        <p:txBody>
          <a:bodyPr/>
          <a:lstStyle/>
          <a:p>
            <a:endParaRPr lang="en-US"/>
          </a:p>
        </p:txBody>
      </p:sp>
      <p:sp>
        <p:nvSpPr>
          <p:cNvPr id="20" name="Text 18"/>
          <p:cNvSpPr/>
          <p:nvPr/>
        </p:nvSpPr>
        <p:spPr>
          <a:xfrm>
            <a:off x="5998464" y="1883664"/>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1" name="Text 19"/>
          <p:cNvSpPr/>
          <p:nvPr/>
        </p:nvSpPr>
        <p:spPr>
          <a:xfrm>
            <a:off x="6437376" y="1828800"/>
            <a:ext cx="4828032" cy="512064"/>
          </a:xfrm>
          <a:prstGeom prst="rect">
            <a:avLst/>
          </a:prstGeom>
          <a:noFill/>
          <a:ln/>
        </p:spPr>
        <p:txBody>
          <a:bodyPr wrap="square" lIns="0" tIns="0" rIns="0" bIns="0" rtlCol="0" anchor="ctr"/>
          <a:lstStyle/>
          <a:p>
            <a:pPr marL="0" indent="0">
              <a:lnSpc>
                <a:spcPct val="102000"/>
              </a:lnSpc>
              <a:buNone/>
            </a:pPr>
            <a:r>
              <a:rPr lang="en-US" sz="1200" b="1" dirty="0">
                <a:solidFill>
                  <a:srgbClr val="0E2641"/>
                </a:solidFill>
                <a:latin typeface="Cambria" pitchFamily="34" charset="0"/>
                <a:ea typeface="Cambria" pitchFamily="34" charset="-122"/>
                <a:cs typeface="Cambria" pitchFamily="34" charset="-120"/>
              </a:rPr>
              <a:t>Pre-offence, clean property can never per se be ‘proceeds of crime’</a:t>
            </a:r>
            <a:endParaRPr lang="en-US" sz="1200" dirty="0"/>
          </a:p>
        </p:txBody>
      </p:sp>
      <p:sp>
        <p:nvSpPr>
          <p:cNvPr id="22" name="Text 20"/>
          <p:cNvSpPr/>
          <p:nvPr/>
        </p:nvSpPr>
        <p:spPr>
          <a:xfrm>
            <a:off x="6437376" y="2331720"/>
            <a:ext cx="4828032" cy="941832"/>
          </a:xfrm>
          <a:prstGeom prst="rect">
            <a:avLst/>
          </a:prstGeom>
          <a:noFill/>
          <a:ln/>
        </p:spPr>
        <p:txBody>
          <a:bodyPr wrap="square" lIns="0" tIns="0" rIns="0" bIns="0" rtlCol="0" anchor="ctr"/>
          <a:lstStyle/>
          <a:p>
            <a:pPr marL="0" indent="0">
              <a:lnSpc>
                <a:spcPct val="110000"/>
              </a:lnSpc>
              <a:buNone/>
            </a:pPr>
            <a:r>
              <a:rPr lang="en-US" sz="930" dirty="0">
                <a:solidFill>
                  <a:srgbClr val="556375"/>
                </a:solidFill>
                <a:latin typeface="Calibri" pitchFamily="34" charset="0"/>
                <a:ea typeface="Calibri" pitchFamily="34" charset="-122"/>
                <a:cs typeface="Calibri" pitchFamily="34" charset="-120"/>
              </a:rPr>
              <a:t>No longer open to debate after Pavana Dibbur, which binds all courts and tribunals under Article 141 — subject only to an offshore-taint or an actual, evidenced flow of tainted value into the asset.</a:t>
            </a:r>
            <a:endParaRPr lang="en-US" sz="930" dirty="0"/>
          </a:p>
        </p:txBody>
      </p:sp>
      <p:sp>
        <p:nvSpPr>
          <p:cNvPr id="23" name="Shape 21"/>
          <p:cNvSpPr/>
          <p:nvPr/>
        </p:nvSpPr>
        <p:spPr>
          <a:xfrm>
            <a:off x="5998464" y="3364992"/>
            <a:ext cx="310896" cy="310896"/>
          </a:xfrm>
          <a:prstGeom prst="ellipse">
            <a:avLst/>
          </a:prstGeom>
          <a:solidFill>
            <a:srgbClr val="1E2A52"/>
          </a:solidFill>
          <a:ln/>
        </p:spPr>
        <p:txBody>
          <a:bodyPr/>
          <a:lstStyle/>
          <a:p>
            <a:endParaRPr lang="en-US"/>
          </a:p>
        </p:txBody>
      </p:sp>
      <p:sp>
        <p:nvSpPr>
          <p:cNvPr id="24" name="Text 22"/>
          <p:cNvSpPr/>
          <p:nvPr/>
        </p:nvSpPr>
        <p:spPr>
          <a:xfrm>
            <a:off x="5998464" y="3355848"/>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25" name="Text 23"/>
          <p:cNvSpPr/>
          <p:nvPr/>
        </p:nvSpPr>
        <p:spPr>
          <a:xfrm>
            <a:off x="6437376" y="3300984"/>
            <a:ext cx="4828032" cy="512064"/>
          </a:xfrm>
          <a:prstGeom prst="rect">
            <a:avLst/>
          </a:prstGeom>
          <a:noFill/>
          <a:ln/>
        </p:spPr>
        <p:txBody>
          <a:bodyPr wrap="square" lIns="0" tIns="0" rIns="0" bIns="0" rtlCol="0" anchor="ctr"/>
          <a:lstStyle/>
          <a:p>
            <a:pPr marL="0" indent="0">
              <a:lnSpc>
                <a:spcPct val="102000"/>
              </a:lnSpc>
              <a:buNone/>
            </a:pPr>
            <a:r>
              <a:rPr lang="en-US" sz="1200" b="1" dirty="0">
                <a:solidFill>
                  <a:srgbClr val="0E2641"/>
                </a:solidFill>
                <a:latin typeface="Cambria" pitchFamily="34" charset="0"/>
                <a:ea typeface="Cambria" pitchFamily="34" charset="-122"/>
                <a:cs typeface="Cambria" pitchFamily="34" charset="-120"/>
              </a:rPr>
              <a:t>Para 68 of Vijay Madanlal does not conclude the issue</a:t>
            </a:r>
            <a:endParaRPr lang="en-US" sz="1200" dirty="0"/>
          </a:p>
        </p:txBody>
      </p:sp>
      <p:sp>
        <p:nvSpPr>
          <p:cNvPr id="26" name="Text 24"/>
          <p:cNvSpPr/>
          <p:nvPr/>
        </p:nvSpPr>
        <p:spPr>
          <a:xfrm>
            <a:off x="6437376" y="3803904"/>
            <a:ext cx="4828032" cy="941832"/>
          </a:xfrm>
          <a:prstGeom prst="rect">
            <a:avLst/>
          </a:prstGeom>
          <a:noFill/>
          <a:ln/>
        </p:spPr>
        <p:txBody>
          <a:bodyPr wrap="square" lIns="0" tIns="0" rIns="0" bIns="0" rtlCol="0" anchor="ctr"/>
          <a:lstStyle/>
          <a:p>
            <a:pPr marL="0" indent="0">
              <a:lnSpc>
                <a:spcPct val="110000"/>
              </a:lnSpc>
              <a:buNone/>
            </a:pPr>
            <a:r>
              <a:rPr lang="en-US" sz="930" dirty="0">
                <a:solidFill>
                  <a:srgbClr val="556375"/>
                </a:solidFill>
                <a:latin typeface="Calibri" pitchFamily="34" charset="0"/>
                <a:ea typeface="Calibri" pitchFamily="34" charset="-122"/>
                <a:cs typeface="Calibri" pitchFamily="34" charset="-120"/>
              </a:rPr>
              <a:t>It rejected only the submission that equivalence is confined to the offshore situation, in a challenge where no concrete pre-offence attachment was in issue.</a:t>
            </a:r>
            <a:endParaRPr lang="en-US" sz="930" dirty="0"/>
          </a:p>
        </p:txBody>
      </p:sp>
      <p:sp>
        <p:nvSpPr>
          <p:cNvPr id="27" name="Shape 25"/>
          <p:cNvSpPr/>
          <p:nvPr/>
        </p:nvSpPr>
        <p:spPr>
          <a:xfrm>
            <a:off x="5998464" y="4837176"/>
            <a:ext cx="310896" cy="310896"/>
          </a:xfrm>
          <a:prstGeom prst="ellipse">
            <a:avLst/>
          </a:prstGeom>
          <a:solidFill>
            <a:srgbClr val="1E2A52"/>
          </a:solidFill>
          <a:ln/>
        </p:spPr>
        <p:txBody>
          <a:bodyPr/>
          <a:lstStyle/>
          <a:p>
            <a:endParaRPr lang="en-US"/>
          </a:p>
        </p:txBody>
      </p:sp>
      <p:sp>
        <p:nvSpPr>
          <p:cNvPr id="28" name="Text 26"/>
          <p:cNvSpPr/>
          <p:nvPr/>
        </p:nvSpPr>
        <p:spPr>
          <a:xfrm>
            <a:off x="5998464" y="4828032"/>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6</a:t>
            </a:r>
            <a:endParaRPr lang="en-US" sz="1300" dirty="0"/>
          </a:p>
        </p:txBody>
      </p:sp>
      <p:sp>
        <p:nvSpPr>
          <p:cNvPr id="29" name="Text 27"/>
          <p:cNvSpPr/>
          <p:nvPr/>
        </p:nvSpPr>
        <p:spPr>
          <a:xfrm>
            <a:off x="6437376" y="4773168"/>
            <a:ext cx="4828032" cy="512064"/>
          </a:xfrm>
          <a:prstGeom prst="rect">
            <a:avLst/>
          </a:prstGeom>
          <a:noFill/>
          <a:ln/>
        </p:spPr>
        <p:txBody>
          <a:bodyPr wrap="square" lIns="0" tIns="0" rIns="0" bIns="0" rtlCol="0" anchor="ctr"/>
          <a:lstStyle/>
          <a:p>
            <a:pPr marL="0" indent="0">
              <a:lnSpc>
                <a:spcPct val="102000"/>
              </a:lnSpc>
              <a:buNone/>
            </a:pPr>
            <a:r>
              <a:rPr lang="en-US" sz="1200" b="1" dirty="0">
                <a:solidFill>
                  <a:srgbClr val="0E2641"/>
                </a:solidFill>
                <a:latin typeface="Cambria" pitchFamily="34" charset="0"/>
                <a:ea typeface="Cambria" pitchFamily="34" charset="-122"/>
                <a:cs typeface="Cambria" pitchFamily="34" charset="-120"/>
              </a:rPr>
              <a:t>The contrary current is real and must be candidly acknowledged</a:t>
            </a:r>
            <a:endParaRPr lang="en-US" sz="1200" dirty="0"/>
          </a:p>
        </p:txBody>
      </p:sp>
      <p:sp>
        <p:nvSpPr>
          <p:cNvPr id="30" name="Text 28"/>
          <p:cNvSpPr/>
          <p:nvPr/>
        </p:nvSpPr>
        <p:spPr>
          <a:xfrm>
            <a:off x="6437376" y="5276088"/>
            <a:ext cx="4828032" cy="941832"/>
          </a:xfrm>
          <a:prstGeom prst="rect">
            <a:avLst/>
          </a:prstGeom>
          <a:noFill/>
          <a:ln/>
        </p:spPr>
        <p:txBody>
          <a:bodyPr wrap="square" lIns="0" tIns="0" rIns="0" bIns="0" rtlCol="0" anchor="ctr"/>
          <a:lstStyle/>
          <a:p>
            <a:pPr marL="0" indent="0">
              <a:lnSpc>
                <a:spcPct val="110000"/>
              </a:lnSpc>
              <a:buNone/>
            </a:pPr>
            <a:r>
              <a:rPr lang="en-US" sz="930" dirty="0">
                <a:solidFill>
                  <a:srgbClr val="556375"/>
                </a:solidFill>
                <a:latin typeface="Calibri" pitchFamily="34" charset="0"/>
                <a:ea typeface="Calibri" pitchFamily="34" charset="-122"/>
                <a:cs typeface="Calibri" pitchFamily="34" charset="-120"/>
              </a:rPr>
              <a:t>Axis Bank, Prakash Industries, Dilbag Singh, the 2026 Chhattisgarh line and the Appellate Tribunal continue to uphold equivalence-based attachment — the conflict awaits the Supreme Court’s final word.</a:t>
            </a:r>
            <a:endParaRPr lang="en-US" sz="930" dirty="0"/>
          </a:p>
        </p:txBody>
      </p:sp>
      <p:sp>
        <p:nvSpPr>
          <p:cNvPr id="31" name="Text 29"/>
          <p:cNvSpPr/>
          <p:nvPr/>
        </p:nvSpPr>
        <p:spPr>
          <a:xfrm>
            <a:off x="457200" y="6519672"/>
            <a:ext cx="8686800" cy="274320"/>
          </a:xfrm>
          <a:prstGeom prst="rect">
            <a:avLst/>
          </a:prstGeom>
          <a:noFill/>
          <a:ln/>
        </p:spPr>
        <p:txBody>
          <a:bodyPr wrap="square" lIns="0" tIns="0" rIns="0" bIns="0" rtlCol="0" anchor="ctr"/>
          <a:lstStyle/>
          <a:p>
            <a:pPr marL="0" indent="0" algn="l">
              <a:buNone/>
            </a:pPr>
            <a:r>
              <a:rPr lang="en-US" sz="900" dirty="0">
                <a:solidFill>
                  <a:srgbClr val="8A93A8"/>
                </a:solidFill>
                <a:latin typeface="Calibri" pitchFamily="34" charset="0"/>
                <a:ea typeface="Calibri" pitchFamily="34" charset="-122"/>
                <a:cs typeface="Calibri" pitchFamily="34" charset="-120"/>
              </a:rPr>
              <a:t>PMLA &amp; Benami  ·  Current Burning Issues  ·  Adv. (CA.) Ajay Wadhwa</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n-US" sz="1150" b="1" kern="0" spc="150" dirty="0">
                <a:solidFill>
                  <a:srgbClr val="AD8139"/>
                </a:solidFill>
                <a:latin typeface="Calibri" pitchFamily="34" charset="0"/>
                <a:ea typeface="Calibri" pitchFamily="34" charset="-122"/>
                <a:cs typeface="Calibri" pitchFamily="34" charset="-120"/>
              </a:rPr>
              <a:t>PMLA · PROCEEDS OF CRIME</a:t>
            </a:r>
            <a:endParaRPr lang="en-US" sz="1150" dirty="0"/>
          </a:p>
        </p:txBody>
      </p:sp>
      <p:sp>
        <p:nvSpPr>
          <p:cNvPr id="3" name="Shape 1"/>
          <p:cNvSpPr/>
          <p:nvPr/>
        </p:nvSpPr>
        <p:spPr>
          <a:xfrm>
            <a:off x="9345168" y="301752"/>
            <a:ext cx="1929384" cy="310896"/>
          </a:xfrm>
          <a:prstGeom prst="roundRect">
            <a:avLst>
              <a:gd name="adj" fmla="val 50000"/>
            </a:avLst>
          </a:prstGeom>
          <a:solidFill>
            <a:srgbClr val="AF4639"/>
          </a:solidFill>
          <a:ln/>
        </p:spPr>
        <p:txBody>
          <a:bodyPr/>
          <a:lstStyle/>
          <a:p>
            <a:endParaRPr lang="en-US"/>
          </a:p>
        </p:txBody>
      </p:sp>
      <p:sp>
        <p:nvSpPr>
          <p:cNvPr id="4" name="Text 2"/>
          <p:cNvSpPr/>
          <p:nvPr/>
        </p:nvSpPr>
        <p:spPr>
          <a:xfrm>
            <a:off x="9345168" y="301752"/>
            <a:ext cx="1929384" cy="310896"/>
          </a:xfrm>
          <a:prstGeom prst="rect">
            <a:avLst/>
          </a:prstGeom>
          <a:noFill/>
          <a:ln/>
        </p:spPr>
        <p:txBody>
          <a:bodyPr wrap="square" lIns="0" tIns="0" rIns="0" bIns="0"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THE DEFENCE</a:t>
            </a:r>
            <a:endParaRPr lang="en-US" sz="1000" dirty="0"/>
          </a:p>
        </p:txBody>
      </p:sp>
      <p:sp>
        <p:nvSpPr>
          <p:cNvPr id="5" name="Text 3"/>
          <p:cNvSpPr/>
          <p:nvPr/>
        </p:nvSpPr>
        <p:spPr>
          <a:xfrm>
            <a:off x="457200" y="621792"/>
            <a:ext cx="10332720" cy="566928"/>
          </a:xfrm>
          <a:prstGeom prst="rect">
            <a:avLst/>
          </a:prstGeom>
          <a:noFill/>
          <a:ln/>
        </p:spPr>
        <p:txBody>
          <a:bodyPr wrap="square" lIns="0" tIns="0" rIns="0" bIns="0" rtlCol="0" anchor="ctr"/>
          <a:lstStyle/>
          <a:p>
            <a:pPr marL="0" indent="0">
              <a:buNone/>
            </a:pPr>
            <a:r>
              <a:rPr lang="en-US" sz="2800" b="1" dirty="0">
                <a:solidFill>
                  <a:srgbClr val="0E2641"/>
                </a:solidFill>
                <a:latin typeface="Cambria" pitchFamily="34" charset="0"/>
                <a:ea typeface="Cambria" pitchFamily="34" charset="-122"/>
                <a:cs typeface="Cambria" pitchFamily="34" charset="-120"/>
              </a:rPr>
              <a:t>Practical Counsel: Lines of Defence</a:t>
            </a:r>
            <a:endParaRPr lang="en-US" sz="2800" dirty="0"/>
          </a:p>
        </p:txBody>
      </p:sp>
      <p:sp>
        <p:nvSpPr>
          <p:cNvPr id="6" name="Text 4"/>
          <p:cNvSpPr/>
          <p:nvPr/>
        </p:nvSpPr>
        <p:spPr>
          <a:xfrm>
            <a:off x="457200" y="1170432"/>
            <a:ext cx="10607040" cy="329184"/>
          </a:xfrm>
          <a:prstGeom prst="rect">
            <a:avLst/>
          </a:prstGeom>
          <a:noFill/>
          <a:ln/>
        </p:spPr>
        <p:txBody>
          <a:bodyPr wrap="square" lIns="0" tIns="0" rIns="0" bIns="0" rtlCol="0" anchor="ctr"/>
          <a:lstStyle/>
          <a:p>
            <a:pPr marL="0" indent="0">
              <a:buNone/>
            </a:pPr>
            <a:r>
              <a:rPr lang="en-US" sz="1300" i="1" dirty="0">
                <a:solidFill>
                  <a:srgbClr val="556375"/>
                </a:solidFill>
                <a:latin typeface="Calibri" pitchFamily="34" charset="0"/>
                <a:ea typeface="Calibri" pitchFamily="34" charset="-122"/>
                <a:cs typeface="Calibri" pitchFamily="34" charset="-120"/>
              </a:rPr>
              <a:t>Until the Supreme Court resolves the conflict, the battle is fought — and won — on the side of nexus over equivalence</a:t>
            </a:r>
            <a:endParaRPr lang="en-US" sz="1300" dirty="0"/>
          </a:p>
        </p:txBody>
      </p:sp>
      <p:sp>
        <p:nvSpPr>
          <p:cNvPr id="7" name="Shape 5"/>
          <p:cNvSpPr/>
          <p:nvPr/>
        </p:nvSpPr>
        <p:spPr>
          <a:xfrm>
            <a:off x="457200" y="1874520"/>
            <a:ext cx="5285232" cy="2084832"/>
          </a:xfrm>
          <a:prstGeom prst="roundRect">
            <a:avLst>
              <a:gd name="adj" fmla="val 2632"/>
            </a:avLst>
          </a:prstGeom>
          <a:solidFill>
            <a:srgbClr val="F5EEDE"/>
          </a:solidFill>
          <a:ln/>
        </p:spPr>
        <p:txBody>
          <a:bodyPr/>
          <a:lstStyle/>
          <a:p>
            <a:endParaRPr lang="en-US"/>
          </a:p>
        </p:txBody>
      </p:sp>
      <p:sp>
        <p:nvSpPr>
          <p:cNvPr id="8" name="Shape 6"/>
          <p:cNvSpPr/>
          <p:nvPr/>
        </p:nvSpPr>
        <p:spPr>
          <a:xfrm>
            <a:off x="676656" y="2075688"/>
            <a:ext cx="310896" cy="310896"/>
          </a:xfrm>
          <a:prstGeom prst="ellipse">
            <a:avLst/>
          </a:prstGeom>
          <a:solidFill>
            <a:srgbClr val="AD8139"/>
          </a:solidFill>
          <a:ln/>
        </p:spPr>
        <p:txBody>
          <a:bodyPr/>
          <a:lstStyle/>
          <a:p>
            <a:endParaRPr lang="en-US"/>
          </a:p>
        </p:txBody>
      </p:sp>
      <p:sp>
        <p:nvSpPr>
          <p:cNvPr id="9" name="Text 7"/>
          <p:cNvSpPr/>
          <p:nvPr/>
        </p:nvSpPr>
        <p:spPr>
          <a:xfrm>
            <a:off x="676656" y="2066544"/>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0" name="Text 8"/>
          <p:cNvSpPr/>
          <p:nvPr/>
        </p:nvSpPr>
        <p:spPr>
          <a:xfrm>
            <a:off x="1115568" y="2020824"/>
            <a:ext cx="4407408" cy="457200"/>
          </a:xfrm>
          <a:prstGeom prst="rect">
            <a:avLst/>
          </a:prstGeom>
          <a:noFill/>
          <a:ln/>
        </p:spPr>
        <p:txBody>
          <a:bodyPr wrap="square" lIns="0" tIns="0" rIns="0" bIns="0" rtlCol="0" anchor="ctr"/>
          <a:lstStyle/>
          <a:p>
            <a:pPr marL="0" indent="0">
              <a:buNone/>
            </a:pPr>
            <a:r>
              <a:rPr lang="en-US" sz="1450" b="1" dirty="0">
                <a:solidFill>
                  <a:srgbClr val="0E2641"/>
                </a:solidFill>
                <a:latin typeface="Cambria" pitchFamily="34" charset="0"/>
                <a:ea typeface="Cambria" pitchFamily="34" charset="-122"/>
                <a:cs typeface="Cambria" pitchFamily="34" charset="-120"/>
              </a:rPr>
              <a:t>Chronology is the first defence</a:t>
            </a:r>
            <a:endParaRPr lang="en-US" sz="1450" dirty="0"/>
          </a:p>
        </p:txBody>
      </p:sp>
      <p:sp>
        <p:nvSpPr>
          <p:cNvPr id="11" name="Text 9"/>
          <p:cNvSpPr/>
          <p:nvPr/>
        </p:nvSpPr>
        <p:spPr>
          <a:xfrm>
            <a:off x="676656" y="2587752"/>
            <a:ext cx="4846320" cy="1216152"/>
          </a:xfrm>
          <a:prstGeom prst="rect">
            <a:avLst/>
          </a:prstGeom>
          <a:noFill/>
          <a:ln/>
        </p:spPr>
        <p:txBody>
          <a:bodyPr wrap="square" lIns="0" tIns="0" rIns="0" bIns="0" rtlCol="0" anchor="ctr"/>
          <a:lstStyle/>
          <a:p>
            <a:pPr marL="0" indent="0">
              <a:lnSpc>
                <a:spcPct val="116000"/>
              </a:lnSpc>
              <a:buNone/>
            </a:pPr>
            <a:r>
              <a:rPr lang="en-US" sz="1030" dirty="0">
                <a:solidFill>
                  <a:srgbClr val="556375"/>
                </a:solidFill>
                <a:latin typeface="Calibri" pitchFamily="34" charset="0"/>
                <a:ea typeface="Calibri" pitchFamily="34" charset="-122"/>
                <a:cs typeface="Calibri" pitchFamily="34" charset="-120"/>
              </a:rPr>
              <a:t>Establish, on documents, the date of acquisition of each attached asset against the period of the alleged criminal activity — not merely the date of the FIR. Pavana Dibbur and Satish Motilal Bidri turned entirely on this.</a:t>
            </a:r>
            <a:endParaRPr lang="en-US" sz="1030" dirty="0"/>
          </a:p>
        </p:txBody>
      </p:sp>
      <p:sp>
        <p:nvSpPr>
          <p:cNvPr id="12" name="Shape 10"/>
          <p:cNvSpPr/>
          <p:nvPr/>
        </p:nvSpPr>
        <p:spPr>
          <a:xfrm>
            <a:off x="5998464" y="1874520"/>
            <a:ext cx="5285232" cy="2084832"/>
          </a:xfrm>
          <a:prstGeom prst="roundRect">
            <a:avLst>
              <a:gd name="adj" fmla="val 2632"/>
            </a:avLst>
          </a:prstGeom>
          <a:solidFill>
            <a:srgbClr val="F5EEDE"/>
          </a:solidFill>
          <a:ln/>
        </p:spPr>
        <p:txBody>
          <a:bodyPr/>
          <a:lstStyle/>
          <a:p>
            <a:endParaRPr lang="en-US"/>
          </a:p>
        </p:txBody>
      </p:sp>
      <p:sp>
        <p:nvSpPr>
          <p:cNvPr id="13" name="Shape 11"/>
          <p:cNvSpPr/>
          <p:nvPr/>
        </p:nvSpPr>
        <p:spPr>
          <a:xfrm>
            <a:off x="6217920" y="2075688"/>
            <a:ext cx="310896" cy="310896"/>
          </a:xfrm>
          <a:prstGeom prst="ellipse">
            <a:avLst/>
          </a:prstGeom>
          <a:solidFill>
            <a:srgbClr val="AD8139"/>
          </a:solidFill>
          <a:ln/>
        </p:spPr>
        <p:txBody>
          <a:bodyPr/>
          <a:lstStyle/>
          <a:p>
            <a:endParaRPr lang="en-US"/>
          </a:p>
        </p:txBody>
      </p:sp>
      <p:sp>
        <p:nvSpPr>
          <p:cNvPr id="14" name="Text 12"/>
          <p:cNvSpPr/>
          <p:nvPr/>
        </p:nvSpPr>
        <p:spPr>
          <a:xfrm>
            <a:off x="6217920" y="2066544"/>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5" name="Text 13"/>
          <p:cNvSpPr/>
          <p:nvPr/>
        </p:nvSpPr>
        <p:spPr>
          <a:xfrm>
            <a:off x="6656832" y="2020824"/>
            <a:ext cx="4407408" cy="457200"/>
          </a:xfrm>
          <a:prstGeom prst="rect">
            <a:avLst/>
          </a:prstGeom>
          <a:noFill/>
          <a:ln/>
        </p:spPr>
        <p:txBody>
          <a:bodyPr wrap="square" lIns="0" tIns="0" rIns="0" bIns="0" rtlCol="0" anchor="ctr"/>
          <a:lstStyle/>
          <a:p>
            <a:pPr marL="0" indent="0">
              <a:buNone/>
            </a:pPr>
            <a:r>
              <a:rPr lang="en-US" sz="1450" b="1" dirty="0">
                <a:solidFill>
                  <a:srgbClr val="0E2641"/>
                </a:solidFill>
                <a:latin typeface="Cambria" pitchFamily="34" charset="0"/>
                <a:ea typeface="Cambria" pitchFamily="34" charset="-122"/>
                <a:cs typeface="Cambria" pitchFamily="34" charset="-120"/>
              </a:rPr>
              <a:t>Source is the second defence</a:t>
            </a:r>
            <a:endParaRPr lang="en-US" sz="1450" dirty="0"/>
          </a:p>
        </p:txBody>
      </p:sp>
      <p:sp>
        <p:nvSpPr>
          <p:cNvPr id="16" name="Text 14"/>
          <p:cNvSpPr/>
          <p:nvPr/>
        </p:nvSpPr>
        <p:spPr>
          <a:xfrm>
            <a:off x="6217920" y="2587752"/>
            <a:ext cx="4846320" cy="1216152"/>
          </a:xfrm>
          <a:prstGeom prst="rect">
            <a:avLst/>
          </a:prstGeom>
          <a:noFill/>
          <a:ln/>
        </p:spPr>
        <p:txBody>
          <a:bodyPr wrap="square" lIns="0" tIns="0" rIns="0" bIns="0" rtlCol="0" anchor="ctr"/>
          <a:lstStyle/>
          <a:p>
            <a:pPr marL="0" indent="0">
              <a:lnSpc>
                <a:spcPct val="116000"/>
              </a:lnSpc>
              <a:buNone/>
            </a:pPr>
            <a:r>
              <a:rPr lang="en-US" sz="1030" dirty="0">
                <a:solidFill>
                  <a:srgbClr val="556375"/>
                </a:solidFill>
                <a:latin typeface="Calibri" pitchFamily="34" charset="0"/>
                <a:ea typeface="Calibri" pitchFamily="34" charset="-122"/>
                <a:cs typeface="Calibri" pitchFamily="34" charset="-120"/>
              </a:rPr>
              <a:t>Bank statements, registered deeds, income-tax records and balance sheets proving clean consideration both negate the first limb and rebut the Section 24 presumption. The assessee’s own income-tax history becomes the strongest shield.</a:t>
            </a:r>
            <a:endParaRPr lang="en-US" sz="1030" dirty="0"/>
          </a:p>
        </p:txBody>
      </p:sp>
      <p:sp>
        <p:nvSpPr>
          <p:cNvPr id="17" name="Shape 15"/>
          <p:cNvSpPr/>
          <p:nvPr/>
        </p:nvSpPr>
        <p:spPr>
          <a:xfrm>
            <a:off x="457200" y="4142232"/>
            <a:ext cx="5285232" cy="2084832"/>
          </a:xfrm>
          <a:prstGeom prst="roundRect">
            <a:avLst>
              <a:gd name="adj" fmla="val 2632"/>
            </a:avLst>
          </a:prstGeom>
          <a:solidFill>
            <a:srgbClr val="F5EEDE"/>
          </a:solidFill>
          <a:ln/>
        </p:spPr>
        <p:txBody>
          <a:bodyPr/>
          <a:lstStyle/>
          <a:p>
            <a:endParaRPr lang="en-US"/>
          </a:p>
        </p:txBody>
      </p:sp>
      <p:sp>
        <p:nvSpPr>
          <p:cNvPr id="18" name="Shape 16"/>
          <p:cNvSpPr/>
          <p:nvPr/>
        </p:nvSpPr>
        <p:spPr>
          <a:xfrm>
            <a:off x="676656" y="4343400"/>
            <a:ext cx="310896" cy="310896"/>
          </a:xfrm>
          <a:prstGeom prst="ellipse">
            <a:avLst/>
          </a:prstGeom>
          <a:solidFill>
            <a:srgbClr val="AD8139"/>
          </a:solidFill>
          <a:ln/>
        </p:spPr>
        <p:txBody>
          <a:bodyPr/>
          <a:lstStyle/>
          <a:p>
            <a:endParaRPr lang="en-US"/>
          </a:p>
        </p:txBody>
      </p:sp>
      <p:sp>
        <p:nvSpPr>
          <p:cNvPr id="19" name="Text 17"/>
          <p:cNvSpPr/>
          <p:nvPr/>
        </p:nvSpPr>
        <p:spPr>
          <a:xfrm>
            <a:off x="676656" y="4334256"/>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0" name="Text 18"/>
          <p:cNvSpPr/>
          <p:nvPr/>
        </p:nvSpPr>
        <p:spPr>
          <a:xfrm>
            <a:off x="1115568" y="4288536"/>
            <a:ext cx="4407408" cy="457200"/>
          </a:xfrm>
          <a:prstGeom prst="rect">
            <a:avLst/>
          </a:prstGeom>
          <a:noFill/>
          <a:ln/>
        </p:spPr>
        <p:txBody>
          <a:bodyPr wrap="square" lIns="0" tIns="0" rIns="0" bIns="0" rtlCol="0" anchor="ctr"/>
          <a:lstStyle/>
          <a:p>
            <a:pPr marL="0" indent="0">
              <a:buNone/>
            </a:pPr>
            <a:r>
              <a:rPr lang="en-US" sz="1450" b="1" dirty="0">
                <a:solidFill>
                  <a:srgbClr val="0E2641"/>
                </a:solidFill>
                <a:latin typeface="Cambria" pitchFamily="34" charset="0"/>
                <a:ea typeface="Cambria" pitchFamily="34" charset="-122"/>
                <a:cs typeface="Cambria" pitchFamily="34" charset="-120"/>
              </a:rPr>
              <a:t>Put the ED to proof of the third limb</a:t>
            </a:r>
            <a:endParaRPr lang="en-US" sz="1450" dirty="0"/>
          </a:p>
        </p:txBody>
      </p:sp>
      <p:sp>
        <p:nvSpPr>
          <p:cNvPr id="21" name="Text 19"/>
          <p:cNvSpPr/>
          <p:nvPr/>
        </p:nvSpPr>
        <p:spPr>
          <a:xfrm>
            <a:off x="676656" y="4855464"/>
            <a:ext cx="4846320" cy="1216152"/>
          </a:xfrm>
          <a:prstGeom prst="rect">
            <a:avLst/>
          </a:prstGeom>
          <a:noFill/>
          <a:ln/>
        </p:spPr>
        <p:txBody>
          <a:bodyPr wrap="square" lIns="0" tIns="0" rIns="0" bIns="0" rtlCol="0" anchor="ctr"/>
          <a:lstStyle/>
          <a:p>
            <a:pPr marL="0" indent="0">
              <a:lnSpc>
                <a:spcPct val="116000"/>
              </a:lnSpc>
              <a:buNone/>
            </a:pPr>
            <a:r>
              <a:rPr lang="en-US" sz="1030" dirty="0">
                <a:solidFill>
                  <a:srgbClr val="556375"/>
                </a:solidFill>
                <a:latin typeface="Calibri" pitchFamily="34" charset="0"/>
                <a:ea typeface="Calibri" pitchFamily="34" charset="-122"/>
                <a:cs typeface="Calibri" pitchFamily="34" charset="-120"/>
              </a:rPr>
              <a:t>Where equivalence is invoked, insist on material showing that the tainted property was taken or is held outside India; absent such material, attachment of clean domestic assets is, ex facie, without jurisdiction.</a:t>
            </a:r>
            <a:endParaRPr lang="en-US" sz="1030" dirty="0"/>
          </a:p>
        </p:txBody>
      </p:sp>
      <p:sp>
        <p:nvSpPr>
          <p:cNvPr id="22" name="Shape 20"/>
          <p:cNvSpPr/>
          <p:nvPr/>
        </p:nvSpPr>
        <p:spPr>
          <a:xfrm>
            <a:off x="5998464" y="4142232"/>
            <a:ext cx="5285232" cy="2084832"/>
          </a:xfrm>
          <a:prstGeom prst="roundRect">
            <a:avLst>
              <a:gd name="adj" fmla="val 2632"/>
            </a:avLst>
          </a:prstGeom>
          <a:solidFill>
            <a:srgbClr val="F5EEDE"/>
          </a:solidFill>
          <a:ln/>
        </p:spPr>
        <p:txBody>
          <a:bodyPr/>
          <a:lstStyle/>
          <a:p>
            <a:endParaRPr lang="en-US"/>
          </a:p>
        </p:txBody>
      </p:sp>
      <p:sp>
        <p:nvSpPr>
          <p:cNvPr id="23" name="Shape 21"/>
          <p:cNvSpPr/>
          <p:nvPr/>
        </p:nvSpPr>
        <p:spPr>
          <a:xfrm>
            <a:off x="6217920" y="4343400"/>
            <a:ext cx="310896" cy="310896"/>
          </a:xfrm>
          <a:prstGeom prst="ellipse">
            <a:avLst/>
          </a:prstGeom>
          <a:solidFill>
            <a:srgbClr val="AD8139"/>
          </a:solidFill>
          <a:ln/>
        </p:spPr>
        <p:txBody>
          <a:bodyPr/>
          <a:lstStyle/>
          <a:p>
            <a:endParaRPr lang="en-US"/>
          </a:p>
        </p:txBody>
      </p:sp>
      <p:sp>
        <p:nvSpPr>
          <p:cNvPr id="24" name="Text 22"/>
          <p:cNvSpPr/>
          <p:nvPr/>
        </p:nvSpPr>
        <p:spPr>
          <a:xfrm>
            <a:off x="6217920" y="4334256"/>
            <a:ext cx="310896" cy="31089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5" name="Text 23"/>
          <p:cNvSpPr/>
          <p:nvPr/>
        </p:nvSpPr>
        <p:spPr>
          <a:xfrm>
            <a:off x="6656832" y="4288536"/>
            <a:ext cx="4407408" cy="457200"/>
          </a:xfrm>
          <a:prstGeom prst="rect">
            <a:avLst/>
          </a:prstGeom>
          <a:noFill/>
          <a:ln/>
        </p:spPr>
        <p:txBody>
          <a:bodyPr wrap="square" lIns="0" tIns="0" rIns="0" bIns="0" rtlCol="0" anchor="ctr"/>
          <a:lstStyle/>
          <a:p>
            <a:pPr marL="0" indent="0">
              <a:buNone/>
            </a:pPr>
            <a:r>
              <a:rPr lang="en-US" sz="1450" b="1" dirty="0">
                <a:solidFill>
                  <a:srgbClr val="0E2641"/>
                </a:solidFill>
                <a:latin typeface="Cambria" pitchFamily="34" charset="0"/>
                <a:ea typeface="Cambria" pitchFamily="34" charset="-122"/>
                <a:cs typeface="Cambria" pitchFamily="34" charset="-120"/>
              </a:rPr>
              <a:t>Preserve the challenge at every stage</a:t>
            </a:r>
            <a:endParaRPr lang="en-US" sz="1450" dirty="0"/>
          </a:p>
        </p:txBody>
      </p:sp>
      <p:sp>
        <p:nvSpPr>
          <p:cNvPr id="26" name="Text 24"/>
          <p:cNvSpPr/>
          <p:nvPr/>
        </p:nvSpPr>
        <p:spPr>
          <a:xfrm>
            <a:off x="6217920" y="4855464"/>
            <a:ext cx="4846320" cy="1216152"/>
          </a:xfrm>
          <a:prstGeom prst="rect">
            <a:avLst/>
          </a:prstGeom>
          <a:noFill/>
          <a:ln/>
        </p:spPr>
        <p:txBody>
          <a:bodyPr wrap="square" lIns="0" tIns="0" rIns="0" bIns="0" rtlCol="0" anchor="ctr"/>
          <a:lstStyle/>
          <a:p>
            <a:pPr marL="0" indent="0">
              <a:lnSpc>
                <a:spcPct val="116000"/>
              </a:lnSpc>
              <a:buNone/>
            </a:pPr>
            <a:r>
              <a:rPr lang="en-US" sz="1030" dirty="0">
                <a:solidFill>
                  <a:srgbClr val="556375"/>
                </a:solidFill>
                <a:latin typeface="Calibri" pitchFamily="34" charset="0"/>
                <a:ea typeface="Calibri" pitchFamily="34" charset="-122"/>
                <a:cs typeface="Calibri" pitchFamily="34" charset="-120"/>
              </a:rPr>
              <a:t>Raise the jurisdictional objection in the reply to the Section 8 notice, in the Section 26 appeal, and by writ where the order is wholly without jurisdiction — so the matter travels to the Supreme Court in a fit case with a complete record.</a:t>
            </a:r>
            <a:endParaRPr lang="en-US" sz="1030" dirty="0"/>
          </a:p>
        </p:txBody>
      </p:sp>
      <p:sp>
        <p:nvSpPr>
          <p:cNvPr id="27" name="Text 25"/>
          <p:cNvSpPr/>
          <p:nvPr/>
        </p:nvSpPr>
        <p:spPr>
          <a:xfrm>
            <a:off x="457200" y="6519672"/>
            <a:ext cx="8686800" cy="274320"/>
          </a:xfrm>
          <a:prstGeom prst="rect">
            <a:avLst/>
          </a:prstGeom>
          <a:noFill/>
          <a:ln/>
        </p:spPr>
        <p:txBody>
          <a:bodyPr wrap="square" lIns="0" tIns="0" rIns="0" bIns="0" rtlCol="0" anchor="ctr"/>
          <a:lstStyle/>
          <a:p>
            <a:pPr marL="0" indent="0" algn="l">
              <a:buNone/>
            </a:pPr>
            <a:r>
              <a:rPr lang="en-US" sz="900" dirty="0">
                <a:solidFill>
                  <a:srgbClr val="8A93A8"/>
                </a:solidFill>
                <a:latin typeface="Calibri" pitchFamily="34" charset="0"/>
                <a:ea typeface="Calibri" pitchFamily="34" charset="-122"/>
                <a:cs typeface="Calibri" pitchFamily="34" charset="-120"/>
              </a:rPr>
              <a:t>PMLA &amp; Benami  ·  Current Burning Issues  ·  Adv. (CA.) Ajay Wadhwa</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74320"/>
            <a:ext cx="8686800" cy="256032"/>
          </a:xfrm>
          <a:prstGeom prst="rect">
            <a:avLst/>
          </a:prstGeom>
          <a:noFill/>
          <a:ln/>
        </p:spPr>
        <p:txBody>
          <a:bodyPr wrap="square" lIns="0" tIns="0" rIns="0" bIns="0" rtlCol="0" anchor="ctr"/>
          <a:lstStyle/>
          <a:p>
            <a:pPr marL="0" indent="0">
              <a:buNone/>
            </a:pPr>
            <a:r>
              <a:rPr lang="en-US" sz="900" b="1" kern="0" spc="400" dirty="0">
                <a:solidFill>
                  <a:srgbClr val="AD8139"/>
                </a:solidFill>
                <a:latin typeface="Calibri" pitchFamily="34" charset="0"/>
                <a:ea typeface="Calibri" pitchFamily="34" charset="-122"/>
                <a:cs typeface="Calibri" pitchFamily="34" charset="-120"/>
              </a:rPr>
              <a:t>HOW THIS SESSION IS ORGANISED</a:t>
            </a:r>
            <a:endParaRPr lang="en-US" sz="900" dirty="0"/>
          </a:p>
        </p:txBody>
      </p:sp>
      <p:sp>
        <p:nvSpPr>
          <p:cNvPr id="3" name="Text 1"/>
          <p:cNvSpPr/>
          <p:nvPr/>
        </p:nvSpPr>
        <p:spPr>
          <a:xfrm>
            <a:off x="502920" y="566928"/>
            <a:ext cx="8229600" cy="502920"/>
          </a:xfrm>
          <a:prstGeom prst="rect">
            <a:avLst/>
          </a:prstGeom>
          <a:noFill/>
          <a:ln/>
        </p:spPr>
        <p:txBody>
          <a:bodyPr wrap="square" lIns="0" tIns="0" rIns="0" bIns="0" rtlCol="0" anchor="ctr"/>
          <a:lstStyle/>
          <a:p>
            <a:pPr marL="0" indent="0">
              <a:buNone/>
            </a:pPr>
            <a:r>
              <a:rPr lang="en-US" sz="3000" b="1" dirty="0">
                <a:solidFill>
                  <a:srgbClr val="0E2641"/>
                </a:solidFill>
                <a:latin typeface="Calibri" pitchFamily="34" charset="0"/>
                <a:ea typeface="Calibri" pitchFamily="34" charset="-122"/>
                <a:cs typeface="Calibri" pitchFamily="34" charset="-120"/>
              </a:rPr>
              <a:t>The Roadmap</a:t>
            </a:r>
            <a:endParaRPr lang="en-US" sz="3000" dirty="0"/>
          </a:p>
        </p:txBody>
      </p:sp>
      <p:sp>
        <p:nvSpPr>
          <p:cNvPr id="4" name="Shape 2"/>
          <p:cNvSpPr/>
          <p:nvPr/>
        </p:nvSpPr>
        <p:spPr>
          <a:xfrm>
            <a:off x="502920" y="1371600"/>
            <a:ext cx="5394960" cy="1481328"/>
          </a:xfrm>
          <a:prstGeom prst="roundRect">
            <a:avLst>
              <a:gd name="adj" fmla="val 3086"/>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5" name="Shape 3"/>
          <p:cNvSpPr/>
          <p:nvPr/>
        </p:nvSpPr>
        <p:spPr>
          <a:xfrm>
            <a:off x="722376" y="1755648"/>
            <a:ext cx="566928" cy="566928"/>
          </a:xfrm>
          <a:prstGeom prst="ellipse">
            <a:avLst/>
          </a:prstGeom>
          <a:solidFill>
            <a:srgbClr val="0E2641"/>
          </a:solidFill>
          <a:ln/>
        </p:spPr>
        <p:txBody>
          <a:bodyPr/>
          <a:lstStyle/>
          <a:p>
            <a:endParaRPr lang="en-US"/>
          </a:p>
        </p:txBody>
      </p:sp>
      <p:sp>
        <p:nvSpPr>
          <p:cNvPr id="6" name="Text 4"/>
          <p:cNvSpPr/>
          <p:nvPr/>
        </p:nvSpPr>
        <p:spPr>
          <a:xfrm>
            <a:off x="722376" y="1755648"/>
            <a:ext cx="566928" cy="566928"/>
          </a:xfrm>
          <a:prstGeom prst="rect">
            <a:avLst/>
          </a:prstGeom>
          <a:noFill/>
          <a:ln/>
        </p:spPr>
        <p:txBody>
          <a:bodyPr wrap="square" lIns="0" tIns="0" rIns="0" bIns="0" rtlCol="0" anchor="ctr"/>
          <a:lstStyle/>
          <a:p>
            <a:pPr marL="0" indent="0" algn="ctr">
              <a:buNone/>
            </a:pPr>
            <a:r>
              <a:rPr lang="en-US" sz="1800" b="1" dirty="0">
                <a:solidFill>
                  <a:srgbClr val="C8A14A"/>
                </a:solidFill>
                <a:latin typeface="Calibri" pitchFamily="34" charset="0"/>
                <a:ea typeface="Calibri" pitchFamily="34" charset="-122"/>
                <a:cs typeface="Calibri" pitchFamily="34" charset="-120"/>
              </a:rPr>
              <a:t>A</a:t>
            </a:r>
            <a:endParaRPr lang="en-US" sz="1800" dirty="0"/>
          </a:p>
        </p:txBody>
      </p:sp>
      <p:sp>
        <p:nvSpPr>
          <p:cNvPr id="7" name="Text 5"/>
          <p:cNvSpPr/>
          <p:nvPr/>
        </p:nvSpPr>
        <p:spPr>
          <a:xfrm>
            <a:off x="1472184" y="1536192"/>
            <a:ext cx="4206240" cy="320040"/>
          </a:xfrm>
          <a:prstGeom prst="rect">
            <a:avLst/>
          </a:prstGeom>
          <a:noFill/>
          <a:ln/>
        </p:spPr>
        <p:txBody>
          <a:bodyPr wrap="square" lIns="0" tIns="0" rIns="0" bIns="0" rtlCol="0" anchor="ctr"/>
          <a:lstStyle/>
          <a:p>
            <a:pPr marL="0" indent="0">
              <a:buNone/>
            </a:pPr>
            <a:r>
              <a:rPr lang="en-US" sz="1450" b="1" dirty="0">
                <a:solidFill>
                  <a:srgbClr val="0E2641"/>
                </a:solidFill>
                <a:latin typeface="Calibri" pitchFamily="34" charset="0"/>
                <a:ea typeface="Calibri" pitchFamily="34" charset="-122"/>
                <a:cs typeface="Calibri" pitchFamily="34" charset="-120"/>
              </a:rPr>
              <a:t>The Two Statutes in Brief</a:t>
            </a:r>
            <a:endParaRPr lang="en-US" sz="1450" dirty="0"/>
          </a:p>
        </p:txBody>
      </p:sp>
      <p:sp>
        <p:nvSpPr>
          <p:cNvPr id="8" name="Text 6"/>
          <p:cNvSpPr/>
          <p:nvPr/>
        </p:nvSpPr>
        <p:spPr>
          <a:xfrm>
            <a:off x="1472184" y="1883664"/>
            <a:ext cx="4206240" cy="868680"/>
          </a:xfrm>
          <a:prstGeom prst="rect">
            <a:avLst/>
          </a:prstGeom>
          <a:noFill/>
          <a:ln/>
        </p:spPr>
        <p:txBody>
          <a:bodyPr wrap="square" lIns="0" tIns="0" rIns="0" bIns="0" rtlCol="0" anchor="ctr"/>
          <a:lstStyle/>
          <a:p>
            <a:pPr marL="0" indent="0">
              <a:buNone/>
            </a:pPr>
            <a:r>
              <a:rPr lang="en-US" sz="980" dirty="0">
                <a:solidFill>
                  <a:srgbClr val="556375"/>
                </a:solidFill>
                <a:latin typeface="Calibri" pitchFamily="34" charset="0"/>
                <a:ea typeface="Calibri" pitchFamily="34" charset="-122"/>
                <a:cs typeface="Calibri" pitchFamily="34" charset="-120"/>
              </a:rPr>
              <a:t>Framework, the offence and the enforcement lifecycle — only what is needed to read the controversies.</a:t>
            </a:r>
            <a:endParaRPr lang="en-US" sz="980" dirty="0"/>
          </a:p>
        </p:txBody>
      </p:sp>
      <p:sp>
        <p:nvSpPr>
          <p:cNvPr id="9" name="Shape 7"/>
          <p:cNvSpPr/>
          <p:nvPr/>
        </p:nvSpPr>
        <p:spPr>
          <a:xfrm>
            <a:off x="6263640" y="1371600"/>
            <a:ext cx="5394960" cy="1481328"/>
          </a:xfrm>
          <a:prstGeom prst="roundRect">
            <a:avLst>
              <a:gd name="adj" fmla="val 3086"/>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10" name="Shape 8"/>
          <p:cNvSpPr/>
          <p:nvPr/>
        </p:nvSpPr>
        <p:spPr>
          <a:xfrm>
            <a:off x="6483096" y="1755648"/>
            <a:ext cx="566928" cy="566928"/>
          </a:xfrm>
          <a:prstGeom prst="ellipse">
            <a:avLst/>
          </a:prstGeom>
          <a:solidFill>
            <a:srgbClr val="0E2641"/>
          </a:solidFill>
          <a:ln/>
        </p:spPr>
        <p:txBody>
          <a:bodyPr/>
          <a:lstStyle/>
          <a:p>
            <a:endParaRPr lang="en-US"/>
          </a:p>
        </p:txBody>
      </p:sp>
      <p:sp>
        <p:nvSpPr>
          <p:cNvPr id="11" name="Text 9"/>
          <p:cNvSpPr/>
          <p:nvPr/>
        </p:nvSpPr>
        <p:spPr>
          <a:xfrm>
            <a:off x="6483096" y="1755648"/>
            <a:ext cx="566928" cy="566928"/>
          </a:xfrm>
          <a:prstGeom prst="rect">
            <a:avLst/>
          </a:prstGeom>
          <a:noFill/>
          <a:ln/>
        </p:spPr>
        <p:txBody>
          <a:bodyPr wrap="square" lIns="0" tIns="0" rIns="0" bIns="0" rtlCol="0" anchor="ctr"/>
          <a:lstStyle/>
          <a:p>
            <a:pPr marL="0" indent="0" algn="ctr">
              <a:buNone/>
            </a:pPr>
            <a:r>
              <a:rPr lang="en-US" sz="1800" b="1" dirty="0">
                <a:solidFill>
                  <a:srgbClr val="C8A14A"/>
                </a:solidFill>
                <a:latin typeface="Calibri" pitchFamily="34" charset="0"/>
                <a:ea typeface="Calibri" pitchFamily="34" charset="-122"/>
                <a:cs typeface="Calibri" pitchFamily="34" charset="-120"/>
              </a:rPr>
              <a:t>B</a:t>
            </a:r>
            <a:endParaRPr lang="en-US" sz="1800" dirty="0"/>
          </a:p>
        </p:txBody>
      </p:sp>
      <p:sp>
        <p:nvSpPr>
          <p:cNvPr id="12" name="Text 10"/>
          <p:cNvSpPr/>
          <p:nvPr/>
        </p:nvSpPr>
        <p:spPr>
          <a:xfrm>
            <a:off x="7232904" y="1536192"/>
            <a:ext cx="4206240" cy="320040"/>
          </a:xfrm>
          <a:prstGeom prst="rect">
            <a:avLst/>
          </a:prstGeom>
          <a:noFill/>
          <a:ln/>
        </p:spPr>
        <p:txBody>
          <a:bodyPr wrap="square" lIns="0" tIns="0" rIns="0" bIns="0" rtlCol="0" anchor="ctr"/>
          <a:lstStyle/>
          <a:p>
            <a:pPr marL="0" indent="0">
              <a:buNone/>
            </a:pPr>
            <a:r>
              <a:rPr lang="en-US" sz="1450" b="1" dirty="0">
                <a:solidFill>
                  <a:srgbClr val="0E2641"/>
                </a:solidFill>
                <a:latin typeface="Calibri" pitchFamily="34" charset="0"/>
                <a:ea typeface="Calibri" pitchFamily="34" charset="-122"/>
                <a:cs typeface="Calibri" pitchFamily="34" charset="-120"/>
              </a:rPr>
              <a:t>PMLA — Four Burning Issues</a:t>
            </a:r>
            <a:endParaRPr lang="en-US" sz="1450" dirty="0"/>
          </a:p>
        </p:txBody>
      </p:sp>
      <p:sp>
        <p:nvSpPr>
          <p:cNvPr id="13" name="Text 11"/>
          <p:cNvSpPr/>
          <p:nvPr/>
        </p:nvSpPr>
        <p:spPr>
          <a:xfrm>
            <a:off x="7232904" y="1883664"/>
            <a:ext cx="4206240" cy="868680"/>
          </a:xfrm>
          <a:prstGeom prst="rect">
            <a:avLst/>
          </a:prstGeom>
          <a:noFill/>
          <a:ln/>
        </p:spPr>
        <p:txBody>
          <a:bodyPr wrap="square" lIns="0" tIns="0" rIns="0" bIns="0" rtlCol="0" anchor="ctr"/>
          <a:lstStyle/>
          <a:p>
            <a:pPr marL="0" indent="0">
              <a:buNone/>
            </a:pPr>
            <a:r>
              <a:rPr lang="en-US" sz="980" dirty="0">
                <a:solidFill>
                  <a:srgbClr val="556375"/>
                </a:solidFill>
                <a:latin typeface="Calibri" pitchFamily="34" charset="0"/>
                <a:ea typeface="Calibri" pitchFamily="34" charset="-122"/>
                <a:cs typeface="Calibri" pitchFamily="34" charset="-120"/>
              </a:rPr>
              <a:t>Grounds of arrest · bail &amp; reverse burden · collapse of the predicate · value-thereof · Section 50 statements.</a:t>
            </a:r>
            <a:endParaRPr lang="en-US" sz="980" dirty="0"/>
          </a:p>
        </p:txBody>
      </p:sp>
      <p:sp>
        <p:nvSpPr>
          <p:cNvPr id="14" name="Shape 12"/>
          <p:cNvSpPr/>
          <p:nvPr/>
        </p:nvSpPr>
        <p:spPr>
          <a:xfrm>
            <a:off x="502920" y="3108960"/>
            <a:ext cx="5394960" cy="1481328"/>
          </a:xfrm>
          <a:prstGeom prst="roundRect">
            <a:avLst>
              <a:gd name="adj" fmla="val 3086"/>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15" name="Shape 13"/>
          <p:cNvSpPr/>
          <p:nvPr/>
        </p:nvSpPr>
        <p:spPr>
          <a:xfrm>
            <a:off x="722376" y="3493008"/>
            <a:ext cx="566928" cy="566928"/>
          </a:xfrm>
          <a:prstGeom prst="ellipse">
            <a:avLst/>
          </a:prstGeom>
          <a:solidFill>
            <a:srgbClr val="0E2641"/>
          </a:solidFill>
          <a:ln/>
        </p:spPr>
        <p:txBody>
          <a:bodyPr/>
          <a:lstStyle/>
          <a:p>
            <a:endParaRPr lang="en-US"/>
          </a:p>
        </p:txBody>
      </p:sp>
      <p:sp>
        <p:nvSpPr>
          <p:cNvPr id="16" name="Text 14"/>
          <p:cNvSpPr/>
          <p:nvPr/>
        </p:nvSpPr>
        <p:spPr>
          <a:xfrm>
            <a:off x="722376" y="3493008"/>
            <a:ext cx="566928" cy="566928"/>
          </a:xfrm>
          <a:prstGeom prst="rect">
            <a:avLst/>
          </a:prstGeom>
          <a:noFill/>
          <a:ln/>
        </p:spPr>
        <p:txBody>
          <a:bodyPr wrap="square" lIns="0" tIns="0" rIns="0" bIns="0" rtlCol="0" anchor="ctr"/>
          <a:lstStyle/>
          <a:p>
            <a:pPr marL="0" indent="0" algn="ctr">
              <a:buNone/>
            </a:pPr>
            <a:r>
              <a:rPr lang="en-US" sz="1800" b="1" dirty="0">
                <a:solidFill>
                  <a:srgbClr val="C8A14A"/>
                </a:solidFill>
                <a:latin typeface="Calibri" pitchFamily="34" charset="0"/>
                <a:ea typeface="Calibri" pitchFamily="34" charset="-122"/>
                <a:cs typeface="Calibri" pitchFamily="34" charset="-120"/>
              </a:rPr>
              <a:t>C</a:t>
            </a:r>
            <a:endParaRPr lang="en-US" sz="1800" dirty="0"/>
          </a:p>
        </p:txBody>
      </p:sp>
      <p:sp>
        <p:nvSpPr>
          <p:cNvPr id="17" name="Text 15"/>
          <p:cNvSpPr/>
          <p:nvPr/>
        </p:nvSpPr>
        <p:spPr>
          <a:xfrm>
            <a:off x="1472184" y="3273552"/>
            <a:ext cx="4206240" cy="320040"/>
          </a:xfrm>
          <a:prstGeom prst="rect">
            <a:avLst/>
          </a:prstGeom>
          <a:noFill/>
          <a:ln/>
        </p:spPr>
        <p:txBody>
          <a:bodyPr wrap="square" lIns="0" tIns="0" rIns="0" bIns="0" rtlCol="0" anchor="ctr"/>
          <a:lstStyle/>
          <a:p>
            <a:pPr marL="0" indent="0">
              <a:buNone/>
            </a:pPr>
            <a:r>
              <a:rPr lang="en-US" sz="1450" b="1" dirty="0">
                <a:solidFill>
                  <a:srgbClr val="0E2641"/>
                </a:solidFill>
                <a:latin typeface="Calibri" pitchFamily="34" charset="0"/>
                <a:ea typeface="Calibri" pitchFamily="34" charset="-122"/>
                <a:cs typeface="Calibri" pitchFamily="34" charset="-120"/>
              </a:rPr>
              <a:t>Benami — The Framework</a:t>
            </a:r>
            <a:endParaRPr lang="en-US" sz="1450" dirty="0"/>
          </a:p>
        </p:txBody>
      </p:sp>
      <p:sp>
        <p:nvSpPr>
          <p:cNvPr id="18" name="Text 16"/>
          <p:cNvSpPr/>
          <p:nvPr/>
        </p:nvSpPr>
        <p:spPr>
          <a:xfrm>
            <a:off x="1472184" y="3621024"/>
            <a:ext cx="4206240" cy="868680"/>
          </a:xfrm>
          <a:prstGeom prst="rect">
            <a:avLst/>
          </a:prstGeom>
          <a:noFill/>
          <a:ln/>
        </p:spPr>
        <p:txBody>
          <a:bodyPr wrap="square" lIns="0" tIns="0" rIns="0" bIns="0" rtlCol="0" anchor="ctr"/>
          <a:lstStyle/>
          <a:p>
            <a:pPr marL="0" indent="0">
              <a:buNone/>
            </a:pPr>
            <a:r>
              <a:rPr lang="en-US" sz="980" dirty="0">
                <a:solidFill>
                  <a:srgbClr val="556375"/>
                </a:solidFill>
                <a:latin typeface="Calibri" pitchFamily="34" charset="0"/>
                <a:ea typeface="Calibri" pitchFamily="34" charset="-122"/>
                <a:cs typeface="Calibri" pitchFamily="34" charset="-120"/>
              </a:rPr>
              <a:t>The Section 2(9) limbs, the players, the exceptions — and what is, and is not, benami.</a:t>
            </a:r>
            <a:endParaRPr lang="en-US" sz="980" dirty="0"/>
          </a:p>
        </p:txBody>
      </p:sp>
      <p:sp>
        <p:nvSpPr>
          <p:cNvPr id="19" name="Shape 17"/>
          <p:cNvSpPr/>
          <p:nvPr/>
        </p:nvSpPr>
        <p:spPr>
          <a:xfrm>
            <a:off x="6263640" y="3108960"/>
            <a:ext cx="5394960" cy="1481328"/>
          </a:xfrm>
          <a:prstGeom prst="roundRect">
            <a:avLst>
              <a:gd name="adj" fmla="val 3086"/>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20" name="Shape 18"/>
          <p:cNvSpPr/>
          <p:nvPr/>
        </p:nvSpPr>
        <p:spPr>
          <a:xfrm>
            <a:off x="6483096" y="3493008"/>
            <a:ext cx="566928" cy="566928"/>
          </a:xfrm>
          <a:prstGeom prst="ellipse">
            <a:avLst/>
          </a:prstGeom>
          <a:solidFill>
            <a:srgbClr val="0E2641"/>
          </a:solidFill>
          <a:ln/>
        </p:spPr>
        <p:txBody>
          <a:bodyPr/>
          <a:lstStyle/>
          <a:p>
            <a:endParaRPr lang="en-US"/>
          </a:p>
        </p:txBody>
      </p:sp>
      <p:sp>
        <p:nvSpPr>
          <p:cNvPr id="21" name="Text 19"/>
          <p:cNvSpPr/>
          <p:nvPr/>
        </p:nvSpPr>
        <p:spPr>
          <a:xfrm>
            <a:off x="6483096" y="3493008"/>
            <a:ext cx="566928" cy="566928"/>
          </a:xfrm>
          <a:prstGeom prst="rect">
            <a:avLst/>
          </a:prstGeom>
          <a:noFill/>
          <a:ln/>
        </p:spPr>
        <p:txBody>
          <a:bodyPr wrap="square" lIns="0" tIns="0" rIns="0" bIns="0" rtlCol="0" anchor="ctr"/>
          <a:lstStyle/>
          <a:p>
            <a:pPr marL="0" indent="0" algn="ctr">
              <a:buNone/>
            </a:pPr>
            <a:r>
              <a:rPr lang="en-US" sz="1800" b="1" dirty="0">
                <a:solidFill>
                  <a:srgbClr val="C8A14A"/>
                </a:solidFill>
                <a:latin typeface="Calibri" pitchFamily="34" charset="0"/>
                <a:ea typeface="Calibri" pitchFamily="34" charset="-122"/>
                <a:cs typeface="Calibri" pitchFamily="34" charset="-120"/>
              </a:rPr>
              <a:t>D</a:t>
            </a:r>
            <a:endParaRPr lang="en-US" sz="1800" dirty="0"/>
          </a:p>
        </p:txBody>
      </p:sp>
      <p:sp>
        <p:nvSpPr>
          <p:cNvPr id="22" name="Text 20"/>
          <p:cNvSpPr/>
          <p:nvPr/>
        </p:nvSpPr>
        <p:spPr>
          <a:xfrm>
            <a:off x="7232904" y="3273552"/>
            <a:ext cx="4206240" cy="320040"/>
          </a:xfrm>
          <a:prstGeom prst="rect">
            <a:avLst/>
          </a:prstGeom>
          <a:noFill/>
          <a:ln/>
        </p:spPr>
        <p:txBody>
          <a:bodyPr wrap="square" lIns="0" tIns="0" rIns="0" bIns="0" rtlCol="0" anchor="ctr"/>
          <a:lstStyle/>
          <a:p>
            <a:pPr marL="0" indent="0">
              <a:buNone/>
            </a:pPr>
            <a:r>
              <a:rPr lang="en-US" sz="1450" b="1" dirty="0">
                <a:solidFill>
                  <a:srgbClr val="0E2641"/>
                </a:solidFill>
                <a:latin typeface="Calibri" pitchFamily="34" charset="0"/>
                <a:ea typeface="Calibri" pitchFamily="34" charset="-122"/>
                <a:cs typeface="Calibri" pitchFamily="34" charset="-120"/>
              </a:rPr>
              <a:t>Benami — Four Burning Issues</a:t>
            </a:r>
            <a:endParaRPr lang="en-US" sz="1450" dirty="0"/>
          </a:p>
        </p:txBody>
      </p:sp>
      <p:sp>
        <p:nvSpPr>
          <p:cNvPr id="23" name="Text 21"/>
          <p:cNvSpPr/>
          <p:nvPr/>
        </p:nvSpPr>
        <p:spPr>
          <a:xfrm>
            <a:off x="7232904" y="3621024"/>
            <a:ext cx="4206240" cy="868680"/>
          </a:xfrm>
          <a:prstGeom prst="rect">
            <a:avLst/>
          </a:prstGeom>
          <a:noFill/>
          <a:ln/>
        </p:spPr>
        <p:txBody>
          <a:bodyPr wrap="square" lIns="0" tIns="0" rIns="0" bIns="0" rtlCol="0" anchor="ctr"/>
          <a:lstStyle/>
          <a:p>
            <a:pPr marL="0" indent="0">
              <a:buNone/>
            </a:pPr>
            <a:r>
              <a:rPr lang="en-US" sz="980" dirty="0">
                <a:solidFill>
                  <a:srgbClr val="556375"/>
                </a:solidFill>
                <a:latin typeface="Calibri" pitchFamily="34" charset="0"/>
                <a:ea typeface="Calibri" pitchFamily="34" charset="-122"/>
                <a:cs typeface="Calibri" pitchFamily="34" charset="-120"/>
              </a:rPr>
              <a:t>Retrospectivity · unexplained cash · accommodation entries (the Tribunal split) · the unknown source · fiduciary &amp; family exception.</a:t>
            </a:r>
            <a:endParaRPr lang="en-US" sz="980" dirty="0"/>
          </a:p>
        </p:txBody>
      </p:sp>
      <p:sp>
        <p:nvSpPr>
          <p:cNvPr id="24" name="Shape 22"/>
          <p:cNvSpPr/>
          <p:nvPr/>
        </p:nvSpPr>
        <p:spPr>
          <a:xfrm>
            <a:off x="502920" y="4846320"/>
            <a:ext cx="5394960" cy="1481328"/>
          </a:xfrm>
          <a:prstGeom prst="roundRect">
            <a:avLst>
              <a:gd name="adj" fmla="val 3086"/>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25" name="Shape 23"/>
          <p:cNvSpPr/>
          <p:nvPr/>
        </p:nvSpPr>
        <p:spPr>
          <a:xfrm>
            <a:off x="722376" y="5230368"/>
            <a:ext cx="566928" cy="566928"/>
          </a:xfrm>
          <a:prstGeom prst="ellipse">
            <a:avLst/>
          </a:prstGeom>
          <a:solidFill>
            <a:srgbClr val="0E2641"/>
          </a:solidFill>
          <a:ln/>
        </p:spPr>
        <p:txBody>
          <a:bodyPr/>
          <a:lstStyle/>
          <a:p>
            <a:endParaRPr lang="en-US"/>
          </a:p>
        </p:txBody>
      </p:sp>
      <p:sp>
        <p:nvSpPr>
          <p:cNvPr id="26" name="Text 24"/>
          <p:cNvSpPr/>
          <p:nvPr/>
        </p:nvSpPr>
        <p:spPr>
          <a:xfrm>
            <a:off x="722376" y="5230368"/>
            <a:ext cx="566928" cy="566928"/>
          </a:xfrm>
          <a:prstGeom prst="rect">
            <a:avLst/>
          </a:prstGeom>
          <a:noFill/>
          <a:ln/>
        </p:spPr>
        <p:txBody>
          <a:bodyPr wrap="square" lIns="0" tIns="0" rIns="0" bIns="0" rtlCol="0" anchor="ctr"/>
          <a:lstStyle/>
          <a:p>
            <a:pPr marL="0" indent="0" algn="ctr">
              <a:buNone/>
            </a:pPr>
            <a:r>
              <a:rPr lang="en-US" sz="1800" b="1" dirty="0">
                <a:solidFill>
                  <a:srgbClr val="C8A14A"/>
                </a:solidFill>
                <a:latin typeface="Calibri" pitchFamily="34" charset="0"/>
                <a:ea typeface="Calibri" pitchFamily="34" charset="-122"/>
                <a:cs typeface="Calibri" pitchFamily="34" charset="-120"/>
              </a:rPr>
              <a:t>E</a:t>
            </a:r>
            <a:endParaRPr lang="en-US" sz="1800" dirty="0"/>
          </a:p>
        </p:txBody>
      </p:sp>
      <p:sp>
        <p:nvSpPr>
          <p:cNvPr id="27" name="Text 25"/>
          <p:cNvSpPr/>
          <p:nvPr/>
        </p:nvSpPr>
        <p:spPr>
          <a:xfrm>
            <a:off x="1472184" y="5010912"/>
            <a:ext cx="4206240" cy="320040"/>
          </a:xfrm>
          <a:prstGeom prst="rect">
            <a:avLst/>
          </a:prstGeom>
          <a:noFill/>
          <a:ln/>
        </p:spPr>
        <p:txBody>
          <a:bodyPr wrap="square" lIns="0" tIns="0" rIns="0" bIns="0" rtlCol="0" anchor="ctr"/>
          <a:lstStyle/>
          <a:p>
            <a:pPr marL="0" indent="0">
              <a:buNone/>
            </a:pPr>
            <a:r>
              <a:rPr lang="en-US" sz="1450" b="1" dirty="0">
                <a:solidFill>
                  <a:srgbClr val="0E2641"/>
                </a:solidFill>
                <a:latin typeface="Calibri" pitchFamily="34" charset="0"/>
                <a:ea typeface="Calibri" pitchFamily="34" charset="-122"/>
                <a:cs typeface="Calibri" pitchFamily="34" charset="-120"/>
              </a:rPr>
              <a:t>Where the Three Tracks Meet</a:t>
            </a:r>
            <a:endParaRPr lang="en-US" sz="1450" dirty="0"/>
          </a:p>
        </p:txBody>
      </p:sp>
      <p:sp>
        <p:nvSpPr>
          <p:cNvPr id="28" name="Text 26"/>
          <p:cNvSpPr/>
          <p:nvPr/>
        </p:nvSpPr>
        <p:spPr>
          <a:xfrm>
            <a:off x="1472184" y="5358384"/>
            <a:ext cx="4206240" cy="868680"/>
          </a:xfrm>
          <a:prstGeom prst="rect">
            <a:avLst/>
          </a:prstGeom>
          <a:noFill/>
          <a:ln/>
        </p:spPr>
        <p:txBody>
          <a:bodyPr wrap="square" lIns="0" tIns="0" rIns="0" bIns="0" rtlCol="0" anchor="ctr"/>
          <a:lstStyle/>
          <a:p>
            <a:pPr marL="0" indent="0">
              <a:buNone/>
            </a:pPr>
            <a:r>
              <a:rPr lang="en-US" sz="980" dirty="0">
                <a:solidFill>
                  <a:srgbClr val="556375"/>
                </a:solidFill>
                <a:latin typeface="Calibri" pitchFamily="34" charset="0"/>
                <a:ea typeface="Calibri" pitchFamily="34" charset="-122"/>
                <a:cs typeface="Calibri" pitchFamily="34" charset="-120"/>
              </a:rPr>
              <a:t>Income-tax addition, benami confiscation and PMLA prosecution running in parallel on one transaction.</a:t>
            </a:r>
            <a:endParaRPr lang="en-US" sz="980" dirty="0"/>
          </a:p>
        </p:txBody>
      </p:sp>
      <p:sp>
        <p:nvSpPr>
          <p:cNvPr id="29" name="Shape 27"/>
          <p:cNvSpPr/>
          <p:nvPr/>
        </p:nvSpPr>
        <p:spPr>
          <a:xfrm>
            <a:off x="6263640" y="4846320"/>
            <a:ext cx="5394960" cy="1481328"/>
          </a:xfrm>
          <a:prstGeom prst="roundRect">
            <a:avLst>
              <a:gd name="adj" fmla="val 3086"/>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30" name="Shape 28"/>
          <p:cNvSpPr/>
          <p:nvPr/>
        </p:nvSpPr>
        <p:spPr>
          <a:xfrm>
            <a:off x="6483096" y="5230368"/>
            <a:ext cx="566928" cy="566928"/>
          </a:xfrm>
          <a:prstGeom prst="ellipse">
            <a:avLst/>
          </a:prstGeom>
          <a:solidFill>
            <a:srgbClr val="0E2641"/>
          </a:solidFill>
          <a:ln/>
        </p:spPr>
        <p:txBody>
          <a:bodyPr/>
          <a:lstStyle/>
          <a:p>
            <a:endParaRPr lang="en-US"/>
          </a:p>
        </p:txBody>
      </p:sp>
      <p:sp>
        <p:nvSpPr>
          <p:cNvPr id="31" name="Text 29"/>
          <p:cNvSpPr/>
          <p:nvPr/>
        </p:nvSpPr>
        <p:spPr>
          <a:xfrm>
            <a:off x="6483096" y="5230368"/>
            <a:ext cx="566928" cy="566928"/>
          </a:xfrm>
          <a:prstGeom prst="rect">
            <a:avLst/>
          </a:prstGeom>
          <a:noFill/>
          <a:ln/>
        </p:spPr>
        <p:txBody>
          <a:bodyPr wrap="square" lIns="0" tIns="0" rIns="0" bIns="0" rtlCol="0" anchor="ctr"/>
          <a:lstStyle/>
          <a:p>
            <a:pPr marL="0" indent="0" algn="ctr">
              <a:buNone/>
            </a:pPr>
            <a:r>
              <a:rPr lang="en-US" sz="1800" b="1" dirty="0">
                <a:solidFill>
                  <a:srgbClr val="C8A14A"/>
                </a:solidFill>
                <a:latin typeface="Calibri" pitchFamily="34" charset="0"/>
                <a:ea typeface="Calibri" pitchFamily="34" charset="-122"/>
                <a:cs typeface="Calibri" pitchFamily="34" charset="-120"/>
              </a:rPr>
              <a:t>F</a:t>
            </a:r>
            <a:endParaRPr lang="en-US" sz="1800" dirty="0"/>
          </a:p>
        </p:txBody>
      </p:sp>
      <p:sp>
        <p:nvSpPr>
          <p:cNvPr id="32" name="Text 30"/>
          <p:cNvSpPr/>
          <p:nvPr/>
        </p:nvSpPr>
        <p:spPr>
          <a:xfrm>
            <a:off x="7232904" y="5010912"/>
            <a:ext cx="4206240" cy="320040"/>
          </a:xfrm>
          <a:prstGeom prst="rect">
            <a:avLst/>
          </a:prstGeom>
          <a:noFill/>
          <a:ln/>
        </p:spPr>
        <p:txBody>
          <a:bodyPr wrap="square" lIns="0" tIns="0" rIns="0" bIns="0" rtlCol="0" anchor="ctr"/>
          <a:lstStyle/>
          <a:p>
            <a:pPr marL="0" indent="0">
              <a:buNone/>
            </a:pPr>
            <a:r>
              <a:rPr lang="en-US" sz="1450" b="1" dirty="0">
                <a:solidFill>
                  <a:srgbClr val="0E2641"/>
                </a:solidFill>
                <a:latin typeface="Calibri" pitchFamily="34" charset="0"/>
                <a:ea typeface="Calibri" pitchFamily="34" charset="-122"/>
                <a:cs typeface="Calibri" pitchFamily="34" charset="-120"/>
              </a:rPr>
              <a:t>The Professional in the Line of Fire</a:t>
            </a:r>
            <a:endParaRPr lang="en-US" sz="1450" dirty="0"/>
          </a:p>
        </p:txBody>
      </p:sp>
      <p:sp>
        <p:nvSpPr>
          <p:cNvPr id="33" name="Text 31"/>
          <p:cNvSpPr/>
          <p:nvPr/>
        </p:nvSpPr>
        <p:spPr>
          <a:xfrm>
            <a:off x="7232904" y="5358384"/>
            <a:ext cx="4206240" cy="868680"/>
          </a:xfrm>
          <a:prstGeom prst="rect">
            <a:avLst/>
          </a:prstGeom>
          <a:noFill/>
          <a:ln/>
        </p:spPr>
        <p:txBody>
          <a:bodyPr wrap="square" lIns="0" tIns="0" rIns="0" bIns="0" rtlCol="0" anchor="ctr"/>
          <a:lstStyle/>
          <a:p>
            <a:pPr marL="0" indent="0">
              <a:buNone/>
            </a:pPr>
            <a:r>
              <a:rPr lang="en-US" sz="980" dirty="0">
                <a:solidFill>
                  <a:srgbClr val="556375"/>
                </a:solidFill>
                <a:latin typeface="Calibri" pitchFamily="34" charset="0"/>
                <a:ea typeface="Calibri" pitchFamily="34" charset="-122"/>
                <a:cs typeface="Calibri" pitchFamily="34" charset="-120"/>
              </a:rPr>
              <a:t>Reporting-entity duties, red flags, and the privilege dilemma after the 2025 advocate-summons episode.</a:t>
            </a:r>
            <a:endParaRPr lang="en-US" sz="980" dirty="0"/>
          </a:p>
        </p:txBody>
      </p:sp>
      <p:sp>
        <p:nvSpPr>
          <p:cNvPr id="34" name="Text 32"/>
          <p:cNvSpPr/>
          <p:nvPr/>
        </p:nvSpPr>
        <p:spPr>
          <a:xfrm>
            <a:off x="502920" y="6510528"/>
            <a:ext cx="5943600" cy="274320"/>
          </a:xfrm>
          <a:prstGeom prst="rect">
            <a:avLst/>
          </a:prstGeom>
          <a:noFill/>
          <a:ln/>
        </p:spPr>
        <p:txBody>
          <a:bodyPr wrap="square" lIns="0" tIns="0" rIns="0" bIns="0" rtlCol="0" anchor="ctr"/>
          <a:lstStyle/>
          <a:p>
            <a:pPr marL="0" indent="0" algn="l">
              <a:buNone/>
            </a:pPr>
            <a:r>
              <a:rPr lang="en-US" sz="750" dirty="0">
                <a:solidFill>
                  <a:srgbClr val="9EAFBF"/>
                </a:solidFill>
                <a:latin typeface="Calibri" pitchFamily="34" charset="0"/>
                <a:ea typeface="Calibri" pitchFamily="34" charset="-122"/>
                <a:cs typeface="Calibri" pitchFamily="34" charset="-120"/>
              </a:rPr>
              <a:t>PMLA &amp; Benami · Current Burning Issues · Adv. (CA.) Ajay Wadhwa</a:t>
            </a:r>
            <a:endParaRPr lang="en-US" sz="750" dirty="0"/>
          </a:p>
        </p:txBody>
      </p:sp>
      <p:sp>
        <p:nvSpPr>
          <p:cNvPr id="35" name="Text 33"/>
          <p:cNvSpPr/>
          <p:nvPr/>
        </p:nvSpPr>
        <p:spPr>
          <a:xfrm>
            <a:off x="11475720" y="6510528"/>
            <a:ext cx="457200" cy="274320"/>
          </a:xfrm>
          <a:prstGeom prst="rect">
            <a:avLst/>
          </a:prstGeom>
          <a:noFill/>
          <a:ln/>
        </p:spPr>
        <p:txBody>
          <a:bodyPr wrap="square" lIns="0" tIns="0" rIns="0" bIns="0" rtlCol="0" anchor="ctr"/>
          <a:lstStyle/>
          <a:p>
            <a:pPr marL="0" indent="0" algn="r">
              <a:buNone/>
            </a:pP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74320"/>
            <a:ext cx="8686800" cy="256032"/>
          </a:xfrm>
          <a:prstGeom prst="rect">
            <a:avLst/>
          </a:prstGeom>
          <a:noFill/>
          <a:ln/>
        </p:spPr>
        <p:txBody>
          <a:bodyPr wrap="square" lIns="0" tIns="0" rIns="0" bIns="0" rtlCol="0" anchor="ctr"/>
          <a:lstStyle/>
          <a:p>
            <a:pPr marL="0" indent="0">
              <a:buNone/>
            </a:pPr>
            <a:r>
              <a:rPr lang="en-US" sz="900" b="1" kern="0" spc="400" dirty="0">
                <a:solidFill>
                  <a:srgbClr val="AD8139"/>
                </a:solidFill>
                <a:latin typeface="Calibri" pitchFamily="34" charset="0"/>
                <a:ea typeface="Calibri" pitchFamily="34" charset="-122"/>
                <a:cs typeface="Calibri" pitchFamily="34" charset="-120"/>
              </a:rPr>
              <a:t>PART C · THE STATUTE IN BRIEF</a:t>
            </a:r>
            <a:endParaRPr lang="en-US" sz="900" dirty="0"/>
          </a:p>
        </p:txBody>
      </p:sp>
      <p:sp>
        <p:nvSpPr>
          <p:cNvPr id="3" name="Text 1"/>
          <p:cNvSpPr/>
          <p:nvPr/>
        </p:nvSpPr>
        <p:spPr>
          <a:xfrm>
            <a:off x="502920" y="566928"/>
            <a:ext cx="10515600" cy="502920"/>
          </a:xfrm>
          <a:prstGeom prst="rect">
            <a:avLst/>
          </a:prstGeom>
          <a:noFill/>
          <a:ln/>
        </p:spPr>
        <p:txBody>
          <a:bodyPr wrap="square" lIns="0" tIns="0" rIns="0" bIns="0" rtlCol="0" anchor="ctr"/>
          <a:lstStyle/>
          <a:p>
            <a:pPr marL="0" indent="0">
              <a:buNone/>
            </a:pPr>
            <a:r>
              <a:rPr lang="en-US" sz="2800" b="1" dirty="0">
                <a:solidFill>
                  <a:srgbClr val="0E2641"/>
                </a:solidFill>
                <a:latin typeface="Calibri" pitchFamily="34" charset="0"/>
                <a:ea typeface="Calibri" pitchFamily="34" charset="-122"/>
                <a:cs typeface="Calibri" pitchFamily="34" charset="-120"/>
              </a:rPr>
              <a:t>Benami Act, 1988 — Framework at a Glance</a:t>
            </a:r>
            <a:endParaRPr lang="en-US" sz="2800" dirty="0"/>
          </a:p>
        </p:txBody>
      </p:sp>
      <p:sp>
        <p:nvSpPr>
          <p:cNvPr id="4" name="Shape 2"/>
          <p:cNvSpPr/>
          <p:nvPr/>
        </p:nvSpPr>
        <p:spPr>
          <a:xfrm>
            <a:off x="502920" y="1388534"/>
            <a:ext cx="6035040" cy="3977640"/>
          </a:xfrm>
          <a:prstGeom prst="roundRect">
            <a:avLst>
              <a:gd name="adj" fmla="val 1149"/>
            </a:avLst>
          </a:prstGeom>
          <a:solidFill>
            <a:srgbClr val="0E2641"/>
          </a:solidFill>
          <a:ln/>
          <a:effectLst>
            <a:outerShdw blurRad="88900" dist="25400" dir="2700000" algn="bl" rotWithShape="0">
              <a:srgbClr val="0E2641">
                <a:alpha val="14000"/>
              </a:srgbClr>
            </a:outerShdw>
          </a:effectLst>
        </p:spPr>
        <p:txBody>
          <a:bodyPr/>
          <a:lstStyle/>
          <a:p>
            <a:endParaRPr lang="en-US"/>
          </a:p>
        </p:txBody>
      </p:sp>
      <p:sp>
        <p:nvSpPr>
          <p:cNvPr id="5" name="Text 3"/>
          <p:cNvSpPr/>
          <p:nvPr/>
        </p:nvSpPr>
        <p:spPr>
          <a:xfrm>
            <a:off x="777240" y="1536192"/>
            <a:ext cx="5486400" cy="256032"/>
          </a:xfrm>
          <a:prstGeom prst="rect">
            <a:avLst/>
          </a:prstGeom>
          <a:noFill/>
          <a:ln/>
        </p:spPr>
        <p:txBody>
          <a:bodyPr wrap="square" lIns="0" tIns="0" rIns="0" bIns="0" rtlCol="0" anchor="ctr"/>
          <a:lstStyle/>
          <a:p>
            <a:pPr marL="0" indent="0">
              <a:buNone/>
            </a:pPr>
            <a:r>
              <a:rPr lang="en-US" sz="1000" b="1" kern="0" spc="250" dirty="0">
                <a:solidFill>
                  <a:srgbClr val="C8A14A"/>
                </a:solidFill>
                <a:latin typeface="Calibri" pitchFamily="34" charset="0"/>
                <a:ea typeface="Calibri" pitchFamily="34" charset="-122"/>
                <a:cs typeface="Calibri" pitchFamily="34" charset="-120"/>
              </a:rPr>
              <a:t>WHAT IS BENAMI — SECTION 2(9)</a:t>
            </a:r>
            <a:endParaRPr lang="en-US" sz="1000" dirty="0"/>
          </a:p>
        </p:txBody>
      </p:sp>
      <p:sp>
        <p:nvSpPr>
          <p:cNvPr id="6" name="Text 4"/>
          <p:cNvSpPr/>
          <p:nvPr/>
        </p:nvSpPr>
        <p:spPr>
          <a:xfrm>
            <a:off x="777240" y="1792224"/>
            <a:ext cx="5486400" cy="256032"/>
          </a:xfrm>
          <a:prstGeom prst="rect">
            <a:avLst/>
          </a:prstGeom>
          <a:noFill/>
          <a:ln/>
        </p:spPr>
        <p:txBody>
          <a:bodyPr wrap="square" lIns="0" tIns="0" rIns="0" bIns="0" rtlCol="0" anchor="ctr"/>
          <a:lstStyle/>
          <a:p>
            <a:pPr marL="0" indent="0">
              <a:buNone/>
            </a:pPr>
            <a:r>
              <a:rPr lang="en-US" sz="1050" i="1" dirty="0">
                <a:solidFill>
                  <a:srgbClr val="A9B9C9"/>
                </a:solidFill>
                <a:latin typeface="Calibri" pitchFamily="34" charset="0"/>
                <a:ea typeface="Calibri" pitchFamily="34" charset="-122"/>
                <a:cs typeface="Calibri" pitchFamily="34" charset="-120"/>
              </a:rPr>
              <a:t>Four limbs of a benami transaction</a:t>
            </a:r>
            <a:endParaRPr lang="en-US" sz="1050" dirty="0"/>
          </a:p>
        </p:txBody>
      </p:sp>
      <p:sp>
        <p:nvSpPr>
          <p:cNvPr id="7" name="Shape 5"/>
          <p:cNvSpPr/>
          <p:nvPr/>
        </p:nvSpPr>
        <p:spPr>
          <a:xfrm>
            <a:off x="777240" y="2395728"/>
            <a:ext cx="310896" cy="310896"/>
          </a:xfrm>
          <a:prstGeom prst="ellipse">
            <a:avLst/>
          </a:prstGeom>
          <a:solidFill>
            <a:srgbClr val="C8A14A"/>
          </a:solidFill>
          <a:ln/>
        </p:spPr>
        <p:txBody>
          <a:bodyPr/>
          <a:lstStyle/>
          <a:p>
            <a:endParaRPr lang="en-US"/>
          </a:p>
        </p:txBody>
      </p:sp>
      <p:sp>
        <p:nvSpPr>
          <p:cNvPr id="8" name="Text 6"/>
          <p:cNvSpPr/>
          <p:nvPr/>
        </p:nvSpPr>
        <p:spPr>
          <a:xfrm>
            <a:off x="777240" y="2386584"/>
            <a:ext cx="310896" cy="301752"/>
          </a:xfrm>
          <a:prstGeom prst="rect">
            <a:avLst/>
          </a:prstGeom>
          <a:noFill/>
          <a:ln/>
        </p:spPr>
        <p:txBody>
          <a:bodyPr wrap="square" lIns="0" tIns="0" rIns="0" bIns="0" rtlCol="0" anchor="ctr"/>
          <a:lstStyle/>
          <a:p>
            <a:pPr marL="0" indent="0" algn="ctr">
              <a:buNone/>
            </a:pPr>
            <a:r>
              <a:rPr lang="en-US" sz="1100" b="1" dirty="0">
                <a:solidFill>
                  <a:srgbClr val="0E2641"/>
                </a:solidFill>
                <a:latin typeface="Calibri" pitchFamily="34" charset="0"/>
                <a:ea typeface="Calibri" pitchFamily="34" charset="-122"/>
                <a:cs typeface="Calibri" pitchFamily="34" charset="-120"/>
              </a:rPr>
              <a:t>A</a:t>
            </a:r>
            <a:endParaRPr lang="en-US" sz="1100" dirty="0"/>
          </a:p>
        </p:txBody>
      </p:sp>
      <p:sp>
        <p:nvSpPr>
          <p:cNvPr id="9" name="Text 7"/>
          <p:cNvSpPr/>
          <p:nvPr/>
        </p:nvSpPr>
        <p:spPr>
          <a:xfrm>
            <a:off x="1207008" y="2139696"/>
            <a:ext cx="5120640" cy="786384"/>
          </a:xfrm>
          <a:prstGeom prst="rect">
            <a:avLst/>
          </a:prstGeom>
          <a:noFill/>
          <a:ln/>
        </p:spPr>
        <p:txBody>
          <a:bodyPr wrap="square" lIns="0" tIns="0" rIns="0" bIns="0" rtlCol="0" anchor="ctr"/>
          <a:lstStyle/>
          <a:p>
            <a:pPr marL="0" indent="0">
              <a:buNone/>
            </a:pPr>
            <a:r>
              <a:rPr lang="en-US" sz="960" dirty="0">
                <a:solidFill>
                  <a:srgbClr val="D6DFE9"/>
                </a:solidFill>
                <a:latin typeface="Calibri" pitchFamily="34" charset="0"/>
                <a:ea typeface="Calibri" pitchFamily="34" charset="-122"/>
                <a:cs typeface="Calibri" pitchFamily="34" charset="-120"/>
              </a:rPr>
              <a:t>Property transferred to, or held by, one person; the consideration provided or paid by another — and the property held for the provider's immediate or future benefit.</a:t>
            </a:r>
            <a:endParaRPr lang="en-US" sz="960" dirty="0"/>
          </a:p>
        </p:txBody>
      </p:sp>
      <p:sp>
        <p:nvSpPr>
          <p:cNvPr id="10" name="Shape 8"/>
          <p:cNvSpPr/>
          <p:nvPr/>
        </p:nvSpPr>
        <p:spPr>
          <a:xfrm>
            <a:off x="777240" y="3035808"/>
            <a:ext cx="310896" cy="310896"/>
          </a:xfrm>
          <a:prstGeom prst="ellipse">
            <a:avLst/>
          </a:prstGeom>
          <a:solidFill>
            <a:srgbClr val="C8A14A"/>
          </a:solidFill>
          <a:ln/>
        </p:spPr>
        <p:txBody>
          <a:bodyPr/>
          <a:lstStyle/>
          <a:p>
            <a:endParaRPr lang="en-US"/>
          </a:p>
        </p:txBody>
      </p:sp>
      <p:sp>
        <p:nvSpPr>
          <p:cNvPr id="11" name="Text 9"/>
          <p:cNvSpPr/>
          <p:nvPr/>
        </p:nvSpPr>
        <p:spPr>
          <a:xfrm>
            <a:off x="777240" y="3035808"/>
            <a:ext cx="310896" cy="310896"/>
          </a:xfrm>
          <a:prstGeom prst="rect">
            <a:avLst/>
          </a:prstGeom>
          <a:noFill/>
          <a:ln/>
        </p:spPr>
        <p:txBody>
          <a:bodyPr wrap="square" lIns="0" tIns="0" rIns="0" bIns="0" rtlCol="0" anchor="ctr"/>
          <a:lstStyle/>
          <a:p>
            <a:pPr marL="0" indent="0" algn="ctr">
              <a:buNone/>
            </a:pPr>
            <a:r>
              <a:rPr lang="en-US" sz="1100" b="1" dirty="0">
                <a:solidFill>
                  <a:srgbClr val="0E2641"/>
                </a:solidFill>
                <a:latin typeface="Calibri" pitchFamily="34" charset="0"/>
                <a:ea typeface="Calibri" pitchFamily="34" charset="-122"/>
                <a:cs typeface="Calibri" pitchFamily="34" charset="-120"/>
              </a:rPr>
              <a:t>B</a:t>
            </a:r>
            <a:endParaRPr lang="en-US" sz="1100" dirty="0"/>
          </a:p>
        </p:txBody>
      </p:sp>
      <p:sp>
        <p:nvSpPr>
          <p:cNvPr id="12" name="Text 10"/>
          <p:cNvSpPr/>
          <p:nvPr/>
        </p:nvSpPr>
        <p:spPr>
          <a:xfrm>
            <a:off x="1207008" y="3017520"/>
            <a:ext cx="5120640" cy="457200"/>
          </a:xfrm>
          <a:prstGeom prst="rect">
            <a:avLst/>
          </a:prstGeom>
          <a:noFill/>
          <a:ln/>
        </p:spPr>
        <p:txBody>
          <a:bodyPr wrap="square" lIns="0" tIns="0" rIns="0" bIns="0" rtlCol="0" anchor="ctr"/>
          <a:lstStyle/>
          <a:p>
            <a:pPr marL="0" indent="0">
              <a:buNone/>
            </a:pPr>
            <a:r>
              <a:rPr lang="en-US" sz="960" dirty="0">
                <a:solidFill>
                  <a:srgbClr val="D6DFE9"/>
                </a:solidFill>
                <a:latin typeface="Calibri" pitchFamily="34" charset="0"/>
                <a:ea typeface="Calibri" pitchFamily="34" charset="-122"/>
                <a:cs typeface="Calibri" pitchFamily="34" charset="-120"/>
              </a:rPr>
              <a:t>A transaction carried out or made in a fictitious name.</a:t>
            </a:r>
            <a:endParaRPr lang="en-US" sz="960" dirty="0"/>
          </a:p>
        </p:txBody>
      </p:sp>
      <p:sp>
        <p:nvSpPr>
          <p:cNvPr id="13" name="Shape 11"/>
          <p:cNvSpPr/>
          <p:nvPr/>
        </p:nvSpPr>
        <p:spPr>
          <a:xfrm>
            <a:off x="777240" y="3584448"/>
            <a:ext cx="310896" cy="310896"/>
          </a:xfrm>
          <a:prstGeom prst="ellipse">
            <a:avLst/>
          </a:prstGeom>
          <a:solidFill>
            <a:srgbClr val="C8A14A"/>
          </a:solidFill>
          <a:ln/>
        </p:spPr>
        <p:txBody>
          <a:bodyPr/>
          <a:lstStyle/>
          <a:p>
            <a:endParaRPr lang="en-US"/>
          </a:p>
        </p:txBody>
      </p:sp>
      <p:sp>
        <p:nvSpPr>
          <p:cNvPr id="14" name="Text 12"/>
          <p:cNvSpPr/>
          <p:nvPr/>
        </p:nvSpPr>
        <p:spPr>
          <a:xfrm>
            <a:off x="777240" y="3584448"/>
            <a:ext cx="310896" cy="310896"/>
          </a:xfrm>
          <a:prstGeom prst="rect">
            <a:avLst/>
          </a:prstGeom>
          <a:noFill/>
          <a:ln/>
        </p:spPr>
        <p:txBody>
          <a:bodyPr wrap="square" lIns="0" tIns="0" rIns="0" bIns="0" rtlCol="0" anchor="ctr"/>
          <a:lstStyle/>
          <a:p>
            <a:pPr marL="0" indent="0" algn="ctr">
              <a:buNone/>
            </a:pPr>
            <a:r>
              <a:rPr lang="en-US" sz="1100" b="1" dirty="0">
                <a:solidFill>
                  <a:srgbClr val="0E2641"/>
                </a:solidFill>
                <a:latin typeface="Calibri" pitchFamily="34" charset="0"/>
                <a:ea typeface="Calibri" pitchFamily="34" charset="-122"/>
                <a:cs typeface="Calibri" pitchFamily="34" charset="-120"/>
              </a:rPr>
              <a:t>C</a:t>
            </a:r>
            <a:endParaRPr lang="en-US" sz="1100" dirty="0"/>
          </a:p>
        </p:txBody>
      </p:sp>
      <p:sp>
        <p:nvSpPr>
          <p:cNvPr id="15" name="Text 13"/>
          <p:cNvSpPr/>
          <p:nvPr/>
        </p:nvSpPr>
        <p:spPr>
          <a:xfrm>
            <a:off x="1207008" y="3566160"/>
            <a:ext cx="5120640" cy="457200"/>
          </a:xfrm>
          <a:prstGeom prst="rect">
            <a:avLst/>
          </a:prstGeom>
          <a:noFill/>
          <a:ln/>
        </p:spPr>
        <p:txBody>
          <a:bodyPr wrap="square" lIns="0" tIns="0" rIns="0" bIns="0" rtlCol="0" anchor="ctr"/>
          <a:lstStyle/>
          <a:p>
            <a:pPr marL="0" indent="0">
              <a:buNone/>
            </a:pPr>
            <a:r>
              <a:rPr lang="en-US" sz="960" dirty="0">
                <a:solidFill>
                  <a:srgbClr val="D6DFE9"/>
                </a:solidFill>
                <a:latin typeface="Calibri" pitchFamily="34" charset="0"/>
                <a:ea typeface="Calibri" pitchFamily="34" charset="-122"/>
                <a:cs typeface="Calibri" pitchFamily="34" charset="-120"/>
              </a:rPr>
              <a:t>The owner is not aware of, or denies knowledge of, the ownership.</a:t>
            </a:r>
            <a:endParaRPr lang="en-US" sz="960" dirty="0"/>
          </a:p>
        </p:txBody>
      </p:sp>
      <p:sp>
        <p:nvSpPr>
          <p:cNvPr id="16" name="Shape 14"/>
          <p:cNvSpPr/>
          <p:nvPr/>
        </p:nvSpPr>
        <p:spPr>
          <a:xfrm>
            <a:off x="777240" y="4133088"/>
            <a:ext cx="310896" cy="310896"/>
          </a:xfrm>
          <a:prstGeom prst="ellipse">
            <a:avLst/>
          </a:prstGeom>
          <a:solidFill>
            <a:srgbClr val="C8A14A"/>
          </a:solidFill>
          <a:ln/>
        </p:spPr>
        <p:txBody>
          <a:bodyPr/>
          <a:lstStyle/>
          <a:p>
            <a:endParaRPr lang="en-US"/>
          </a:p>
        </p:txBody>
      </p:sp>
      <p:sp>
        <p:nvSpPr>
          <p:cNvPr id="17" name="Text 15"/>
          <p:cNvSpPr/>
          <p:nvPr/>
        </p:nvSpPr>
        <p:spPr>
          <a:xfrm>
            <a:off x="777240" y="4133088"/>
            <a:ext cx="310896" cy="310896"/>
          </a:xfrm>
          <a:prstGeom prst="rect">
            <a:avLst/>
          </a:prstGeom>
          <a:noFill/>
          <a:ln/>
        </p:spPr>
        <p:txBody>
          <a:bodyPr wrap="square" lIns="0" tIns="0" rIns="0" bIns="0" rtlCol="0" anchor="ctr"/>
          <a:lstStyle/>
          <a:p>
            <a:pPr marL="0" indent="0" algn="ctr">
              <a:buNone/>
            </a:pPr>
            <a:r>
              <a:rPr lang="en-US" sz="1100" b="1" dirty="0">
                <a:solidFill>
                  <a:srgbClr val="0E2641"/>
                </a:solidFill>
                <a:latin typeface="Calibri" pitchFamily="34" charset="0"/>
                <a:ea typeface="Calibri" pitchFamily="34" charset="-122"/>
                <a:cs typeface="Calibri" pitchFamily="34" charset="-120"/>
              </a:rPr>
              <a:t>D</a:t>
            </a:r>
            <a:endParaRPr lang="en-US" sz="1100" dirty="0"/>
          </a:p>
        </p:txBody>
      </p:sp>
      <p:sp>
        <p:nvSpPr>
          <p:cNvPr id="18" name="Text 16"/>
          <p:cNvSpPr/>
          <p:nvPr/>
        </p:nvSpPr>
        <p:spPr>
          <a:xfrm>
            <a:off x="1207008" y="4114800"/>
            <a:ext cx="5120640" cy="457200"/>
          </a:xfrm>
          <a:prstGeom prst="rect">
            <a:avLst/>
          </a:prstGeom>
          <a:noFill/>
          <a:ln/>
        </p:spPr>
        <p:txBody>
          <a:bodyPr wrap="square" lIns="0" tIns="0" rIns="0" bIns="0" rtlCol="0" anchor="ctr"/>
          <a:lstStyle/>
          <a:p>
            <a:pPr marL="0" indent="0">
              <a:buNone/>
            </a:pPr>
            <a:r>
              <a:rPr lang="en-US" sz="960" dirty="0">
                <a:solidFill>
                  <a:srgbClr val="D6DFE9"/>
                </a:solidFill>
                <a:latin typeface="Calibri" pitchFamily="34" charset="0"/>
                <a:ea typeface="Calibri" pitchFamily="34" charset="-122"/>
                <a:cs typeface="Calibri" pitchFamily="34" charset="-120"/>
              </a:rPr>
              <a:t>The person providing the consideration is not traceable or is fictitious.</a:t>
            </a:r>
            <a:endParaRPr lang="en-US" sz="960" dirty="0"/>
          </a:p>
        </p:txBody>
      </p:sp>
      <p:sp>
        <p:nvSpPr>
          <p:cNvPr id="19" name="Text 17"/>
          <p:cNvSpPr/>
          <p:nvPr/>
        </p:nvSpPr>
        <p:spPr>
          <a:xfrm>
            <a:off x="777240" y="4617720"/>
            <a:ext cx="5486400" cy="621792"/>
          </a:xfrm>
          <a:prstGeom prst="rect">
            <a:avLst/>
          </a:prstGeom>
          <a:noFill/>
          <a:ln/>
        </p:spPr>
        <p:txBody>
          <a:bodyPr wrap="square" lIns="0" tIns="0" rIns="0" bIns="0" rtlCol="0" anchor="ctr"/>
          <a:lstStyle/>
          <a:p>
            <a:pPr marL="0" indent="0">
              <a:buNone/>
            </a:pPr>
            <a:r>
              <a:rPr lang="en-US" sz="940" b="1" dirty="0">
                <a:solidFill>
                  <a:srgbClr val="C8A14A"/>
                </a:solidFill>
                <a:latin typeface="Calibri" pitchFamily="34" charset="0"/>
                <a:ea typeface="Calibri" pitchFamily="34" charset="-122"/>
                <a:cs typeface="Calibri" pitchFamily="34" charset="-120"/>
              </a:rPr>
              <a:t>Consequences — </a:t>
            </a:r>
            <a:r>
              <a:rPr lang="en-US" sz="940" dirty="0">
                <a:solidFill>
                  <a:srgbClr val="D6DFE9"/>
                </a:solidFill>
                <a:latin typeface="Calibri" pitchFamily="34" charset="0"/>
                <a:ea typeface="Calibri" pitchFamily="34" charset="-122"/>
                <a:cs typeface="Calibri" pitchFamily="34" charset="-120"/>
              </a:rPr>
              <a:t>confiscation of the property (S.5, S.27); prosecution: RI 1–7 years + fine up to 25% of FMV (S.53). Benamidar, beneficial owner and abettor are all liable.</a:t>
            </a:r>
            <a:endParaRPr lang="en-US" sz="940" dirty="0"/>
          </a:p>
        </p:txBody>
      </p:sp>
      <p:sp>
        <p:nvSpPr>
          <p:cNvPr id="20" name="Text 18"/>
          <p:cNvSpPr/>
          <p:nvPr/>
        </p:nvSpPr>
        <p:spPr>
          <a:xfrm>
            <a:off x="6766560" y="1371600"/>
            <a:ext cx="4572000" cy="256032"/>
          </a:xfrm>
          <a:prstGeom prst="rect">
            <a:avLst/>
          </a:prstGeom>
          <a:noFill/>
          <a:ln/>
        </p:spPr>
        <p:txBody>
          <a:bodyPr wrap="square" lIns="0" tIns="0" rIns="0" bIns="0" rtlCol="0" anchor="ctr"/>
          <a:lstStyle/>
          <a:p>
            <a:pPr marL="0" indent="0">
              <a:buNone/>
            </a:pPr>
            <a:r>
              <a:rPr lang="en-US" sz="1000" b="1" kern="0" spc="250" dirty="0">
                <a:solidFill>
                  <a:srgbClr val="8A661F"/>
                </a:solidFill>
                <a:latin typeface="Calibri" pitchFamily="34" charset="0"/>
                <a:ea typeface="Calibri" pitchFamily="34" charset="-122"/>
                <a:cs typeface="Calibri" pitchFamily="34" charset="-120"/>
              </a:rPr>
              <a:t>THE PLAYERS</a:t>
            </a:r>
            <a:endParaRPr lang="en-US" sz="1000" dirty="0"/>
          </a:p>
        </p:txBody>
      </p:sp>
      <p:sp>
        <p:nvSpPr>
          <p:cNvPr id="21" name="Shape 19"/>
          <p:cNvSpPr/>
          <p:nvPr/>
        </p:nvSpPr>
        <p:spPr>
          <a:xfrm>
            <a:off x="6766560" y="1719072"/>
            <a:ext cx="4919472" cy="786384"/>
          </a:xfrm>
          <a:prstGeom prst="roundRect">
            <a:avLst>
              <a:gd name="adj" fmla="val 5814"/>
            </a:avLst>
          </a:prstGeom>
          <a:solidFill>
            <a:srgbClr val="F5EEDE"/>
          </a:solidFill>
          <a:ln/>
        </p:spPr>
        <p:txBody>
          <a:bodyPr/>
          <a:lstStyle/>
          <a:p>
            <a:endParaRPr lang="en-US"/>
          </a:p>
        </p:txBody>
      </p:sp>
      <p:sp>
        <p:nvSpPr>
          <p:cNvPr id="22" name="Text 20"/>
          <p:cNvSpPr/>
          <p:nvPr/>
        </p:nvSpPr>
        <p:spPr>
          <a:xfrm>
            <a:off x="6967728" y="1792224"/>
            <a:ext cx="4572000" cy="237744"/>
          </a:xfrm>
          <a:prstGeom prst="rect">
            <a:avLst/>
          </a:prstGeom>
          <a:noFill/>
          <a:ln/>
        </p:spPr>
        <p:txBody>
          <a:bodyPr wrap="square" lIns="0" tIns="0" rIns="0" bIns="0" rtlCol="0" anchor="ctr"/>
          <a:lstStyle/>
          <a:p>
            <a:pPr marL="0" indent="0">
              <a:buNone/>
            </a:pPr>
            <a:r>
              <a:rPr lang="en-US" sz="1100" b="1" dirty="0">
                <a:solidFill>
                  <a:srgbClr val="0E2641"/>
                </a:solidFill>
                <a:latin typeface="Calibri" pitchFamily="34" charset="0"/>
                <a:ea typeface="Calibri" pitchFamily="34" charset="-122"/>
                <a:cs typeface="Calibri" pitchFamily="34" charset="-120"/>
              </a:rPr>
              <a:t>Benamidar</a:t>
            </a:r>
            <a:endParaRPr lang="en-US" sz="1100" dirty="0"/>
          </a:p>
        </p:txBody>
      </p:sp>
      <p:sp>
        <p:nvSpPr>
          <p:cNvPr id="23" name="Text 21"/>
          <p:cNvSpPr/>
          <p:nvPr/>
        </p:nvSpPr>
        <p:spPr>
          <a:xfrm>
            <a:off x="6967728" y="2048256"/>
            <a:ext cx="4572000" cy="420624"/>
          </a:xfrm>
          <a:prstGeom prst="rect">
            <a:avLst/>
          </a:prstGeom>
          <a:noFill/>
          <a:ln/>
        </p:spPr>
        <p:txBody>
          <a:bodyPr wrap="square" lIns="0" tIns="0" rIns="0" bIns="0" rtlCol="0" anchor="ctr"/>
          <a:lstStyle/>
          <a:p>
            <a:pPr marL="0" indent="0">
              <a:buNone/>
            </a:pPr>
            <a:r>
              <a:rPr lang="en-US" sz="920" dirty="0">
                <a:solidFill>
                  <a:srgbClr val="556375"/>
                </a:solidFill>
                <a:latin typeface="Calibri" pitchFamily="34" charset="0"/>
                <a:ea typeface="Calibri" pitchFamily="34" charset="-122"/>
                <a:cs typeface="Calibri" pitchFamily="34" charset="-120"/>
              </a:rPr>
              <a:t>In whose name the property stands — criminally liable; the property confiscable.</a:t>
            </a:r>
            <a:endParaRPr lang="en-US" sz="920" dirty="0"/>
          </a:p>
        </p:txBody>
      </p:sp>
      <p:sp>
        <p:nvSpPr>
          <p:cNvPr id="24" name="Shape 22"/>
          <p:cNvSpPr/>
          <p:nvPr/>
        </p:nvSpPr>
        <p:spPr>
          <a:xfrm>
            <a:off x="6766560" y="2615184"/>
            <a:ext cx="4919472" cy="786384"/>
          </a:xfrm>
          <a:prstGeom prst="roundRect">
            <a:avLst>
              <a:gd name="adj" fmla="val 5814"/>
            </a:avLst>
          </a:prstGeom>
          <a:solidFill>
            <a:srgbClr val="EBF0F5"/>
          </a:solidFill>
          <a:ln/>
        </p:spPr>
        <p:txBody>
          <a:bodyPr/>
          <a:lstStyle/>
          <a:p>
            <a:endParaRPr lang="en-US"/>
          </a:p>
        </p:txBody>
      </p:sp>
      <p:sp>
        <p:nvSpPr>
          <p:cNvPr id="25" name="Text 23"/>
          <p:cNvSpPr/>
          <p:nvPr/>
        </p:nvSpPr>
        <p:spPr>
          <a:xfrm>
            <a:off x="6967728" y="2688336"/>
            <a:ext cx="4572000" cy="237744"/>
          </a:xfrm>
          <a:prstGeom prst="rect">
            <a:avLst/>
          </a:prstGeom>
          <a:noFill/>
          <a:ln/>
        </p:spPr>
        <p:txBody>
          <a:bodyPr wrap="square" lIns="0" tIns="0" rIns="0" bIns="0" rtlCol="0" anchor="ctr"/>
          <a:lstStyle/>
          <a:p>
            <a:pPr marL="0" indent="0">
              <a:buNone/>
            </a:pPr>
            <a:r>
              <a:rPr lang="en-US" sz="1100" b="1" dirty="0">
                <a:solidFill>
                  <a:srgbClr val="0E2641"/>
                </a:solidFill>
                <a:latin typeface="Calibri" pitchFamily="34" charset="0"/>
                <a:ea typeface="Calibri" pitchFamily="34" charset="-122"/>
                <a:cs typeface="Calibri" pitchFamily="34" charset="-120"/>
              </a:rPr>
              <a:t>Beneficial Owner</a:t>
            </a:r>
            <a:endParaRPr lang="en-US" sz="1100" dirty="0"/>
          </a:p>
        </p:txBody>
      </p:sp>
      <p:sp>
        <p:nvSpPr>
          <p:cNvPr id="26" name="Text 24"/>
          <p:cNvSpPr/>
          <p:nvPr/>
        </p:nvSpPr>
        <p:spPr>
          <a:xfrm>
            <a:off x="6967728" y="2944368"/>
            <a:ext cx="4572000" cy="420624"/>
          </a:xfrm>
          <a:prstGeom prst="rect">
            <a:avLst/>
          </a:prstGeom>
          <a:noFill/>
          <a:ln/>
        </p:spPr>
        <p:txBody>
          <a:bodyPr wrap="square" lIns="0" tIns="0" rIns="0" bIns="0" rtlCol="0" anchor="ctr"/>
          <a:lstStyle/>
          <a:p>
            <a:pPr marL="0" indent="0">
              <a:buNone/>
            </a:pPr>
            <a:r>
              <a:rPr lang="en-US" sz="920" dirty="0">
                <a:solidFill>
                  <a:srgbClr val="556375"/>
                </a:solidFill>
                <a:latin typeface="Calibri" pitchFamily="34" charset="0"/>
                <a:ea typeface="Calibri" pitchFamily="34" charset="-122"/>
                <a:cs typeface="Calibri" pitchFamily="34" charset="-120"/>
              </a:rPr>
              <a:t>Who truly owns and provides the consideration — equally liable.</a:t>
            </a:r>
            <a:endParaRPr lang="en-US" sz="920" dirty="0"/>
          </a:p>
        </p:txBody>
      </p:sp>
      <p:sp>
        <p:nvSpPr>
          <p:cNvPr id="27" name="Shape 25"/>
          <p:cNvSpPr/>
          <p:nvPr/>
        </p:nvSpPr>
        <p:spPr>
          <a:xfrm>
            <a:off x="6766560" y="3511296"/>
            <a:ext cx="4919472" cy="786384"/>
          </a:xfrm>
          <a:prstGeom prst="roundRect">
            <a:avLst>
              <a:gd name="adj" fmla="val 5814"/>
            </a:avLst>
          </a:prstGeom>
          <a:solidFill>
            <a:srgbClr val="F5EEDE"/>
          </a:solidFill>
          <a:ln/>
        </p:spPr>
        <p:txBody>
          <a:bodyPr/>
          <a:lstStyle/>
          <a:p>
            <a:endParaRPr lang="en-US"/>
          </a:p>
        </p:txBody>
      </p:sp>
      <p:sp>
        <p:nvSpPr>
          <p:cNvPr id="28" name="Text 26"/>
          <p:cNvSpPr/>
          <p:nvPr/>
        </p:nvSpPr>
        <p:spPr>
          <a:xfrm>
            <a:off x="6967728" y="3584448"/>
            <a:ext cx="4572000" cy="237744"/>
          </a:xfrm>
          <a:prstGeom prst="rect">
            <a:avLst/>
          </a:prstGeom>
          <a:noFill/>
          <a:ln/>
        </p:spPr>
        <p:txBody>
          <a:bodyPr wrap="square" lIns="0" tIns="0" rIns="0" bIns="0" rtlCol="0" anchor="ctr"/>
          <a:lstStyle/>
          <a:p>
            <a:pPr marL="0" indent="0">
              <a:buNone/>
            </a:pPr>
            <a:r>
              <a:rPr lang="en-US" sz="1100" b="1" dirty="0">
                <a:solidFill>
                  <a:srgbClr val="0E2641"/>
                </a:solidFill>
                <a:latin typeface="Calibri" pitchFamily="34" charset="0"/>
                <a:ea typeface="Calibri" pitchFamily="34" charset="-122"/>
                <a:cs typeface="Calibri" pitchFamily="34" charset="-120"/>
              </a:rPr>
              <a:t>Initiating Officer</a:t>
            </a:r>
            <a:endParaRPr lang="en-US" sz="1100" dirty="0"/>
          </a:p>
        </p:txBody>
      </p:sp>
      <p:sp>
        <p:nvSpPr>
          <p:cNvPr id="29" name="Text 27"/>
          <p:cNvSpPr/>
          <p:nvPr/>
        </p:nvSpPr>
        <p:spPr>
          <a:xfrm>
            <a:off x="6967728" y="3840480"/>
            <a:ext cx="4572000" cy="420624"/>
          </a:xfrm>
          <a:prstGeom prst="rect">
            <a:avLst/>
          </a:prstGeom>
          <a:noFill/>
          <a:ln/>
        </p:spPr>
        <p:txBody>
          <a:bodyPr wrap="square" lIns="0" tIns="0" rIns="0" bIns="0" rtlCol="0" anchor="ctr"/>
          <a:lstStyle/>
          <a:p>
            <a:pPr marL="0" indent="0">
              <a:buNone/>
            </a:pPr>
            <a:r>
              <a:rPr lang="en-US" sz="920" dirty="0">
                <a:solidFill>
                  <a:srgbClr val="556375"/>
                </a:solidFill>
                <a:latin typeface="Calibri" pitchFamily="34" charset="0"/>
                <a:ea typeface="Calibri" pitchFamily="34" charset="-122"/>
                <a:cs typeface="Calibri" pitchFamily="34" charset="-120"/>
              </a:rPr>
              <a:t>The income-tax officer who provisionally attaches under S.24.</a:t>
            </a:r>
            <a:endParaRPr lang="en-US" sz="920" dirty="0"/>
          </a:p>
        </p:txBody>
      </p:sp>
      <p:sp>
        <p:nvSpPr>
          <p:cNvPr id="30" name="Shape 28"/>
          <p:cNvSpPr/>
          <p:nvPr/>
        </p:nvSpPr>
        <p:spPr>
          <a:xfrm>
            <a:off x="6766560" y="4407408"/>
            <a:ext cx="4919472" cy="786384"/>
          </a:xfrm>
          <a:prstGeom prst="roundRect">
            <a:avLst>
              <a:gd name="adj" fmla="val 5814"/>
            </a:avLst>
          </a:prstGeom>
          <a:solidFill>
            <a:srgbClr val="EBF0F5"/>
          </a:solidFill>
          <a:ln/>
        </p:spPr>
        <p:txBody>
          <a:bodyPr/>
          <a:lstStyle/>
          <a:p>
            <a:endParaRPr lang="en-US"/>
          </a:p>
        </p:txBody>
      </p:sp>
      <p:sp>
        <p:nvSpPr>
          <p:cNvPr id="31" name="Text 29"/>
          <p:cNvSpPr/>
          <p:nvPr/>
        </p:nvSpPr>
        <p:spPr>
          <a:xfrm>
            <a:off x="6967728" y="4480560"/>
            <a:ext cx="4572000" cy="237744"/>
          </a:xfrm>
          <a:prstGeom prst="rect">
            <a:avLst/>
          </a:prstGeom>
          <a:noFill/>
          <a:ln/>
        </p:spPr>
        <p:txBody>
          <a:bodyPr wrap="square" lIns="0" tIns="0" rIns="0" bIns="0" rtlCol="0" anchor="ctr"/>
          <a:lstStyle/>
          <a:p>
            <a:pPr marL="0" indent="0">
              <a:buNone/>
            </a:pPr>
            <a:r>
              <a:rPr lang="en-US" sz="1100" b="1" dirty="0">
                <a:solidFill>
                  <a:srgbClr val="0E2641"/>
                </a:solidFill>
                <a:latin typeface="Calibri" pitchFamily="34" charset="0"/>
                <a:ea typeface="Calibri" pitchFamily="34" charset="-122"/>
                <a:cs typeface="Calibri" pitchFamily="34" charset="-120"/>
              </a:rPr>
              <a:t>Abettor</a:t>
            </a:r>
            <a:endParaRPr lang="en-US" sz="1100" dirty="0"/>
          </a:p>
        </p:txBody>
      </p:sp>
      <p:sp>
        <p:nvSpPr>
          <p:cNvPr id="32" name="Text 30"/>
          <p:cNvSpPr/>
          <p:nvPr/>
        </p:nvSpPr>
        <p:spPr>
          <a:xfrm>
            <a:off x="6967728" y="4736592"/>
            <a:ext cx="4572000" cy="420624"/>
          </a:xfrm>
          <a:prstGeom prst="rect">
            <a:avLst/>
          </a:prstGeom>
          <a:noFill/>
          <a:ln/>
        </p:spPr>
        <p:txBody>
          <a:bodyPr wrap="square" lIns="0" tIns="0" rIns="0" bIns="0" rtlCol="0" anchor="ctr"/>
          <a:lstStyle/>
          <a:p>
            <a:pPr marL="0" indent="0">
              <a:buNone/>
            </a:pPr>
            <a:r>
              <a:rPr lang="en-US" sz="920" dirty="0">
                <a:solidFill>
                  <a:srgbClr val="556375"/>
                </a:solidFill>
                <a:latin typeface="Calibri" pitchFamily="34" charset="0"/>
                <a:ea typeface="Calibri" pitchFamily="34" charset="-122"/>
                <a:cs typeface="Calibri" pitchFamily="34" charset="-120"/>
              </a:rPr>
              <a:t>Who induces or assists the transaction — also penalised (S.53).</a:t>
            </a:r>
            <a:endParaRPr lang="en-US" sz="920" dirty="0"/>
          </a:p>
        </p:txBody>
      </p:sp>
      <p:sp>
        <p:nvSpPr>
          <p:cNvPr id="33" name="Text 31"/>
          <p:cNvSpPr/>
          <p:nvPr/>
        </p:nvSpPr>
        <p:spPr>
          <a:xfrm>
            <a:off x="502920" y="5623560"/>
            <a:ext cx="11155680" cy="411480"/>
          </a:xfrm>
          <a:prstGeom prst="rect">
            <a:avLst/>
          </a:prstGeom>
          <a:noFill/>
          <a:ln/>
        </p:spPr>
        <p:txBody>
          <a:bodyPr wrap="square" lIns="0" tIns="0" rIns="0" bIns="0" rtlCol="0" anchor="ctr"/>
          <a:lstStyle/>
          <a:p>
            <a:pPr marL="0" indent="0">
              <a:buNone/>
            </a:pPr>
            <a:r>
              <a:rPr lang="en-US" sz="1050" b="1" dirty="0">
                <a:solidFill>
                  <a:srgbClr val="0E2641"/>
                </a:solidFill>
                <a:latin typeface="Calibri" pitchFamily="34" charset="0"/>
                <a:ea typeface="Calibri" pitchFamily="34" charset="-122"/>
                <a:cs typeface="Calibri" pitchFamily="34" charset="-120"/>
              </a:rPr>
              <a:t>Adjudication chain ·  </a:t>
            </a:r>
            <a:r>
              <a:rPr lang="en-US" sz="1050" dirty="0">
                <a:solidFill>
                  <a:srgbClr val="556375"/>
                </a:solidFill>
                <a:latin typeface="Calibri" pitchFamily="34" charset="0"/>
                <a:ea typeface="Calibri" pitchFamily="34" charset="-122"/>
                <a:cs typeface="Calibri" pitchFamily="34" charset="-120"/>
              </a:rPr>
              <a:t>Initiating Officer › Adjudicating Authority (S.26) › Appellate Tribunal (S.46) › High Court (S.49) — with the Special Court for prosecution.</a:t>
            </a:r>
            <a:endParaRPr lang="en-US" sz="1050" dirty="0"/>
          </a:p>
        </p:txBody>
      </p:sp>
      <p:sp>
        <p:nvSpPr>
          <p:cNvPr id="34" name="Text 32"/>
          <p:cNvSpPr/>
          <p:nvPr/>
        </p:nvSpPr>
        <p:spPr>
          <a:xfrm>
            <a:off x="502920" y="6510528"/>
            <a:ext cx="5943600" cy="274320"/>
          </a:xfrm>
          <a:prstGeom prst="rect">
            <a:avLst/>
          </a:prstGeom>
          <a:noFill/>
          <a:ln/>
        </p:spPr>
        <p:txBody>
          <a:bodyPr wrap="square" lIns="0" tIns="0" rIns="0" bIns="0" rtlCol="0" anchor="ctr"/>
          <a:lstStyle/>
          <a:p>
            <a:pPr marL="0" indent="0" algn="l">
              <a:buNone/>
            </a:pPr>
            <a:r>
              <a:rPr lang="en-US" sz="750" dirty="0">
                <a:solidFill>
                  <a:srgbClr val="9EAFBF"/>
                </a:solidFill>
                <a:latin typeface="Calibri" pitchFamily="34" charset="0"/>
                <a:ea typeface="Calibri" pitchFamily="34" charset="-122"/>
                <a:cs typeface="Calibri" pitchFamily="34" charset="-120"/>
              </a:rPr>
              <a:t>PMLA &amp; Benami · Current Burning Issues · Adv. (CA.) Ajay Wadhwa</a:t>
            </a:r>
            <a:endParaRPr lang="en-US" sz="750" dirty="0"/>
          </a:p>
        </p:txBody>
      </p:sp>
      <p:sp>
        <p:nvSpPr>
          <p:cNvPr id="35" name="Text 33"/>
          <p:cNvSpPr/>
          <p:nvPr/>
        </p:nvSpPr>
        <p:spPr>
          <a:xfrm>
            <a:off x="11475720" y="6510528"/>
            <a:ext cx="457200" cy="274320"/>
          </a:xfrm>
          <a:prstGeom prst="rect">
            <a:avLst/>
          </a:prstGeom>
          <a:noFill/>
          <a:ln/>
        </p:spPr>
        <p:txBody>
          <a:bodyPr wrap="square" lIns="0" tIns="0" rIns="0" bIns="0" rtlCol="0" anchor="ctr"/>
          <a:lstStyle/>
          <a:p>
            <a:pPr marL="0" indent="0" algn="r">
              <a:buNone/>
            </a:pP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74320"/>
            <a:ext cx="8686800" cy="256032"/>
          </a:xfrm>
          <a:prstGeom prst="rect">
            <a:avLst/>
          </a:prstGeom>
          <a:noFill/>
          <a:ln/>
        </p:spPr>
        <p:txBody>
          <a:bodyPr wrap="square" lIns="0" tIns="0" rIns="0" bIns="0" rtlCol="0" anchor="ctr"/>
          <a:lstStyle/>
          <a:p>
            <a:pPr marL="0" indent="0">
              <a:buNone/>
            </a:pPr>
            <a:r>
              <a:rPr lang="en-US" sz="900" b="1" kern="0" spc="400" dirty="0">
                <a:solidFill>
                  <a:srgbClr val="AD8139"/>
                </a:solidFill>
                <a:latin typeface="Calibri" pitchFamily="34" charset="0"/>
                <a:ea typeface="Calibri" pitchFamily="34" charset="-122"/>
                <a:cs typeface="Calibri" pitchFamily="34" charset="-120"/>
              </a:rPr>
              <a:t>PART C · THE STATUTE IN BRIEF</a:t>
            </a:r>
            <a:endParaRPr lang="en-US" sz="900" dirty="0"/>
          </a:p>
        </p:txBody>
      </p:sp>
      <p:sp>
        <p:nvSpPr>
          <p:cNvPr id="3" name="Text 1"/>
          <p:cNvSpPr/>
          <p:nvPr/>
        </p:nvSpPr>
        <p:spPr>
          <a:xfrm>
            <a:off x="502920" y="566928"/>
            <a:ext cx="10058400" cy="502920"/>
          </a:xfrm>
          <a:prstGeom prst="rect">
            <a:avLst/>
          </a:prstGeom>
          <a:noFill/>
          <a:ln/>
        </p:spPr>
        <p:txBody>
          <a:bodyPr wrap="square" lIns="0" tIns="0" rIns="0" bIns="0" rtlCol="0" anchor="ctr"/>
          <a:lstStyle/>
          <a:p>
            <a:pPr marL="0" indent="0">
              <a:buNone/>
            </a:pPr>
            <a:r>
              <a:rPr lang="en-US" sz="2800" b="1" dirty="0">
                <a:solidFill>
                  <a:srgbClr val="0E2641"/>
                </a:solidFill>
                <a:latin typeface="Calibri" pitchFamily="34" charset="0"/>
                <a:ea typeface="Calibri" pitchFamily="34" charset="-122"/>
                <a:cs typeface="Calibri" pitchFamily="34" charset="-120"/>
              </a:rPr>
              <a:t>What is — and is not — Benami</a:t>
            </a:r>
            <a:endParaRPr lang="en-US" sz="2800" dirty="0"/>
          </a:p>
        </p:txBody>
      </p:sp>
      <p:sp>
        <p:nvSpPr>
          <p:cNvPr id="4" name="Shape 2"/>
          <p:cNvSpPr/>
          <p:nvPr/>
        </p:nvSpPr>
        <p:spPr>
          <a:xfrm>
            <a:off x="502920" y="1371600"/>
            <a:ext cx="5486400" cy="4160520"/>
          </a:xfrm>
          <a:prstGeom prst="roundRect">
            <a:avLst>
              <a:gd name="adj" fmla="val 1099"/>
            </a:avLst>
          </a:prstGeom>
          <a:solidFill>
            <a:srgbClr val="FBF3F2"/>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5" name="Shape 3"/>
          <p:cNvSpPr/>
          <p:nvPr/>
        </p:nvSpPr>
        <p:spPr>
          <a:xfrm>
            <a:off x="685800" y="1536192"/>
            <a:ext cx="5120640" cy="347472"/>
          </a:xfrm>
          <a:prstGeom prst="roundRect">
            <a:avLst>
              <a:gd name="adj" fmla="val 13158"/>
            </a:avLst>
          </a:prstGeom>
          <a:solidFill>
            <a:srgbClr val="AF4639"/>
          </a:solidFill>
          <a:ln/>
        </p:spPr>
        <p:txBody>
          <a:bodyPr/>
          <a:lstStyle/>
          <a:p>
            <a:endParaRPr lang="en-US"/>
          </a:p>
        </p:txBody>
      </p:sp>
      <p:sp>
        <p:nvSpPr>
          <p:cNvPr id="6" name="Text 4"/>
          <p:cNvSpPr/>
          <p:nvPr/>
        </p:nvSpPr>
        <p:spPr>
          <a:xfrm>
            <a:off x="685800" y="1527048"/>
            <a:ext cx="5120640" cy="356616"/>
          </a:xfrm>
          <a:prstGeom prst="rect">
            <a:avLst/>
          </a:prstGeom>
          <a:noFill/>
          <a:ln/>
        </p:spPr>
        <p:txBody>
          <a:bodyPr wrap="square" lIns="0" tIns="0" rIns="0" bIns="0" rtlCol="0" anchor="ctr"/>
          <a:lstStyle/>
          <a:p>
            <a:pPr marL="0" indent="0" algn="ctr">
              <a:buNone/>
            </a:pPr>
            <a:r>
              <a:rPr lang="en-US" sz="1050" b="1" kern="0" spc="150" dirty="0">
                <a:solidFill>
                  <a:srgbClr val="FFFFFF"/>
                </a:solidFill>
                <a:latin typeface="Calibri" pitchFamily="34" charset="0"/>
                <a:ea typeface="Calibri" pitchFamily="34" charset="-122"/>
                <a:cs typeface="Calibri" pitchFamily="34" charset="-120"/>
              </a:rPr>
              <a:t>IS BENAMI</a:t>
            </a:r>
            <a:endParaRPr lang="en-US" sz="1050" dirty="0"/>
          </a:p>
        </p:txBody>
      </p:sp>
      <p:sp>
        <p:nvSpPr>
          <p:cNvPr id="7" name="Text 5"/>
          <p:cNvSpPr/>
          <p:nvPr/>
        </p:nvSpPr>
        <p:spPr>
          <a:xfrm>
            <a:off x="758952" y="2029968"/>
            <a:ext cx="5010912" cy="3383280"/>
          </a:xfrm>
          <a:prstGeom prst="rect">
            <a:avLst/>
          </a:prstGeom>
          <a:noFill/>
          <a:ln/>
        </p:spPr>
        <p:txBody>
          <a:bodyPr wrap="square" lIns="0" tIns="0" rIns="0" bIns="0" rtlCol="0" anchor="ctr"/>
          <a:lstStyle/>
          <a:p>
            <a:pPr marL="127000" indent="-127000">
              <a:spcAft>
                <a:spcPts val="700"/>
              </a:spcAft>
              <a:buSzPct val="100000"/>
              <a:buChar char="•"/>
            </a:pPr>
            <a:r>
              <a:rPr lang="en-US" sz="960" dirty="0">
                <a:solidFill>
                  <a:srgbClr val="22313E"/>
                </a:solidFill>
                <a:latin typeface="Calibri" pitchFamily="34" charset="0"/>
                <a:ea typeface="Calibri" pitchFamily="34" charset="-122"/>
                <a:cs typeface="Calibri" pitchFamily="34" charset="-120"/>
              </a:rPr>
              <a:t>Cash income concealed from tax → property purchased in an employee's or relative's name.</a:t>
            </a:r>
            <a:endParaRPr lang="en-US" sz="960" dirty="0"/>
          </a:p>
          <a:p>
            <a:pPr marL="127000" indent="-127000">
              <a:spcAft>
                <a:spcPts val="700"/>
              </a:spcAft>
              <a:buSzPct val="100000"/>
              <a:buChar char="•"/>
            </a:pPr>
            <a:r>
              <a:rPr lang="en-US" sz="960" dirty="0">
                <a:solidFill>
                  <a:srgbClr val="22313E"/>
                </a:solidFill>
                <a:latin typeface="Calibri" pitchFamily="34" charset="0"/>
                <a:ea typeface="Calibri" pitchFamily="34" charset="-122"/>
                <a:cs typeface="Calibri" pitchFamily="34" charset="-120"/>
              </a:rPr>
              <a:t>Promoter routes funds through a shell company → flat registered in a director's name.</a:t>
            </a:r>
            <a:endParaRPr lang="en-US" sz="960" dirty="0"/>
          </a:p>
          <a:p>
            <a:pPr marL="127000" indent="-127000">
              <a:spcAft>
                <a:spcPts val="700"/>
              </a:spcAft>
              <a:buSzPct val="100000"/>
              <a:buChar char="•"/>
            </a:pPr>
            <a:r>
              <a:rPr lang="en-US" sz="960" dirty="0">
                <a:solidFill>
                  <a:srgbClr val="22313E"/>
                </a:solidFill>
                <a:latin typeface="Calibri" pitchFamily="34" charset="0"/>
                <a:ea typeface="Calibri" pitchFamily="34" charset="-122"/>
                <a:cs typeface="Calibri" pitchFamily="34" charset="-120"/>
              </a:rPr>
              <a:t>Hawala money → land bought where the provider of consideration is untraceable — limb (D).</a:t>
            </a:r>
            <a:endParaRPr lang="en-US" sz="960" dirty="0"/>
          </a:p>
          <a:p>
            <a:pPr marL="127000" indent="-127000">
              <a:spcAft>
                <a:spcPts val="700"/>
              </a:spcAft>
              <a:buSzPct val="100000"/>
              <a:buChar char="•"/>
            </a:pPr>
            <a:r>
              <a:rPr lang="en-US" sz="960" dirty="0">
                <a:solidFill>
                  <a:srgbClr val="22313E"/>
                </a:solidFill>
                <a:latin typeface="Calibri" pitchFamily="34" charset="0"/>
                <a:ea typeface="Calibri" pitchFamily="34" charset="-122"/>
                <a:cs typeface="Calibri" pitchFamily="34" charset="-120"/>
              </a:rPr>
              <a:t>Property standing in the name of a fictitious or non-existent person — limb (B).</a:t>
            </a:r>
            <a:endParaRPr lang="en-US" sz="960" dirty="0"/>
          </a:p>
          <a:p>
            <a:pPr marL="127000" indent="-127000">
              <a:spcAft>
                <a:spcPts val="700"/>
              </a:spcAft>
              <a:buSzPct val="100000"/>
              <a:buChar char="•"/>
            </a:pPr>
            <a:r>
              <a:rPr lang="en-US" sz="960" dirty="0">
                <a:solidFill>
                  <a:srgbClr val="22313E"/>
                </a:solidFill>
                <a:latin typeface="Calibri" pitchFamily="34" charset="0"/>
                <a:ea typeface="Calibri" pitchFamily="34" charset="-122"/>
                <a:cs typeface="Calibri" pitchFamily="34" charset="-120"/>
              </a:rPr>
              <a:t>Asset in a spouse's name funded entirely from unaccounted cash — the exception fails.</a:t>
            </a:r>
            <a:endParaRPr lang="en-US" sz="960" dirty="0"/>
          </a:p>
          <a:p>
            <a:pPr marL="127000" indent="-127000">
              <a:buSzPct val="100000"/>
              <a:buChar char="•"/>
            </a:pPr>
            <a:r>
              <a:rPr lang="en-US" sz="960" dirty="0">
                <a:solidFill>
                  <a:srgbClr val="22313E"/>
                </a:solidFill>
                <a:latin typeface="Calibri" pitchFamily="34" charset="0"/>
                <a:ea typeface="Calibri" pitchFamily="34" charset="-122"/>
                <a:cs typeface="Calibri" pitchFamily="34" charset="-120"/>
              </a:rPr>
              <a:t>Nominee shareholder with no independent beneficial interest and no fiduciary record.</a:t>
            </a:r>
            <a:endParaRPr lang="en-US" sz="960" dirty="0"/>
          </a:p>
        </p:txBody>
      </p:sp>
      <p:sp>
        <p:nvSpPr>
          <p:cNvPr id="8" name="Shape 6"/>
          <p:cNvSpPr/>
          <p:nvPr/>
        </p:nvSpPr>
        <p:spPr>
          <a:xfrm>
            <a:off x="6217920" y="1371600"/>
            <a:ext cx="5486400" cy="4160520"/>
          </a:xfrm>
          <a:prstGeom prst="roundRect">
            <a:avLst>
              <a:gd name="adj" fmla="val 1099"/>
            </a:avLst>
          </a:prstGeom>
          <a:solidFill>
            <a:srgbClr val="F2F6F3"/>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9" name="Shape 7"/>
          <p:cNvSpPr/>
          <p:nvPr/>
        </p:nvSpPr>
        <p:spPr>
          <a:xfrm>
            <a:off x="6400800" y="1536192"/>
            <a:ext cx="5120640" cy="347472"/>
          </a:xfrm>
          <a:prstGeom prst="roundRect">
            <a:avLst>
              <a:gd name="adj" fmla="val 13158"/>
            </a:avLst>
          </a:prstGeom>
          <a:solidFill>
            <a:srgbClr val="3E6B4F"/>
          </a:solidFill>
          <a:ln/>
        </p:spPr>
        <p:txBody>
          <a:bodyPr/>
          <a:lstStyle/>
          <a:p>
            <a:endParaRPr lang="en-US"/>
          </a:p>
        </p:txBody>
      </p:sp>
      <p:sp>
        <p:nvSpPr>
          <p:cNvPr id="10" name="Text 8"/>
          <p:cNvSpPr/>
          <p:nvPr/>
        </p:nvSpPr>
        <p:spPr>
          <a:xfrm>
            <a:off x="6400800" y="1527048"/>
            <a:ext cx="5120640" cy="356616"/>
          </a:xfrm>
          <a:prstGeom prst="rect">
            <a:avLst/>
          </a:prstGeom>
          <a:noFill/>
          <a:ln/>
        </p:spPr>
        <p:txBody>
          <a:bodyPr wrap="square" lIns="0" tIns="0" rIns="0" bIns="0" rtlCol="0" anchor="ctr"/>
          <a:lstStyle/>
          <a:p>
            <a:pPr marL="0" indent="0" algn="ctr">
              <a:buNone/>
            </a:pPr>
            <a:r>
              <a:rPr lang="en-US" sz="1050" b="1" kern="0" spc="150" dirty="0">
                <a:solidFill>
                  <a:srgbClr val="FFFFFF"/>
                </a:solidFill>
                <a:latin typeface="Calibri" pitchFamily="34" charset="0"/>
                <a:ea typeface="Calibri" pitchFamily="34" charset="-122"/>
                <a:cs typeface="Calibri" pitchFamily="34" charset="-120"/>
              </a:rPr>
              <a:t>NOT BENAMI — STATUTORY EXCEPTIONS</a:t>
            </a:r>
            <a:endParaRPr lang="en-US" sz="1050" dirty="0"/>
          </a:p>
        </p:txBody>
      </p:sp>
      <p:sp>
        <p:nvSpPr>
          <p:cNvPr id="11" name="Text 9"/>
          <p:cNvSpPr/>
          <p:nvPr/>
        </p:nvSpPr>
        <p:spPr>
          <a:xfrm>
            <a:off x="6473952" y="2029968"/>
            <a:ext cx="5010912" cy="3383280"/>
          </a:xfrm>
          <a:prstGeom prst="rect">
            <a:avLst/>
          </a:prstGeom>
          <a:noFill/>
          <a:ln/>
        </p:spPr>
        <p:txBody>
          <a:bodyPr wrap="square" lIns="0" tIns="0" rIns="0" bIns="0" rtlCol="0" anchor="ctr"/>
          <a:lstStyle/>
          <a:p>
            <a:pPr marL="127000" indent="-127000">
              <a:spcAft>
                <a:spcPts val="700"/>
              </a:spcAft>
              <a:buSzPct val="100000"/>
              <a:buChar char="•"/>
            </a:pPr>
            <a:r>
              <a:rPr lang="en-US" sz="960" dirty="0">
                <a:solidFill>
                  <a:srgbClr val="22313E"/>
                </a:solidFill>
                <a:latin typeface="Calibri" pitchFamily="34" charset="0"/>
                <a:ea typeface="Calibri" pitchFamily="34" charset="-122"/>
                <a:cs typeface="Calibri" pitchFamily="34" charset="-120"/>
              </a:rPr>
              <a:t>Property in the name of spouse or child, funded from the individual's known sources — proviso (iii).</a:t>
            </a:r>
            <a:endParaRPr lang="en-US" sz="960" dirty="0"/>
          </a:p>
          <a:p>
            <a:pPr marL="127000" indent="-127000">
              <a:spcAft>
                <a:spcPts val="700"/>
              </a:spcAft>
              <a:buSzPct val="100000"/>
              <a:buChar char="•"/>
            </a:pPr>
            <a:r>
              <a:rPr lang="en-US" sz="960" dirty="0">
                <a:solidFill>
                  <a:srgbClr val="22313E"/>
                </a:solidFill>
                <a:latin typeface="Calibri" pitchFamily="34" charset="0"/>
                <a:ea typeface="Calibri" pitchFamily="34" charset="-122"/>
                <a:cs typeface="Calibri" pitchFamily="34" charset="-120"/>
              </a:rPr>
              <a:t>Property held by a Karta or member for the HUF's benefit, from known HUF sources — proviso (i).</a:t>
            </a:r>
            <a:endParaRPr lang="en-US" sz="960" dirty="0"/>
          </a:p>
          <a:p>
            <a:pPr marL="127000" indent="-127000">
              <a:spcAft>
                <a:spcPts val="700"/>
              </a:spcAft>
              <a:buSzPct val="100000"/>
              <a:buChar char="•"/>
            </a:pPr>
            <a:r>
              <a:rPr lang="en-US" sz="960" dirty="0">
                <a:solidFill>
                  <a:srgbClr val="22313E"/>
                </a:solidFill>
                <a:latin typeface="Calibri" pitchFamily="34" charset="0"/>
                <a:ea typeface="Calibri" pitchFamily="34" charset="-122"/>
                <a:cs typeface="Calibri" pitchFamily="34" charset="-120"/>
              </a:rPr>
              <a:t>Genuine fiduciary holding — trustee, executor, partner, director, depository or agent — proviso (ii).</a:t>
            </a:r>
            <a:endParaRPr lang="en-US" sz="960" dirty="0"/>
          </a:p>
          <a:p>
            <a:pPr marL="127000" indent="-127000">
              <a:spcAft>
                <a:spcPts val="700"/>
              </a:spcAft>
              <a:buSzPct val="100000"/>
              <a:buChar char="•"/>
            </a:pPr>
            <a:r>
              <a:rPr lang="en-US" sz="960" dirty="0">
                <a:solidFill>
                  <a:srgbClr val="22313E"/>
                </a:solidFill>
                <a:latin typeface="Calibri" pitchFamily="34" charset="0"/>
                <a:ea typeface="Calibri" pitchFamily="34" charset="-122"/>
                <a:cs typeface="Calibri" pitchFamily="34" charset="-120"/>
              </a:rPr>
              <a:t>Joint holding with brother, sister or lineal ascendant / descendant, from known sources — proviso (iv).</a:t>
            </a:r>
            <a:endParaRPr lang="en-US" sz="960" dirty="0"/>
          </a:p>
          <a:p>
            <a:pPr marL="127000" indent="-127000">
              <a:spcAft>
                <a:spcPts val="700"/>
              </a:spcAft>
              <a:buSzPct val="100000"/>
              <a:buChar char="•"/>
            </a:pPr>
            <a:r>
              <a:rPr lang="en-US" sz="960" dirty="0">
                <a:solidFill>
                  <a:srgbClr val="22313E"/>
                </a:solidFill>
                <a:latin typeface="Calibri" pitchFamily="34" charset="0"/>
                <a:ea typeface="Calibri" pitchFamily="34" charset="-122"/>
                <a:cs typeface="Calibri" pitchFamily="34" charset="-120"/>
              </a:rPr>
              <a:t>Possession under a S.53A part-performance contract, where stamped and consideration is paid.</a:t>
            </a:r>
            <a:endParaRPr lang="en-US" sz="960" dirty="0"/>
          </a:p>
          <a:p>
            <a:pPr marL="127000" indent="-127000">
              <a:buSzPct val="100000"/>
              <a:buChar char="•"/>
            </a:pPr>
            <a:r>
              <a:rPr lang="en-US" sz="960" dirty="0">
                <a:solidFill>
                  <a:srgbClr val="22313E"/>
                </a:solidFill>
                <a:latin typeface="Calibri" pitchFamily="34" charset="0"/>
                <a:ea typeface="Calibri" pitchFamily="34" charset="-122"/>
                <a:cs typeface="Calibri" pitchFamily="34" charset="-120"/>
              </a:rPr>
              <a:t>Property held under a statute, or Waqf / public and religious trust property.</a:t>
            </a:r>
            <a:endParaRPr lang="en-US" sz="960" dirty="0"/>
          </a:p>
        </p:txBody>
      </p:sp>
      <p:sp>
        <p:nvSpPr>
          <p:cNvPr id="12" name="Shape 10"/>
          <p:cNvSpPr/>
          <p:nvPr/>
        </p:nvSpPr>
        <p:spPr>
          <a:xfrm>
            <a:off x="502920" y="5715000"/>
            <a:ext cx="11201400" cy="502920"/>
          </a:xfrm>
          <a:prstGeom prst="roundRect">
            <a:avLst>
              <a:gd name="adj" fmla="val 9091"/>
            </a:avLst>
          </a:prstGeom>
          <a:solidFill>
            <a:srgbClr val="F5EEDE"/>
          </a:solidFill>
          <a:ln/>
        </p:spPr>
        <p:txBody>
          <a:bodyPr/>
          <a:lstStyle/>
          <a:p>
            <a:endParaRPr lang="en-US"/>
          </a:p>
        </p:txBody>
      </p:sp>
      <p:sp>
        <p:nvSpPr>
          <p:cNvPr id="13" name="Text 11"/>
          <p:cNvSpPr/>
          <p:nvPr/>
        </p:nvSpPr>
        <p:spPr>
          <a:xfrm>
            <a:off x="685800" y="5715000"/>
            <a:ext cx="10881360" cy="502920"/>
          </a:xfrm>
          <a:prstGeom prst="rect">
            <a:avLst/>
          </a:prstGeom>
          <a:noFill/>
          <a:ln/>
        </p:spPr>
        <p:txBody>
          <a:bodyPr wrap="square" lIns="0" tIns="0" rIns="0" bIns="0" rtlCol="0" anchor="ctr"/>
          <a:lstStyle/>
          <a:p>
            <a:pPr marL="0" indent="0">
              <a:buNone/>
            </a:pPr>
            <a:r>
              <a:rPr lang="en-US" sz="880" b="1" kern="0" spc="150" dirty="0">
                <a:solidFill>
                  <a:srgbClr val="8A661F"/>
                </a:solidFill>
                <a:latin typeface="Calibri" pitchFamily="34" charset="0"/>
                <a:ea typeface="Calibri" pitchFamily="34" charset="-122"/>
                <a:cs typeface="Calibri" pitchFamily="34" charset="-120"/>
              </a:rPr>
              <a:t>THE HINGE   </a:t>
            </a:r>
            <a:r>
              <a:rPr lang="en-US" sz="1000" dirty="0">
                <a:solidFill>
                  <a:srgbClr val="22313E"/>
                </a:solidFill>
                <a:latin typeface="Calibri" pitchFamily="34" charset="0"/>
                <a:ea typeface="Calibri" pitchFamily="34" charset="-122"/>
                <a:cs typeface="Calibri" pitchFamily="34" charset="-120"/>
              </a:rPr>
              <a:t>Every family exception turns on a known, disclosed source of funds. Unaccounted cash defeats it — which is precisely where the income-tax and benami tracks intersect.</a:t>
            </a:r>
            <a:endParaRPr lang="en-US" sz="1000" dirty="0"/>
          </a:p>
        </p:txBody>
      </p:sp>
      <p:sp>
        <p:nvSpPr>
          <p:cNvPr id="14" name="Text 12"/>
          <p:cNvSpPr/>
          <p:nvPr/>
        </p:nvSpPr>
        <p:spPr>
          <a:xfrm>
            <a:off x="502920" y="6510528"/>
            <a:ext cx="5943600" cy="274320"/>
          </a:xfrm>
          <a:prstGeom prst="rect">
            <a:avLst/>
          </a:prstGeom>
          <a:noFill/>
          <a:ln/>
        </p:spPr>
        <p:txBody>
          <a:bodyPr wrap="square" lIns="0" tIns="0" rIns="0" bIns="0" rtlCol="0" anchor="ctr"/>
          <a:lstStyle/>
          <a:p>
            <a:pPr marL="0" indent="0" algn="l">
              <a:buNone/>
            </a:pPr>
            <a:r>
              <a:rPr lang="en-US" sz="750" dirty="0">
                <a:solidFill>
                  <a:srgbClr val="9EAFBF"/>
                </a:solidFill>
                <a:latin typeface="Calibri" pitchFamily="34" charset="0"/>
                <a:ea typeface="Calibri" pitchFamily="34" charset="-122"/>
                <a:cs typeface="Calibri" pitchFamily="34" charset="-120"/>
              </a:rPr>
              <a:t>PMLA &amp; Benami · Current Burning Issues · Adv. (CA.) Ajay Wadhwa</a:t>
            </a:r>
            <a:endParaRPr lang="en-US" sz="750" dirty="0"/>
          </a:p>
        </p:txBody>
      </p:sp>
      <p:sp>
        <p:nvSpPr>
          <p:cNvPr id="15" name="Text 13"/>
          <p:cNvSpPr/>
          <p:nvPr/>
        </p:nvSpPr>
        <p:spPr>
          <a:xfrm>
            <a:off x="11475720" y="6510528"/>
            <a:ext cx="457200" cy="274320"/>
          </a:xfrm>
          <a:prstGeom prst="rect">
            <a:avLst/>
          </a:prstGeom>
          <a:noFill/>
          <a:ln/>
        </p:spPr>
        <p:txBody>
          <a:bodyPr wrap="square" lIns="0" tIns="0" rIns="0" bIns="0" rtlCol="0" anchor="ctr"/>
          <a:lstStyle/>
          <a:p>
            <a:pPr marL="0" indent="0" algn="r">
              <a:buNone/>
            </a:pP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74320"/>
            <a:ext cx="8686800" cy="256032"/>
          </a:xfrm>
          <a:prstGeom prst="rect">
            <a:avLst/>
          </a:prstGeom>
          <a:noFill/>
          <a:ln/>
        </p:spPr>
        <p:txBody>
          <a:bodyPr wrap="square" lIns="0" tIns="0" rIns="0" bIns="0" rtlCol="0" anchor="ctr"/>
          <a:lstStyle/>
          <a:p>
            <a:pPr marL="0" indent="0">
              <a:buNone/>
            </a:pPr>
            <a:r>
              <a:rPr lang="en-US" sz="900" b="1" kern="0" spc="400" dirty="0">
                <a:solidFill>
                  <a:srgbClr val="AD8139"/>
                </a:solidFill>
                <a:latin typeface="Calibri" pitchFamily="34" charset="0"/>
                <a:ea typeface="Calibri" pitchFamily="34" charset="-122"/>
                <a:cs typeface="Calibri" pitchFamily="34" charset="-120"/>
              </a:rPr>
              <a:t>PART D · BENAMI</a:t>
            </a:r>
            <a:endParaRPr lang="en-US" sz="900" dirty="0"/>
          </a:p>
        </p:txBody>
      </p:sp>
      <p:sp>
        <p:nvSpPr>
          <p:cNvPr id="3" name="Text 1"/>
          <p:cNvSpPr/>
          <p:nvPr/>
        </p:nvSpPr>
        <p:spPr>
          <a:xfrm>
            <a:off x="502920" y="566928"/>
            <a:ext cx="10515600" cy="502920"/>
          </a:xfrm>
          <a:prstGeom prst="rect">
            <a:avLst/>
          </a:prstGeom>
          <a:noFill/>
          <a:ln/>
        </p:spPr>
        <p:txBody>
          <a:bodyPr wrap="square" lIns="0" tIns="0" rIns="0" bIns="0" rtlCol="0" anchor="ctr"/>
          <a:lstStyle/>
          <a:p>
            <a:pPr marL="0" indent="0">
              <a:buNone/>
            </a:pPr>
            <a:r>
              <a:rPr lang="en-US" sz="2800" b="1" dirty="0">
                <a:solidFill>
                  <a:srgbClr val="0E2641"/>
                </a:solidFill>
                <a:latin typeface="Calibri" pitchFamily="34" charset="0"/>
                <a:ea typeface="Calibri" pitchFamily="34" charset="-122"/>
                <a:cs typeface="Calibri" pitchFamily="34" charset="-120"/>
              </a:rPr>
              <a:t>Four Burning Issues — State of Play 2026</a:t>
            </a:r>
            <a:endParaRPr lang="en-US" sz="2800" dirty="0"/>
          </a:p>
        </p:txBody>
      </p:sp>
      <p:sp>
        <p:nvSpPr>
          <p:cNvPr id="4" name="Text 2"/>
          <p:cNvSpPr/>
          <p:nvPr/>
        </p:nvSpPr>
        <p:spPr>
          <a:xfrm>
            <a:off x="502920" y="1115568"/>
            <a:ext cx="11155680" cy="320040"/>
          </a:xfrm>
          <a:prstGeom prst="rect">
            <a:avLst/>
          </a:prstGeom>
          <a:noFill/>
          <a:ln/>
        </p:spPr>
        <p:txBody>
          <a:bodyPr wrap="square" lIns="0" tIns="0" rIns="0" bIns="0" rtlCol="0" anchor="ctr"/>
          <a:lstStyle/>
          <a:p>
            <a:pPr marL="0" indent="0">
              <a:buNone/>
            </a:pPr>
            <a:r>
              <a:rPr lang="en-US" sz="1200" i="1" dirty="0">
                <a:solidFill>
                  <a:srgbClr val="556375"/>
                </a:solidFill>
                <a:latin typeface="Calibri" pitchFamily="34" charset="0"/>
                <a:ea typeface="Calibri" pitchFamily="34" charset="-122"/>
                <a:cs typeface="Calibri" pitchFamily="34" charset="-120"/>
              </a:rPr>
              <a:t>The recall of Ganpati Dealcom has reopened questions many had treated as closed — and the Tribunal itself now speaks in two voices.</a:t>
            </a:r>
            <a:endParaRPr lang="en-US" sz="1200" dirty="0"/>
          </a:p>
        </p:txBody>
      </p:sp>
      <p:sp>
        <p:nvSpPr>
          <p:cNvPr id="5" name="Shape 3"/>
          <p:cNvSpPr/>
          <p:nvPr/>
        </p:nvSpPr>
        <p:spPr>
          <a:xfrm>
            <a:off x="502920" y="1691640"/>
            <a:ext cx="2157984" cy="3657600"/>
          </a:xfrm>
          <a:prstGeom prst="roundRect">
            <a:avLst>
              <a:gd name="adj" fmla="val 2119"/>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6" name="Shape 4"/>
          <p:cNvSpPr/>
          <p:nvPr/>
        </p:nvSpPr>
        <p:spPr>
          <a:xfrm>
            <a:off x="685800" y="1892808"/>
            <a:ext cx="512064" cy="512064"/>
          </a:xfrm>
          <a:prstGeom prst="ellipse">
            <a:avLst/>
          </a:prstGeom>
          <a:solidFill>
            <a:srgbClr val="0E2641"/>
          </a:solidFill>
          <a:ln/>
        </p:spPr>
        <p:txBody>
          <a:bodyPr/>
          <a:lstStyle/>
          <a:p>
            <a:endParaRPr lang="en-US"/>
          </a:p>
        </p:txBody>
      </p:sp>
      <p:sp>
        <p:nvSpPr>
          <p:cNvPr id="7" name="Text 5"/>
          <p:cNvSpPr/>
          <p:nvPr/>
        </p:nvSpPr>
        <p:spPr>
          <a:xfrm>
            <a:off x="685800" y="1892808"/>
            <a:ext cx="512064" cy="512064"/>
          </a:xfrm>
          <a:prstGeom prst="rect">
            <a:avLst/>
          </a:prstGeom>
          <a:noFill/>
          <a:ln/>
        </p:spPr>
        <p:txBody>
          <a:bodyPr wrap="square" lIns="0" tIns="0" rIns="0" bIns="0" rtlCol="0" anchor="ctr"/>
          <a:lstStyle/>
          <a:p>
            <a:pPr marL="0" indent="0" algn="ctr">
              <a:buNone/>
            </a:pPr>
            <a:r>
              <a:rPr lang="en-US" sz="1600" b="1" dirty="0">
                <a:solidFill>
                  <a:srgbClr val="C8A14A"/>
                </a:solidFill>
                <a:latin typeface="Calibri" pitchFamily="34" charset="0"/>
                <a:ea typeface="Calibri" pitchFamily="34" charset="-122"/>
                <a:cs typeface="Calibri" pitchFamily="34" charset="-120"/>
              </a:rPr>
              <a:t>1</a:t>
            </a:r>
            <a:endParaRPr lang="en-US" sz="1600" dirty="0"/>
          </a:p>
        </p:txBody>
      </p:sp>
      <p:sp>
        <p:nvSpPr>
          <p:cNvPr id="8" name="Shape 6"/>
          <p:cNvSpPr/>
          <p:nvPr/>
        </p:nvSpPr>
        <p:spPr>
          <a:xfrm>
            <a:off x="667512" y="2587752"/>
            <a:ext cx="1828800" cy="292608"/>
          </a:xfrm>
          <a:prstGeom prst="roundRect">
            <a:avLst>
              <a:gd name="adj" fmla="val 50000"/>
            </a:avLst>
          </a:prstGeom>
          <a:solidFill>
            <a:srgbClr val="AF4639"/>
          </a:solidFill>
          <a:ln/>
        </p:spPr>
        <p:txBody>
          <a:bodyPr/>
          <a:lstStyle/>
          <a:p>
            <a:endParaRPr lang="en-US"/>
          </a:p>
        </p:txBody>
      </p:sp>
      <p:sp>
        <p:nvSpPr>
          <p:cNvPr id="9" name="Text 7"/>
          <p:cNvSpPr/>
          <p:nvPr/>
        </p:nvSpPr>
        <p:spPr>
          <a:xfrm>
            <a:off x="667512" y="2583180"/>
            <a:ext cx="1828800" cy="301752"/>
          </a:xfrm>
          <a:prstGeom prst="rect">
            <a:avLst/>
          </a:prstGeom>
          <a:noFill/>
          <a:ln/>
        </p:spPr>
        <p:txBody>
          <a:bodyPr wrap="square" lIns="0" tIns="0" rIns="0" bIns="0" rtlCol="0" anchor="ctr"/>
          <a:lstStyle/>
          <a:p>
            <a:pPr marL="0" indent="0" algn="ctr">
              <a:buNone/>
            </a:pPr>
            <a:r>
              <a:rPr lang="en-US" sz="850" b="1" kern="0" spc="150" dirty="0">
                <a:solidFill>
                  <a:srgbClr val="FFFFFF"/>
                </a:solidFill>
                <a:latin typeface="Calibri" pitchFamily="34" charset="0"/>
                <a:ea typeface="Calibri" pitchFamily="34" charset="-122"/>
                <a:cs typeface="Calibri" pitchFamily="34" charset="-120"/>
              </a:rPr>
              <a:t>REOPENED</a:t>
            </a:r>
            <a:endParaRPr lang="en-US" sz="850" dirty="0"/>
          </a:p>
        </p:txBody>
      </p:sp>
      <p:sp>
        <p:nvSpPr>
          <p:cNvPr id="10" name="Text 8"/>
          <p:cNvSpPr/>
          <p:nvPr/>
        </p:nvSpPr>
        <p:spPr>
          <a:xfrm>
            <a:off x="667512" y="3008376"/>
            <a:ext cx="1828800" cy="960120"/>
          </a:xfrm>
          <a:prstGeom prst="rect">
            <a:avLst/>
          </a:prstGeom>
          <a:noFill/>
          <a:ln/>
        </p:spPr>
        <p:txBody>
          <a:bodyPr wrap="square" lIns="0" tIns="0" rIns="0" bIns="0" rtlCol="0" anchor="ctr"/>
          <a:lstStyle/>
          <a:p>
            <a:pPr marL="0" indent="0">
              <a:buNone/>
            </a:pPr>
            <a:r>
              <a:rPr lang="en-US" sz="1250" b="1" dirty="0">
                <a:solidFill>
                  <a:srgbClr val="0E2641"/>
                </a:solidFill>
                <a:latin typeface="Calibri" pitchFamily="34" charset="0"/>
                <a:ea typeface="Calibri" pitchFamily="34" charset="-122"/>
                <a:cs typeface="Calibri" pitchFamily="34" charset="-120"/>
              </a:rPr>
              <a:t>Retrospectivity of the 2016 Amendment</a:t>
            </a:r>
            <a:endParaRPr lang="en-US" sz="1250" dirty="0"/>
          </a:p>
        </p:txBody>
      </p:sp>
      <p:sp>
        <p:nvSpPr>
          <p:cNvPr id="11" name="Text 9"/>
          <p:cNvSpPr/>
          <p:nvPr/>
        </p:nvSpPr>
        <p:spPr>
          <a:xfrm>
            <a:off x="667512" y="3995928"/>
            <a:ext cx="1828800" cy="1234440"/>
          </a:xfrm>
          <a:prstGeom prst="rect">
            <a:avLst/>
          </a:prstGeom>
          <a:noFill/>
          <a:ln/>
        </p:spPr>
        <p:txBody>
          <a:bodyPr wrap="square" lIns="0" tIns="0" rIns="0" bIns="0" rtlCol="0" anchor="ctr"/>
          <a:lstStyle/>
          <a:p>
            <a:pPr marL="0" indent="0">
              <a:buNone/>
            </a:pPr>
            <a:r>
              <a:rPr lang="en-US" sz="920" dirty="0">
                <a:solidFill>
                  <a:srgbClr val="556375"/>
                </a:solidFill>
                <a:latin typeface="Calibri" pitchFamily="34" charset="0"/>
                <a:ea typeface="Calibri" pitchFamily="34" charset="-122"/>
                <a:cs typeface="Calibri" pitchFamily="34" charset="-120"/>
              </a:rPr>
              <a:t>Can the confiscation machinery reach pre-2016 deals? Prospective — or caught by ‘continued holding’?</a:t>
            </a:r>
            <a:endParaRPr lang="en-US" sz="920" dirty="0"/>
          </a:p>
        </p:txBody>
      </p:sp>
      <p:sp>
        <p:nvSpPr>
          <p:cNvPr id="12" name="Shape 10"/>
          <p:cNvSpPr/>
          <p:nvPr/>
        </p:nvSpPr>
        <p:spPr>
          <a:xfrm>
            <a:off x="2834640" y="1691640"/>
            <a:ext cx="2157984" cy="3657600"/>
          </a:xfrm>
          <a:prstGeom prst="roundRect">
            <a:avLst>
              <a:gd name="adj" fmla="val 2119"/>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13" name="Shape 11"/>
          <p:cNvSpPr/>
          <p:nvPr/>
        </p:nvSpPr>
        <p:spPr>
          <a:xfrm>
            <a:off x="3017520" y="1892808"/>
            <a:ext cx="512064" cy="512064"/>
          </a:xfrm>
          <a:prstGeom prst="ellipse">
            <a:avLst/>
          </a:prstGeom>
          <a:solidFill>
            <a:srgbClr val="0E2641"/>
          </a:solidFill>
          <a:ln/>
        </p:spPr>
        <p:txBody>
          <a:bodyPr/>
          <a:lstStyle/>
          <a:p>
            <a:endParaRPr lang="en-US"/>
          </a:p>
        </p:txBody>
      </p:sp>
      <p:sp>
        <p:nvSpPr>
          <p:cNvPr id="14" name="Text 12"/>
          <p:cNvSpPr/>
          <p:nvPr/>
        </p:nvSpPr>
        <p:spPr>
          <a:xfrm>
            <a:off x="3017520" y="1892808"/>
            <a:ext cx="512064" cy="512064"/>
          </a:xfrm>
          <a:prstGeom prst="rect">
            <a:avLst/>
          </a:prstGeom>
          <a:noFill/>
          <a:ln/>
        </p:spPr>
        <p:txBody>
          <a:bodyPr wrap="square" lIns="0" tIns="0" rIns="0" bIns="0" rtlCol="0" anchor="ctr"/>
          <a:lstStyle/>
          <a:p>
            <a:pPr marL="0" indent="0" algn="ctr">
              <a:buNone/>
            </a:pPr>
            <a:r>
              <a:rPr lang="en-US" sz="1600" b="1" dirty="0">
                <a:solidFill>
                  <a:srgbClr val="C8A14A"/>
                </a:solidFill>
                <a:latin typeface="Calibri" pitchFamily="34" charset="0"/>
                <a:ea typeface="Calibri" pitchFamily="34" charset="-122"/>
                <a:cs typeface="Calibri" pitchFamily="34" charset="-120"/>
              </a:rPr>
              <a:t>2</a:t>
            </a:r>
            <a:endParaRPr lang="en-US" sz="1600" dirty="0"/>
          </a:p>
        </p:txBody>
      </p:sp>
      <p:sp>
        <p:nvSpPr>
          <p:cNvPr id="15" name="Shape 13"/>
          <p:cNvSpPr/>
          <p:nvPr/>
        </p:nvSpPr>
        <p:spPr>
          <a:xfrm>
            <a:off x="2999232" y="2587752"/>
            <a:ext cx="1828800" cy="292608"/>
          </a:xfrm>
          <a:prstGeom prst="roundRect">
            <a:avLst>
              <a:gd name="adj" fmla="val 50000"/>
            </a:avLst>
          </a:prstGeom>
          <a:solidFill>
            <a:srgbClr val="50698A"/>
          </a:solidFill>
          <a:ln/>
        </p:spPr>
        <p:txBody>
          <a:bodyPr/>
          <a:lstStyle/>
          <a:p>
            <a:endParaRPr lang="en-US"/>
          </a:p>
        </p:txBody>
      </p:sp>
      <p:sp>
        <p:nvSpPr>
          <p:cNvPr id="16" name="Text 14"/>
          <p:cNvSpPr/>
          <p:nvPr/>
        </p:nvSpPr>
        <p:spPr>
          <a:xfrm>
            <a:off x="2999232" y="2583180"/>
            <a:ext cx="1828800" cy="301752"/>
          </a:xfrm>
          <a:prstGeom prst="rect">
            <a:avLst/>
          </a:prstGeom>
          <a:noFill/>
          <a:ln/>
        </p:spPr>
        <p:txBody>
          <a:bodyPr wrap="square" lIns="0" tIns="0" rIns="0" bIns="0" rtlCol="0" anchor="ctr"/>
          <a:lstStyle/>
          <a:p>
            <a:pPr marL="0" indent="0" algn="ctr">
              <a:buNone/>
            </a:pPr>
            <a:r>
              <a:rPr lang="en-US" sz="850" b="1" kern="0" spc="150" dirty="0">
                <a:solidFill>
                  <a:srgbClr val="FFFFFF"/>
                </a:solidFill>
                <a:latin typeface="Calibri" pitchFamily="34" charset="0"/>
                <a:ea typeface="Calibri" pitchFamily="34" charset="-122"/>
                <a:cs typeface="Calibri" pitchFamily="34" charset="-120"/>
              </a:rPr>
              <a:t>DEVELOPING</a:t>
            </a:r>
            <a:endParaRPr lang="en-US" sz="850" dirty="0"/>
          </a:p>
        </p:txBody>
      </p:sp>
      <p:sp>
        <p:nvSpPr>
          <p:cNvPr id="17" name="Text 15"/>
          <p:cNvSpPr/>
          <p:nvPr/>
        </p:nvSpPr>
        <p:spPr>
          <a:xfrm>
            <a:off x="2999232" y="3008376"/>
            <a:ext cx="1828800" cy="960120"/>
          </a:xfrm>
          <a:prstGeom prst="rect">
            <a:avLst/>
          </a:prstGeom>
          <a:noFill/>
          <a:ln/>
        </p:spPr>
        <p:txBody>
          <a:bodyPr wrap="square" lIns="0" tIns="0" rIns="0" bIns="0" rtlCol="0" anchor="ctr"/>
          <a:lstStyle/>
          <a:p>
            <a:pPr marL="0" indent="0">
              <a:buNone/>
            </a:pPr>
            <a:r>
              <a:rPr lang="en-US" sz="1250" b="1" dirty="0">
                <a:solidFill>
                  <a:srgbClr val="0E2641"/>
                </a:solidFill>
                <a:latin typeface="Calibri" pitchFamily="34" charset="0"/>
                <a:ea typeface="Calibri" pitchFamily="34" charset="-122"/>
                <a:cs typeface="Calibri" pitchFamily="34" charset="-120"/>
              </a:rPr>
              <a:t>Unexplained Cash as Benami Property</a:t>
            </a:r>
            <a:endParaRPr lang="en-US" sz="1250" dirty="0"/>
          </a:p>
        </p:txBody>
      </p:sp>
      <p:sp>
        <p:nvSpPr>
          <p:cNvPr id="18" name="Text 16"/>
          <p:cNvSpPr/>
          <p:nvPr/>
        </p:nvSpPr>
        <p:spPr>
          <a:xfrm>
            <a:off x="2999232" y="3995928"/>
            <a:ext cx="1828800" cy="1234440"/>
          </a:xfrm>
          <a:prstGeom prst="rect">
            <a:avLst/>
          </a:prstGeom>
          <a:noFill/>
          <a:ln/>
        </p:spPr>
        <p:txBody>
          <a:bodyPr wrap="square" lIns="0" tIns="0" rIns="0" bIns="0" rtlCol="0" anchor="ctr"/>
          <a:lstStyle/>
          <a:p>
            <a:pPr marL="0" indent="0">
              <a:buNone/>
            </a:pPr>
            <a:r>
              <a:rPr lang="en-US" sz="920" dirty="0">
                <a:solidFill>
                  <a:srgbClr val="556375"/>
                </a:solidFill>
                <a:latin typeface="Calibri" pitchFamily="34" charset="0"/>
                <a:ea typeface="Calibri" pitchFamily="34" charset="-122"/>
                <a:cs typeface="Calibri" pitchFamily="34" charset="-120"/>
              </a:rPr>
              <a:t>Is seized cash ‘property’? Can there be a benami without a beneficial owner?</a:t>
            </a:r>
            <a:endParaRPr lang="en-US" sz="920" dirty="0"/>
          </a:p>
        </p:txBody>
      </p:sp>
      <p:sp>
        <p:nvSpPr>
          <p:cNvPr id="19" name="Shape 17"/>
          <p:cNvSpPr/>
          <p:nvPr/>
        </p:nvSpPr>
        <p:spPr>
          <a:xfrm>
            <a:off x="5166360" y="1691640"/>
            <a:ext cx="2157984" cy="3657600"/>
          </a:xfrm>
          <a:prstGeom prst="roundRect">
            <a:avLst>
              <a:gd name="adj" fmla="val 2119"/>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20" name="Shape 18"/>
          <p:cNvSpPr/>
          <p:nvPr/>
        </p:nvSpPr>
        <p:spPr>
          <a:xfrm>
            <a:off x="5349240" y="1892808"/>
            <a:ext cx="512064" cy="512064"/>
          </a:xfrm>
          <a:prstGeom prst="ellipse">
            <a:avLst/>
          </a:prstGeom>
          <a:solidFill>
            <a:srgbClr val="0E2641"/>
          </a:solidFill>
          <a:ln/>
        </p:spPr>
        <p:txBody>
          <a:bodyPr/>
          <a:lstStyle/>
          <a:p>
            <a:endParaRPr lang="en-US"/>
          </a:p>
        </p:txBody>
      </p:sp>
      <p:sp>
        <p:nvSpPr>
          <p:cNvPr id="21" name="Text 19"/>
          <p:cNvSpPr/>
          <p:nvPr/>
        </p:nvSpPr>
        <p:spPr>
          <a:xfrm>
            <a:off x="5349240" y="1892808"/>
            <a:ext cx="512064" cy="512064"/>
          </a:xfrm>
          <a:prstGeom prst="rect">
            <a:avLst/>
          </a:prstGeom>
          <a:noFill/>
          <a:ln/>
        </p:spPr>
        <p:txBody>
          <a:bodyPr wrap="square" lIns="0" tIns="0" rIns="0" bIns="0" rtlCol="0" anchor="ctr"/>
          <a:lstStyle/>
          <a:p>
            <a:pPr marL="0" indent="0" algn="ctr">
              <a:buNone/>
            </a:pPr>
            <a:r>
              <a:rPr lang="en-US" sz="1600" b="1" dirty="0">
                <a:solidFill>
                  <a:srgbClr val="C8A14A"/>
                </a:solidFill>
                <a:latin typeface="Calibri" pitchFamily="34" charset="0"/>
                <a:ea typeface="Calibri" pitchFamily="34" charset="-122"/>
                <a:cs typeface="Calibri" pitchFamily="34" charset="-120"/>
              </a:rPr>
              <a:t>3</a:t>
            </a:r>
            <a:endParaRPr lang="en-US" sz="1600" dirty="0"/>
          </a:p>
        </p:txBody>
      </p:sp>
      <p:sp>
        <p:nvSpPr>
          <p:cNvPr id="22" name="Shape 20"/>
          <p:cNvSpPr/>
          <p:nvPr/>
        </p:nvSpPr>
        <p:spPr>
          <a:xfrm>
            <a:off x="5330952" y="2587752"/>
            <a:ext cx="1828800" cy="292608"/>
          </a:xfrm>
          <a:prstGeom prst="roundRect">
            <a:avLst>
              <a:gd name="adj" fmla="val 50000"/>
            </a:avLst>
          </a:prstGeom>
          <a:solidFill>
            <a:srgbClr val="AF4639"/>
          </a:solidFill>
          <a:ln/>
        </p:spPr>
        <p:txBody>
          <a:bodyPr/>
          <a:lstStyle/>
          <a:p>
            <a:endParaRPr lang="en-US"/>
          </a:p>
        </p:txBody>
      </p:sp>
      <p:sp>
        <p:nvSpPr>
          <p:cNvPr id="23" name="Text 21"/>
          <p:cNvSpPr/>
          <p:nvPr/>
        </p:nvSpPr>
        <p:spPr>
          <a:xfrm>
            <a:off x="5330952" y="2583180"/>
            <a:ext cx="1828800" cy="301752"/>
          </a:xfrm>
          <a:prstGeom prst="rect">
            <a:avLst/>
          </a:prstGeom>
          <a:noFill/>
          <a:ln/>
        </p:spPr>
        <p:txBody>
          <a:bodyPr wrap="square" lIns="0" tIns="0" rIns="0" bIns="0" rtlCol="0" anchor="ctr"/>
          <a:lstStyle/>
          <a:p>
            <a:pPr marL="0" indent="0" algn="ctr">
              <a:buNone/>
            </a:pPr>
            <a:r>
              <a:rPr lang="en-US" sz="850" b="1" kern="0" spc="150" dirty="0">
                <a:solidFill>
                  <a:srgbClr val="FFFFFF"/>
                </a:solidFill>
                <a:latin typeface="Calibri" pitchFamily="34" charset="0"/>
                <a:ea typeface="Calibri" pitchFamily="34" charset="-122"/>
                <a:cs typeface="Calibri" pitchFamily="34" charset="-120"/>
              </a:rPr>
              <a:t>TRIBUNAL SPLIT</a:t>
            </a:r>
            <a:endParaRPr lang="en-US" sz="850" dirty="0"/>
          </a:p>
        </p:txBody>
      </p:sp>
      <p:sp>
        <p:nvSpPr>
          <p:cNvPr id="24" name="Text 22"/>
          <p:cNvSpPr/>
          <p:nvPr/>
        </p:nvSpPr>
        <p:spPr>
          <a:xfrm>
            <a:off x="5330952" y="3008376"/>
            <a:ext cx="1828800" cy="960120"/>
          </a:xfrm>
          <a:prstGeom prst="rect">
            <a:avLst/>
          </a:prstGeom>
          <a:noFill/>
          <a:ln/>
        </p:spPr>
        <p:txBody>
          <a:bodyPr wrap="square" lIns="0" tIns="0" rIns="0" bIns="0" rtlCol="0" anchor="ctr"/>
          <a:lstStyle/>
          <a:p>
            <a:pPr marL="0" indent="0">
              <a:buNone/>
            </a:pPr>
            <a:r>
              <a:rPr lang="en-US" sz="1250" b="1" dirty="0">
                <a:solidFill>
                  <a:srgbClr val="0E2641"/>
                </a:solidFill>
                <a:latin typeface="Calibri" pitchFamily="34" charset="0"/>
                <a:ea typeface="Calibri" pitchFamily="34" charset="-122"/>
                <a:cs typeface="Calibri" pitchFamily="34" charset="-120"/>
              </a:rPr>
              <a:t>Accommodation Entries as Benami</a:t>
            </a:r>
            <a:endParaRPr lang="en-US" sz="1250" dirty="0"/>
          </a:p>
        </p:txBody>
      </p:sp>
      <p:sp>
        <p:nvSpPr>
          <p:cNvPr id="25" name="Text 23"/>
          <p:cNvSpPr/>
          <p:nvPr/>
        </p:nvSpPr>
        <p:spPr>
          <a:xfrm>
            <a:off x="5330952" y="3995928"/>
            <a:ext cx="1828800" cy="1234440"/>
          </a:xfrm>
          <a:prstGeom prst="rect">
            <a:avLst/>
          </a:prstGeom>
          <a:noFill/>
          <a:ln/>
        </p:spPr>
        <p:txBody>
          <a:bodyPr wrap="square" lIns="0" tIns="0" rIns="0" bIns="0" rtlCol="0" anchor="ctr"/>
          <a:lstStyle/>
          <a:p>
            <a:pPr marL="0" indent="0">
              <a:buNone/>
            </a:pPr>
            <a:r>
              <a:rPr lang="en-US" sz="920" dirty="0">
                <a:solidFill>
                  <a:srgbClr val="556375"/>
                </a:solidFill>
                <a:latin typeface="Calibri" pitchFamily="34" charset="0"/>
                <a:ea typeface="Calibri" pitchFamily="34" charset="-122"/>
                <a:cs typeface="Calibri" pitchFamily="34" charset="-120"/>
              </a:rPr>
              <a:t>Share capital and loans through shell entities — the Tribunal has gone both ways.</a:t>
            </a:r>
            <a:endParaRPr lang="en-US" sz="920" dirty="0"/>
          </a:p>
        </p:txBody>
      </p:sp>
      <p:sp>
        <p:nvSpPr>
          <p:cNvPr id="26" name="Shape 24"/>
          <p:cNvSpPr/>
          <p:nvPr/>
        </p:nvSpPr>
        <p:spPr>
          <a:xfrm>
            <a:off x="7498080" y="1691640"/>
            <a:ext cx="2157984" cy="3657600"/>
          </a:xfrm>
          <a:prstGeom prst="roundRect">
            <a:avLst>
              <a:gd name="adj" fmla="val 2119"/>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27" name="Shape 25"/>
          <p:cNvSpPr/>
          <p:nvPr/>
        </p:nvSpPr>
        <p:spPr>
          <a:xfrm>
            <a:off x="7680960" y="1892808"/>
            <a:ext cx="512064" cy="512064"/>
          </a:xfrm>
          <a:prstGeom prst="ellipse">
            <a:avLst/>
          </a:prstGeom>
          <a:solidFill>
            <a:srgbClr val="0E2641"/>
          </a:solidFill>
          <a:ln/>
        </p:spPr>
        <p:txBody>
          <a:bodyPr/>
          <a:lstStyle/>
          <a:p>
            <a:endParaRPr lang="en-US"/>
          </a:p>
        </p:txBody>
      </p:sp>
      <p:sp>
        <p:nvSpPr>
          <p:cNvPr id="28" name="Text 26"/>
          <p:cNvSpPr/>
          <p:nvPr/>
        </p:nvSpPr>
        <p:spPr>
          <a:xfrm>
            <a:off x="7680960" y="1892808"/>
            <a:ext cx="512064" cy="512064"/>
          </a:xfrm>
          <a:prstGeom prst="rect">
            <a:avLst/>
          </a:prstGeom>
          <a:noFill/>
          <a:ln/>
        </p:spPr>
        <p:txBody>
          <a:bodyPr wrap="square" lIns="0" tIns="0" rIns="0" bIns="0" rtlCol="0" anchor="ctr"/>
          <a:lstStyle/>
          <a:p>
            <a:pPr marL="0" indent="0" algn="ctr">
              <a:buNone/>
            </a:pPr>
            <a:r>
              <a:rPr lang="en-US" sz="1600" b="1" dirty="0">
                <a:solidFill>
                  <a:srgbClr val="C8A14A"/>
                </a:solidFill>
                <a:latin typeface="Calibri" pitchFamily="34" charset="0"/>
                <a:ea typeface="Calibri" pitchFamily="34" charset="-122"/>
                <a:cs typeface="Calibri" pitchFamily="34" charset="-120"/>
              </a:rPr>
              <a:t>4</a:t>
            </a:r>
            <a:endParaRPr lang="en-US" sz="1600" dirty="0"/>
          </a:p>
        </p:txBody>
      </p:sp>
      <p:sp>
        <p:nvSpPr>
          <p:cNvPr id="29" name="Shape 27"/>
          <p:cNvSpPr/>
          <p:nvPr/>
        </p:nvSpPr>
        <p:spPr>
          <a:xfrm>
            <a:off x="7662672" y="2587752"/>
            <a:ext cx="1828800" cy="292608"/>
          </a:xfrm>
          <a:prstGeom prst="roundRect">
            <a:avLst>
              <a:gd name="adj" fmla="val 50000"/>
            </a:avLst>
          </a:prstGeom>
          <a:solidFill>
            <a:srgbClr val="AD8139"/>
          </a:solidFill>
          <a:ln/>
        </p:spPr>
        <p:txBody>
          <a:bodyPr/>
          <a:lstStyle/>
          <a:p>
            <a:endParaRPr lang="en-US"/>
          </a:p>
        </p:txBody>
      </p:sp>
      <p:sp>
        <p:nvSpPr>
          <p:cNvPr id="30" name="Text 28"/>
          <p:cNvSpPr/>
          <p:nvPr/>
        </p:nvSpPr>
        <p:spPr>
          <a:xfrm>
            <a:off x="7662672" y="2583180"/>
            <a:ext cx="1828800" cy="301752"/>
          </a:xfrm>
          <a:prstGeom prst="rect">
            <a:avLst/>
          </a:prstGeom>
          <a:noFill/>
          <a:ln/>
        </p:spPr>
        <p:txBody>
          <a:bodyPr wrap="square" lIns="0" tIns="0" rIns="0" bIns="0" rtlCol="0" anchor="ctr"/>
          <a:lstStyle/>
          <a:p>
            <a:pPr marL="0" indent="0" algn="ctr">
              <a:buNone/>
            </a:pPr>
            <a:r>
              <a:rPr lang="en-US" sz="850" b="1" kern="0" spc="150" dirty="0">
                <a:solidFill>
                  <a:srgbClr val="FFFFFF"/>
                </a:solidFill>
                <a:latin typeface="Calibri" pitchFamily="34" charset="0"/>
                <a:ea typeface="Calibri" pitchFamily="34" charset="-122"/>
                <a:cs typeface="Calibri" pitchFamily="34" charset="-120"/>
              </a:rPr>
              <a:t>CONTESTED</a:t>
            </a:r>
            <a:endParaRPr lang="en-US" sz="850" dirty="0"/>
          </a:p>
        </p:txBody>
      </p:sp>
      <p:sp>
        <p:nvSpPr>
          <p:cNvPr id="31" name="Text 29"/>
          <p:cNvSpPr/>
          <p:nvPr/>
        </p:nvSpPr>
        <p:spPr>
          <a:xfrm>
            <a:off x="7662672" y="3008376"/>
            <a:ext cx="1828800" cy="960120"/>
          </a:xfrm>
          <a:prstGeom prst="rect">
            <a:avLst/>
          </a:prstGeom>
          <a:noFill/>
          <a:ln/>
        </p:spPr>
        <p:txBody>
          <a:bodyPr wrap="square" lIns="0" tIns="0" rIns="0" bIns="0" rtlCol="0" anchor="ctr"/>
          <a:lstStyle/>
          <a:p>
            <a:pPr marL="0" indent="0">
              <a:buNone/>
            </a:pPr>
            <a:r>
              <a:rPr lang="en-US" sz="1250" b="1" dirty="0">
                <a:solidFill>
                  <a:srgbClr val="0E2641"/>
                </a:solidFill>
                <a:latin typeface="Calibri" pitchFamily="34" charset="0"/>
                <a:ea typeface="Calibri" pitchFamily="34" charset="-122"/>
                <a:cs typeface="Calibri" pitchFamily="34" charset="-120"/>
              </a:rPr>
              <a:t>S.2(9)(D) — the Unknown Source</a:t>
            </a:r>
            <a:endParaRPr lang="en-US" sz="1250" dirty="0"/>
          </a:p>
        </p:txBody>
      </p:sp>
      <p:sp>
        <p:nvSpPr>
          <p:cNvPr id="32" name="Text 30"/>
          <p:cNvSpPr/>
          <p:nvPr/>
        </p:nvSpPr>
        <p:spPr>
          <a:xfrm>
            <a:off x="7662672" y="3995928"/>
            <a:ext cx="1828800" cy="1234440"/>
          </a:xfrm>
          <a:prstGeom prst="rect">
            <a:avLst/>
          </a:prstGeom>
          <a:noFill/>
          <a:ln/>
        </p:spPr>
        <p:txBody>
          <a:bodyPr wrap="square" lIns="0" tIns="0" rIns="0" bIns="0" rtlCol="0" anchor="ctr"/>
          <a:lstStyle/>
          <a:p>
            <a:pPr marL="0" indent="0">
              <a:buNone/>
            </a:pPr>
            <a:r>
              <a:rPr lang="en-US" sz="920" dirty="0">
                <a:solidFill>
                  <a:srgbClr val="556375"/>
                </a:solidFill>
                <a:latin typeface="Calibri" pitchFamily="34" charset="0"/>
                <a:ea typeface="Calibri" pitchFamily="34" charset="-122"/>
                <a:cs typeface="Calibri" pitchFamily="34" charset="-120"/>
              </a:rPr>
              <a:t>What must the Initiating Officer actually prove — and who bears the burden?</a:t>
            </a:r>
            <a:endParaRPr lang="en-US" sz="920" dirty="0"/>
          </a:p>
        </p:txBody>
      </p:sp>
      <p:sp>
        <p:nvSpPr>
          <p:cNvPr id="35" name="Text 33"/>
          <p:cNvSpPr/>
          <p:nvPr/>
        </p:nvSpPr>
        <p:spPr>
          <a:xfrm>
            <a:off x="10012680" y="1892808"/>
            <a:ext cx="512064" cy="512064"/>
          </a:xfrm>
          <a:prstGeom prst="rect">
            <a:avLst/>
          </a:prstGeom>
          <a:noFill/>
          <a:ln/>
        </p:spPr>
        <p:txBody>
          <a:bodyPr wrap="square" lIns="0" tIns="0" rIns="0" bIns="0" rtlCol="0" anchor="ctr"/>
          <a:lstStyle/>
          <a:p>
            <a:pPr marL="0" indent="0" algn="ctr">
              <a:buNone/>
            </a:pPr>
            <a:endParaRPr lang="en-US" sz="1600" dirty="0"/>
          </a:p>
        </p:txBody>
      </p:sp>
      <p:sp>
        <p:nvSpPr>
          <p:cNvPr id="37" name="Text 35"/>
          <p:cNvSpPr/>
          <p:nvPr/>
        </p:nvSpPr>
        <p:spPr>
          <a:xfrm>
            <a:off x="9994392" y="2583180"/>
            <a:ext cx="1828800" cy="301752"/>
          </a:xfrm>
          <a:prstGeom prst="rect">
            <a:avLst/>
          </a:prstGeom>
          <a:noFill/>
          <a:ln/>
        </p:spPr>
        <p:txBody>
          <a:bodyPr wrap="square" lIns="0" tIns="0" rIns="0" bIns="0" rtlCol="0" anchor="ctr"/>
          <a:lstStyle/>
          <a:p>
            <a:pPr marL="0" indent="0" algn="ctr">
              <a:buNone/>
            </a:pPr>
            <a:endParaRPr lang="en-US" sz="850" dirty="0"/>
          </a:p>
        </p:txBody>
      </p:sp>
      <p:sp>
        <p:nvSpPr>
          <p:cNvPr id="38" name="Text 36"/>
          <p:cNvSpPr/>
          <p:nvPr/>
        </p:nvSpPr>
        <p:spPr>
          <a:xfrm>
            <a:off x="9994392" y="3008376"/>
            <a:ext cx="1828800" cy="960120"/>
          </a:xfrm>
          <a:prstGeom prst="rect">
            <a:avLst/>
          </a:prstGeom>
          <a:noFill/>
          <a:ln/>
        </p:spPr>
        <p:txBody>
          <a:bodyPr wrap="square" lIns="0" tIns="0" rIns="0" bIns="0" rtlCol="0" anchor="ctr"/>
          <a:lstStyle/>
          <a:p>
            <a:pPr marL="0" indent="0">
              <a:buNone/>
            </a:pPr>
            <a:endParaRPr lang="en-US" sz="1250" dirty="0"/>
          </a:p>
        </p:txBody>
      </p:sp>
      <p:sp>
        <p:nvSpPr>
          <p:cNvPr id="39" name="Text 37"/>
          <p:cNvSpPr/>
          <p:nvPr/>
        </p:nvSpPr>
        <p:spPr>
          <a:xfrm>
            <a:off x="9994392" y="3995928"/>
            <a:ext cx="1828800" cy="1234440"/>
          </a:xfrm>
          <a:prstGeom prst="rect">
            <a:avLst/>
          </a:prstGeom>
          <a:noFill/>
          <a:ln/>
        </p:spPr>
        <p:txBody>
          <a:bodyPr wrap="square" lIns="0" tIns="0" rIns="0" bIns="0" rtlCol="0" anchor="ctr"/>
          <a:lstStyle/>
          <a:p>
            <a:pPr marL="0" indent="0">
              <a:buNone/>
            </a:pPr>
            <a:endParaRPr lang="en-US" sz="920" dirty="0"/>
          </a:p>
        </p:txBody>
      </p:sp>
      <p:sp>
        <p:nvSpPr>
          <p:cNvPr id="40" name="Text 38"/>
          <p:cNvSpPr/>
          <p:nvPr/>
        </p:nvSpPr>
        <p:spPr>
          <a:xfrm>
            <a:off x="502920" y="5623560"/>
            <a:ext cx="11155680" cy="548640"/>
          </a:xfrm>
          <a:prstGeom prst="rect">
            <a:avLst/>
          </a:prstGeom>
          <a:noFill/>
          <a:ln/>
        </p:spPr>
        <p:txBody>
          <a:bodyPr wrap="square" lIns="0" tIns="0" rIns="0" bIns="0" rtlCol="0" anchor="ctr"/>
          <a:lstStyle/>
          <a:p>
            <a:pPr marL="0" indent="0">
              <a:buNone/>
            </a:pPr>
            <a:r>
              <a:rPr lang="en-US" sz="1050" dirty="0">
                <a:solidFill>
                  <a:srgbClr val="556375"/>
                </a:solidFill>
                <a:latin typeface="Calibri" pitchFamily="34" charset="0"/>
                <a:ea typeface="Calibri" pitchFamily="34" charset="-122"/>
                <a:cs typeface="Calibri" pitchFamily="34" charset="-120"/>
              </a:rPr>
              <a:t>Issues 2 and 3 are today's centre of gravity: the same accommodation-entry facts are producing attachments upheld in one appeal and vacated in the next.</a:t>
            </a:r>
            <a:endParaRPr lang="en-US" sz="1050" dirty="0"/>
          </a:p>
        </p:txBody>
      </p:sp>
      <p:sp>
        <p:nvSpPr>
          <p:cNvPr id="41" name="Text 39"/>
          <p:cNvSpPr/>
          <p:nvPr/>
        </p:nvSpPr>
        <p:spPr>
          <a:xfrm>
            <a:off x="502920" y="6510528"/>
            <a:ext cx="5943600" cy="274320"/>
          </a:xfrm>
          <a:prstGeom prst="rect">
            <a:avLst/>
          </a:prstGeom>
          <a:noFill/>
          <a:ln/>
        </p:spPr>
        <p:txBody>
          <a:bodyPr wrap="square" lIns="0" tIns="0" rIns="0" bIns="0" rtlCol="0" anchor="ctr"/>
          <a:lstStyle/>
          <a:p>
            <a:pPr marL="0" indent="0" algn="l">
              <a:buNone/>
            </a:pPr>
            <a:r>
              <a:rPr lang="en-US" sz="750" dirty="0">
                <a:solidFill>
                  <a:srgbClr val="9EAFBF"/>
                </a:solidFill>
                <a:latin typeface="Calibri" pitchFamily="34" charset="0"/>
                <a:ea typeface="Calibri" pitchFamily="34" charset="-122"/>
                <a:cs typeface="Calibri" pitchFamily="34" charset="-120"/>
              </a:rPr>
              <a:t>PMLA &amp; Benami · Current Burning Issues · Adv. (CA.) Ajay Wadhwa</a:t>
            </a:r>
            <a:endParaRPr lang="en-US" sz="750" dirty="0"/>
          </a:p>
        </p:txBody>
      </p:sp>
      <p:sp>
        <p:nvSpPr>
          <p:cNvPr id="42" name="Text 40"/>
          <p:cNvSpPr/>
          <p:nvPr/>
        </p:nvSpPr>
        <p:spPr>
          <a:xfrm>
            <a:off x="11475720" y="6510528"/>
            <a:ext cx="457200" cy="274320"/>
          </a:xfrm>
          <a:prstGeom prst="rect">
            <a:avLst/>
          </a:prstGeom>
          <a:noFill/>
          <a:ln/>
        </p:spPr>
        <p:txBody>
          <a:bodyPr wrap="square" lIns="0" tIns="0" rIns="0" bIns="0" rtlCol="0" anchor="ctr"/>
          <a:lstStyle/>
          <a:p>
            <a:pPr marL="0" indent="0" algn="r">
              <a:buNone/>
            </a:pP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92608"/>
            <a:ext cx="8686800" cy="274320"/>
          </a:xfrm>
          <a:prstGeom prst="rect">
            <a:avLst/>
          </a:prstGeom>
          <a:noFill/>
          <a:ln/>
        </p:spPr>
        <p:txBody>
          <a:bodyPr wrap="square" lIns="0" tIns="0" rIns="0" bIns="0" rtlCol="0" anchor="ctr"/>
          <a:lstStyle/>
          <a:p>
            <a:pPr marL="0" indent="0">
              <a:buNone/>
            </a:pPr>
            <a:r>
              <a:rPr lang="en-US" sz="1100" b="1" kern="0" spc="200" dirty="0">
                <a:solidFill>
                  <a:srgbClr val="B8860B"/>
                </a:solidFill>
                <a:latin typeface="Calibri" pitchFamily="34" charset="0"/>
                <a:ea typeface="Calibri" pitchFamily="34" charset="-122"/>
                <a:cs typeface="Calibri" pitchFamily="34" charset="-120"/>
              </a:rPr>
              <a:t>BENAMI LAW · RETROSPECTIVITY OF THE 2016 AMENDMENT</a:t>
            </a:r>
            <a:endParaRPr lang="en-US" sz="1100" dirty="0"/>
          </a:p>
        </p:txBody>
      </p:sp>
      <p:sp>
        <p:nvSpPr>
          <p:cNvPr id="3" name="Text 1"/>
          <p:cNvSpPr/>
          <p:nvPr/>
        </p:nvSpPr>
        <p:spPr>
          <a:xfrm>
            <a:off x="457200" y="548640"/>
            <a:ext cx="8778240" cy="64008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The Controversy, Explained</a:t>
            </a:r>
            <a:endParaRPr lang="en-US" sz="3200" dirty="0"/>
          </a:p>
        </p:txBody>
      </p:sp>
      <p:sp>
        <p:nvSpPr>
          <p:cNvPr id="4" name="Text 2"/>
          <p:cNvSpPr/>
          <p:nvPr/>
        </p:nvSpPr>
        <p:spPr>
          <a:xfrm>
            <a:off x="457200" y="1170432"/>
            <a:ext cx="8869680" cy="457200"/>
          </a:xfrm>
          <a:prstGeom prst="rect">
            <a:avLst/>
          </a:prstGeom>
          <a:noFill/>
          <a:ln/>
        </p:spPr>
        <p:txBody>
          <a:bodyPr wrap="square" lIns="0" tIns="0" rIns="0" bIns="0" rtlCol="0" anchor="ctr"/>
          <a:lstStyle/>
          <a:p>
            <a:pPr marL="0" indent="0">
              <a:buNone/>
            </a:pPr>
            <a:r>
              <a:rPr lang="en-US" sz="1300" i="1" dirty="0">
                <a:solidFill>
                  <a:srgbClr val="5B6478"/>
                </a:solidFill>
                <a:latin typeface="Calibri" pitchFamily="34" charset="0"/>
                <a:ea typeface="Calibri" pitchFamily="34" charset="-122"/>
                <a:cs typeface="Calibri" pitchFamily="34" charset="-120"/>
              </a:rPr>
              <a:t>Why courts, and now the Supreme Court itself, cannot agree on whether the 2016 Amendment reaches transactions entered into before 1 November 2016.</a:t>
            </a:r>
            <a:endParaRPr lang="en-US" sz="1300" dirty="0"/>
          </a:p>
        </p:txBody>
      </p:sp>
      <p:sp>
        <p:nvSpPr>
          <p:cNvPr id="5" name="Shape 3"/>
          <p:cNvSpPr/>
          <p:nvPr/>
        </p:nvSpPr>
        <p:spPr>
          <a:xfrm>
            <a:off x="9646920" y="384048"/>
            <a:ext cx="2084832" cy="384048"/>
          </a:xfrm>
          <a:prstGeom prst="roundRect">
            <a:avLst>
              <a:gd name="adj" fmla="val 19048"/>
            </a:avLst>
          </a:prstGeom>
          <a:solidFill>
            <a:srgbClr val="B7472A"/>
          </a:solidFill>
          <a:ln/>
        </p:spPr>
        <p:txBody>
          <a:bodyPr/>
          <a:lstStyle/>
          <a:p>
            <a:endParaRPr lang="en-US"/>
          </a:p>
        </p:txBody>
      </p:sp>
      <p:sp>
        <p:nvSpPr>
          <p:cNvPr id="6" name="Text 4"/>
          <p:cNvSpPr/>
          <p:nvPr/>
        </p:nvSpPr>
        <p:spPr>
          <a:xfrm>
            <a:off x="9646920" y="384048"/>
            <a:ext cx="2084832" cy="384048"/>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LIVE CONTROVERSY</a:t>
            </a:r>
            <a:endParaRPr lang="en-US" sz="1100" dirty="0"/>
          </a:p>
        </p:txBody>
      </p:sp>
      <p:sp>
        <p:nvSpPr>
          <p:cNvPr id="7" name="Text 5"/>
          <p:cNvSpPr/>
          <p:nvPr/>
        </p:nvSpPr>
        <p:spPr>
          <a:xfrm>
            <a:off x="9326880" y="822960"/>
            <a:ext cx="2468880" cy="274320"/>
          </a:xfrm>
          <a:prstGeom prst="rect">
            <a:avLst/>
          </a:prstGeom>
          <a:noFill/>
          <a:ln/>
        </p:spPr>
        <p:txBody>
          <a:bodyPr wrap="square" lIns="0" tIns="0" rIns="0" bIns="0" rtlCol="0" anchor="ctr"/>
          <a:lstStyle/>
          <a:p>
            <a:pPr marL="0" indent="0" algn="r">
              <a:buNone/>
            </a:pPr>
            <a:r>
              <a:rPr lang="en-US" sz="900" dirty="0">
                <a:solidFill>
                  <a:srgbClr val="5B6478"/>
                </a:solidFill>
                <a:latin typeface="Calibri" pitchFamily="34" charset="0"/>
                <a:ea typeface="Calibri" pitchFamily="34" charset="-122"/>
                <a:cs typeface="Calibri" pitchFamily="34" charset="-120"/>
              </a:rPr>
              <a:t>Provisions: S.3 · S.5 · S.24 · Art. 20(1)</a:t>
            </a:r>
            <a:endParaRPr lang="en-US" sz="900" dirty="0"/>
          </a:p>
        </p:txBody>
      </p:sp>
      <p:sp>
        <p:nvSpPr>
          <p:cNvPr id="8" name="Shape 6"/>
          <p:cNvSpPr/>
          <p:nvPr/>
        </p:nvSpPr>
        <p:spPr>
          <a:xfrm>
            <a:off x="457200" y="1783080"/>
            <a:ext cx="3520440" cy="4434840"/>
          </a:xfrm>
          <a:prstGeom prst="roundRect">
            <a:avLst>
              <a:gd name="adj" fmla="val 1558"/>
            </a:avLst>
          </a:prstGeom>
          <a:solidFill>
            <a:srgbClr val="141B44"/>
          </a:solidFill>
          <a:ln/>
          <a:effectLst>
            <a:outerShdw blurRad="101600" dist="38100" dir="5400000" algn="bl" rotWithShape="0">
              <a:srgbClr val="1E2761">
                <a:alpha val="10000"/>
              </a:srgbClr>
            </a:outerShdw>
          </a:effectLst>
        </p:spPr>
        <p:txBody>
          <a:bodyPr/>
          <a:lstStyle/>
          <a:p>
            <a:endParaRPr lang="en-US"/>
          </a:p>
        </p:txBody>
      </p:sp>
      <p:sp>
        <p:nvSpPr>
          <p:cNvPr id="9" name="Text 7"/>
          <p:cNvSpPr/>
          <p:nvPr/>
        </p:nvSpPr>
        <p:spPr>
          <a:xfrm>
            <a:off x="685800" y="1965960"/>
            <a:ext cx="3063240" cy="274320"/>
          </a:xfrm>
          <a:prstGeom prst="rect">
            <a:avLst/>
          </a:prstGeom>
          <a:noFill/>
          <a:ln/>
        </p:spPr>
        <p:txBody>
          <a:bodyPr wrap="square" lIns="0" tIns="0" rIns="0" bIns="0" rtlCol="0" anchor="ctr"/>
          <a:lstStyle/>
          <a:p>
            <a:pPr marL="0" indent="0">
              <a:buNone/>
            </a:pPr>
            <a:r>
              <a:rPr lang="en-US" sz="1100" b="1" kern="0" spc="150" dirty="0">
                <a:solidFill>
                  <a:srgbClr val="CADCFC"/>
                </a:solidFill>
                <a:latin typeface="Calibri" pitchFamily="34" charset="0"/>
                <a:ea typeface="Calibri" pitchFamily="34" charset="-122"/>
                <a:cs typeface="Calibri" pitchFamily="34" charset="-120"/>
              </a:rPr>
              <a:t>THE PROVISION</a:t>
            </a:r>
            <a:endParaRPr lang="en-US" sz="1100" dirty="0"/>
          </a:p>
        </p:txBody>
      </p:sp>
      <p:sp>
        <p:nvSpPr>
          <p:cNvPr id="10" name="Text 8"/>
          <p:cNvSpPr/>
          <p:nvPr/>
        </p:nvSpPr>
        <p:spPr>
          <a:xfrm>
            <a:off x="685800" y="2331720"/>
            <a:ext cx="3063240" cy="1554480"/>
          </a:xfrm>
          <a:prstGeom prst="rect">
            <a:avLst/>
          </a:prstGeom>
          <a:noFill/>
          <a:ln/>
        </p:spPr>
        <p:txBody>
          <a:bodyPr wrap="square" lIns="0" tIns="0" rIns="0" bIns="0" rtlCol="0" anchor="ctr"/>
          <a:lstStyle/>
          <a:p>
            <a:pPr marL="0" indent="0">
              <a:lnSpc>
                <a:spcPct val="115000"/>
              </a:lnSpc>
              <a:buNone/>
            </a:pPr>
            <a:r>
              <a:rPr lang="en-US" sz="1150" b="1" dirty="0">
                <a:solidFill>
                  <a:srgbClr val="FFFFFF"/>
                </a:solidFill>
                <a:latin typeface="Calibri" pitchFamily="34" charset="0"/>
                <a:ea typeface="Calibri" pitchFamily="34" charset="-122"/>
                <a:cs typeface="Calibri" pitchFamily="34" charset="-120"/>
              </a:rPr>
              <a:t>Article 20(1), Constitution of India</a:t>
            </a:r>
            <a:endParaRPr lang="en-US" sz="1150" dirty="0"/>
          </a:p>
          <a:p>
            <a:pPr marL="0" indent="0">
              <a:lnSpc>
                <a:spcPct val="115000"/>
              </a:lnSpc>
              <a:buNone/>
            </a:pPr>
            <a:r>
              <a:rPr lang="en-US" sz="1150" i="1" dirty="0">
                <a:solidFill>
                  <a:srgbClr val="CADCFC"/>
                </a:solidFill>
                <a:latin typeface="Calibri" pitchFamily="34" charset="0"/>
                <a:ea typeface="Calibri" pitchFamily="34" charset="-122"/>
                <a:cs typeface="Calibri" pitchFamily="34" charset="-120"/>
              </a:rPr>
              <a:t>No person shall be convicted of an offence except for violating a law in force at the time of the act, nor be subjected to a penalty greater than what the law then in force prescribed.</a:t>
            </a:r>
            <a:endParaRPr lang="en-US" sz="1150" dirty="0"/>
          </a:p>
        </p:txBody>
      </p:sp>
      <p:sp>
        <p:nvSpPr>
          <p:cNvPr id="11" name="Shape 9"/>
          <p:cNvSpPr/>
          <p:nvPr/>
        </p:nvSpPr>
        <p:spPr>
          <a:xfrm>
            <a:off x="685800" y="3977640"/>
            <a:ext cx="3063240" cy="0"/>
          </a:xfrm>
          <a:prstGeom prst="line">
            <a:avLst/>
          </a:prstGeom>
          <a:noFill/>
          <a:ln w="12700">
            <a:solidFill>
              <a:srgbClr val="3A4380"/>
            </a:solidFill>
            <a:prstDash val="solid"/>
          </a:ln>
        </p:spPr>
        <p:txBody>
          <a:bodyPr/>
          <a:lstStyle/>
          <a:p>
            <a:endParaRPr lang="en-US"/>
          </a:p>
        </p:txBody>
      </p:sp>
      <p:sp>
        <p:nvSpPr>
          <p:cNvPr id="12" name="Text 10"/>
          <p:cNvSpPr/>
          <p:nvPr/>
        </p:nvSpPr>
        <p:spPr>
          <a:xfrm>
            <a:off x="685800" y="4114800"/>
            <a:ext cx="3063240" cy="960120"/>
          </a:xfrm>
          <a:prstGeom prst="rect">
            <a:avLst/>
          </a:prstGeom>
          <a:noFill/>
          <a:ln/>
        </p:spPr>
        <p:txBody>
          <a:bodyPr wrap="square" lIns="0" tIns="0" rIns="0" bIns="0" rtlCol="0" anchor="ctr"/>
          <a:lstStyle/>
          <a:p>
            <a:pPr marL="0" indent="0">
              <a:lnSpc>
                <a:spcPct val="110000"/>
              </a:lnSpc>
              <a:buNone/>
            </a:pPr>
            <a:r>
              <a:rPr lang="en-US" sz="1100" b="1" dirty="0">
                <a:solidFill>
                  <a:srgbClr val="FFFFFF"/>
                </a:solidFill>
                <a:latin typeface="Calibri" pitchFamily="34" charset="0"/>
                <a:ea typeface="Calibri" pitchFamily="34" charset="-122"/>
                <a:cs typeface="Calibri" pitchFamily="34" charset="-120"/>
              </a:rPr>
              <a:t>1988 Act</a:t>
            </a:r>
            <a:endParaRPr lang="en-US" sz="1100" dirty="0"/>
          </a:p>
          <a:p>
            <a:pPr marL="0" indent="0">
              <a:lnSpc>
                <a:spcPct val="110000"/>
              </a:lnSpc>
              <a:buNone/>
            </a:pPr>
            <a:r>
              <a:rPr lang="en-US" sz="1100" dirty="0">
                <a:solidFill>
                  <a:srgbClr val="CADCFC"/>
                </a:solidFill>
                <a:latin typeface="Calibri" pitchFamily="34" charset="0"/>
                <a:ea typeface="Calibri" pitchFamily="34" charset="-122"/>
                <a:cs typeface="Calibri" pitchFamily="34" charset="-120"/>
              </a:rPr>
              <a:t>Prohibited benami transactions, but Parliament never framed rules — so there was no working machinery to attach or confiscate anything.</a:t>
            </a:r>
            <a:endParaRPr lang="en-US" sz="1100" dirty="0"/>
          </a:p>
        </p:txBody>
      </p:sp>
      <p:sp>
        <p:nvSpPr>
          <p:cNvPr id="13" name="Text 11"/>
          <p:cNvSpPr/>
          <p:nvPr/>
        </p:nvSpPr>
        <p:spPr>
          <a:xfrm>
            <a:off x="685800" y="5074920"/>
            <a:ext cx="3063240" cy="1051560"/>
          </a:xfrm>
          <a:prstGeom prst="rect">
            <a:avLst/>
          </a:prstGeom>
          <a:noFill/>
          <a:ln/>
        </p:spPr>
        <p:txBody>
          <a:bodyPr wrap="square" lIns="0" tIns="0" rIns="0" bIns="0" rtlCol="0" anchor="ctr"/>
          <a:lstStyle/>
          <a:p>
            <a:pPr marL="0" indent="0">
              <a:lnSpc>
                <a:spcPct val="110000"/>
              </a:lnSpc>
              <a:buNone/>
            </a:pPr>
            <a:r>
              <a:rPr lang="en-US" sz="1100" b="1" dirty="0">
                <a:solidFill>
                  <a:srgbClr val="FFFFFF"/>
                </a:solidFill>
                <a:latin typeface="Calibri" pitchFamily="34" charset="0"/>
                <a:ea typeface="Calibri" pitchFamily="34" charset="-122"/>
                <a:cs typeface="Calibri" pitchFamily="34" charset="-120"/>
              </a:rPr>
              <a:t>2016 Amendment Act</a:t>
            </a:r>
            <a:endParaRPr lang="en-US" sz="1100" dirty="0"/>
          </a:p>
          <a:p>
            <a:pPr marL="0" indent="0">
              <a:lnSpc>
                <a:spcPct val="110000"/>
              </a:lnSpc>
              <a:buNone/>
            </a:pPr>
            <a:r>
              <a:rPr lang="en-US" sz="1100" dirty="0">
                <a:solidFill>
                  <a:srgbClr val="CADCFC"/>
                </a:solidFill>
                <a:latin typeface="Calibri" pitchFamily="34" charset="0"/>
                <a:ea typeface="Calibri" pitchFamily="34" charset="-122"/>
                <a:cs typeface="Calibri" pitchFamily="34" charset="-120"/>
              </a:rPr>
              <a:t>Supplied that machinery — attachment, adjudication, confiscation, and enhanced criminal liability. Commenced 1 November 2016.</a:t>
            </a:r>
            <a:endParaRPr lang="en-US" sz="1100" dirty="0"/>
          </a:p>
        </p:txBody>
      </p:sp>
      <p:sp>
        <p:nvSpPr>
          <p:cNvPr id="14" name="Text 12"/>
          <p:cNvSpPr/>
          <p:nvPr/>
        </p:nvSpPr>
        <p:spPr>
          <a:xfrm>
            <a:off x="4206240" y="1783080"/>
            <a:ext cx="7498080" cy="274320"/>
          </a:xfrm>
          <a:prstGeom prst="rect">
            <a:avLst/>
          </a:prstGeom>
          <a:noFill/>
          <a:ln/>
        </p:spPr>
        <p:txBody>
          <a:bodyPr wrap="square" lIns="0" tIns="0" rIns="0" bIns="0" rtlCol="0" anchor="ctr"/>
          <a:lstStyle/>
          <a:p>
            <a:pPr marL="0" indent="0">
              <a:buNone/>
            </a:pPr>
            <a:r>
              <a:rPr lang="en-US" sz="1200" b="1" kern="0" spc="150" dirty="0">
                <a:solidFill>
                  <a:srgbClr val="1E2761"/>
                </a:solidFill>
                <a:latin typeface="Calibri" pitchFamily="34" charset="0"/>
                <a:ea typeface="Calibri" pitchFamily="34" charset="-122"/>
                <a:cs typeface="Calibri" pitchFamily="34" charset="-120"/>
              </a:rPr>
              <a:t>THE QUESTION</a:t>
            </a:r>
            <a:endParaRPr lang="en-US" sz="1200" dirty="0"/>
          </a:p>
        </p:txBody>
      </p:sp>
      <p:sp>
        <p:nvSpPr>
          <p:cNvPr id="15" name="Text 13"/>
          <p:cNvSpPr/>
          <p:nvPr/>
        </p:nvSpPr>
        <p:spPr>
          <a:xfrm>
            <a:off x="4206240" y="2084832"/>
            <a:ext cx="7498080" cy="548640"/>
          </a:xfrm>
          <a:prstGeom prst="rect">
            <a:avLst/>
          </a:prstGeom>
          <a:noFill/>
          <a:ln/>
        </p:spPr>
        <p:txBody>
          <a:bodyPr wrap="square" lIns="0" tIns="0" rIns="0" bIns="0" rtlCol="0" anchor="ctr"/>
          <a:lstStyle/>
          <a:p>
            <a:pPr marL="0" indent="0">
              <a:lnSpc>
                <a:spcPct val="115000"/>
              </a:lnSpc>
              <a:buNone/>
            </a:pPr>
            <a:r>
              <a:rPr lang="en-US" sz="1300" dirty="0">
                <a:solidFill>
                  <a:srgbClr val="23262F"/>
                </a:solidFill>
                <a:latin typeface="Calibri" pitchFamily="34" charset="0"/>
                <a:ea typeface="Calibri" pitchFamily="34" charset="-122"/>
                <a:cs typeface="Calibri" pitchFamily="34" charset="-120"/>
              </a:rPr>
              <a:t>Can enforcement machinery created in 2016 be used against a benami transaction entered into before 1 November 2016 — or does Article 20(1) bar it as a retrospective penalty?</a:t>
            </a:r>
            <a:endParaRPr lang="en-US" sz="1300" dirty="0"/>
          </a:p>
        </p:txBody>
      </p:sp>
      <p:sp>
        <p:nvSpPr>
          <p:cNvPr id="16" name="Shape 14"/>
          <p:cNvSpPr/>
          <p:nvPr/>
        </p:nvSpPr>
        <p:spPr>
          <a:xfrm>
            <a:off x="4343400" y="2852928"/>
            <a:ext cx="7086600" cy="0"/>
          </a:xfrm>
          <a:prstGeom prst="line">
            <a:avLst/>
          </a:prstGeom>
          <a:noFill/>
          <a:ln w="25400">
            <a:solidFill>
              <a:srgbClr val="E3E7F0"/>
            </a:solidFill>
            <a:prstDash val="solid"/>
          </a:ln>
        </p:spPr>
        <p:txBody>
          <a:bodyPr/>
          <a:lstStyle/>
          <a:p>
            <a:endParaRPr lang="en-US"/>
          </a:p>
        </p:txBody>
      </p:sp>
      <p:sp>
        <p:nvSpPr>
          <p:cNvPr id="17" name="Shape 15"/>
          <p:cNvSpPr/>
          <p:nvPr/>
        </p:nvSpPr>
        <p:spPr>
          <a:xfrm>
            <a:off x="4343400" y="2770632"/>
            <a:ext cx="164592" cy="164592"/>
          </a:xfrm>
          <a:prstGeom prst="ellipse">
            <a:avLst/>
          </a:prstGeom>
          <a:solidFill>
            <a:srgbClr val="1E2761"/>
          </a:solidFill>
          <a:ln w="19050">
            <a:solidFill>
              <a:srgbClr val="FFFFFF"/>
            </a:solidFill>
            <a:prstDash val="solid"/>
          </a:ln>
        </p:spPr>
        <p:txBody>
          <a:bodyPr/>
          <a:lstStyle/>
          <a:p>
            <a:endParaRPr lang="en-US"/>
          </a:p>
        </p:txBody>
      </p:sp>
      <p:sp>
        <p:nvSpPr>
          <p:cNvPr id="18" name="Text 16"/>
          <p:cNvSpPr/>
          <p:nvPr/>
        </p:nvSpPr>
        <p:spPr>
          <a:xfrm>
            <a:off x="3840480" y="2971800"/>
            <a:ext cx="1188720" cy="201168"/>
          </a:xfrm>
          <a:prstGeom prst="rect">
            <a:avLst/>
          </a:prstGeom>
          <a:noFill/>
          <a:ln/>
        </p:spPr>
        <p:txBody>
          <a:bodyPr wrap="square" lIns="0" tIns="0" rIns="0" bIns="0" rtlCol="0" anchor="ctr"/>
          <a:lstStyle/>
          <a:p>
            <a:pPr marL="0" indent="0" algn="ctr">
              <a:buNone/>
            </a:pPr>
            <a:r>
              <a:rPr lang="en-US" sz="900" b="1" dirty="0">
                <a:solidFill>
                  <a:srgbClr val="1E2761"/>
                </a:solidFill>
                <a:latin typeface="Calibri" pitchFamily="34" charset="0"/>
                <a:ea typeface="Calibri" pitchFamily="34" charset="-122"/>
                <a:cs typeface="Calibri" pitchFamily="34" charset="-120"/>
              </a:rPr>
              <a:t>1988</a:t>
            </a:r>
            <a:endParaRPr lang="en-US" sz="900" dirty="0"/>
          </a:p>
        </p:txBody>
      </p:sp>
      <p:sp>
        <p:nvSpPr>
          <p:cNvPr id="19" name="Text 17"/>
          <p:cNvSpPr/>
          <p:nvPr/>
        </p:nvSpPr>
        <p:spPr>
          <a:xfrm>
            <a:off x="3886200" y="3182112"/>
            <a:ext cx="1371600" cy="384048"/>
          </a:xfrm>
          <a:prstGeom prst="rect">
            <a:avLst/>
          </a:prstGeom>
          <a:noFill/>
          <a:ln/>
        </p:spPr>
        <p:txBody>
          <a:bodyPr wrap="square" lIns="0" tIns="0" rIns="0" bIns="0" rtlCol="0" anchor="ctr"/>
          <a:lstStyle/>
          <a:p>
            <a:pPr marL="0" indent="0" algn="ctr">
              <a:lnSpc>
                <a:spcPct val="100000"/>
              </a:lnSpc>
              <a:buNone/>
            </a:pPr>
            <a:r>
              <a:rPr lang="en-US" sz="850" b="1" dirty="0">
                <a:solidFill>
                  <a:srgbClr val="23262F"/>
                </a:solidFill>
                <a:latin typeface="Calibri" pitchFamily="34" charset="0"/>
                <a:ea typeface="Calibri" pitchFamily="34" charset="-122"/>
                <a:cs typeface="Calibri" pitchFamily="34" charset="-120"/>
              </a:rPr>
              <a:t>Benami Act enacted</a:t>
            </a:r>
            <a:endParaRPr lang="en-US" sz="850" dirty="0"/>
          </a:p>
        </p:txBody>
      </p:sp>
      <p:sp>
        <p:nvSpPr>
          <p:cNvPr id="20" name="Text 18"/>
          <p:cNvSpPr/>
          <p:nvPr/>
        </p:nvSpPr>
        <p:spPr>
          <a:xfrm>
            <a:off x="3977640" y="3566160"/>
            <a:ext cx="1371600" cy="502920"/>
          </a:xfrm>
          <a:prstGeom prst="rect">
            <a:avLst/>
          </a:prstGeom>
          <a:noFill/>
          <a:ln/>
        </p:spPr>
        <p:txBody>
          <a:bodyPr wrap="square" lIns="0" tIns="0" rIns="0" bIns="0" rtlCol="0" anchor="ctr"/>
          <a:lstStyle/>
          <a:p>
            <a:pPr marL="0" indent="0" algn="ctr">
              <a:lnSpc>
                <a:spcPct val="100000"/>
              </a:lnSpc>
              <a:buNone/>
            </a:pPr>
            <a:r>
              <a:rPr lang="en-US" sz="780" dirty="0">
                <a:solidFill>
                  <a:srgbClr val="5B6478"/>
                </a:solidFill>
                <a:latin typeface="Calibri" pitchFamily="34" charset="0"/>
                <a:ea typeface="Calibri" pitchFamily="34" charset="-122"/>
                <a:cs typeface="Calibri" pitchFamily="34" charset="-120"/>
              </a:rPr>
              <a:t>Prohibition only — no confiscation machinery</a:t>
            </a:r>
            <a:endParaRPr lang="en-US" sz="780" dirty="0"/>
          </a:p>
        </p:txBody>
      </p:sp>
      <p:sp>
        <p:nvSpPr>
          <p:cNvPr id="21" name="Shape 19"/>
          <p:cNvSpPr/>
          <p:nvPr/>
        </p:nvSpPr>
        <p:spPr>
          <a:xfrm>
            <a:off x="6046470" y="2770632"/>
            <a:ext cx="164592" cy="164592"/>
          </a:xfrm>
          <a:prstGeom prst="ellipse">
            <a:avLst/>
          </a:prstGeom>
          <a:solidFill>
            <a:srgbClr val="1E2761"/>
          </a:solidFill>
          <a:ln w="19050">
            <a:solidFill>
              <a:srgbClr val="FFFFFF"/>
            </a:solidFill>
            <a:prstDash val="solid"/>
          </a:ln>
        </p:spPr>
        <p:txBody>
          <a:bodyPr/>
          <a:lstStyle/>
          <a:p>
            <a:endParaRPr lang="en-US"/>
          </a:p>
        </p:txBody>
      </p:sp>
      <p:sp>
        <p:nvSpPr>
          <p:cNvPr id="22" name="Text 20"/>
          <p:cNvSpPr/>
          <p:nvPr/>
        </p:nvSpPr>
        <p:spPr>
          <a:xfrm>
            <a:off x="5543550" y="2971800"/>
            <a:ext cx="1188720" cy="201168"/>
          </a:xfrm>
          <a:prstGeom prst="rect">
            <a:avLst/>
          </a:prstGeom>
          <a:noFill/>
          <a:ln/>
        </p:spPr>
        <p:txBody>
          <a:bodyPr wrap="square" lIns="0" tIns="0" rIns="0" bIns="0" rtlCol="0" anchor="ctr"/>
          <a:lstStyle/>
          <a:p>
            <a:pPr marL="0" indent="0" algn="ctr">
              <a:buNone/>
            </a:pPr>
            <a:r>
              <a:rPr lang="en-US" sz="900" b="1" dirty="0">
                <a:solidFill>
                  <a:srgbClr val="1E2761"/>
                </a:solidFill>
                <a:latin typeface="Calibri" pitchFamily="34" charset="0"/>
                <a:ea typeface="Calibri" pitchFamily="34" charset="-122"/>
                <a:cs typeface="Calibri" pitchFamily="34" charset="-120"/>
              </a:rPr>
              <a:t>1.11.2016</a:t>
            </a:r>
            <a:endParaRPr lang="en-US" sz="900" dirty="0"/>
          </a:p>
        </p:txBody>
      </p:sp>
      <p:sp>
        <p:nvSpPr>
          <p:cNvPr id="23" name="Text 21"/>
          <p:cNvSpPr/>
          <p:nvPr/>
        </p:nvSpPr>
        <p:spPr>
          <a:xfrm>
            <a:off x="5314950" y="3182112"/>
            <a:ext cx="1645920" cy="384048"/>
          </a:xfrm>
          <a:prstGeom prst="rect">
            <a:avLst/>
          </a:prstGeom>
          <a:noFill/>
          <a:ln/>
        </p:spPr>
        <p:txBody>
          <a:bodyPr wrap="square" lIns="0" tIns="0" rIns="0" bIns="0" rtlCol="0" anchor="ctr"/>
          <a:lstStyle/>
          <a:p>
            <a:pPr marL="0" indent="0" algn="ctr">
              <a:lnSpc>
                <a:spcPct val="100000"/>
              </a:lnSpc>
              <a:buNone/>
            </a:pPr>
            <a:r>
              <a:rPr lang="en-US" sz="850" b="1" dirty="0">
                <a:solidFill>
                  <a:srgbClr val="23262F"/>
                </a:solidFill>
                <a:latin typeface="Calibri" pitchFamily="34" charset="0"/>
                <a:ea typeface="Calibri" pitchFamily="34" charset="-122"/>
                <a:cs typeface="Calibri" pitchFamily="34" charset="-120"/>
              </a:rPr>
              <a:t>2016 Amendment in force</a:t>
            </a:r>
            <a:endParaRPr lang="en-US" sz="850" dirty="0"/>
          </a:p>
        </p:txBody>
      </p:sp>
      <p:sp>
        <p:nvSpPr>
          <p:cNvPr id="24" name="Text 22"/>
          <p:cNvSpPr/>
          <p:nvPr/>
        </p:nvSpPr>
        <p:spPr>
          <a:xfrm>
            <a:off x="5406390" y="3566160"/>
            <a:ext cx="1645920" cy="502920"/>
          </a:xfrm>
          <a:prstGeom prst="rect">
            <a:avLst/>
          </a:prstGeom>
          <a:noFill/>
          <a:ln/>
        </p:spPr>
        <p:txBody>
          <a:bodyPr wrap="square" lIns="0" tIns="0" rIns="0" bIns="0" rtlCol="0" anchor="ctr"/>
          <a:lstStyle/>
          <a:p>
            <a:pPr marL="0" indent="0" algn="ctr">
              <a:lnSpc>
                <a:spcPct val="100000"/>
              </a:lnSpc>
              <a:buNone/>
            </a:pPr>
            <a:r>
              <a:rPr lang="en-US" sz="780" dirty="0">
                <a:solidFill>
                  <a:srgbClr val="5B6478"/>
                </a:solidFill>
                <a:latin typeface="Calibri" pitchFamily="34" charset="0"/>
                <a:ea typeface="Calibri" pitchFamily="34" charset="-122"/>
                <a:cs typeface="Calibri" pitchFamily="34" charset="-120"/>
              </a:rPr>
              <a:t>Attachment, adjudication, confiscation added</a:t>
            </a:r>
            <a:endParaRPr lang="en-US" sz="780" dirty="0"/>
          </a:p>
        </p:txBody>
      </p:sp>
      <p:sp>
        <p:nvSpPr>
          <p:cNvPr id="25" name="Shape 23"/>
          <p:cNvSpPr/>
          <p:nvPr/>
        </p:nvSpPr>
        <p:spPr>
          <a:xfrm>
            <a:off x="7749540" y="2770632"/>
            <a:ext cx="164592" cy="164592"/>
          </a:xfrm>
          <a:prstGeom prst="ellipse">
            <a:avLst/>
          </a:prstGeom>
          <a:solidFill>
            <a:srgbClr val="1E2761"/>
          </a:solidFill>
          <a:ln w="19050">
            <a:solidFill>
              <a:srgbClr val="FFFFFF"/>
            </a:solidFill>
            <a:prstDash val="solid"/>
          </a:ln>
        </p:spPr>
        <p:txBody>
          <a:bodyPr/>
          <a:lstStyle/>
          <a:p>
            <a:endParaRPr lang="en-US"/>
          </a:p>
        </p:txBody>
      </p:sp>
      <p:sp>
        <p:nvSpPr>
          <p:cNvPr id="26" name="Text 24"/>
          <p:cNvSpPr/>
          <p:nvPr/>
        </p:nvSpPr>
        <p:spPr>
          <a:xfrm>
            <a:off x="7246620" y="2971800"/>
            <a:ext cx="1188720" cy="201168"/>
          </a:xfrm>
          <a:prstGeom prst="rect">
            <a:avLst/>
          </a:prstGeom>
          <a:noFill/>
          <a:ln/>
        </p:spPr>
        <p:txBody>
          <a:bodyPr wrap="square" lIns="0" tIns="0" rIns="0" bIns="0" rtlCol="0" anchor="ctr"/>
          <a:lstStyle/>
          <a:p>
            <a:pPr marL="0" indent="0" algn="ctr">
              <a:buNone/>
            </a:pPr>
            <a:r>
              <a:rPr lang="en-US" sz="900" b="1" dirty="0">
                <a:solidFill>
                  <a:srgbClr val="1E2761"/>
                </a:solidFill>
                <a:latin typeface="Calibri" pitchFamily="34" charset="0"/>
                <a:ea typeface="Calibri" pitchFamily="34" charset="-122"/>
                <a:cs typeface="Calibri" pitchFamily="34" charset="-120"/>
              </a:rPr>
              <a:t>23.08.2022</a:t>
            </a:r>
            <a:endParaRPr lang="en-US" sz="900" dirty="0"/>
          </a:p>
        </p:txBody>
      </p:sp>
      <p:sp>
        <p:nvSpPr>
          <p:cNvPr id="27" name="Text 25"/>
          <p:cNvSpPr/>
          <p:nvPr/>
        </p:nvSpPr>
        <p:spPr>
          <a:xfrm>
            <a:off x="7018020" y="3182112"/>
            <a:ext cx="1645920" cy="384048"/>
          </a:xfrm>
          <a:prstGeom prst="rect">
            <a:avLst/>
          </a:prstGeom>
          <a:noFill/>
          <a:ln/>
        </p:spPr>
        <p:txBody>
          <a:bodyPr wrap="square" lIns="0" tIns="0" rIns="0" bIns="0" rtlCol="0" anchor="ctr"/>
          <a:lstStyle/>
          <a:p>
            <a:pPr marL="0" indent="0" algn="ctr">
              <a:lnSpc>
                <a:spcPct val="100000"/>
              </a:lnSpc>
              <a:buNone/>
            </a:pPr>
            <a:r>
              <a:rPr lang="en-US" sz="850" b="1" dirty="0">
                <a:solidFill>
                  <a:srgbClr val="23262F"/>
                </a:solidFill>
                <a:latin typeface="Calibri" pitchFamily="34" charset="0"/>
                <a:ea typeface="Calibri" pitchFamily="34" charset="-122"/>
                <a:cs typeface="Calibri" pitchFamily="34" charset="-120"/>
              </a:rPr>
              <a:t>Ganpati Dealcom (SC)</a:t>
            </a:r>
            <a:endParaRPr lang="en-US" sz="850" dirty="0"/>
          </a:p>
        </p:txBody>
      </p:sp>
      <p:sp>
        <p:nvSpPr>
          <p:cNvPr id="28" name="Text 26"/>
          <p:cNvSpPr/>
          <p:nvPr/>
        </p:nvSpPr>
        <p:spPr>
          <a:xfrm>
            <a:off x="7052310" y="3566160"/>
            <a:ext cx="1703070" cy="502920"/>
          </a:xfrm>
          <a:prstGeom prst="rect">
            <a:avLst/>
          </a:prstGeom>
          <a:noFill/>
          <a:ln/>
        </p:spPr>
        <p:txBody>
          <a:bodyPr wrap="square" lIns="0" tIns="0" rIns="0" bIns="0" rtlCol="0" anchor="ctr"/>
          <a:lstStyle/>
          <a:p>
            <a:pPr marL="0" indent="0" algn="ctr">
              <a:lnSpc>
                <a:spcPct val="100000"/>
              </a:lnSpc>
              <a:buNone/>
            </a:pPr>
            <a:r>
              <a:rPr lang="en-US" sz="780" dirty="0">
                <a:solidFill>
                  <a:srgbClr val="5B6478"/>
                </a:solidFill>
                <a:latin typeface="Calibri" pitchFamily="34" charset="0"/>
                <a:ea typeface="Calibri" pitchFamily="34" charset="-122"/>
                <a:cs typeface="Calibri" pitchFamily="34" charset="-120"/>
              </a:rPr>
              <a:t>Amendment held prospective-only</a:t>
            </a:r>
            <a:endParaRPr lang="en-US" sz="780" dirty="0"/>
          </a:p>
        </p:txBody>
      </p:sp>
      <p:sp>
        <p:nvSpPr>
          <p:cNvPr id="29" name="Shape 27"/>
          <p:cNvSpPr/>
          <p:nvPr/>
        </p:nvSpPr>
        <p:spPr>
          <a:xfrm>
            <a:off x="9452610" y="2770632"/>
            <a:ext cx="164592" cy="164592"/>
          </a:xfrm>
          <a:prstGeom prst="ellipse">
            <a:avLst/>
          </a:prstGeom>
          <a:solidFill>
            <a:srgbClr val="1E2761"/>
          </a:solidFill>
          <a:ln w="19050">
            <a:solidFill>
              <a:srgbClr val="FFFFFF"/>
            </a:solidFill>
            <a:prstDash val="solid"/>
          </a:ln>
        </p:spPr>
        <p:txBody>
          <a:bodyPr/>
          <a:lstStyle/>
          <a:p>
            <a:endParaRPr lang="en-US"/>
          </a:p>
        </p:txBody>
      </p:sp>
      <p:sp>
        <p:nvSpPr>
          <p:cNvPr id="30" name="Text 28"/>
          <p:cNvSpPr/>
          <p:nvPr/>
        </p:nvSpPr>
        <p:spPr>
          <a:xfrm>
            <a:off x="8949690" y="2971800"/>
            <a:ext cx="1188720" cy="201168"/>
          </a:xfrm>
          <a:prstGeom prst="rect">
            <a:avLst/>
          </a:prstGeom>
          <a:noFill/>
          <a:ln/>
        </p:spPr>
        <p:txBody>
          <a:bodyPr wrap="square" lIns="0" tIns="0" rIns="0" bIns="0" rtlCol="0" anchor="ctr"/>
          <a:lstStyle/>
          <a:p>
            <a:pPr marL="0" indent="0" algn="ctr">
              <a:buNone/>
            </a:pPr>
            <a:r>
              <a:rPr lang="en-US" sz="900" b="1" dirty="0">
                <a:solidFill>
                  <a:srgbClr val="1E2761"/>
                </a:solidFill>
                <a:latin typeface="Calibri" pitchFamily="34" charset="0"/>
                <a:ea typeface="Calibri" pitchFamily="34" charset="-122"/>
                <a:cs typeface="Calibri" pitchFamily="34" charset="-120"/>
              </a:rPr>
              <a:t>18.10.2024</a:t>
            </a:r>
            <a:endParaRPr lang="en-US" sz="900" dirty="0"/>
          </a:p>
        </p:txBody>
      </p:sp>
      <p:sp>
        <p:nvSpPr>
          <p:cNvPr id="31" name="Text 29"/>
          <p:cNvSpPr/>
          <p:nvPr/>
        </p:nvSpPr>
        <p:spPr>
          <a:xfrm>
            <a:off x="8721090" y="3182112"/>
            <a:ext cx="1645920" cy="384048"/>
          </a:xfrm>
          <a:prstGeom prst="rect">
            <a:avLst/>
          </a:prstGeom>
          <a:noFill/>
          <a:ln/>
        </p:spPr>
        <p:txBody>
          <a:bodyPr wrap="square" lIns="0" tIns="0" rIns="0" bIns="0" rtlCol="0" anchor="ctr"/>
          <a:lstStyle/>
          <a:p>
            <a:pPr marL="0" indent="0" algn="ctr">
              <a:lnSpc>
                <a:spcPct val="100000"/>
              </a:lnSpc>
              <a:buNone/>
            </a:pPr>
            <a:r>
              <a:rPr lang="en-US" sz="850" b="1" dirty="0">
                <a:solidFill>
                  <a:srgbClr val="23262F"/>
                </a:solidFill>
                <a:latin typeface="Calibri" pitchFamily="34" charset="0"/>
                <a:ea typeface="Calibri" pitchFamily="34" charset="-122"/>
                <a:cs typeface="Calibri" pitchFamily="34" charset="-120"/>
              </a:rPr>
              <a:t>SC recalls the judgment</a:t>
            </a:r>
            <a:endParaRPr lang="en-US" sz="850" dirty="0"/>
          </a:p>
        </p:txBody>
      </p:sp>
      <p:sp>
        <p:nvSpPr>
          <p:cNvPr id="32" name="Text 30"/>
          <p:cNvSpPr/>
          <p:nvPr/>
        </p:nvSpPr>
        <p:spPr>
          <a:xfrm>
            <a:off x="8721090" y="3566160"/>
            <a:ext cx="1737360" cy="502920"/>
          </a:xfrm>
          <a:prstGeom prst="rect">
            <a:avLst/>
          </a:prstGeom>
          <a:noFill/>
          <a:ln/>
        </p:spPr>
        <p:txBody>
          <a:bodyPr wrap="square" lIns="0" tIns="0" rIns="0" bIns="0" rtlCol="0" anchor="ctr"/>
          <a:lstStyle/>
          <a:p>
            <a:pPr marL="0" indent="0" algn="ctr">
              <a:lnSpc>
                <a:spcPct val="100000"/>
              </a:lnSpc>
              <a:buNone/>
            </a:pPr>
            <a:r>
              <a:rPr lang="en-US" sz="780" dirty="0">
                <a:solidFill>
                  <a:srgbClr val="5B6478"/>
                </a:solidFill>
                <a:latin typeface="Calibri" pitchFamily="34" charset="0"/>
                <a:ea typeface="Calibri" pitchFamily="34" charset="-122"/>
                <a:cs typeface="Calibri" pitchFamily="34" charset="-120"/>
              </a:rPr>
              <a:t>Recalled for want of a lis — not on merits</a:t>
            </a:r>
            <a:endParaRPr lang="en-US" sz="780" dirty="0"/>
          </a:p>
        </p:txBody>
      </p:sp>
      <p:sp>
        <p:nvSpPr>
          <p:cNvPr id="33" name="Shape 31"/>
          <p:cNvSpPr/>
          <p:nvPr/>
        </p:nvSpPr>
        <p:spPr>
          <a:xfrm>
            <a:off x="11155680" y="2770632"/>
            <a:ext cx="164592" cy="164592"/>
          </a:xfrm>
          <a:prstGeom prst="ellipse">
            <a:avLst/>
          </a:prstGeom>
          <a:solidFill>
            <a:srgbClr val="B8860B"/>
          </a:solidFill>
          <a:ln w="19050">
            <a:solidFill>
              <a:srgbClr val="FFFFFF"/>
            </a:solidFill>
            <a:prstDash val="solid"/>
          </a:ln>
        </p:spPr>
        <p:txBody>
          <a:bodyPr/>
          <a:lstStyle/>
          <a:p>
            <a:endParaRPr lang="en-US"/>
          </a:p>
        </p:txBody>
      </p:sp>
      <p:sp>
        <p:nvSpPr>
          <p:cNvPr id="34" name="Text 32"/>
          <p:cNvSpPr/>
          <p:nvPr/>
        </p:nvSpPr>
        <p:spPr>
          <a:xfrm>
            <a:off x="10652760" y="2971800"/>
            <a:ext cx="1188720" cy="201168"/>
          </a:xfrm>
          <a:prstGeom prst="rect">
            <a:avLst/>
          </a:prstGeom>
          <a:noFill/>
          <a:ln/>
        </p:spPr>
        <p:txBody>
          <a:bodyPr wrap="square" lIns="0" tIns="0" rIns="0" bIns="0" rtlCol="0" anchor="ctr"/>
          <a:lstStyle/>
          <a:p>
            <a:pPr marL="0" indent="0" algn="ctr">
              <a:buNone/>
            </a:pPr>
            <a:r>
              <a:rPr lang="en-US" sz="900" b="1" dirty="0">
                <a:solidFill>
                  <a:srgbClr val="1E2761"/>
                </a:solidFill>
                <a:latin typeface="Calibri" pitchFamily="34" charset="0"/>
                <a:ea typeface="Calibri" pitchFamily="34" charset="-122"/>
                <a:cs typeface="Calibri" pitchFamily="34" charset="-120"/>
              </a:rPr>
              <a:t>8.05.2026</a:t>
            </a:r>
            <a:endParaRPr lang="en-US" sz="900" dirty="0"/>
          </a:p>
        </p:txBody>
      </p:sp>
      <p:sp>
        <p:nvSpPr>
          <p:cNvPr id="35" name="Text 33"/>
          <p:cNvSpPr/>
          <p:nvPr/>
        </p:nvSpPr>
        <p:spPr>
          <a:xfrm>
            <a:off x="10424160" y="3182112"/>
            <a:ext cx="1645920" cy="384048"/>
          </a:xfrm>
          <a:prstGeom prst="rect">
            <a:avLst/>
          </a:prstGeom>
          <a:noFill/>
          <a:ln/>
        </p:spPr>
        <p:txBody>
          <a:bodyPr wrap="square" lIns="0" tIns="0" rIns="0" bIns="0" rtlCol="0" anchor="ctr"/>
          <a:lstStyle/>
          <a:p>
            <a:pPr marL="0" indent="0" algn="ctr">
              <a:lnSpc>
                <a:spcPct val="100000"/>
              </a:lnSpc>
              <a:buNone/>
            </a:pPr>
            <a:r>
              <a:rPr lang="en-US" sz="850" b="1" dirty="0">
                <a:solidFill>
                  <a:srgbClr val="23262F"/>
                </a:solidFill>
                <a:latin typeface="Calibri" pitchFamily="34" charset="0"/>
                <a:ea typeface="Calibri" pitchFamily="34" charset="-122"/>
                <a:cs typeface="Calibri" pitchFamily="34" charset="-120"/>
              </a:rPr>
              <a:t>Manjula v. D.A. Srinivas</a:t>
            </a:r>
            <a:endParaRPr lang="en-US" sz="850" dirty="0"/>
          </a:p>
        </p:txBody>
      </p:sp>
      <p:sp>
        <p:nvSpPr>
          <p:cNvPr id="36" name="Text 34"/>
          <p:cNvSpPr/>
          <p:nvPr/>
        </p:nvSpPr>
        <p:spPr>
          <a:xfrm>
            <a:off x="10401300" y="3566160"/>
            <a:ext cx="1760220" cy="502920"/>
          </a:xfrm>
          <a:prstGeom prst="rect">
            <a:avLst/>
          </a:prstGeom>
          <a:noFill/>
          <a:ln/>
        </p:spPr>
        <p:txBody>
          <a:bodyPr wrap="square" lIns="0" tIns="0" rIns="0" bIns="0" rtlCol="0" anchor="ctr"/>
          <a:lstStyle/>
          <a:p>
            <a:pPr marL="0" indent="0" algn="ctr">
              <a:lnSpc>
                <a:spcPct val="100000"/>
              </a:lnSpc>
              <a:buNone/>
            </a:pPr>
            <a:r>
              <a:rPr lang="en-US" sz="780" dirty="0">
                <a:solidFill>
                  <a:srgbClr val="5B6478"/>
                </a:solidFill>
                <a:latin typeface="Calibri" pitchFamily="34" charset="0"/>
                <a:ea typeface="Calibri" pitchFamily="34" charset="-122"/>
                <a:cs typeface="Calibri" pitchFamily="34" charset="-120"/>
              </a:rPr>
              <a:t>SC splits: machinery vs. punishment</a:t>
            </a:r>
            <a:endParaRPr lang="en-US" sz="780" dirty="0"/>
          </a:p>
        </p:txBody>
      </p:sp>
      <p:sp>
        <p:nvSpPr>
          <p:cNvPr id="37" name="Text 35"/>
          <p:cNvSpPr/>
          <p:nvPr/>
        </p:nvSpPr>
        <p:spPr>
          <a:xfrm>
            <a:off x="4206240" y="4251960"/>
            <a:ext cx="7498080" cy="274320"/>
          </a:xfrm>
          <a:prstGeom prst="rect">
            <a:avLst/>
          </a:prstGeom>
          <a:noFill/>
          <a:ln/>
        </p:spPr>
        <p:txBody>
          <a:bodyPr wrap="square" lIns="0" tIns="0" rIns="0" bIns="0" rtlCol="0" anchor="ctr"/>
          <a:lstStyle/>
          <a:p>
            <a:pPr marL="0" indent="0">
              <a:buNone/>
            </a:pPr>
            <a:r>
              <a:rPr lang="en-US" sz="1200" b="1" kern="0" spc="150" dirty="0">
                <a:solidFill>
                  <a:srgbClr val="1E2761"/>
                </a:solidFill>
                <a:latin typeface="Calibri" pitchFamily="34" charset="0"/>
                <a:ea typeface="Calibri" pitchFamily="34" charset="-122"/>
                <a:cs typeface="Calibri" pitchFamily="34" charset="-120"/>
              </a:rPr>
              <a:t>THE CORE DOCTRINAL TENSION</a:t>
            </a:r>
            <a:endParaRPr lang="en-US" sz="1200" dirty="0"/>
          </a:p>
        </p:txBody>
      </p:sp>
      <p:sp>
        <p:nvSpPr>
          <p:cNvPr id="38" name="Shape 36"/>
          <p:cNvSpPr/>
          <p:nvPr/>
        </p:nvSpPr>
        <p:spPr>
          <a:xfrm>
            <a:off x="4206240" y="4572000"/>
            <a:ext cx="3611880" cy="1417320"/>
          </a:xfrm>
          <a:prstGeom prst="roundRect">
            <a:avLst>
              <a:gd name="adj" fmla="val 3226"/>
            </a:avLst>
          </a:prstGeom>
          <a:solidFill>
            <a:srgbClr val="FBEDE8"/>
          </a:solidFill>
          <a:ln/>
          <a:effectLst>
            <a:outerShdw blurRad="101600" dist="38100" dir="5400000" algn="bl" rotWithShape="0">
              <a:srgbClr val="1E2761">
                <a:alpha val="10000"/>
              </a:srgbClr>
            </a:outerShdw>
          </a:effectLst>
        </p:spPr>
        <p:txBody>
          <a:bodyPr/>
          <a:lstStyle/>
          <a:p>
            <a:endParaRPr lang="en-US"/>
          </a:p>
        </p:txBody>
      </p:sp>
      <p:sp>
        <p:nvSpPr>
          <p:cNvPr id="39" name="Text 37"/>
          <p:cNvSpPr/>
          <p:nvPr/>
        </p:nvSpPr>
        <p:spPr>
          <a:xfrm>
            <a:off x="4389120" y="4690872"/>
            <a:ext cx="3246120" cy="274320"/>
          </a:xfrm>
          <a:prstGeom prst="rect">
            <a:avLst/>
          </a:prstGeom>
          <a:noFill/>
          <a:ln/>
        </p:spPr>
        <p:txBody>
          <a:bodyPr wrap="square" lIns="0" tIns="0" rIns="0" bIns="0" rtlCol="0" anchor="ctr"/>
          <a:lstStyle/>
          <a:p>
            <a:pPr marL="0" indent="0">
              <a:buNone/>
            </a:pPr>
            <a:r>
              <a:rPr lang="en-US" sz="1100" b="1" dirty="0">
                <a:solidFill>
                  <a:srgbClr val="B7472A"/>
                </a:solidFill>
                <a:latin typeface="Calibri" pitchFamily="34" charset="0"/>
                <a:ea typeface="Calibri" pitchFamily="34" charset="-122"/>
                <a:cs typeface="Calibri" pitchFamily="34" charset="-120"/>
              </a:rPr>
              <a:t>Machinery / Procedural view</a:t>
            </a:r>
            <a:endParaRPr lang="en-US" sz="1100" dirty="0"/>
          </a:p>
        </p:txBody>
      </p:sp>
      <p:sp>
        <p:nvSpPr>
          <p:cNvPr id="40" name="Text 38"/>
          <p:cNvSpPr/>
          <p:nvPr/>
        </p:nvSpPr>
        <p:spPr>
          <a:xfrm>
            <a:off x="4389120" y="4983480"/>
            <a:ext cx="3246120" cy="914400"/>
          </a:xfrm>
          <a:prstGeom prst="rect">
            <a:avLst/>
          </a:prstGeom>
          <a:noFill/>
          <a:ln/>
        </p:spPr>
        <p:txBody>
          <a:bodyPr wrap="square" lIns="0" tIns="0" rIns="0" bIns="0" rtlCol="0" anchor="ctr"/>
          <a:lstStyle/>
          <a:p>
            <a:pPr marL="0" indent="0">
              <a:lnSpc>
                <a:spcPct val="110000"/>
              </a:lnSpc>
              <a:buNone/>
            </a:pPr>
            <a:r>
              <a:rPr lang="en-US" sz="1000" dirty="0">
                <a:solidFill>
                  <a:srgbClr val="23262F"/>
                </a:solidFill>
                <a:latin typeface="Calibri" pitchFamily="34" charset="0"/>
                <a:ea typeface="Calibri" pitchFamily="34" charset="-122"/>
                <a:cs typeface="Calibri" pitchFamily="34" charset="-120"/>
              </a:rPr>
              <a:t>The prohibition already existed in 1988. The 2016 Act only gives it teeth — procedure can always look back, so pre-2016 transactions can still be proceeded against.</a:t>
            </a:r>
            <a:endParaRPr lang="en-US" sz="1000" dirty="0"/>
          </a:p>
        </p:txBody>
      </p:sp>
      <p:sp>
        <p:nvSpPr>
          <p:cNvPr id="41" name="Shape 39"/>
          <p:cNvSpPr/>
          <p:nvPr/>
        </p:nvSpPr>
        <p:spPr>
          <a:xfrm>
            <a:off x="8001000" y="4572000"/>
            <a:ext cx="3703320" cy="1417320"/>
          </a:xfrm>
          <a:prstGeom prst="roundRect">
            <a:avLst>
              <a:gd name="adj" fmla="val 3226"/>
            </a:avLst>
          </a:prstGeom>
          <a:solidFill>
            <a:srgbClr val="EAF3EC"/>
          </a:solidFill>
          <a:ln/>
          <a:effectLst>
            <a:outerShdw blurRad="101600" dist="38100" dir="5400000" algn="bl" rotWithShape="0">
              <a:srgbClr val="1E2761">
                <a:alpha val="10000"/>
              </a:srgbClr>
            </a:outerShdw>
          </a:effectLst>
        </p:spPr>
        <p:txBody>
          <a:bodyPr/>
          <a:lstStyle/>
          <a:p>
            <a:endParaRPr lang="en-US"/>
          </a:p>
        </p:txBody>
      </p:sp>
      <p:sp>
        <p:nvSpPr>
          <p:cNvPr id="42" name="Text 40"/>
          <p:cNvSpPr/>
          <p:nvPr/>
        </p:nvSpPr>
        <p:spPr>
          <a:xfrm>
            <a:off x="8183880" y="4690872"/>
            <a:ext cx="3337560" cy="274320"/>
          </a:xfrm>
          <a:prstGeom prst="rect">
            <a:avLst/>
          </a:prstGeom>
          <a:noFill/>
          <a:ln/>
        </p:spPr>
        <p:txBody>
          <a:bodyPr wrap="square" lIns="0" tIns="0" rIns="0" bIns="0" rtlCol="0" anchor="ctr"/>
          <a:lstStyle/>
          <a:p>
            <a:pPr marL="0" indent="0">
              <a:buNone/>
            </a:pPr>
            <a:r>
              <a:rPr lang="en-US" sz="1100" b="1" dirty="0">
                <a:solidFill>
                  <a:srgbClr val="2C6E49"/>
                </a:solidFill>
                <a:latin typeface="Calibri" pitchFamily="34" charset="0"/>
                <a:ea typeface="Calibri" pitchFamily="34" charset="-122"/>
                <a:cs typeface="Calibri" pitchFamily="34" charset="-120"/>
              </a:rPr>
              <a:t>Penal / Substantive view</a:t>
            </a:r>
            <a:endParaRPr lang="en-US" sz="1100" dirty="0"/>
          </a:p>
        </p:txBody>
      </p:sp>
      <p:sp>
        <p:nvSpPr>
          <p:cNvPr id="43" name="Text 41"/>
          <p:cNvSpPr/>
          <p:nvPr/>
        </p:nvSpPr>
        <p:spPr>
          <a:xfrm>
            <a:off x="8183880" y="4983480"/>
            <a:ext cx="3337560" cy="914400"/>
          </a:xfrm>
          <a:prstGeom prst="rect">
            <a:avLst/>
          </a:prstGeom>
          <a:noFill/>
          <a:ln/>
        </p:spPr>
        <p:txBody>
          <a:bodyPr wrap="square" lIns="0" tIns="0" rIns="0" bIns="0" rtlCol="0" anchor="ctr"/>
          <a:lstStyle/>
          <a:p>
            <a:pPr marL="0" indent="0">
              <a:lnSpc>
                <a:spcPct val="110000"/>
              </a:lnSpc>
              <a:buNone/>
            </a:pPr>
            <a:r>
              <a:rPr lang="en-US" sz="1000" dirty="0">
                <a:solidFill>
                  <a:srgbClr val="23262F"/>
                </a:solidFill>
                <a:latin typeface="Calibri" pitchFamily="34" charset="0"/>
                <a:ea typeface="Calibri" pitchFamily="34" charset="-122"/>
                <a:cs typeface="Calibri" pitchFamily="34" charset="-120"/>
              </a:rPr>
              <a:t>Confiscation and enhanced criminal liability are new, substantive burdens — not mere procedure. Article 20(1) bars applying them to conduct that predates the law.</a:t>
            </a:r>
            <a:endParaRPr lang="en-US" sz="1000" dirty="0"/>
          </a:p>
        </p:txBody>
      </p:sp>
      <p:sp>
        <p:nvSpPr>
          <p:cNvPr id="45" name="Text 43"/>
          <p:cNvSpPr/>
          <p:nvPr/>
        </p:nvSpPr>
        <p:spPr>
          <a:xfrm>
            <a:off x="640080" y="6355080"/>
            <a:ext cx="10972800" cy="384048"/>
          </a:xfrm>
          <a:prstGeom prst="rect">
            <a:avLst/>
          </a:prstGeom>
          <a:noFill/>
          <a:ln/>
        </p:spPr>
        <p:txBody>
          <a:bodyPr wrap="square" lIns="0" tIns="0" rIns="0" bIns="0" rtlCol="0" anchor="ctr"/>
          <a:lstStyle/>
          <a:p>
            <a:pPr marL="0" indent="0">
              <a:buNone/>
            </a:pPr>
            <a:endParaRPr lang="en-US" sz="1050" dirty="0"/>
          </a:p>
        </p:txBody>
      </p:sp>
      <p:sp>
        <p:nvSpPr>
          <p:cNvPr id="46" name="Text 44"/>
          <p:cNvSpPr/>
          <p:nvPr/>
        </p:nvSpPr>
        <p:spPr>
          <a:xfrm>
            <a:off x="457200" y="6784848"/>
            <a:ext cx="7315200" cy="182880"/>
          </a:xfrm>
          <a:prstGeom prst="rect">
            <a:avLst/>
          </a:prstGeom>
          <a:noFill/>
          <a:ln/>
        </p:spPr>
        <p:txBody>
          <a:bodyPr wrap="square" lIns="0" tIns="0" rIns="0" bIns="0" rtlCol="0" anchor="ctr"/>
          <a:lstStyle/>
          <a:p>
            <a:pPr marL="0" indent="0">
              <a:buNone/>
            </a:pPr>
            <a:r>
              <a:rPr lang="en-US" sz="800" dirty="0">
                <a:solidFill>
                  <a:srgbClr val="5B6478"/>
                </a:solidFill>
                <a:latin typeface="Calibri" pitchFamily="34" charset="0"/>
                <a:ea typeface="Calibri" pitchFamily="34" charset="-122"/>
                <a:cs typeface="Calibri" pitchFamily="34" charset="-120"/>
              </a:rPr>
              <a:t>PMLA &amp; Benami · Current Burning Issues · Adv. (CA.) Ajay Wadhwa</a:t>
            </a:r>
            <a:endParaRPr lang="en-US" sz="800" dirty="0"/>
          </a:p>
        </p:txBody>
      </p:sp>
      <p:sp>
        <p:nvSpPr>
          <p:cNvPr id="47" name="Text 45"/>
          <p:cNvSpPr/>
          <p:nvPr/>
        </p:nvSpPr>
        <p:spPr>
          <a:xfrm>
            <a:off x="10789920" y="6784848"/>
            <a:ext cx="941832" cy="182880"/>
          </a:xfrm>
          <a:prstGeom prst="rect">
            <a:avLst/>
          </a:prstGeom>
          <a:noFill/>
          <a:ln/>
        </p:spPr>
        <p:txBody>
          <a:bodyPr wrap="square" lIns="0" tIns="0" rIns="0" bIns="0" rtlCol="0" anchor="ctr"/>
          <a:lstStyle/>
          <a:p>
            <a:pPr marL="0" indent="0" algn="r">
              <a:buNone/>
            </a:pP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19809" y="0"/>
            <a:ext cx="4571886" cy="6858000"/>
          </a:xfrm>
          <a:prstGeom prst="rect">
            <a:avLst/>
          </a:prstGeom>
        </p:spPr>
      </p:pic>
      <p:sp>
        <p:nvSpPr>
          <p:cNvPr id="3" name="Shape 0"/>
          <p:cNvSpPr/>
          <p:nvPr/>
        </p:nvSpPr>
        <p:spPr>
          <a:xfrm>
            <a:off x="661475" y="972443"/>
            <a:ext cx="3392006" cy="287139"/>
          </a:xfrm>
          <a:prstGeom prst="roundRect">
            <a:avLst>
              <a:gd name="adj" fmla="val 7899"/>
            </a:avLst>
          </a:prstGeom>
          <a:solidFill>
            <a:srgbClr val="F3E3D8"/>
          </a:solidFill>
          <a:ln/>
        </p:spPr>
        <p:txBody>
          <a:bodyPr/>
          <a:lstStyle/>
          <a:p>
            <a:endParaRPr lang="en-US"/>
          </a:p>
        </p:txBody>
      </p:sp>
      <p:sp>
        <p:nvSpPr>
          <p:cNvPr id="4" name="Text 1"/>
          <p:cNvSpPr/>
          <p:nvPr/>
        </p:nvSpPr>
        <p:spPr>
          <a:xfrm>
            <a:off x="774879" y="1029097"/>
            <a:ext cx="3774782" cy="173831"/>
          </a:xfrm>
          <a:prstGeom prst="rect">
            <a:avLst/>
          </a:prstGeom>
          <a:noFill/>
          <a:ln/>
        </p:spPr>
        <p:txBody>
          <a:bodyPr wrap="none" lIns="0" tIns="0" rIns="0" bIns="0" rtlCol="0" anchor="t"/>
          <a:lstStyle/>
          <a:p>
            <a:pPr marL="0" indent="0" algn="l">
              <a:lnSpc>
                <a:spcPct val="96000"/>
              </a:lnSpc>
              <a:buNone/>
            </a:pPr>
            <a:r>
              <a:rPr lang="en-US" sz="1150" dirty="0">
                <a:solidFill>
                  <a:srgbClr val="504C49"/>
                </a:solidFill>
                <a:latin typeface="Source Serif 4" pitchFamily="34" charset="0"/>
                <a:ea typeface="Source Serif 4" pitchFamily="34" charset="-122"/>
                <a:cs typeface="Source Serif 4" pitchFamily="34" charset="-120"/>
              </a:rPr>
              <a:t>BENAMI LAW · GANPATI DEALCOM RECALL</a:t>
            </a:r>
            <a:endParaRPr lang="en-US" sz="1150" dirty="0"/>
          </a:p>
        </p:txBody>
      </p:sp>
      <p:sp>
        <p:nvSpPr>
          <p:cNvPr id="5" name="Text 2"/>
          <p:cNvSpPr/>
          <p:nvPr/>
        </p:nvSpPr>
        <p:spPr>
          <a:xfrm>
            <a:off x="661475" y="1335187"/>
            <a:ext cx="6296860" cy="1181298"/>
          </a:xfrm>
          <a:prstGeom prst="rect">
            <a:avLst/>
          </a:prstGeom>
          <a:noFill/>
          <a:ln/>
        </p:spPr>
        <p:txBody>
          <a:bodyPr wrap="square" lIns="0" tIns="0" rIns="0" bIns="0" rtlCol="0" anchor="t">
            <a:normAutofit/>
          </a:bodyPr>
          <a:lstStyle/>
          <a:p>
            <a:pPr marL="0" indent="0" algn="l">
              <a:lnSpc>
                <a:spcPct val="104000"/>
              </a:lnSpc>
              <a:buNone/>
            </a:pPr>
            <a:r>
              <a:rPr lang="en-US" sz="3700" dirty="0">
                <a:solidFill>
                  <a:srgbClr val="201B18"/>
                </a:solidFill>
                <a:latin typeface="Platypi Medium" pitchFamily="34" charset="0"/>
                <a:ea typeface="Platypi Medium" pitchFamily="34" charset="-122"/>
                <a:cs typeface="Platypi Medium" pitchFamily="34" charset="-120"/>
              </a:rPr>
              <a:t>The Recall: What Changed — and What Did Not</a:t>
            </a:r>
            <a:endParaRPr lang="en-US" sz="3700" dirty="0"/>
          </a:p>
        </p:txBody>
      </p:sp>
      <p:sp>
        <p:nvSpPr>
          <p:cNvPr id="6" name="Text 3"/>
          <p:cNvSpPr/>
          <p:nvPr/>
        </p:nvSpPr>
        <p:spPr>
          <a:xfrm>
            <a:off x="661475" y="2799953"/>
            <a:ext cx="6296860" cy="1814513"/>
          </a:xfrm>
          <a:prstGeom prst="rect">
            <a:avLst/>
          </a:prstGeom>
          <a:noFill/>
          <a:ln/>
        </p:spPr>
        <p:txBody>
          <a:bodyPr wrap="square" lIns="0" tIns="0" rIns="0" bIns="0" rtlCol="0" anchor="t">
            <a:normAutofit/>
          </a:bodyPr>
          <a:lstStyle/>
          <a:p>
            <a:pPr marL="0" indent="0" algn="just">
              <a:lnSpc>
                <a:spcPct val="133000"/>
              </a:lnSpc>
              <a:buNone/>
            </a:pPr>
            <a:r>
              <a:rPr lang="en-US" sz="1450" dirty="0">
                <a:solidFill>
                  <a:srgbClr val="504C49"/>
                </a:solidFill>
                <a:latin typeface="Source Serif 4" pitchFamily="34" charset="0"/>
                <a:ea typeface="Source Serif 4" pitchFamily="34" charset="-122"/>
                <a:cs typeface="Source Serif 4" pitchFamily="34" charset="-120"/>
              </a:rPr>
              <a:t>In 2022, </a:t>
            </a:r>
            <a:r>
              <a:rPr lang="en-US" sz="1450" i="1" dirty="0">
                <a:solidFill>
                  <a:srgbClr val="504C49"/>
                </a:solidFill>
                <a:latin typeface="Source Serif 4" pitchFamily="34" charset="0"/>
                <a:ea typeface="Source Serif 4" pitchFamily="34" charset="-122"/>
                <a:cs typeface="Source Serif 4" pitchFamily="34" charset="-120"/>
              </a:rPr>
              <a:t>Ganpati Dealcom</a:t>
            </a:r>
            <a:r>
              <a:rPr lang="en-US" sz="1450" dirty="0">
                <a:solidFill>
                  <a:srgbClr val="504C49"/>
                </a:solidFill>
                <a:latin typeface="Source Serif 4" pitchFamily="34" charset="0"/>
                <a:ea typeface="Source Serif 4" pitchFamily="34" charset="-122"/>
                <a:cs typeface="Source Serif 4" pitchFamily="34" charset="-120"/>
              </a:rPr>
              <a:t> held the 2016 Benami Amendment prospective, quashing pre-2016 confiscation and prosecution proceedings. In 2024, the Supreme Court recalled that ruling — constitutional validity was decided without a proper </a:t>
            </a:r>
            <a:r>
              <a:rPr lang="en-US" sz="1450" i="1" dirty="0">
                <a:solidFill>
                  <a:srgbClr val="504C49"/>
                </a:solidFill>
                <a:latin typeface="Source Serif 4" pitchFamily="34" charset="0"/>
                <a:ea typeface="Source Serif 4" pitchFamily="34" charset="-122"/>
                <a:cs typeface="Source Serif 4" pitchFamily="34" charset="-120"/>
              </a:rPr>
              <a:t>lis</a:t>
            </a:r>
            <a:r>
              <a:rPr lang="en-US" sz="1450" dirty="0">
                <a:solidFill>
                  <a:srgbClr val="504C49"/>
                </a:solidFill>
                <a:latin typeface="Source Serif 4" pitchFamily="34" charset="0"/>
                <a:ea typeface="Source Serif 4" pitchFamily="34" charset="-122"/>
                <a:cs typeface="Source Serif 4" pitchFamily="34" charset="-120"/>
              </a:rPr>
              <a:t>. The matter was restored for fresh adjudication, with liberty granted to seek review in matters disposed of on </a:t>
            </a:r>
            <a:r>
              <a:rPr lang="en-US" sz="1450" i="1" dirty="0">
                <a:solidFill>
                  <a:srgbClr val="504C49"/>
                </a:solidFill>
                <a:latin typeface="Source Serif 4" pitchFamily="34" charset="0"/>
                <a:ea typeface="Source Serif 4" pitchFamily="34" charset="-122"/>
                <a:cs typeface="Source Serif 4" pitchFamily="34" charset="-120"/>
              </a:rPr>
              <a:t>Ganpati</a:t>
            </a:r>
            <a:r>
              <a:rPr lang="en-US" sz="1450" dirty="0">
                <a:solidFill>
                  <a:srgbClr val="504C49"/>
                </a:solidFill>
                <a:latin typeface="Source Serif 4" pitchFamily="34" charset="0"/>
                <a:ea typeface="Source Serif 4" pitchFamily="34" charset="-122"/>
                <a:cs typeface="Source Serif 4" pitchFamily="34" charset="-120"/>
              </a:rPr>
              <a:t>.</a:t>
            </a:r>
            <a:endParaRPr lang="en-US" sz="1450" dirty="0"/>
          </a:p>
        </p:txBody>
      </p:sp>
      <p:sp>
        <p:nvSpPr>
          <p:cNvPr id="7" name="Shape 4"/>
          <p:cNvSpPr/>
          <p:nvPr/>
        </p:nvSpPr>
        <p:spPr>
          <a:xfrm>
            <a:off x="661475" y="4827091"/>
            <a:ext cx="6296860" cy="1058366"/>
          </a:xfrm>
          <a:prstGeom prst="roundRect">
            <a:avLst>
              <a:gd name="adj" fmla="val 2679"/>
            </a:avLst>
          </a:prstGeom>
          <a:solidFill>
            <a:srgbClr val="F3E3D8"/>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850482" y="5094784"/>
            <a:ext cx="236234" cy="189012"/>
          </a:xfrm>
          <a:prstGeom prst="rect">
            <a:avLst/>
          </a:prstGeom>
        </p:spPr>
      </p:pic>
      <p:sp>
        <p:nvSpPr>
          <p:cNvPr id="9" name="Text 5"/>
          <p:cNvSpPr/>
          <p:nvPr/>
        </p:nvSpPr>
        <p:spPr>
          <a:xfrm>
            <a:off x="1275723" y="5063331"/>
            <a:ext cx="5493605" cy="604838"/>
          </a:xfrm>
          <a:prstGeom prst="rect">
            <a:avLst/>
          </a:prstGeom>
          <a:noFill/>
          <a:ln/>
        </p:spPr>
        <p:txBody>
          <a:bodyPr wrap="square" lIns="0" tIns="0" rIns="0" bIns="0" rtlCol="0" anchor="t">
            <a:normAutofit/>
          </a:bodyPr>
          <a:lstStyle/>
          <a:p>
            <a:pPr marL="0" indent="0" algn="l">
              <a:lnSpc>
                <a:spcPct val="133000"/>
              </a:lnSpc>
              <a:buNone/>
            </a:pPr>
            <a:r>
              <a:rPr lang="en-US" sz="1450" b="1" dirty="0">
                <a:solidFill>
                  <a:srgbClr val="000000"/>
                </a:solidFill>
                <a:latin typeface="Source Serif 4 Bold" pitchFamily="34" charset="0"/>
                <a:ea typeface="Source Serif 4 Bold" pitchFamily="34" charset="-122"/>
                <a:cs typeface="Source Serif 4 Bold" pitchFamily="34" charset="-120"/>
              </a:rPr>
              <a:t>The Real Controversy:</a:t>
            </a:r>
            <a:r>
              <a:rPr lang="en-US" sz="1450" dirty="0">
                <a:solidFill>
                  <a:srgbClr val="000000"/>
                </a:solidFill>
                <a:latin typeface="Source Serif 4" pitchFamily="34" charset="0"/>
                <a:ea typeface="Source Serif 4" pitchFamily="34" charset="-122"/>
                <a:cs typeface="Source Serif 4" pitchFamily="34" charset="-120"/>
              </a:rPr>
              <a:t> The recall unsettles the substantive ratio — but does it unsettle finality?</a:t>
            </a:r>
            <a:endParaRPr lang="en-US" sz="14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61475" y="824706"/>
            <a:ext cx="2375634" cy="243979"/>
          </a:xfrm>
          <a:prstGeom prst="roundRect">
            <a:avLst>
              <a:gd name="adj" fmla="val 22126"/>
            </a:avLst>
          </a:prstGeom>
          <a:solidFill>
            <a:srgbClr val="F7EDD4"/>
          </a:solidFill>
          <a:ln/>
        </p:spPr>
        <p:txBody>
          <a:bodyPr/>
          <a:lstStyle/>
          <a:p>
            <a:endParaRPr lang="en-US"/>
          </a:p>
        </p:txBody>
      </p:sp>
      <p:sp>
        <p:nvSpPr>
          <p:cNvPr id="3" name="Text 1"/>
          <p:cNvSpPr/>
          <p:nvPr/>
        </p:nvSpPr>
        <p:spPr>
          <a:xfrm>
            <a:off x="757814" y="872827"/>
            <a:ext cx="2792541" cy="147737"/>
          </a:xfrm>
          <a:prstGeom prst="rect">
            <a:avLst/>
          </a:prstGeom>
          <a:noFill/>
          <a:ln/>
        </p:spPr>
        <p:txBody>
          <a:bodyPr wrap="none" lIns="0" tIns="0" rIns="0" bIns="0" rtlCol="0" anchor="t"/>
          <a:lstStyle/>
          <a:p>
            <a:pPr marL="0" indent="0" algn="l">
              <a:lnSpc>
                <a:spcPct val="96000"/>
              </a:lnSpc>
              <a:buNone/>
            </a:pPr>
            <a:r>
              <a:rPr lang="en-US" sz="1000" dirty="0">
                <a:solidFill>
                  <a:srgbClr val="454240"/>
                </a:solidFill>
                <a:latin typeface="DM Sans" pitchFamily="34" charset="0"/>
                <a:ea typeface="DM Sans" pitchFamily="34" charset="-122"/>
                <a:cs typeface="DM Sans" pitchFamily="34" charset="-120"/>
              </a:rPr>
              <a:t>BENAMI LAW · REVIEW JURISDICTION</a:t>
            </a:r>
            <a:endParaRPr lang="en-US" sz="1000" dirty="0"/>
          </a:p>
        </p:txBody>
      </p:sp>
      <p:sp>
        <p:nvSpPr>
          <p:cNvPr id="4" name="Text 2"/>
          <p:cNvSpPr/>
          <p:nvPr/>
        </p:nvSpPr>
        <p:spPr>
          <a:xfrm>
            <a:off x="661475" y="1123255"/>
            <a:ext cx="10868745" cy="502047"/>
          </a:xfrm>
          <a:prstGeom prst="rect">
            <a:avLst/>
          </a:prstGeom>
          <a:noFill/>
          <a:ln/>
        </p:spPr>
        <p:txBody>
          <a:bodyPr wrap="none" lIns="0" tIns="0" rIns="0" bIns="0" rtlCol="0" anchor="t"/>
          <a:lstStyle/>
          <a:p>
            <a:pPr marL="0" indent="0" algn="l">
              <a:lnSpc>
                <a:spcPct val="104000"/>
              </a:lnSpc>
              <a:buNone/>
            </a:pPr>
            <a:r>
              <a:rPr lang="en-US" sz="3150" dirty="0">
                <a:solidFill>
                  <a:srgbClr val="5C4E3D"/>
                </a:solidFill>
                <a:latin typeface="Libre Baskerville" pitchFamily="34" charset="0"/>
                <a:ea typeface="Libre Baskerville" pitchFamily="34" charset="-122"/>
                <a:cs typeface="Libre Baskerville" pitchFamily="34" charset="-120"/>
              </a:rPr>
              <a:t>K.L. Rathi Steels — The Finality Rule</a:t>
            </a:r>
            <a:endParaRPr lang="en-US" sz="3150" dirty="0"/>
          </a:p>
        </p:txBody>
      </p:sp>
      <p:sp>
        <p:nvSpPr>
          <p:cNvPr id="5" name="Shape 3"/>
          <p:cNvSpPr/>
          <p:nvPr/>
        </p:nvSpPr>
        <p:spPr>
          <a:xfrm>
            <a:off x="661475" y="1830090"/>
            <a:ext cx="10868745" cy="577255"/>
          </a:xfrm>
          <a:prstGeom prst="roundRect">
            <a:avLst>
              <a:gd name="adj" fmla="val 11690"/>
            </a:avLst>
          </a:prstGeom>
          <a:solidFill>
            <a:srgbClr val="F7EDD4"/>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822106" y="2048966"/>
            <a:ext cx="200814" cy="160635"/>
          </a:xfrm>
          <a:prstGeom prst="rect">
            <a:avLst/>
          </a:prstGeom>
        </p:spPr>
      </p:pic>
      <p:sp>
        <p:nvSpPr>
          <p:cNvPr id="7" name="Text 4"/>
          <p:cNvSpPr/>
          <p:nvPr/>
        </p:nvSpPr>
        <p:spPr>
          <a:xfrm>
            <a:off x="1183551" y="2006699"/>
            <a:ext cx="10795623" cy="237728"/>
          </a:xfrm>
          <a:prstGeom prst="rect">
            <a:avLst/>
          </a:prstGeom>
          <a:noFill/>
          <a:ln/>
        </p:spPr>
        <p:txBody>
          <a:bodyPr wrap="none" lIns="0" tIns="0" rIns="0" bIns="0" rtlCol="0" anchor="t"/>
          <a:lstStyle/>
          <a:p>
            <a:pPr marL="0" indent="0" algn="l">
              <a:lnSpc>
                <a:spcPct val="123000"/>
              </a:lnSpc>
              <a:buNone/>
            </a:pPr>
            <a:r>
              <a:rPr lang="en-US" sz="1250" dirty="0">
                <a:solidFill>
                  <a:srgbClr val="000000"/>
                </a:solidFill>
                <a:latin typeface="DM Sans" pitchFamily="34" charset="0"/>
                <a:ea typeface="DM Sans" pitchFamily="34" charset="-122"/>
                <a:cs typeface="DM Sans" pitchFamily="34" charset="-120"/>
              </a:rPr>
              <a:t>A judgment correct under the law then prevailing cannot be reviewed merely because the law later changes.</a:t>
            </a:r>
            <a:endParaRPr lang="en-US" sz="1250" dirty="0"/>
          </a:p>
        </p:txBody>
      </p:sp>
      <p:sp>
        <p:nvSpPr>
          <p:cNvPr id="8" name="Text 5"/>
          <p:cNvSpPr/>
          <p:nvPr/>
        </p:nvSpPr>
        <p:spPr>
          <a:xfrm>
            <a:off x="661475" y="2697460"/>
            <a:ext cx="4562758" cy="251023"/>
          </a:xfrm>
          <a:prstGeom prst="rect">
            <a:avLst/>
          </a:prstGeom>
          <a:noFill/>
          <a:ln/>
        </p:spPr>
        <p:txBody>
          <a:bodyPr wrap="none" lIns="0" tIns="0" rIns="0" bIns="0" rtlCol="0" anchor="t"/>
          <a:lstStyle/>
          <a:p>
            <a:pPr marL="0" indent="0" algn="l">
              <a:lnSpc>
                <a:spcPct val="104000"/>
              </a:lnSpc>
              <a:buNone/>
            </a:pPr>
            <a:r>
              <a:rPr lang="en-US" sz="1550" dirty="0">
                <a:solidFill>
                  <a:srgbClr val="5C4E3D"/>
                </a:solidFill>
                <a:latin typeface="Libre Baskerville" pitchFamily="34" charset="0"/>
                <a:ea typeface="Libre Baskerville" pitchFamily="34" charset="-122"/>
                <a:cs typeface="Libre Baskerville" pitchFamily="34" charset="-120"/>
              </a:rPr>
              <a:t>THE HOLDING</a:t>
            </a:r>
            <a:endParaRPr lang="en-US" sz="1550" dirty="0"/>
          </a:p>
        </p:txBody>
      </p:sp>
      <p:sp>
        <p:nvSpPr>
          <p:cNvPr id="9" name="Text 6"/>
          <p:cNvSpPr/>
          <p:nvPr/>
        </p:nvSpPr>
        <p:spPr>
          <a:xfrm>
            <a:off x="661475" y="3085009"/>
            <a:ext cx="4562758" cy="475456"/>
          </a:xfrm>
          <a:prstGeom prst="rect">
            <a:avLst/>
          </a:prstGeom>
          <a:noFill/>
          <a:ln/>
        </p:spPr>
        <p:txBody>
          <a:bodyPr wrap="square" lIns="0" tIns="0" rIns="0" bIns="0" rtlCol="0" anchor="t">
            <a:normAutofit/>
          </a:bodyPr>
          <a:lstStyle/>
          <a:p>
            <a:pPr marL="0" indent="0" algn="l">
              <a:lnSpc>
                <a:spcPct val="123000"/>
              </a:lnSpc>
              <a:buNone/>
            </a:pPr>
            <a:r>
              <a:rPr lang="en-US" sz="1250" dirty="0">
                <a:solidFill>
                  <a:srgbClr val="454240"/>
                </a:solidFill>
                <a:latin typeface="DM Sans" pitchFamily="34" charset="0"/>
                <a:ea typeface="DM Sans" pitchFamily="34" charset="-122"/>
                <a:cs typeface="DM Sans" pitchFamily="34" charset="-120"/>
              </a:rPr>
              <a:t>A judgment correct under the law then prevailing cannot be reviewed merely because the law later changes.</a:t>
            </a:r>
            <a:endParaRPr lang="en-US" sz="1250" dirty="0"/>
          </a:p>
        </p:txBody>
      </p:sp>
      <p:sp>
        <p:nvSpPr>
          <p:cNvPr id="10" name="Text 7"/>
          <p:cNvSpPr/>
          <p:nvPr/>
        </p:nvSpPr>
        <p:spPr>
          <a:xfrm>
            <a:off x="661475" y="3696990"/>
            <a:ext cx="4562758" cy="251023"/>
          </a:xfrm>
          <a:prstGeom prst="rect">
            <a:avLst/>
          </a:prstGeom>
          <a:noFill/>
          <a:ln/>
        </p:spPr>
        <p:txBody>
          <a:bodyPr wrap="none" lIns="0" tIns="0" rIns="0" bIns="0" rtlCol="0" anchor="t"/>
          <a:lstStyle/>
          <a:p>
            <a:pPr marL="0" indent="0" algn="l">
              <a:lnSpc>
                <a:spcPct val="104000"/>
              </a:lnSpc>
              <a:buNone/>
            </a:pPr>
            <a:r>
              <a:rPr lang="en-US" sz="1550" dirty="0">
                <a:solidFill>
                  <a:srgbClr val="5C4E3D"/>
                </a:solidFill>
                <a:latin typeface="Libre Baskerville" pitchFamily="34" charset="0"/>
                <a:ea typeface="Libre Baskerville" pitchFamily="34" charset="-122"/>
                <a:cs typeface="Libre Baskerville" pitchFamily="34" charset="-120"/>
              </a:rPr>
              <a:t>THE STATUTORY ANCHOR</a:t>
            </a:r>
            <a:endParaRPr lang="en-US" sz="1550" dirty="0"/>
          </a:p>
        </p:txBody>
      </p:sp>
      <p:sp>
        <p:nvSpPr>
          <p:cNvPr id="11" name="Text 8"/>
          <p:cNvSpPr/>
          <p:nvPr/>
        </p:nvSpPr>
        <p:spPr>
          <a:xfrm>
            <a:off x="661475" y="4084538"/>
            <a:ext cx="4562758" cy="475456"/>
          </a:xfrm>
          <a:prstGeom prst="rect">
            <a:avLst/>
          </a:prstGeom>
          <a:noFill/>
          <a:ln/>
        </p:spPr>
        <p:txBody>
          <a:bodyPr wrap="square" lIns="0" tIns="0" rIns="0" bIns="0" rtlCol="0" anchor="t">
            <a:normAutofit/>
          </a:bodyPr>
          <a:lstStyle/>
          <a:p>
            <a:pPr marL="0" indent="0" algn="l">
              <a:lnSpc>
                <a:spcPct val="123000"/>
              </a:lnSpc>
              <a:buNone/>
            </a:pPr>
            <a:r>
              <a:rPr lang="en-US" sz="1250" dirty="0">
                <a:solidFill>
                  <a:srgbClr val="454240"/>
                </a:solidFill>
                <a:latin typeface="DM Sans" pitchFamily="34" charset="0"/>
                <a:ea typeface="DM Sans" pitchFamily="34" charset="-122"/>
                <a:cs typeface="DM Sans" pitchFamily="34" charset="-120"/>
              </a:rPr>
              <a:t>Explanation to Order XLVII Rule 1 CPC: later reversal / modification of law in another case is not a ground for review.</a:t>
            </a:r>
            <a:endParaRPr lang="en-US" sz="1250" dirty="0"/>
          </a:p>
        </p:txBody>
      </p:sp>
      <p:sp>
        <p:nvSpPr>
          <p:cNvPr id="12" name="Text 9"/>
          <p:cNvSpPr/>
          <p:nvPr/>
        </p:nvSpPr>
        <p:spPr>
          <a:xfrm>
            <a:off x="5622487" y="2697460"/>
            <a:ext cx="5913984" cy="251023"/>
          </a:xfrm>
          <a:prstGeom prst="rect">
            <a:avLst/>
          </a:prstGeom>
          <a:noFill/>
          <a:ln/>
        </p:spPr>
        <p:txBody>
          <a:bodyPr wrap="none" lIns="0" tIns="0" rIns="0" bIns="0" rtlCol="0" anchor="t"/>
          <a:lstStyle/>
          <a:p>
            <a:pPr marL="0" indent="0" algn="l">
              <a:lnSpc>
                <a:spcPct val="104000"/>
              </a:lnSpc>
              <a:buNone/>
            </a:pPr>
            <a:r>
              <a:rPr lang="en-US" sz="1550" dirty="0">
                <a:solidFill>
                  <a:srgbClr val="5C4E3D"/>
                </a:solidFill>
                <a:latin typeface="Libre Baskerville" pitchFamily="34" charset="0"/>
                <a:ea typeface="Libre Baskerville" pitchFamily="34" charset="-122"/>
                <a:cs typeface="Libre Baskerville" pitchFamily="34" charset="-120"/>
              </a:rPr>
              <a:t>THE PRINCIPLES</a:t>
            </a:r>
            <a:endParaRPr lang="en-US" sz="1550" dirty="0"/>
          </a:p>
        </p:txBody>
      </p:sp>
      <p:sp>
        <p:nvSpPr>
          <p:cNvPr id="13" name="Shape 10"/>
          <p:cNvSpPr/>
          <p:nvPr/>
        </p:nvSpPr>
        <p:spPr>
          <a:xfrm>
            <a:off x="5622487" y="3102074"/>
            <a:ext cx="2888682" cy="1072555"/>
          </a:xfrm>
          <a:prstGeom prst="roundRect">
            <a:avLst>
              <a:gd name="adj" fmla="val 6291"/>
            </a:avLst>
          </a:prstGeom>
          <a:solidFill>
            <a:srgbClr val="FFFDFA"/>
          </a:solidFill>
          <a:ln w="19050">
            <a:solidFill>
              <a:srgbClr val="DDD3BA"/>
            </a:solidFill>
            <a:prstDash val="solid"/>
          </a:ln>
        </p:spPr>
        <p:txBody>
          <a:bodyPr/>
          <a:lstStyle/>
          <a:p>
            <a:endParaRPr lang="en-US"/>
          </a:p>
        </p:txBody>
      </p:sp>
      <p:sp>
        <p:nvSpPr>
          <p:cNvPr id="14" name="Text 11"/>
          <p:cNvSpPr/>
          <p:nvPr/>
        </p:nvSpPr>
        <p:spPr>
          <a:xfrm>
            <a:off x="5802167" y="3281759"/>
            <a:ext cx="2529320" cy="475456"/>
          </a:xfrm>
          <a:prstGeom prst="rect">
            <a:avLst/>
          </a:prstGeom>
          <a:noFill/>
          <a:ln/>
        </p:spPr>
        <p:txBody>
          <a:bodyPr wrap="square" lIns="0" tIns="0" rIns="0" bIns="0" rtlCol="0" anchor="t">
            <a:normAutofit/>
          </a:bodyPr>
          <a:lstStyle/>
          <a:p>
            <a:pPr marL="0" indent="0" algn="l">
              <a:lnSpc>
                <a:spcPct val="123000"/>
              </a:lnSpc>
              <a:buNone/>
            </a:pPr>
            <a:r>
              <a:rPr lang="en-US" sz="1250" dirty="0">
                <a:solidFill>
                  <a:srgbClr val="454240"/>
                </a:solidFill>
                <a:latin typeface="DM Sans" pitchFamily="34" charset="0"/>
                <a:ea typeface="DM Sans" pitchFamily="34" charset="-122"/>
                <a:cs typeface="DM Sans" pitchFamily="34" charset="-120"/>
              </a:rPr>
              <a:t>Review is not an appeal in disguise.</a:t>
            </a:r>
            <a:endParaRPr lang="en-US" sz="1250" dirty="0"/>
          </a:p>
        </p:txBody>
      </p:sp>
      <p:sp>
        <p:nvSpPr>
          <p:cNvPr id="15" name="Shape 12"/>
          <p:cNvSpPr/>
          <p:nvPr/>
        </p:nvSpPr>
        <p:spPr>
          <a:xfrm>
            <a:off x="8647690" y="3102074"/>
            <a:ext cx="2888781" cy="1072555"/>
          </a:xfrm>
          <a:prstGeom prst="roundRect">
            <a:avLst>
              <a:gd name="adj" fmla="val 6291"/>
            </a:avLst>
          </a:prstGeom>
          <a:solidFill>
            <a:srgbClr val="FFFDFA"/>
          </a:solidFill>
          <a:ln w="19050">
            <a:solidFill>
              <a:srgbClr val="DDD3BA"/>
            </a:solidFill>
            <a:prstDash val="solid"/>
          </a:ln>
        </p:spPr>
        <p:txBody>
          <a:bodyPr/>
          <a:lstStyle/>
          <a:p>
            <a:endParaRPr lang="en-US"/>
          </a:p>
        </p:txBody>
      </p:sp>
      <p:sp>
        <p:nvSpPr>
          <p:cNvPr id="16" name="Text 13"/>
          <p:cNvSpPr/>
          <p:nvPr/>
        </p:nvSpPr>
        <p:spPr>
          <a:xfrm>
            <a:off x="8827371" y="3281759"/>
            <a:ext cx="2529420" cy="713184"/>
          </a:xfrm>
          <a:prstGeom prst="rect">
            <a:avLst/>
          </a:prstGeom>
          <a:noFill/>
          <a:ln/>
        </p:spPr>
        <p:txBody>
          <a:bodyPr wrap="square" lIns="0" tIns="0" rIns="0" bIns="0" rtlCol="0" anchor="t">
            <a:normAutofit/>
          </a:bodyPr>
          <a:lstStyle/>
          <a:p>
            <a:pPr marL="0" indent="0" algn="l">
              <a:lnSpc>
                <a:spcPct val="123000"/>
              </a:lnSpc>
              <a:buNone/>
            </a:pPr>
            <a:r>
              <a:rPr lang="en-US" sz="1250" dirty="0">
                <a:solidFill>
                  <a:srgbClr val="454240"/>
                </a:solidFill>
                <a:latin typeface="DM Sans" pitchFamily="34" charset="0"/>
                <a:ea typeface="DM Sans" pitchFamily="34" charset="-122"/>
                <a:cs typeface="DM Sans" pitchFamily="34" charset="-120"/>
              </a:rPr>
              <a:t>"Any other sufficient reason" must be read with the specified review grounds.</a:t>
            </a:r>
            <a:endParaRPr lang="en-US" sz="1250" dirty="0"/>
          </a:p>
        </p:txBody>
      </p:sp>
      <p:sp>
        <p:nvSpPr>
          <p:cNvPr id="17" name="Shape 14"/>
          <p:cNvSpPr/>
          <p:nvPr/>
        </p:nvSpPr>
        <p:spPr>
          <a:xfrm>
            <a:off x="5622487" y="4311154"/>
            <a:ext cx="2888682" cy="834827"/>
          </a:xfrm>
          <a:prstGeom prst="roundRect">
            <a:avLst>
              <a:gd name="adj" fmla="val 8083"/>
            </a:avLst>
          </a:prstGeom>
          <a:solidFill>
            <a:srgbClr val="FFFDFA"/>
          </a:solidFill>
          <a:ln w="19050">
            <a:solidFill>
              <a:srgbClr val="DDD3BA"/>
            </a:solidFill>
            <a:prstDash val="solid"/>
          </a:ln>
        </p:spPr>
        <p:txBody>
          <a:bodyPr/>
          <a:lstStyle/>
          <a:p>
            <a:endParaRPr lang="en-US"/>
          </a:p>
        </p:txBody>
      </p:sp>
      <p:sp>
        <p:nvSpPr>
          <p:cNvPr id="18" name="Text 15"/>
          <p:cNvSpPr/>
          <p:nvPr/>
        </p:nvSpPr>
        <p:spPr>
          <a:xfrm>
            <a:off x="5802167" y="4490839"/>
            <a:ext cx="2529320" cy="475456"/>
          </a:xfrm>
          <a:prstGeom prst="rect">
            <a:avLst/>
          </a:prstGeom>
          <a:noFill/>
          <a:ln/>
        </p:spPr>
        <p:txBody>
          <a:bodyPr wrap="square" lIns="0" tIns="0" rIns="0" bIns="0" rtlCol="0" anchor="t">
            <a:normAutofit/>
          </a:bodyPr>
          <a:lstStyle/>
          <a:p>
            <a:pPr marL="0" indent="0" algn="l">
              <a:lnSpc>
                <a:spcPct val="123000"/>
              </a:lnSpc>
              <a:buNone/>
            </a:pPr>
            <a:r>
              <a:rPr lang="en-US" sz="1250" dirty="0">
                <a:solidFill>
                  <a:srgbClr val="454240"/>
                </a:solidFill>
                <a:latin typeface="DM Sans" pitchFamily="34" charset="0"/>
                <a:ea typeface="DM Sans" pitchFamily="34" charset="-122"/>
                <a:cs typeface="DM Sans" pitchFamily="34" charset="-120"/>
              </a:rPr>
              <a:t>Error must be self-evident — not one requiring long reasoning.</a:t>
            </a:r>
            <a:endParaRPr lang="en-US" sz="1250" dirty="0"/>
          </a:p>
        </p:txBody>
      </p:sp>
      <p:sp>
        <p:nvSpPr>
          <p:cNvPr id="19" name="Shape 16"/>
          <p:cNvSpPr/>
          <p:nvPr/>
        </p:nvSpPr>
        <p:spPr>
          <a:xfrm>
            <a:off x="8647690" y="4311154"/>
            <a:ext cx="2888781" cy="834827"/>
          </a:xfrm>
          <a:prstGeom prst="roundRect">
            <a:avLst>
              <a:gd name="adj" fmla="val 8083"/>
            </a:avLst>
          </a:prstGeom>
          <a:solidFill>
            <a:srgbClr val="FFFDFA"/>
          </a:solidFill>
          <a:ln w="19050">
            <a:solidFill>
              <a:srgbClr val="DDD3BA"/>
            </a:solidFill>
            <a:prstDash val="solid"/>
          </a:ln>
        </p:spPr>
        <p:txBody>
          <a:bodyPr/>
          <a:lstStyle/>
          <a:p>
            <a:endParaRPr lang="en-US"/>
          </a:p>
        </p:txBody>
      </p:sp>
      <p:sp>
        <p:nvSpPr>
          <p:cNvPr id="20" name="Text 17"/>
          <p:cNvSpPr/>
          <p:nvPr/>
        </p:nvSpPr>
        <p:spPr>
          <a:xfrm>
            <a:off x="8827371" y="4490839"/>
            <a:ext cx="2529420" cy="475456"/>
          </a:xfrm>
          <a:prstGeom prst="rect">
            <a:avLst/>
          </a:prstGeom>
          <a:noFill/>
          <a:ln/>
        </p:spPr>
        <p:txBody>
          <a:bodyPr wrap="square" lIns="0" tIns="0" rIns="0" bIns="0" rtlCol="0" anchor="t">
            <a:normAutofit/>
          </a:bodyPr>
          <a:lstStyle/>
          <a:p>
            <a:pPr marL="0" indent="0" algn="l">
              <a:lnSpc>
                <a:spcPct val="123000"/>
              </a:lnSpc>
              <a:buNone/>
            </a:pPr>
            <a:r>
              <a:rPr lang="en-US" sz="1250" dirty="0">
                <a:solidFill>
                  <a:srgbClr val="454240"/>
                </a:solidFill>
                <a:latin typeface="DM Sans" pitchFamily="34" charset="0"/>
                <a:ea typeface="DM Sans" pitchFamily="34" charset="-122"/>
                <a:cs typeface="DM Sans" pitchFamily="34" charset="-120"/>
              </a:rPr>
              <a:t>Subsequent change in law cannot reopen a final order.</a:t>
            </a:r>
            <a:endParaRPr lang="en-US" sz="1250" dirty="0"/>
          </a:p>
        </p:txBody>
      </p:sp>
      <p:sp>
        <p:nvSpPr>
          <p:cNvPr id="21" name="Shape 18"/>
          <p:cNvSpPr/>
          <p:nvPr/>
        </p:nvSpPr>
        <p:spPr>
          <a:xfrm>
            <a:off x="5622487" y="5282505"/>
            <a:ext cx="5913984" cy="597098"/>
          </a:xfrm>
          <a:prstGeom prst="roundRect">
            <a:avLst>
              <a:gd name="adj" fmla="val 11301"/>
            </a:avLst>
          </a:prstGeom>
          <a:solidFill>
            <a:srgbClr val="FFFDFA"/>
          </a:solidFill>
          <a:ln w="19050">
            <a:solidFill>
              <a:srgbClr val="DDD3BA"/>
            </a:solidFill>
            <a:prstDash val="solid"/>
          </a:ln>
        </p:spPr>
        <p:txBody>
          <a:bodyPr/>
          <a:lstStyle/>
          <a:p>
            <a:endParaRPr lang="en-US"/>
          </a:p>
        </p:txBody>
      </p:sp>
      <p:sp>
        <p:nvSpPr>
          <p:cNvPr id="22" name="Text 19"/>
          <p:cNvSpPr/>
          <p:nvPr/>
        </p:nvSpPr>
        <p:spPr>
          <a:xfrm>
            <a:off x="5802167" y="5462191"/>
            <a:ext cx="5554623" cy="237728"/>
          </a:xfrm>
          <a:prstGeom prst="rect">
            <a:avLst/>
          </a:prstGeom>
          <a:noFill/>
          <a:ln/>
        </p:spPr>
        <p:txBody>
          <a:bodyPr wrap="none" lIns="0" tIns="0" rIns="0" bIns="0" rtlCol="0" anchor="t"/>
          <a:lstStyle/>
          <a:p>
            <a:pPr marL="0" indent="0" algn="l">
              <a:lnSpc>
                <a:spcPct val="123000"/>
              </a:lnSpc>
              <a:buNone/>
            </a:pPr>
            <a:r>
              <a:rPr lang="en-US" sz="1250" dirty="0">
                <a:solidFill>
                  <a:srgbClr val="454240"/>
                </a:solidFill>
                <a:latin typeface="DM Sans" pitchFamily="34" charset="0"/>
                <a:ea typeface="DM Sans" pitchFamily="34" charset="-122"/>
                <a:cs typeface="DM Sans" pitchFamily="34" charset="-120"/>
              </a:rPr>
              <a:t>Finality cannot depend on future legal developments.</a:t>
            </a:r>
            <a:endParaRPr lang="en-US" sz="12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1101130"/>
            <a:ext cx="10868745" cy="191988"/>
          </a:xfrm>
          <a:prstGeom prst="rect">
            <a:avLst/>
          </a:prstGeom>
          <a:noFill/>
          <a:ln/>
        </p:spPr>
        <p:txBody>
          <a:bodyPr wrap="none" lIns="0" tIns="0" rIns="0" bIns="0" rtlCol="0" anchor="t"/>
          <a:lstStyle/>
          <a:p>
            <a:pPr marL="0" indent="0" algn="l">
              <a:lnSpc>
                <a:spcPct val="104000"/>
              </a:lnSpc>
              <a:buNone/>
            </a:pPr>
            <a:r>
              <a:rPr lang="en-US" sz="1200" dirty="0">
                <a:solidFill>
                  <a:srgbClr val="5C4E3D"/>
                </a:solidFill>
                <a:latin typeface="Libre Baskerville" pitchFamily="34" charset="0"/>
                <a:ea typeface="Libre Baskerville" pitchFamily="34" charset="-122"/>
                <a:cs typeface="Libre Baskerville" pitchFamily="34" charset="-120"/>
              </a:rPr>
              <a:t>Benami Law · Supreme Court After the Recall</a:t>
            </a:r>
            <a:endParaRPr lang="en-US" sz="1200" dirty="0"/>
          </a:p>
        </p:txBody>
      </p:sp>
      <p:sp>
        <p:nvSpPr>
          <p:cNvPr id="3" name="Text 1"/>
          <p:cNvSpPr/>
          <p:nvPr/>
        </p:nvSpPr>
        <p:spPr>
          <a:xfrm>
            <a:off x="661475" y="1412875"/>
            <a:ext cx="10868745" cy="529828"/>
          </a:xfrm>
          <a:prstGeom prst="rect">
            <a:avLst/>
          </a:prstGeom>
          <a:noFill/>
          <a:ln/>
        </p:spPr>
        <p:txBody>
          <a:bodyPr wrap="none" lIns="0" tIns="0" rIns="0" bIns="0" rtlCol="0" anchor="t"/>
          <a:lstStyle/>
          <a:p>
            <a:pPr marL="0" indent="0" algn="l">
              <a:lnSpc>
                <a:spcPct val="104000"/>
              </a:lnSpc>
              <a:buNone/>
            </a:pPr>
            <a:r>
              <a:rPr lang="en-US" sz="3300" dirty="0">
                <a:solidFill>
                  <a:srgbClr val="5C4E3D"/>
                </a:solidFill>
                <a:latin typeface="Libre Baskerville" pitchFamily="34" charset="0"/>
                <a:ea typeface="Libre Baskerville" pitchFamily="34" charset="-122"/>
                <a:cs typeface="Libre Baskerville" pitchFamily="34" charset="-120"/>
              </a:rPr>
              <a:t>Kokilaben &amp; Virendra: General Liberty Cut Down</a:t>
            </a:r>
            <a:endParaRPr lang="en-US" sz="3300" dirty="0"/>
          </a:p>
        </p:txBody>
      </p:sp>
      <p:sp>
        <p:nvSpPr>
          <p:cNvPr id="4" name="Text 2"/>
          <p:cNvSpPr/>
          <p:nvPr/>
        </p:nvSpPr>
        <p:spPr>
          <a:xfrm>
            <a:off x="661475" y="2142232"/>
            <a:ext cx="5284556" cy="191988"/>
          </a:xfrm>
          <a:prstGeom prst="rect">
            <a:avLst/>
          </a:prstGeom>
          <a:noFill/>
          <a:ln/>
        </p:spPr>
        <p:txBody>
          <a:bodyPr wrap="none" lIns="0" tIns="0" rIns="0" bIns="0" rtlCol="0" anchor="t"/>
          <a:lstStyle/>
          <a:p>
            <a:pPr marL="0" indent="0" algn="l">
              <a:lnSpc>
                <a:spcPct val="104000"/>
              </a:lnSpc>
              <a:buNone/>
            </a:pPr>
            <a:r>
              <a:rPr lang="en-US" sz="1200" dirty="0">
                <a:solidFill>
                  <a:srgbClr val="5C4E3D"/>
                </a:solidFill>
                <a:latin typeface="Libre Baskerville" pitchFamily="34" charset="0"/>
                <a:ea typeface="Libre Baskerville" pitchFamily="34" charset="-122"/>
                <a:cs typeface="Libre Baskerville" pitchFamily="34" charset="-120"/>
              </a:rPr>
              <a:t>Kokilaben Chhaganbhai Patel — 2025 SCC OnLine SC 2622</a:t>
            </a:r>
            <a:endParaRPr lang="en-US" sz="1200" dirty="0"/>
          </a:p>
        </p:txBody>
      </p:sp>
      <p:sp>
        <p:nvSpPr>
          <p:cNvPr id="5" name="Text 3"/>
          <p:cNvSpPr/>
          <p:nvPr/>
        </p:nvSpPr>
        <p:spPr>
          <a:xfrm>
            <a:off x="661475" y="2413992"/>
            <a:ext cx="5284556" cy="486370"/>
          </a:xfrm>
          <a:prstGeom prst="rect">
            <a:avLst/>
          </a:prstGeom>
          <a:noFill/>
          <a:ln/>
        </p:spPr>
        <p:txBody>
          <a:bodyPr wrap="square" lIns="0" tIns="0" rIns="0" bIns="0" rtlCol="0" anchor="t">
            <a:normAutofit/>
          </a:bodyPr>
          <a:lstStyle/>
          <a:p>
            <a:pPr marL="0" indent="0" algn="l">
              <a:lnSpc>
                <a:spcPct val="110000"/>
              </a:lnSpc>
              <a:buNone/>
            </a:pPr>
            <a:r>
              <a:rPr lang="en-US" sz="950" dirty="0">
                <a:solidFill>
                  <a:srgbClr val="454240"/>
                </a:solidFill>
                <a:latin typeface="DM Sans" pitchFamily="34" charset="0"/>
                <a:ea typeface="DM Sans" pitchFamily="34" charset="-122"/>
                <a:cs typeface="DM Sans" pitchFamily="34" charset="-120"/>
              </a:rPr>
              <a:t>The Court declined review, holding that a later Bench’s grant of “general liberty” to seek review does not itself create a substantive review ground. A review must still satisfy Order XLVII Rule 1 CPC.</a:t>
            </a:r>
            <a:endParaRPr lang="en-US" sz="950" dirty="0"/>
          </a:p>
        </p:txBody>
      </p:sp>
      <p:sp>
        <p:nvSpPr>
          <p:cNvPr id="6" name="Text 4"/>
          <p:cNvSpPr/>
          <p:nvPr/>
        </p:nvSpPr>
        <p:spPr>
          <a:xfrm>
            <a:off x="6252014" y="2142232"/>
            <a:ext cx="5284556" cy="191988"/>
          </a:xfrm>
          <a:prstGeom prst="rect">
            <a:avLst/>
          </a:prstGeom>
          <a:noFill/>
          <a:ln/>
        </p:spPr>
        <p:txBody>
          <a:bodyPr wrap="none" lIns="0" tIns="0" rIns="0" bIns="0" rtlCol="0" anchor="t"/>
          <a:lstStyle/>
          <a:p>
            <a:pPr marL="0" indent="0" algn="l">
              <a:lnSpc>
                <a:spcPct val="104000"/>
              </a:lnSpc>
              <a:buNone/>
            </a:pPr>
            <a:r>
              <a:rPr lang="en-US" sz="1200" dirty="0">
                <a:solidFill>
                  <a:srgbClr val="5C4E3D"/>
                </a:solidFill>
                <a:latin typeface="Libre Baskerville" pitchFamily="34" charset="0"/>
                <a:ea typeface="Libre Baskerville" pitchFamily="34" charset="-122"/>
                <a:cs typeface="Libre Baskerville" pitchFamily="34" charset="-120"/>
              </a:rPr>
              <a:t>Virendra Amrutbhai Patel — 2025 (11) TMI 978 · SC</a:t>
            </a:r>
            <a:endParaRPr lang="en-US" sz="1200" dirty="0"/>
          </a:p>
        </p:txBody>
      </p:sp>
      <p:sp>
        <p:nvSpPr>
          <p:cNvPr id="7" name="Text 5"/>
          <p:cNvSpPr/>
          <p:nvPr/>
        </p:nvSpPr>
        <p:spPr>
          <a:xfrm>
            <a:off x="6252014" y="2413992"/>
            <a:ext cx="5284556" cy="324247"/>
          </a:xfrm>
          <a:prstGeom prst="rect">
            <a:avLst/>
          </a:prstGeom>
          <a:noFill/>
          <a:ln/>
        </p:spPr>
        <p:txBody>
          <a:bodyPr wrap="square" lIns="0" tIns="0" rIns="0" bIns="0" rtlCol="0" anchor="t">
            <a:normAutofit/>
          </a:bodyPr>
          <a:lstStyle/>
          <a:p>
            <a:pPr marL="0" indent="0" algn="l">
              <a:lnSpc>
                <a:spcPct val="110000"/>
              </a:lnSpc>
              <a:buNone/>
            </a:pPr>
            <a:r>
              <a:rPr lang="en-US" sz="950" dirty="0">
                <a:solidFill>
                  <a:srgbClr val="454240"/>
                </a:solidFill>
                <a:latin typeface="DM Sans" pitchFamily="34" charset="0"/>
                <a:ea typeface="DM Sans" pitchFamily="34" charset="-122"/>
                <a:cs typeface="DM Sans" pitchFamily="34" charset="-120"/>
              </a:rPr>
              <a:t>The same principle was reaffirmed in a connected benami matter: a later change or reversal in law is not, by itself, a ground for review.</a:t>
            </a:r>
            <a:endParaRPr lang="en-US" sz="950" dirty="0"/>
          </a:p>
        </p:txBody>
      </p:sp>
      <p:sp>
        <p:nvSpPr>
          <p:cNvPr id="8" name="Text 6"/>
          <p:cNvSpPr/>
          <p:nvPr/>
        </p:nvSpPr>
        <p:spPr>
          <a:xfrm>
            <a:off x="661475" y="3091954"/>
            <a:ext cx="10868745" cy="230287"/>
          </a:xfrm>
          <a:prstGeom prst="rect">
            <a:avLst/>
          </a:prstGeom>
          <a:noFill/>
          <a:ln/>
        </p:spPr>
        <p:txBody>
          <a:bodyPr wrap="none" lIns="0" tIns="0" rIns="0" bIns="0" rtlCol="0" anchor="t"/>
          <a:lstStyle/>
          <a:p>
            <a:pPr marL="0" indent="0" algn="l">
              <a:lnSpc>
                <a:spcPct val="104000"/>
              </a:lnSpc>
              <a:buNone/>
            </a:pPr>
            <a:r>
              <a:rPr lang="en-US" sz="1450" dirty="0">
                <a:solidFill>
                  <a:srgbClr val="5C4E3D"/>
                </a:solidFill>
                <a:latin typeface="Libre Baskerville" pitchFamily="34" charset="0"/>
                <a:ea typeface="Libre Baskerville" pitchFamily="34" charset="-122"/>
                <a:cs typeface="Libre Baskerville" pitchFamily="34" charset="-120"/>
              </a:rPr>
              <a:t>What the two cases together establish</a:t>
            </a:r>
            <a:endParaRPr lang="en-US" sz="1450" dirty="0"/>
          </a:p>
        </p:txBody>
      </p:sp>
      <p:pic>
        <p:nvPicPr>
          <p:cNvPr id="9"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3441998"/>
            <a:ext cx="5394488" cy="655042"/>
          </a:xfrm>
          <a:prstGeom prst="rect">
            <a:avLst/>
          </a:prstGeom>
        </p:spPr>
      </p:pic>
      <p:sp>
        <p:nvSpPr>
          <p:cNvPr id="10" name="Text 7"/>
          <p:cNvSpPr/>
          <p:nvPr/>
        </p:nvSpPr>
        <p:spPr>
          <a:xfrm>
            <a:off x="847803" y="3577530"/>
            <a:ext cx="5072630" cy="383977"/>
          </a:xfrm>
          <a:prstGeom prst="rect">
            <a:avLst/>
          </a:prstGeom>
          <a:noFill/>
          <a:ln/>
        </p:spPr>
        <p:txBody>
          <a:bodyPr wrap="square" lIns="0" tIns="0" rIns="0" bIns="0" rtlCol="0" anchor="t">
            <a:normAutofit/>
          </a:bodyPr>
          <a:lstStyle/>
          <a:p>
            <a:pPr marL="0" indent="0" algn="l">
              <a:lnSpc>
                <a:spcPct val="104000"/>
              </a:lnSpc>
              <a:buNone/>
            </a:pPr>
            <a:r>
              <a:rPr lang="en-US" sz="1200" b="1" dirty="0">
                <a:solidFill>
                  <a:srgbClr val="454240"/>
                </a:solidFill>
                <a:latin typeface="Libre Baskerville Bold" pitchFamily="34" charset="0"/>
                <a:ea typeface="Libre Baskerville Bold" pitchFamily="34" charset="-122"/>
                <a:cs typeface="Libre Baskerville Bold" pitchFamily="34" charset="-120"/>
              </a:rPr>
              <a:t>Kokilaben</a:t>
            </a:r>
            <a:r>
              <a:rPr lang="en-US" sz="1200" dirty="0">
                <a:solidFill>
                  <a:srgbClr val="454240"/>
                </a:solidFill>
                <a:latin typeface="Libre Baskerville" pitchFamily="34" charset="0"/>
                <a:ea typeface="Libre Baskerville" pitchFamily="34" charset="-122"/>
                <a:cs typeface="Libre Baskerville" pitchFamily="34" charset="-120"/>
              </a:rPr>
              <a:t> shows that “general liberty” in a recall order cannot expand review jurisdiction.</a:t>
            </a:r>
            <a:endParaRPr lang="en-US" sz="1200" dirty="0"/>
          </a:p>
        </p:txBody>
      </p:sp>
      <p:pic>
        <p:nvPicPr>
          <p:cNvPr id="11"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35732" y="3441998"/>
            <a:ext cx="5394488" cy="655042"/>
          </a:xfrm>
          <a:prstGeom prst="rect">
            <a:avLst/>
          </a:prstGeom>
        </p:spPr>
      </p:pic>
      <p:sp>
        <p:nvSpPr>
          <p:cNvPr id="12" name="Text 8"/>
          <p:cNvSpPr/>
          <p:nvPr/>
        </p:nvSpPr>
        <p:spPr>
          <a:xfrm>
            <a:off x="6322061" y="3577530"/>
            <a:ext cx="5072630" cy="383977"/>
          </a:xfrm>
          <a:prstGeom prst="rect">
            <a:avLst/>
          </a:prstGeom>
          <a:noFill/>
          <a:ln/>
        </p:spPr>
        <p:txBody>
          <a:bodyPr wrap="square" lIns="0" tIns="0" rIns="0" bIns="0" rtlCol="0" anchor="t">
            <a:normAutofit/>
          </a:bodyPr>
          <a:lstStyle/>
          <a:p>
            <a:pPr marL="0" indent="0" algn="l">
              <a:lnSpc>
                <a:spcPct val="104000"/>
              </a:lnSpc>
              <a:buNone/>
            </a:pPr>
            <a:r>
              <a:rPr lang="en-US" sz="1200" b="1" dirty="0">
                <a:solidFill>
                  <a:srgbClr val="454240"/>
                </a:solidFill>
                <a:latin typeface="Libre Baskerville Bold" pitchFamily="34" charset="0"/>
                <a:ea typeface="Libre Baskerville Bold" pitchFamily="34" charset="-122"/>
                <a:cs typeface="Libre Baskerville Bold" pitchFamily="34" charset="-120"/>
              </a:rPr>
              <a:t>Virendra</a:t>
            </a:r>
            <a:r>
              <a:rPr lang="en-US" sz="1200" dirty="0">
                <a:solidFill>
                  <a:srgbClr val="454240"/>
                </a:solidFill>
                <a:latin typeface="Libre Baskerville" pitchFamily="34" charset="0"/>
                <a:ea typeface="Libre Baskerville" pitchFamily="34" charset="-122"/>
                <a:cs typeface="Libre Baskerville" pitchFamily="34" charset="-120"/>
              </a:rPr>
              <a:t> confirms that a later reversal in law does not, by itself, justify review.</a:t>
            </a:r>
            <a:endParaRPr lang="en-US" sz="1200" dirty="0"/>
          </a:p>
        </p:txBody>
      </p:sp>
      <p:pic>
        <p:nvPicPr>
          <p:cNvPr id="13"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4176812"/>
            <a:ext cx="5394488" cy="655042"/>
          </a:xfrm>
          <a:prstGeom prst="rect">
            <a:avLst/>
          </a:prstGeom>
        </p:spPr>
      </p:pic>
      <p:sp>
        <p:nvSpPr>
          <p:cNvPr id="14" name="Text 9"/>
          <p:cNvSpPr/>
          <p:nvPr/>
        </p:nvSpPr>
        <p:spPr>
          <a:xfrm>
            <a:off x="847803" y="4312345"/>
            <a:ext cx="5072630" cy="38397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454240"/>
                </a:solidFill>
                <a:latin typeface="Libre Baskerville" pitchFamily="34" charset="0"/>
                <a:ea typeface="Libre Baskerville" pitchFamily="34" charset="-122"/>
                <a:cs typeface="Libre Baskerville" pitchFamily="34" charset="-120"/>
              </a:rPr>
              <a:t>Recall liberty is only a procedural gateway; it does not decide the merits.</a:t>
            </a:r>
            <a:endParaRPr lang="en-US" sz="1200" dirty="0"/>
          </a:p>
        </p:txBody>
      </p:sp>
      <p:pic>
        <p:nvPicPr>
          <p:cNvPr id="15"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35732" y="4176812"/>
            <a:ext cx="5394488" cy="655042"/>
          </a:xfrm>
          <a:prstGeom prst="rect">
            <a:avLst/>
          </a:prstGeom>
        </p:spPr>
      </p:pic>
      <p:sp>
        <p:nvSpPr>
          <p:cNvPr id="16" name="Text 10"/>
          <p:cNvSpPr/>
          <p:nvPr/>
        </p:nvSpPr>
        <p:spPr>
          <a:xfrm>
            <a:off x="6322061" y="4312345"/>
            <a:ext cx="5072630" cy="38397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454240"/>
                </a:solidFill>
                <a:latin typeface="Libre Baskerville" pitchFamily="34" charset="0"/>
                <a:ea typeface="Libre Baskerville" pitchFamily="34" charset="-122"/>
                <a:cs typeface="Libre Baskerville" pitchFamily="34" charset="-120"/>
              </a:rPr>
              <a:t>Each applicant must still show an independent ground under Order XLVII Rule 1 CPC.</a:t>
            </a:r>
            <a:endParaRPr lang="en-US" sz="1200" dirty="0"/>
          </a:p>
        </p:txBody>
      </p:sp>
      <p:pic>
        <p:nvPicPr>
          <p:cNvPr id="17"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1475" y="4921647"/>
            <a:ext cx="5394488" cy="835124"/>
          </a:xfrm>
          <a:prstGeom prst="rect">
            <a:avLst/>
          </a:prstGeom>
        </p:spPr>
      </p:pic>
      <p:sp>
        <p:nvSpPr>
          <p:cNvPr id="18" name="Text 11"/>
          <p:cNvSpPr/>
          <p:nvPr/>
        </p:nvSpPr>
        <p:spPr>
          <a:xfrm>
            <a:off x="847803" y="5057180"/>
            <a:ext cx="5072630" cy="191988"/>
          </a:xfrm>
          <a:prstGeom prst="rect">
            <a:avLst/>
          </a:prstGeom>
          <a:noFill/>
          <a:ln/>
        </p:spPr>
        <p:txBody>
          <a:bodyPr wrap="none" lIns="0" tIns="0" rIns="0" bIns="0" rtlCol="0" anchor="t"/>
          <a:lstStyle/>
          <a:p>
            <a:pPr marL="0" indent="0" algn="l">
              <a:lnSpc>
                <a:spcPct val="104000"/>
              </a:lnSpc>
              <a:buNone/>
            </a:pPr>
            <a:r>
              <a:rPr lang="en-US" sz="1200" dirty="0">
                <a:solidFill>
                  <a:srgbClr val="454240"/>
                </a:solidFill>
                <a:latin typeface="Libre Baskerville" pitchFamily="34" charset="0"/>
                <a:ea typeface="Libre Baskerville" pitchFamily="34" charset="-122"/>
                <a:cs typeface="Libre Baskerville" pitchFamily="34" charset="-120"/>
              </a:rPr>
              <a:t>Doctrinal Effect</a:t>
            </a:r>
            <a:endParaRPr lang="en-US" sz="1200" dirty="0"/>
          </a:p>
        </p:txBody>
      </p:sp>
      <p:sp>
        <p:nvSpPr>
          <p:cNvPr id="19" name="Text 12"/>
          <p:cNvSpPr/>
          <p:nvPr/>
        </p:nvSpPr>
        <p:spPr>
          <a:xfrm>
            <a:off x="847803" y="5296991"/>
            <a:ext cx="5072630" cy="324247"/>
          </a:xfrm>
          <a:prstGeom prst="rect">
            <a:avLst/>
          </a:prstGeom>
          <a:noFill/>
          <a:ln/>
        </p:spPr>
        <p:txBody>
          <a:bodyPr wrap="square" lIns="0" tIns="0" rIns="0" bIns="0" rtlCol="0" anchor="t">
            <a:normAutofit/>
          </a:bodyPr>
          <a:lstStyle/>
          <a:p>
            <a:pPr marL="0" indent="0" algn="l">
              <a:lnSpc>
                <a:spcPct val="110000"/>
              </a:lnSpc>
              <a:buNone/>
            </a:pPr>
            <a:r>
              <a:rPr lang="en-US" sz="950" dirty="0">
                <a:solidFill>
                  <a:srgbClr val="454240"/>
                </a:solidFill>
                <a:latin typeface="DM Sans" pitchFamily="34" charset="0"/>
                <a:ea typeface="DM Sans" pitchFamily="34" charset="-122"/>
                <a:cs typeface="DM Sans" pitchFamily="34" charset="-120"/>
              </a:rPr>
              <a:t>General liberty in the recall order does not dispense with Order XLVII Rule 1. Every petitioner must independently establish a statutory ground.</a:t>
            </a:r>
            <a:endParaRPr lang="en-US" sz="950" dirty="0"/>
          </a:p>
        </p:txBody>
      </p:sp>
      <p:pic>
        <p:nvPicPr>
          <p:cNvPr id="20" name="Image 5"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35732" y="4921647"/>
            <a:ext cx="5394488" cy="835124"/>
          </a:xfrm>
          <a:prstGeom prst="rect">
            <a:avLst/>
          </a:prstGeom>
        </p:spPr>
      </p:pic>
      <p:sp>
        <p:nvSpPr>
          <p:cNvPr id="21" name="Text 13"/>
          <p:cNvSpPr/>
          <p:nvPr/>
        </p:nvSpPr>
        <p:spPr>
          <a:xfrm>
            <a:off x="6322061" y="5057180"/>
            <a:ext cx="5072630" cy="191988"/>
          </a:xfrm>
          <a:prstGeom prst="rect">
            <a:avLst/>
          </a:prstGeom>
          <a:noFill/>
          <a:ln/>
        </p:spPr>
        <p:txBody>
          <a:bodyPr wrap="none" lIns="0" tIns="0" rIns="0" bIns="0" rtlCol="0" anchor="t"/>
          <a:lstStyle/>
          <a:p>
            <a:pPr marL="0" indent="0" algn="l">
              <a:lnSpc>
                <a:spcPct val="104000"/>
              </a:lnSpc>
              <a:buNone/>
            </a:pPr>
            <a:r>
              <a:rPr lang="en-US" sz="1200" dirty="0">
                <a:solidFill>
                  <a:srgbClr val="454240"/>
                </a:solidFill>
                <a:latin typeface="Libre Baskerville" pitchFamily="34" charset="0"/>
                <a:ea typeface="Libre Baskerville" pitchFamily="34" charset="-122"/>
                <a:cs typeface="Libre Baskerville" pitchFamily="34" charset="-120"/>
              </a:rPr>
              <a:t>Practical Limit</a:t>
            </a:r>
            <a:endParaRPr lang="en-US" sz="1200" dirty="0"/>
          </a:p>
        </p:txBody>
      </p:sp>
      <p:sp>
        <p:nvSpPr>
          <p:cNvPr id="22" name="Text 14"/>
          <p:cNvSpPr/>
          <p:nvPr/>
        </p:nvSpPr>
        <p:spPr>
          <a:xfrm>
            <a:off x="6322061" y="5296991"/>
            <a:ext cx="5072630" cy="162123"/>
          </a:xfrm>
          <a:prstGeom prst="rect">
            <a:avLst/>
          </a:prstGeom>
          <a:noFill/>
          <a:ln/>
        </p:spPr>
        <p:txBody>
          <a:bodyPr wrap="none" lIns="0" tIns="0" rIns="0" bIns="0" rtlCol="0" anchor="t"/>
          <a:lstStyle/>
          <a:p>
            <a:pPr marL="0" indent="0" algn="l">
              <a:lnSpc>
                <a:spcPct val="110000"/>
              </a:lnSpc>
              <a:buNone/>
            </a:pPr>
            <a:r>
              <a:rPr lang="en-US" sz="950" dirty="0">
                <a:solidFill>
                  <a:srgbClr val="454240"/>
                </a:solidFill>
                <a:latin typeface="DM Sans" pitchFamily="34" charset="0"/>
                <a:ea typeface="DM Sans" pitchFamily="34" charset="-122"/>
                <a:cs typeface="DM Sans" pitchFamily="34" charset="-120"/>
              </a:rPr>
              <a:t>The liberty </a:t>
            </a:r>
            <a:r>
              <a:rPr lang="en-US" sz="950" i="1" dirty="0">
                <a:solidFill>
                  <a:srgbClr val="454240"/>
                </a:solidFill>
                <a:latin typeface="DM Sans" pitchFamily="34" charset="0"/>
                <a:ea typeface="DM Sans" pitchFamily="34" charset="-122"/>
                <a:cs typeface="DM Sans" pitchFamily="34" charset="-120"/>
              </a:rPr>
              <a:t>permits</a:t>
            </a:r>
            <a:r>
              <a:rPr lang="en-US" sz="950" dirty="0">
                <a:solidFill>
                  <a:srgbClr val="454240"/>
                </a:solidFill>
                <a:latin typeface="DM Sans" pitchFamily="34" charset="0"/>
                <a:ea typeface="DM Sans" pitchFamily="34" charset="-122"/>
                <a:cs typeface="DM Sans" pitchFamily="34" charset="-120"/>
              </a:rPr>
              <a:t> an application — it does not </a:t>
            </a:r>
            <a:r>
              <a:rPr lang="en-US" sz="950" i="1" dirty="0">
                <a:solidFill>
                  <a:srgbClr val="454240"/>
                </a:solidFill>
                <a:latin typeface="DM Sans" pitchFamily="34" charset="0"/>
                <a:ea typeface="DM Sans" pitchFamily="34" charset="-122"/>
                <a:cs typeface="DM Sans" pitchFamily="34" charset="-120"/>
              </a:rPr>
              <a:t>compel</a:t>
            </a:r>
            <a:r>
              <a:rPr lang="en-US" sz="950" dirty="0">
                <a:solidFill>
                  <a:srgbClr val="454240"/>
                </a:solidFill>
                <a:latin typeface="DM Sans" pitchFamily="34" charset="0"/>
                <a:ea typeface="DM Sans" pitchFamily="34" charset="-122"/>
                <a:cs typeface="DM Sans" pitchFamily="34" charset="-120"/>
              </a:rPr>
              <a:t> the review to be allowed.</a:t>
            </a:r>
            <a:endParaRPr lang="en-US" sz="9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61475" y="1222871"/>
            <a:ext cx="2080565" cy="186630"/>
          </a:xfrm>
          <a:prstGeom prst="roundRect">
            <a:avLst>
              <a:gd name="adj" fmla="val 22119"/>
            </a:avLst>
          </a:prstGeom>
          <a:solidFill>
            <a:srgbClr val="F7EDD4"/>
          </a:solidFill>
          <a:ln/>
        </p:spPr>
        <p:txBody>
          <a:bodyPr/>
          <a:lstStyle/>
          <a:p>
            <a:endParaRPr lang="en-US"/>
          </a:p>
        </p:txBody>
      </p:sp>
      <p:sp>
        <p:nvSpPr>
          <p:cNvPr id="3" name="Text 1"/>
          <p:cNvSpPr/>
          <p:nvPr/>
        </p:nvSpPr>
        <p:spPr>
          <a:xfrm>
            <a:off x="735093" y="1259681"/>
            <a:ext cx="2542913" cy="113010"/>
          </a:xfrm>
          <a:prstGeom prst="rect">
            <a:avLst/>
          </a:prstGeom>
          <a:noFill/>
          <a:ln/>
        </p:spPr>
        <p:txBody>
          <a:bodyPr wrap="none" lIns="0" tIns="0" rIns="0" bIns="0" rtlCol="0" anchor="t"/>
          <a:lstStyle/>
          <a:p>
            <a:pPr marL="0" indent="0" algn="l">
              <a:lnSpc>
                <a:spcPct val="96000"/>
              </a:lnSpc>
              <a:buNone/>
            </a:pPr>
            <a:r>
              <a:rPr lang="en-US" sz="750" dirty="0">
                <a:solidFill>
                  <a:srgbClr val="454240"/>
                </a:solidFill>
                <a:latin typeface="DM Sans" pitchFamily="34" charset="0"/>
                <a:ea typeface="DM Sans" pitchFamily="34" charset="-122"/>
                <a:cs typeface="DM Sans" pitchFamily="34" charset="-120"/>
              </a:rPr>
              <a:t>BENAMI LAW · THE HIGH COURT CONFLICT</a:t>
            </a:r>
            <a:endParaRPr lang="en-US" sz="750" dirty="0"/>
          </a:p>
        </p:txBody>
      </p:sp>
      <p:sp>
        <p:nvSpPr>
          <p:cNvPr id="4" name="Text 2"/>
          <p:cNvSpPr/>
          <p:nvPr/>
        </p:nvSpPr>
        <p:spPr>
          <a:xfrm>
            <a:off x="661475" y="1441351"/>
            <a:ext cx="10868745" cy="383977"/>
          </a:xfrm>
          <a:prstGeom prst="rect">
            <a:avLst/>
          </a:prstGeom>
          <a:noFill/>
          <a:ln/>
        </p:spPr>
        <p:txBody>
          <a:bodyPr wrap="none" lIns="0" tIns="0" rIns="0" bIns="0" rtlCol="0" anchor="t"/>
          <a:lstStyle/>
          <a:p>
            <a:pPr marL="0" indent="0" algn="l">
              <a:lnSpc>
                <a:spcPct val="104000"/>
              </a:lnSpc>
              <a:buNone/>
            </a:pPr>
            <a:r>
              <a:rPr lang="en-US" sz="2400" dirty="0">
                <a:solidFill>
                  <a:srgbClr val="5C4E3D"/>
                </a:solidFill>
                <a:latin typeface="Libre Baskerville" pitchFamily="34" charset="0"/>
                <a:ea typeface="Libre Baskerville" pitchFamily="34" charset="-122"/>
                <a:cs typeface="Libre Baskerville" pitchFamily="34" charset="-120"/>
              </a:rPr>
              <a:t>Satyajit Saha v. Munnidevi Sitani: A Division in Authority</a:t>
            </a:r>
            <a:endParaRPr lang="en-US" sz="2400" dirty="0"/>
          </a:p>
        </p:txBody>
      </p:sp>
      <p:sp>
        <p:nvSpPr>
          <p:cNvPr id="5" name="Shape 3"/>
          <p:cNvSpPr/>
          <p:nvPr/>
        </p:nvSpPr>
        <p:spPr>
          <a:xfrm>
            <a:off x="573073" y="1945084"/>
            <a:ext cx="5461359" cy="1780679"/>
          </a:xfrm>
          <a:prstGeom prst="roundRect">
            <a:avLst>
              <a:gd name="adj" fmla="val 4968"/>
            </a:avLst>
          </a:prstGeom>
          <a:solidFill>
            <a:srgbClr val="E8ECF8"/>
          </a:solidFill>
          <a:ln/>
        </p:spPr>
        <p:txBody>
          <a:bodyPr/>
          <a:lstStyle/>
          <a:p>
            <a:endParaRPr lang="en-US"/>
          </a:p>
        </p:txBody>
      </p:sp>
      <p:sp>
        <p:nvSpPr>
          <p:cNvPr id="6" name="Text 4"/>
          <p:cNvSpPr/>
          <p:nvPr/>
        </p:nvSpPr>
        <p:spPr>
          <a:xfrm>
            <a:off x="695903" y="2024856"/>
            <a:ext cx="5215700" cy="191988"/>
          </a:xfrm>
          <a:prstGeom prst="rect">
            <a:avLst/>
          </a:prstGeom>
          <a:noFill/>
          <a:ln/>
        </p:spPr>
        <p:txBody>
          <a:bodyPr wrap="none" lIns="0" tIns="0" rIns="0" bIns="0" rtlCol="0" anchor="t"/>
          <a:lstStyle/>
          <a:p>
            <a:pPr marL="0" indent="0" algn="l">
              <a:lnSpc>
                <a:spcPct val="104000"/>
              </a:lnSpc>
              <a:buNone/>
            </a:pPr>
            <a:r>
              <a:rPr lang="en-US" sz="1200" dirty="0">
                <a:solidFill>
                  <a:srgbClr val="5C4E3D"/>
                </a:solidFill>
                <a:latin typeface="Libre Baskerville" pitchFamily="34" charset="0"/>
                <a:ea typeface="Libre Baskerville" pitchFamily="34" charset="-122"/>
                <a:cs typeface="Libre Baskerville" pitchFamily="34" charset="-120"/>
              </a:rPr>
              <a:t>Gauhati HC — </a:t>
            </a:r>
            <a:r>
              <a:rPr lang="en-US" sz="1200" i="1" dirty="0">
                <a:solidFill>
                  <a:srgbClr val="5C4E3D"/>
                </a:solidFill>
                <a:latin typeface="Libre Baskerville" pitchFamily="34" charset="0"/>
                <a:ea typeface="Libre Baskerville" pitchFamily="34" charset="-122"/>
                <a:cs typeface="Libre Baskerville" pitchFamily="34" charset="-120"/>
              </a:rPr>
              <a:t>Satyajit Saha</a:t>
            </a:r>
            <a:endParaRPr lang="en-US" sz="1200" dirty="0"/>
          </a:p>
        </p:txBody>
      </p:sp>
      <p:sp>
        <p:nvSpPr>
          <p:cNvPr id="7" name="Text 5"/>
          <p:cNvSpPr/>
          <p:nvPr/>
        </p:nvSpPr>
        <p:spPr>
          <a:xfrm>
            <a:off x="695903" y="2296616"/>
            <a:ext cx="5825285" cy="162123"/>
          </a:xfrm>
          <a:prstGeom prst="rect">
            <a:avLst/>
          </a:prstGeom>
          <a:noFill/>
          <a:ln/>
        </p:spPr>
        <p:txBody>
          <a:bodyPr wrap="none" lIns="0" tIns="0" rIns="0" bIns="0" rtlCol="0" anchor="t"/>
          <a:lstStyle/>
          <a:p>
            <a:pPr marL="0" indent="0" algn="l">
              <a:lnSpc>
                <a:spcPct val="110000"/>
              </a:lnSpc>
              <a:buNone/>
            </a:pPr>
            <a:r>
              <a:rPr lang="en-US" sz="950" i="1" dirty="0">
                <a:solidFill>
                  <a:srgbClr val="454240"/>
                </a:solidFill>
                <a:latin typeface="DM Sans" pitchFamily="34" charset="0"/>
                <a:ea typeface="DM Sans" pitchFamily="34" charset="-122"/>
                <a:cs typeface="DM Sans" pitchFamily="34" charset="-120"/>
              </a:rPr>
              <a:t>2026 (2) TMI 303</a:t>
            </a:r>
            <a:endParaRPr lang="en-US" sz="950" dirty="0"/>
          </a:p>
        </p:txBody>
      </p:sp>
      <p:sp>
        <p:nvSpPr>
          <p:cNvPr id="8" name="Shape 6"/>
          <p:cNvSpPr/>
          <p:nvPr/>
        </p:nvSpPr>
        <p:spPr>
          <a:xfrm>
            <a:off x="695903" y="2548533"/>
            <a:ext cx="5215700" cy="691356"/>
          </a:xfrm>
          <a:prstGeom prst="roundRect">
            <a:avLst>
              <a:gd name="adj" fmla="val 7464"/>
            </a:avLst>
          </a:prstGeom>
          <a:solidFill>
            <a:srgbClr val="F7EDD4"/>
          </a:solidFill>
          <a:ln/>
        </p:spPr>
        <p:txBody>
          <a:bodyPr/>
          <a:lstStyle/>
          <a:p>
            <a:endParaRPr lang="en-US"/>
          </a:p>
        </p:txBody>
      </p:sp>
      <p:pic>
        <p:nvPicPr>
          <p:cNvPr id="9" name="Image 0" descr="preencoded.png"/>
          <p:cNvPicPr>
            <a:picLocks noChangeAspect="1"/>
          </p:cNvPicPr>
          <p:nvPr/>
        </p:nvPicPr>
        <p:blipFill>
          <a:blip r:embed="rId3"/>
          <a:stretch>
            <a:fillRect/>
          </a:stretch>
        </p:blipFill>
        <p:spPr>
          <a:xfrm>
            <a:off x="818733" y="2715121"/>
            <a:ext cx="153488" cy="122833"/>
          </a:xfrm>
          <a:prstGeom prst="rect">
            <a:avLst/>
          </a:prstGeom>
        </p:spPr>
      </p:pic>
      <p:sp>
        <p:nvSpPr>
          <p:cNvPr id="10" name="Text 7"/>
          <p:cNvSpPr/>
          <p:nvPr/>
        </p:nvSpPr>
        <p:spPr>
          <a:xfrm>
            <a:off x="1095050" y="2651026"/>
            <a:ext cx="4693723" cy="486370"/>
          </a:xfrm>
          <a:prstGeom prst="rect">
            <a:avLst/>
          </a:prstGeom>
          <a:noFill/>
          <a:ln/>
        </p:spPr>
        <p:txBody>
          <a:bodyPr wrap="square" lIns="0" tIns="0" rIns="0" bIns="0" rtlCol="0" anchor="t">
            <a:normAutofit/>
          </a:bodyPr>
          <a:lstStyle/>
          <a:p>
            <a:pPr marL="0" indent="0" algn="l">
              <a:lnSpc>
                <a:spcPct val="110000"/>
              </a:lnSpc>
              <a:buNone/>
            </a:pPr>
            <a:r>
              <a:rPr lang="en-US" sz="950" b="1" dirty="0">
                <a:solidFill>
                  <a:srgbClr val="000000"/>
                </a:solidFill>
                <a:latin typeface="DM Sans Bold" pitchFamily="34" charset="0"/>
                <a:ea typeface="DM Sans Bold" pitchFamily="34" charset="-122"/>
                <a:cs typeface="DM Sans Bold" pitchFamily="34" charset="-120"/>
              </a:rPr>
              <a:t>Recall-liberty does not itself create review jurisdiction.</a:t>
            </a:r>
            <a:r>
              <a:rPr lang="en-US" sz="950" dirty="0">
                <a:solidFill>
                  <a:srgbClr val="000000"/>
                </a:solidFill>
                <a:latin typeface="DM Sans" pitchFamily="34" charset="0"/>
                <a:ea typeface="DM Sans" pitchFamily="34" charset="-122"/>
                <a:cs typeface="DM Sans" pitchFamily="34" charset="-120"/>
              </a:rPr>
              <a:t> The Court held that a party must still satisfy the statutory limits of </a:t>
            </a:r>
            <a:r>
              <a:rPr lang="en-US" sz="950" b="1" dirty="0">
                <a:solidFill>
                  <a:srgbClr val="000000"/>
                </a:solidFill>
                <a:latin typeface="DM Sans Bold" pitchFamily="34" charset="0"/>
                <a:ea typeface="DM Sans Bold" pitchFamily="34" charset="-122"/>
                <a:cs typeface="DM Sans Bold" pitchFamily="34" charset="-120"/>
              </a:rPr>
              <a:t>Section 114</a:t>
            </a:r>
            <a:r>
              <a:rPr lang="en-US" sz="950" dirty="0">
                <a:solidFill>
                  <a:srgbClr val="000000"/>
                </a:solidFill>
                <a:latin typeface="DM Sans" pitchFamily="34" charset="0"/>
                <a:ea typeface="DM Sans" pitchFamily="34" charset="-122"/>
                <a:cs typeface="DM Sans" pitchFamily="34" charset="-120"/>
              </a:rPr>
              <a:t> and </a:t>
            </a:r>
            <a:r>
              <a:rPr lang="en-US" sz="950" b="1" dirty="0">
                <a:solidFill>
                  <a:srgbClr val="000000"/>
                </a:solidFill>
                <a:latin typeface="DM Sans Bold" pitchFamily="34" charset="0"/>
                <a:ea typeface="DM Sans Bold" pitchFamily="34" charset="-122"/>
                <a:cs typeface="DM Sans Bold" pitchFamily="34" charset="-120"/>
              </a:rPr>
              <a:t>Order XLVII Rule 1 CPC</a:t>
            </a:r>
            <a:r>
              <a:rPr lang="en-US" sz="950" dirty="0">
                <a:solidFill>
                  <a:srgbClr val="000000"/>
                </a:solidFill>
                <a:latin typeface="DM Sans" pitchFamily="34" charset="0"/>
                <a:ea typeface="DM Sans" pitchFamily="34" charset="-122"/>
                <a:cs typeface="DM Sans" pitchFamily="34" charset="-120"/>
              </a:rPr>
              <a:t>, read with </a:t>
            </a:r>
            <a:r>
              <a:rPr lang="en-US" sz="950" b="1" dirty="0">
                <a:solidFill>
                  <a:srgbClr val="000000"/>
                </a:solidFill>
                <a:latin typeface="DM Sans Bold" pitchFamily="34" charset="0"/>
                <a:ea typeface="DM Sans Bold" pitchFamily="34" charset="-122"/>
                <a:cs typeface="DM Sans Bold" pitchFamily="34" charset="-120"/>
              </a:rPr>
              <a:t>Section 40(2)(f) of the PBPT Act</a:t>
            </a:r>
            <a:r>
              <a:rPr lang="en-US" sz="950" dirty="0">
                <a:solidFill>
                  <a:srgbClr val="000000"/>
                </a:solidFill>
                <a:latin typeface="DM Sans" pitchFamily="34" charset="0"/>
                <a:ea typeface="DM Sans" pitchFamily="34" charset="-122"/>
                <a:cs typeface="DM Sans" pitchFamily="34" charset="-120"/>
              </a:rPr>
              <a:t>.</a:t>
            </a:r>
            <a:endParaRPr lang="en-US" sz="950" dirty="0"/>
          </a:p>
        </p:txBody>
      </p:sp>
      <p:sp>
        <p:nvSpPr>
          <p:cNvPr id="11" name="Text 8"/>
          <p:cNvSpPr/>
          <p:nvPr/>
        </p:nvSpPr>
        <p:spPr>
          <a:xfrm>
            <a:off x="695903" y="3329682"/>
            <a:ext cx="5215700" cy="324247"/>
          </a:xfrm>
          <a:prstGeom prst="rect">
            <a:avLst/>
          </a:prstGeom>
          <a:noFill/>
          <a:ln/>
        </p:spPr>
        <p:txBody>
          <a:bodyPr wrap="square" lIns="0" tIns="0" rIns="0" bIns="0" rtlCol="0" anchor="t">
            <a:normAutofit/>
          </a:bodyPr>
          <a:lstStyle/>
          <a:p>
            <a:pPr marL="0" indent="0" algn="l">
              <a:lnSpc>
                <a:spcPct val="110000"/>
              </a:lnSpc>
              <a:buNone/>
            </a:pPr>
            <a:r>
              <a:rPr lang="en-US" sz="950" dirty="0">
                <a:solidFill>
                  <a:srgbClr val="454240"/>
                </a:solidFill>
                <a:latin typeface="DM Sans" pitchFamily="34" charset="0"/>
                <a:ea typeface="DM Sans" pitchFamily="34" charset="-122"/>
                <a:cs typeface="DM Sans" pitchFamily="34" charset="-120"/>
              </a:rPr>
              <a:t>The tribunal cannot turn a procedural liberty into substantive power to reopen a concluded decision. An independent review ground is still required.</a:t>
            </a:r>
            <a:endParaRPr lang="en-US" sz="950" dirty="0"/>
          </a:p>
        </p:txBody>
      </p:sp>
      <p:sp>
        <p:nvSpPr>
          <p:cNvPr id="12" name="Shape 9"/>
          <p:cNvSpPr/>
          <p:nvPr/>
        </p:nvSpPr>
        <p:spPr>
          <a:xfrm>
            <a:off x="6163612" y="1945084"/>
            <a:ext cx="5461359" cy="1780679"/>
          </a:xfrm>
          <a:prstGeom prst="roundRect">
            <a:avLst>
              <a:gd name="adj" fmla="val 4968"/>
            </a:avLst>
          </a:prstGeom>
          <a:solidFill>
            <a:srgbClr val="F6EFE6"/>
          </a:solidFill>
          <a:ln/>
        </p:spPr>
        <p:txBody>
          <a:bodyPr/>
          <a:lstStyle/>
          <a:p>
            <a:endParaRPr lang="en-US"/>
          </a:p>
        </p:txBody>
      </p:sp>
      <p:sp>
        <p:nvSpPr>
          <p:cNvPr id="13" name="Text 10"/>
          <p:cNvSpPr/>
          <p:nvPr/>
        </p:nvSpPr>
        <p:spPr>
          <a:xfrm>
            <a:off x="6286442" y="2024856"/>
            <a:ext cx="5215700" cy="191988"/>
          </a:xfrm>
          <a:prstGeom prst="rect">
            <a:avLst/>
          </a:prstGeom>
          <a:noFill/>
          <a:ln/>
        </p:spPr>
        <p:txBody>
          <a:bodyPr wrap="none" lIns="0" tIns="0" rIns="0" bIns="0" rtlCol="0" anchor="t"/>
          <a:lstStyle/>
          <a:p>
            <a:pPr marL="0" indent="0" algn="l">
              <a:lnSpc>
                <a:spcPct val="104000"/>
              </a:lnSpc>
              <a:buNone/>
            </a:pPr>
            <a:r>
              <a:rPr lang="en-US" sz="1200" dirty="0">
                <a:solidFill>
                  <a:srgbClr val="5C4E3D"/>
                </a:solidFill>
                <a:latin typeface="Libre Baskerville" pitchFamily="34" charset="0"/>
                <a:ea typeface="Libre Baskerville" pitchFamily="34" charset="-122"/>
                <a:cs typeface="Libre Baskerville" pitchFamily="34" charset="-120"/>
              </a:rPr>
              <a:t>Rajasthan HC — </a:t>
            </a:r>
            <a:r>
              <a:rPr lang="en-US" sz="1200" i="1" dirty="0">
                <a:solidFill>
                  <a:srgbClr val="5C4E3D"/>
                </a:solidFill>
                <a:latin typeface="Libre Baskerville" pitchFamily="34" charset="0"/>
                <a:ea typeface="Libre Baskerville" pitchFamily="34" charset="-122"/>
                <a:cs typeface="Libre Baskerville" pitchFamily="34" charset="-120"/>
              </a:rPr>
              <a:t>Munnidevi Sitani</a:t>
            </a:r>
            <a:endParaRPr lang="en-US" sz="1200" dirty="0"/>
          </a:p>
        </p:txBody>
      </p:sp>
      <p:sp>
        <p:nvSpPr>
          <p:cNvPr id="14" name="Text 11"/>
          <p:cNvSpPr/>
          <p:nvPr/>
        </p:nvSpPr>
        <p:spPr>
          <a:xfrm>
            <a:off x="6286442" y="2296616"/>
            <a:ext cx="5825285" cy="162123"/>
          </a:xfrm>
          <a:prstGeom prst="rect">
            <a:avLst/>
          </a:prstGeom>
          <a:noFill/>
          <a:ln/>
        </p:spPr>
        <p:txBody>
          <a:bodyPr wrap="none" lIns="0" tIns="0" rIns="0" bIns="0" rtlCol="0" anchor="t"/>
          <a:lstStyle/>
          <a:p>
            <a:pPr marL="0" indent="0" algn="l">
              <a:lnSpc>
                <a:spcPct val="110000"/>
              </a:lnSpc>
              <a:buNone/>
            </a:pPr>
            <a:r>
              <a:rPr lang="en-US" sz="950" i="1" dirty="0">
                <a:solidFill>
                  <a:srgbClr val="454240"/>
                </a:solidFill>
                <a:latin typeface="DM Sans" pitchFamily="34" charset="0"/>
                <a:ea typeface="DM Sans" pitchFamily="34" charset="-122"/>
                <a:cs typeface="DM Sans" pitchFamily="34" charset="-120"/>
              </a:rPr>
              <a:t>2026 (6) TMI 197</a:t>
            </a:r>
            <a:endParaRPr lang="en-US" sz="950" dirty="0"/>
          </a:p>
        </p:txBody>
      </p:sp>
      <p:sp>
        <p:nvSpPr>
          <p:cNvPr id="15" name="Shape 12"/>
          <p:cNvSpPr/>
          <p:nvPr/>
        </p:nvSpPr>
        <p:spPr>
          <a:xfrm>
            <a:off x="6286442" y="2548533"/>
            <a:ext cx="5215700" cy="691356"/>
          </a:xfrm>
          <a:prstGeom prst="roundRect">
            <a:avLst>
              <a:gd name="adj" fmla="val 7464"/>
            </a:avLst>
          </a:prstGeom>
          <a:solidFill>
            <a:srgbClr val="F7EDD4"/>
          </a:solidFill>
          <a:ln/>
        </p:spPr>
        <p:txBody>
          <a:bodyPr/>
          <a:lstStyle/>
          <a:p>
            <a:endParaRPr lang="en-US"/>
          </a:p>
        </p:txBody>
      </p:sp>
      <p:pic>
        <p:nvPicPr>
          <p:cNvPr id="16" name="Image 1" descr="preencoded.png"/>
          <p:cNvPicPr>
            <a:picLocks noChangeAspect="1"/>
          </p:cNvPicPr>
          <p:nvPr/>
        </p:nvPicPr>
        <p:blipFill>
          <a:blip r:embed="rId3"/>
          <a:stretch>
            <a:fillRect/>
          </a:stretch>
        </p:blipFill>
        <p:spPr>
          <a:xfrm>
            <a:off x="6409272" y="2715121"/>
            <a:ext cx="153488" cy="122833"/>
          </a:xfrm>
          <a:prstGeom prst="rect">
            <a:avLst/>
          </a:prstGeom>
        </p:spPr>
      </p:pic>
      <p:sp>
        <p:nvSpPr>
          <p:cNvPr id="17" name="Text 13"/>
          <p:cNvSpPr/>
          <p:nvPr/>
        </p:nvSpPr>
        <p:spPr>
          <a:xfrm>
            <a:off x="6685589" y="2651026"/>
            <a:ext cx="4693723" cy="486370"/>
          </a:xfrm>
          <a:prstGeom prst="rect">
            <a:avLst/>
          </a:prstGeom>
          <a:noFill/>
          <a:ln/>
        </p:spPr>
        <p:txBody>
          <a:bodyPr wrap="square" lIns="0" tIns="0" rIns="0" bIns="0" rtlCol="0" anchor="t">
            <a:normAutofit/>
          </a:bodyPr>
          <a:lstStyle/>
          <a:p>
            <a:pPr marL="0" indent="0" algn="l">
              <a:lnSpc>
                <a:spcPct val="110000"/>
              </a:lnSpc>
              <a:buNone/>
            </a:pPr>
            <a:r>
              <a:rPr lang="en-US" sz="950" b="1" dirty="0">
                <a:solidFill>
                  <a:srgbClr val="000000"/>
                </a:solidFill>
                <a:latin typeface="DM Sans Bold" pitchFamily="34" charset="0"/>
                <a:ea typeface="DM Sans Bold" pitchFamily="34" charset="-122"/>
                <a:cs typeface="DM Sans Bold" pitchFamily="34" charset="-120"/>
              </a:rPr>
              <a:t>The restoration was upheld on the basis of reserved liberty.</a:t>
            </a:r>
            <a:r>
              <a:rPr lang="en-US" sz="950" dirty="0">
                <a:solidFill>
                  <a:srgbClr val="000000"/>
                </a:solidFill>
                <a:latin typeface="DM Sans" pitchFamily="34" charset="0"/>
                <a:ea typeface="DM Sans" pitchFamily="34" charset="-122"/>
                <a:cs typeface="DM Sans" pitchFamily="34" charset="-120"/>
              </a:rPr>
              <a:t> The Court treated the application as maintainable and relied on </a:t>
            </a:r>
            <a:r>
              <a:rPr lang="en-US" sz="950" b="1" dirty="0">
                <a:solidFill>
                  <a:srgbClr val="000000"/>
                </a:solidFill>
                <a:latin typeface="DM Sans Bold" pitchFamily="34" charset="0"/>
                <a:ea typeface="DM Sans Bold" pitchFamily="34" charset="-122"/>
                <a:cs typeface="DM Sans Bold" pitchFamily="34" charset="-120"/>
              </a:rPr>
              <a:t>Order XLVII Rule 7 CPC</a:t>
            </a:r>
            <a:r>
              <a:rPr lang="en-US" sz="950" dirty="0">
                <a:solidFill>
                  <a:srgbClr val="000000"/>
                </a:solidFill>
                <a:latin typeface="DM Sans" pitchFamily="34" charset="0"/>
                <a:ea typeface="DM Sans" pitchFamily="34" charset="-122"/>
                <a:cs typeface="DM Sans" pitchFamily="34" charset="-120"/>
              </a:rPr>
              <a:t> to hold that no immediate appeal lay.</a:t>
            </a:r>
            <a:endParaRPr lang="en-US" sz="950" dirty="0"/>
          </a:p>
        </p:txBody>
      </p:sp>
      <p:sp>
        <p:nvSpPr>
          <p:cNvPr id="18" name="Text 14"/>
          <p:cNvSpPr/>
          <p:nvPr/>
        </p:nvSpPr>
        <p:spPr>
          <a:xfrm>
            <a:off x="6286442" y="3329682"/>
            <a:ext cx="5215700" cy="324247"/>
          </a:xfrm>
          <a:prstGeom prst="rect">
            <a:avLst/>
          </a:prstGeom>
          <a:noFill/>
          <a:ln/>
        </p:spPr>
        <p:txBody>
          <a:bodyPr wrap="square" lIns="0" tIns="0" rIns="0" bIns="0" rtlCol="0" anchor="t">
            <a:normAutofit/>
          </a:bodyPr>
          <a:lstStyle/>
          <a:p>
            <a:pPr marL="0" indent="0" algn="l">
              <a:lnSpc>
                <a:spcPct val="110000"/>
              </a:lnSpc>
              <a:buNone/>
            </a:pPr>
            <a:r>
              <a:rPr lang="en-US" sz="950" dirty="0">
                <a:solidFill>
                  <a:srgbClr val="454240"/>
                </a:solidFill>
                <a:latin typeface="DM Sans" pitchFamily="34" charset="0"/>
                <a:ea typeface="DM Sans" pitchFamily="34" charset="-122"/>
                <a:cs typeface="DM Sans" pitchFamily="34" charset="-120"/>
              </a:rPr>
              <a:t>The focus was on the tribunal’s express liberty in the earlier order. On that view, the restoration could proceed unless and until a higher court disturbed it.</a:t>
            </a:r>
            <a:endParaRPr lang="en-US" sz="950" dirty="0"/>
          </a:p>
        </p:txBody>
      </p:sp>
      <p:sp>
        <p:nvSpPr>
          <p:cNvPr id="19" name="Shape 15"/>
          <p:cNvSpPr/>
          <p:nvPr/>
        </p:nvSpPr>
        <p:spPr>
          <a:xfrm>
            <a:off x="661475" y="3846215"/>
            <a:ext cx="10868745" cy="12700"/>
          </a:xfrm>
          <a:prstGeom prst="roundRect">
            <a:avLst>
              <a:gd name="adj" fmla="val 59999"/>
            </a:avLst>
          </a:prstGeom>
          <a:solidFill>
            <a:srgbClr val="454240">
              <a:alpha val="50000"/>
            </a:srgbClr>
          </a:solidFill>
          <a:ln/>
        </p:spPr>
        <p:txBody>
          <a:bodyPr/>
          <a:lstStyle/>
          <a:p>
            <a:endParaRPr lang="en-US"/>
          </a:p>
        </p:txBody>
      </p:sp>
      <p:pic>
        <p:nvPicPr>
          <p:cNvPr id="20"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1475" y="3979366"/>
            <a:ext cx="5394488" cy="1028799"/>
          </a:xfrm>
          <a:prstGeom prst="rect">
            <a:avLst/>
          </a:prstGeom>
        </p:spPr>
      </p:pic>
      <p:sp>
        <p:nvSpPr>
          <p:cNvPr id="21" name="Text 16"/>
          <p:cNvSpPr/>
          <p:nvPr/>
        </p:nvSpPr>
        <p:spPr>
          <a:xfrm>
            <a:off x="797004" y="4470698"/>
            <a:ext cx="5123429" cy="191988"/>
          </a:xfrm>
          <a:prstGeom prst="rect">
            <a:avLst/>
          </a:prstGeom>
          <a:noFill/>
          <a:ln/>
        </p:spPr>
        <p:txBody>
          <a:bodyPr wrap="none" lIns="0" tIns="0" rIns="0" bIns="0" rtlCol="0" anchor="t"/>
          <a:lstStyle/>
          <a:p>
            <a:pPr marL="0" indent="0" algn="l">
              <a:lnSpc>
                <a:spcPct val="104000"/>
              </a:lnSpc>
              <a:buNone/>
            </a:pPr>
            <a:r>
              <a:rPr lang="en-US" sz="1200" dirty="0">
                <a:solidFill>
                  <a:srgbClr val="454240"/>
                </a:solidFill>
                <a:latin typeface="Libre Baskerville" pitchFamily="34" charset="0"/>
                <a:ea typeface="Libre Baskerville" pitchFamily="34" charset="-122"/>
                <a:cs typeface="Libre Baskerville" pitchFamily="34" charset="-120"/>
              </a:rPr>
              <a:t>Gauhati View</a:t>
            </a:r>
            <a:endParaRPr lang="en-US" sz="1200" dirty="0"/>
          </a:p>
        </p:txBody>
      </p:sp>
      <p:sp>
        <p:nvSpPr>
          <p:cNvPr id="22" name="Text 17"/>
          <p:cNvSpPr/>
          <p:nvPr/>
        </p:nvSpPr>
        <p:spPr>
          <a:xfrm>
            <a:off x="797004" y="4710509"/>
            <a:ext cx="5123429" cy="162123"/>
          </a:xfrm>
          <a:prstGeom prst="rect">
            <a:avLst/>
          </a:prstGeom>
          <a:noFill/>
          <a:ln/>
        </p:spPr>
        <p:txBody>
          <a:bodyPr wrap="none" lIns="0" tIns="0" rIns="0" bIns="0" rtlCol="0" anchor="t"/>
          <a:lstStyle/>
          <a:p>
            <a:pPr marL="0" indent="0" algn="l">
              <a:lnSpc>
                <a:spcPct val="110000"/>
              </a:lnSpc>
              <a:buNone/>
            </a:pPr>
            <a:r>
              <a:rPr lang="en-US" sz="950" dirty="0">
                <a:solidFill>
                  <a:srgbClr val="454240"/>
                </a:solidFill>
                <a:latin typeface="DM Sans" pitchFamily="34" charset="0"/>
                <a:ea typeface="DM Sans" pitchFamily="34" charset="-122"/>
                <a:cs typeface="DM Sans" pitchFamily="34" charset="-120"/>
              </a:rPr>
              <a:t>Recall-liberty is only procedural permission; it does not create review jurisdiction.</a:t>
            </a:r>
            <a:endParaRPr lang="en-US" sz="950" dirty="0"/>
          </a:p>
        </p:txBody>
      </p:sp>
      <p:pic>
        <p:nvPicPr>
          <p:cNvPr id="23"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35732" y="3979366"/>
            <a:ext cx="5394488" cy="1028799"/>
          </a:xfrm>
          <a:prstGeom prst="rect">
            <a:avLst/>
          </a:prstGeom>
        </p:spPr>
      </p:pic>
      <p:sp>
        <p:nvSpPr>
          <p:cNvPr id="24" name="Text 18"/>
          <p:cNvSpPr/>
          <p:nvPr/>
        </p:nvSpPr>
        <p:spPr>
          <a:xfrm>
            <a:off x="6271262" y="4470698"/>
            <a:ext cx="5123429" cy="191988"/>
          </a:xfrm>
          <a:prstGeom prst="rect">
            <a:avLst/>
          </a:prstGeom>
          <a:noFill/>
          <a:ln/>
        </p:spPr>
        <p:txBody>
          <a:bodyPr wrap="none" lIns="0" tIns="0" rIns="0" bIns="0" rtlCol="0" anchor="t"/>
          <a:lstStyle/>
          <a:p>
            <a:pPr marL="0" indent="0" algn="l">
              <a:lnSpc>
                <a:spcPct val="104000"/>
              </a:lnSpc>
              <a:buNone/>
            </a:pPr>
            <a:r>
              <a:rPr lang="en-US" sz="1200" dirty="0">
                <a:solidFill>
                  <a:srgbClr val="454240"/>
                </a:solidFill>
                <a:latin typeface="Libre Baskerville" pitchFamily="34" charset="0"/>
                <a:ea typeface="Libre Baskerville" pitchFamily="34" charset="-122"/>
                <a:cs typeface="Libre Baskerville" pitchFamily="34" charset="-120"/>
              </a:rPr>
              <a:t>Rajasthan View</a:t>
            </a:r>
            <a:endParaRPr lang="en-US" sz="1200" dirty="0"/>
          </a:p>
        </p:txBody>
      </p:sp>
      <p:sp>
        <p:nvSpPr>
          <p:cNvPr id="25" name="Text 19"/>
          <p:cNvSpPr/>
          <p:nvPr/>
        </p:nvSpPr>
        <p:spPr>
          <a:xfrm>
            <a:off x="6271262" y="4710509"/>
            <a:ext cx="5123429" cy="162123"/>
          </a:xfrm>
          <a:prstGeom prst="rect">
            <a:avLst/>
          </a:prstGeom>
          <a:noFill/>
          <a:ln/>
        </p:spPr>
        <p:txBody>
          <a:bodyPr wrap="none" lIns="0" tIns="0" rIns="0" bIns="0" rtlCol="0" anchor="t"/>
          <a:lstStyle/>
          <a:p>
            <a:pPr marL="0" indent="0" algn="l">
              <a:lnSpc>
                <a:spcPct val="110000"/>
              </a:lnSpc>
              <a:buNone/>
            </a:pPr>
            <a:r>
              <a:rPr lang="en-US" sz="950" dirty="0">
                <a:solidFill>
                  <a:srgbClr val="454240"/>
                </a:solidFill>
                <a:latin typeface="DM Sans" pitchFamily="34" charset="0"/>
                <a:ea typeface="DM Sans" pitchFamily="34" charset="-122"/>
                <a:cs typeface="DM Sans" pitchFamily="34" charset="-120"/>
              </a:rPr>
              <a:t>Reserved liberty was enough to sustain restoration at that stage.</a:t>
            </a:r>
            <a:endParaRPr lang="en-US" sz="950" dirty="0"/>
          </a:p>
        </p:txBody>
      </p:sp>
      <p:sp>
        <p:nvSpPr>
          <p:cNvPr id="26" name="Shape 20"/>
          <p:cNvSpPr/>
          <p:nvPr/>
        </p:nvSpPr>
        <p:spPr>
          <a:xfrm>
            <a:off x="661475" y="5097959"/>
            <a:ext cx="10868745" cy="537170"/>
          </a:xfrm>
          <a:prstGeom prst="roundRect">
            <a:avLst>
              <a:gd name="adj" fmla="val 9606"/>
            </a:avLst>
          </a:prstGeom>
          <a:solidFill>
            <a:srgbClr val="FCF2B5"/>
          </a:solidFill>
          <a:ln/>
        </p:spPr>
        <p:txBody>
          <a:bodyPr/>
          <a:lstStyle/>
          <a:p>
            <a:endParaRPr lang="en-US"/>
          </a:p>
        </p:txBody>
      </p:sp>
      <p:pic>
        <p:nvPicPr>
          <p:cNvPr id="27" name="Image 4" descr="preencoded.png"/>
          <p:cNvPicPr>
            <a:picLocks noChangeAspect="1"/>
          </p:cNvPicPr>
          <p:nvPr/>
        </p:nvPicPr>
        <p:blipFill>
          <a:blip r:embed="rId5"/>
          <a:stretch>
            <a:fillRect/>
          </a:stretch>
        </p:blipFill>
        <p:spPr>
          <a:xfrm>
            <a:off x="784305" y="5258197"/>
            <a:ext cx="153488" cy="122833"/>
          </a:xfrm>
          <a:prstGeom prst="rect">
            <a:avLst/>
          </a:prstGeom>
        </p:spPr>
      </p:pic>
      <p:sp>
        <p:nvSpPr>
          <p:cNvPr id="28" name="Text 21"/>
          <p:cNvSpPr/>
          <p:nvPr/>
        </p:nvSpPr>
        <p:spPr>
          <a:xfrm>
            <a:off x="1060622" y="5208389"/>
            <a:ext cx="10346768" cy="324247"/>
          </a:xfrm>
          <a:prstGeom prst="rect">
            <a:avLst/>
          </a:prstGeom>
          <a:noFill/>
          <a:ln/>
        </p:spPr>
        <p:txBody>
          <a:bodyPr wrap="square" lIns="0" tIns="0" rIns="0" bIns="0" rtlCol="0" anchor="t">
            <a:normAutofit/>
          </a:bodyPr>
          <a:lstStyle/>
          <a:p>
            <a:pPr marL="0" indent="0" algn="l">
              <a:lnSpc>
                <a:spcPct val="110000"/>
              </a:lnSpc>
              <a:buNone/>
            </a:pPr>
            <a:r>
              <a:rPr lang="en-US" sz="950" b="1" dirty="0">
                <a:solidFill>
                  <a:srgbClr val="000000"/>
                </a:solidFill>
                <a:latin typeface="DM Sans Bold" pitchFamily="34" charset="0"/>
                <a:ea typeface="DM Sans Bold" pitchFamily="34" charset="-122"/>
                <a:cs typeface="DM Sans Bold" pitchFamily="34" charset="-120"/>
              </a:rPr>
              <a:t>The conflict:</a:t>
            </a:r>
            <a:r>
              <a:rPr lang="en-US" sz="950" dirty="0">
                <a:solidFill>
                  <a:srgbClr val="000000"/>
                </a:solidFill>
                <a:latin typeface="DM Sans" pitchFamily="34" charset="0"/>
                <a:ea typeface="DM Sans" pitchFamily="34" charset="-122"/>
                <a:cs typeface="DM Sans" pitchFamily="34" charset="-120"/>
              </a:rPr>
              <a:t> Gauhati treated recall-liberty as only procedural permission, while Rajasthan treated it as enough to sustain restoration at that stage. The issue is whether liberty can supply review jurisdiction despite the limits of </a:t>
            </a:r>
            <a:r>
              <a:rPr lang="en-US" sz="950" b="1" dirty="0">
                <a:solidFill>
                  <a:srgbClr val="000000"/>
                </a:solidFill>
                <a:latin typeface="DM Sans Bold" pitchFamily="34" charset="0"/>
                <a:ea typeface="DM Sans Bold" pitchFamily="34" charset="-122"/>
                <a:cs typeface="DM Sans Bold" pitchFamily="34" charset="-120"/>
              </a:rPr>
              <a:t>Section 114</a:t>
            </a:r>
            <a:r>
              <a:rPr lang="en-US" sz="950" dirty="0">
                <a:solidFill>
                  <a:srgbClr val="000000"/>
                </a:solidFill>
                <a:latin typeface="DM Sans" pitchFamily="34" charset="0"/>
                <a:ea typeface="DM Sans" pitchFamily="34" charset="-122"/>
                <a:cs typeface="DM Sans" pitchFamily="34" charset="-120"/>
              </a:rPr>
              <a:t>, </a:t>
            </a:r>
            <a:r>
              <a:rPr lang="en-US" sz="950" b="1" dirty="0">
                <a:solidFill>
                  <a:srgbClr val="000000"/>
                </a:solidFill>
                <a:latin typeface="DM Sans Bold" pitchFamily="34" charset="0"/>
                <a:ea typeface="DM Sans Bold" pitchFamily="34" charset="-122"/>
                <a:cs typeface="DM Sans Bold" pitchFamily="34" charset="-120"/>
              </a:rPr>
              <a:t>Order XLVII Rule 1</a:t>
            </a:r>
            <a:r>
              <a:rPr lang="en-US" sz="950" dirty="0">
                <a:solidFill>
                  <a:srgbClr val="000000"/>
                </a:solidFill>
                <a:latin typeface="DM Sans" pitchFamily="34" charset="0"/>
                <a:ea typeface="DM Sans" pitchFamily="34" charset="-122"/>
                <a:cs typeface="DM Sans" pitchFamily="34" charset="-120"/>
              </a:rPr>
              <a:t>, and </a:t>
            </a:r>
            <a:r>
              <a:rPr lang="en-US" sz="950" b="1" dirty="0">
                <a:solidFill>
                  <a:srgbClr val="000000"/>
                </a:solidFill>
                <a:latin typeface="DM Sans Bold" pitchFamily="34" charset="0"/>
                <a:ea typeface="DM Sans Bold" pitchFamily="34" charset="-122"/>
                <a:cs typeface="DM Sans Bold" pitchFamily="34" charset="-120"/>
              </a:rPr>
              <a:t>Section 40(2)(f)</a:t>
            </a:r>
            <a:r>
              <a:rPr lang="en-US" sz="950" dirty="0">
                <a:solidFill>
                  <a:srgbClr val="000000"/>
                </a:solidFill>
                <a:latin typeface="DM Sans" pitchFamily="34" charset="0"/>
                <a:ea typeface="DM Sans" pitchFamily="34" charset="-122"/>
                <a:cs typeface="DM Sans" pitchFamily="34" charset="-120"/>
              </a:rPr>
              <a:t> PBPT Act.</a:t>
            </a:r>
            <a:endParaRPr lang="en-US" sz="9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56032"/>
            <a:ext cx="7315200" cy="274320"/>
          </a:xfrm>
          <a:prstGeom prst="rect">
            <a:avLst/>
          </a:prstGeom>
          <a:noFill/>
          <a:ln/>
        </p:spPr>
        <p:txBody>
          <a:bodyPr wrap="square" lIns="0" tIns="0" rIns="0" bIns="0" rtlCol="0" anchor="ctr"/>
          <a:lstStyle/>
          <a:p>
            <a:pPr marL="0" indent="0">
              <a:buNone/>
            </a:pPr>
            <a:r>
              <a:rPr lang="en-US" sz="1100" b="1" kern="0" spc="200" dirty="0">
                <a:solidFill>
                  <a:srgbClr val="B8860B"/>
                </a:solidFill>
                <a:latin typeface="Calibri" pitchFamily="34" charset="0"/>
                <a:ea typeface="Calibri" pitchFamily="34" charset="-122"/>
                <a:cs typeface="Calibri" pitchFamily="34" charset="-120"/>
              </a:rPr>
              <a:t>SECOND CONTROVERSY   </a:t>
            </a:r>
            <a:endParaRPr lang="en-US" sz="1100" dirty="0"/>
          </a:p>
        </p:txBody>
      </p:sp>
      <p:sp>
        <p:nvSpPr>
          <p:cNvPr id="3" name="Text 1"/>
          <p:cNvSpPr/>
          <p:nvPr/>
        </p:nvSpPr>
        <p:spPr>
          <a:xfrm>
            <a:off x="457200" y="502920"/>
            <a:ext cx="10515600" cy="731520"/>
          </a:xfrm>
          <a:prstGeom prst="rect">
            <a:avLst/>
          </a:prstGeom>
          <a:noFill/>
          <a:ln/>
        </p:spPr>
        <p:txBody>
          <a:bodyPr wrap="square" lIns="0" tIns="0" rIns="0" bIns="0" rtlCol="0" anchor="ctr"/>
          <a:lstStyle/>
          <a:p>
            <a:pPr marL="0" indent="0">
              <a:buNone/>
            </a:pPr>
            <a:r>
              <a:rPr lang="en-US" sz="3000" b="1" dirty="0">
                <a:solidFill>
                  <a:srgbClr val="162447"/>
                </a:solidFill>
                <a:latin typeface="Cambria" pitchFamily="34" charset="0"/>
                <a:ea typeface="Cambria" pitchFamily="34" charset="-122"/>
                <a:cs typeface="Cambria" pitchFamily="34" charset="-120"/>
              </a:rPr>
              <a:t>Is Unexplained Cash “Benami Property”?</a:t>
            </a:r>
            <a:endParaRPr lang="en-US" sz="3000" dirty="0"/>
          </a:p>
        </p:txBody>
      </p:sp>
      <p:sp>
        <p:nvSpPr>
          <p:cNvPr id="4" name="Text 2"/>
          <p:cNvSpPr/>
          <p:nvPr/>
        </p:nvSpPr>
        <p:spPr>
          <a:xfrm>
            <a:off x="457200" y="1078992"/>
            <a:ext cx="10515600" cy="365760"/>
          </a:xfrm>
          <a:prstGeom prst="rect">
            <a:avLst/>
          </a:prstGeom>
          <a:noFill/>
          <a:ln/>
        </p:spPr>
        <p:txBody>
          <a:bodyPr wrap="square" lIns="0" tIns="0" rIns="0" bIns="0" rtlCol="0" anchor="ctr"/>
          <a:lstStyle/>
          <a:p>
            <a:pPr marL="0" indent="0">
              <a:buNone/>
            </a:pPr>
            <a:r>
              <a:rPr lang="en-US" sz="1350" i="1" dirty="0">
                <a:solidFill>
                  <a:srgbClr val="44546A"/>
                </a:solidFill>
                <a:latin typeface="Calibri" pitchFamily="34" charset="0"/>
                <a:ea typeface="Calibri" pitchFamily="34" charset="-122"/>
                <a:cs typeface="Calibri" pitchFamily="34" charset="-120"/>
              </a:rPr>
              <a:t>Why cash seized with no explained source is now being attached as benami — and why that is contestable</a:t>
            </a:r>
            <a:endParaRPr lang="en-US" sz="1350" dirty="0"/>
          </a:p>
        </p:txBody>
      </p:sp>
      <p:sp>
        <p:nvSpPr>
          <p:cNvPr id="5" name="Shape 3"/>
          <p:cNvSpPr/>
          <p:nvPr/>
        </p:nvSpPr>
        <p:spPr>
          <a:xfrm>
            <a:off x="457200" y="1600200"/>
            <a:ext cx="4206240" cy="3246120"/>
          </a:xfrm>
          <a:prstGeom prst="roundRect">
            <a:avLst>
              <a:gd name="adj" fmla="val 1690"/>
            </a:avLst>
          </a:prstGeom>
          <a:solidFill>
            <a:srgbClr val="162447"/>
          </a:solidFill>
          <a:ln/>
          <a:effectLst>
            <a:outerShdw blurRad="101600" dist="38100" dir="5400000" algn="bl" rotWithShape="0">
              <a:srgbClr val="000000">
                <a:alpha val="12000"/>
              </a:srgbClr>
            </a:outerShdw>
          </a:effectLst>
        </p:spPr>
        <p:txBody>
          <a:bodyPr/>
          <a:lstStyle/>
          <a:p>
            <a:endParaRPr lang="en-US"/>
          </a:p>
        </p:txBody>
      </p:sp>
      <p:sp>
        <p:nvSpPr>
          <p:cNvPr id="6" name="Text 4"/>
          <p:cNvSpPr/>
          <p:nvPr/>
        </p:nvSpPr>
        <p:spPr>
          <a:xfrm>
            <a:off x="685800" y="1783080"/>
            <a:ext cx="3749040" cy="320040"/>
          </a:xfrm>
          <a:prstGeom prst="rect">
            <a:avLst/>
          </a:prstGeom>
          <a:noFill/>
          <a:ln/>
        </p:spPr>
        <p:txBody>
          <a:bodyPr wrap="square" lIns="0" tIns="0" rIns="0" bIns="0" rtlCol="0" anchor="ctr"/>
          <a:lstStyle/>
          <a:p>
            <a:pPr marL="0" indent="0">
              <a:buNone/>
            </a:pPr>
            <a:r>
              <a:rPr lang="en-US" sz="1200" b="1" kern="0" spc="150" dirty="0">
                <a:solidFill>
                  <a:srgbClr val="C9A227"/>
                </a:solidFill>
                <a:latin typeface="Calibri" pitchFamily="34" charset="0"/>
                <a:ea typeface="Calibri" pitchFamily="34" charset="-122"/>
                <a:cs typeface="Calibri" pitchFamily="34" charset="-120"/>
              </a:rPr>
              <a:t>THE PROVISIONS</a:t>
            </a:r>
            <a:endParaRPr lang="en-US" sz="1200" dirty="0"/>
          </a:p>
        </p:txBody>
      </p:sp>
      <p:sp>
        <p:nvSpPr>
          <p:cNvPr id="7" name="Text 5"/>
          <p:cNvSpPr/>
          <p:nvPr/>
        </p:nvSpPr>
        <p:spPr>
          <a:xfrm>
            <a:off x="685800" y="2148840"/>
            <a:ext cx="3749040" cy="2606040"/>
          </a:xfrm>
          <a:prstGeom prst="rect">
            <a:avLst/>
          </a:prstGeom>
          <a:noFill/>
          <a:ln/>
        </p:spPr>
        <p:txBody>
          <a:bodyPr wrap="square" lIns="0" tIns="0" rIns="0" bIns="0" rtlCol="0" anchor="t"/>
          <a:lstStyle/>
          <a:p>
            <a:pPr marL="0" indent="0">
              <a:lnSpc>
                <a:spcPct val="112000"/>
              </a:lnSpc>
              <a:buNone/>
            </a:pPr>
            <a:r>
              <a:rPr lang="en-US" sz="1300" b="1" dirty="0">
                <a:solidFill>
                  <a:srgbClr val="FFFFFF"/>
                </a:solidFill>
              </a:rPr>
              <a:t>Section 2(26)</a:t>
            </a:r>
            <a:endParaRPr lang="en-US" sz="1300" dirty="0"/>
          </a:p>
          <a:p>
            <a:pPr marL="0" indent="0">
              <a:lnSpc>
                <a:spcPct val="112000"/>
              </a:lnSpc>
              <a:buNone/>
            </a:pPr>
            <a:r>
              <a:rPr lang="en-US" sz="1250" i="1" dirty="0">
                <a:solidFill>
                  <a:srgbClr val="D8DEEA"/>
                </a:solidFill>
              </a:rPr>
              <a:t>“Property” means assets of any kind — movable or immovable, tangible or intangible, corporeal or incorporeal.</a:t>
            </a:r>
            <a:endParaRPr lang="en-US" sz="1300" dirty="0"/>
          </a:p>
          <a:p>
            <a:pPr marL="0" indent="0">
              <a:lnSpc>
                <a:spcPct val="112000"/>
              </a:lnSpc>
              <a:buNone/>
            </a:pPr>
            <a:r>
              <a:rPr lang="en-US" sz="600" dirty="0">
                <a:solidFill>
                  <a:srgbClr val="000000"/>
                </a:solidFill>
              </a:rPr>
              <a:t> </a:t>
            </a:r>
            <a:endParaRPr lang="en-US" sz="1300" dirty="0"/>
          </a:p>
          <a:p>
            <a:pPr marL="0" indent="0">
              <a:lnSpc>
                <a:spcPct val="112000"/>
              </a:lnSpc>
              <a:buNone/>
            </a:pPr>
            <a:r>
              <a:rPr lang="en-US" sz="1300" b="1" dirty="0">
                <a:solidFill>
                  <a:srgbClr val="FFFFFF"/>
                </a:solidFill>
              </a:rPr>
              <a:t>Section 2(9)(D)</a:t>
            </a:r>
            <a:endParaRPr lang="en-US" sz="1300" dirty="0"/>
          </a:p>
          <a:p>
            <a:pPr marL="0" indent="0">
              <a:lnSpc>
                <a:spcPct val="112000"/>
              </a:lnSpc>
              <a:buNone/>
            </a:pPr>
            <a:r>
              <a:rPr lang="en-US" sz="1250" i="1" dirty="0">
                <a:solidFill>
                  <a:srgbClr val="D8DEEA"/>
                </a:solidFill>
              </a:rPr>
              <a:t>A transaction/arrangement in respect of a property where the person providing consideration is not traceable, or is fictitious.</a:t>
            </a:r>
            <a:endParaRPr lang="en-US" sz="1300" dirty="0"/>
          </a:p>
        </p:txBody>
      </p:sp>
      <p:sp>
        <p:nvSpPr>
          <p:cNvPr id="8" name="Text 6"/>
          <p:cNvSpPr/>
          <p:nvPr/>
        </p:nvSpPr>
        <p:spPr>
          <a:xfrm>
            <a:off x="4892040" y="1600200"/>
            <a:ext cx="6858000" cy="274320"/>
          </a:xfrm>
          <a:prstGeom prst="rect">
            <a:avLst/>
          </a:prstGeom>
          <a:noFill/>
          <a:ln/>
        </p:spPr>
        <p:txBody>
          <a:bodyPr wrap="square" lIns="0" tIns="0" rIns="0" bIns="0" rtlCol="0" anchor="ctr"/>
          <a:lstStyle/>
          <a:p>
            <a:pPr marL="0" indent="0">
              <a:buNone/>
            </a:pPr>
            <a:r>
              <a:rPr lang="en-US" sz="1200" b="1" kern="0" spc="120" dirty="0">
                <a:solidFill>
                  <a:srgbClr val="B8860B"/>
                </a:solidFill>
                <a:latin typeface="Calibri" pitchFamily="34" charset="0"/>
                <a:ea typeface="Calibri" pitchFamily="34" charset="-122"/>
                <a:cs typeface="Calibri" pitchFamily="34" charset="-120"/>
              </a:rPr>
              <a:t>THE CONTROVERSY — THREE OPEN QUESTIONS</a:t>
            </a:r>
            <a:endParaRPr lang="en-US" sz="1200" dirty="0"/>
          </a:p>
        </p:txBody>
      </p:sp>
      <p:sp>
        <p:nvSpPr>
          <p:cNvPr id="9" name="Shape 7"/>
          <p:cNvSpPr/>
          <p:nvPr/>
        </p:nvSpPr>
        <p:spPr>
          <a:xfrm>
            <a:off x="4892040" y="2057400"/>
            <a:ext cx="457200" cy="457200"/>
          </a:xfrm>
          <a:prstGeom prst="ellipse">
            <a:avLst/>
          </a:prstGeom>
          <a:solidFill>
            <a:srgbClr val="B8860B"/>
          </a:solidFill>
          <a:ln/>
        </p:spPr>
        <p:txBody>
          <a:bodyPr/>
          <a:lstStyle/>
          <a:p>
            <a:endParaRPr lang="en-US"/>
          </a:p>
        </p:txBody>
      </p:sp>
      <p:sp>
        <p:nvSpPr>
          <p:cNvPr id="10" name="Text 8"/>
          <p:cNvSpPr/>
          <p:nvPr/>
        </p:nvSpPr>
        <p:spPr>
          <a:xfrm>
            <a:off x="4892040" y="205740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rPr>
              <a:t>1</a:t>
            </a:r>
            <a:endParaRPr lang="en-US" sz="1600" dirty="0"/>
          </a:p>
        </p:txBody>
      </p:sp>
      <p:sp>
        <p:nvSpPr>
          <p:cNvPr id="11" name="Text 9"/>
          <p:cNvSpPr/>
          <p:nvPr/>
        </p:nvSpPr>
        <p:spPr>
          <a:xfrm>
            <a:off x="5532120" y="2029968"/>
            <a:ext cx="6217920" cy="365760"/>
          </a:xfrm>
          <a:prstGeom prst="rect">
            <a:avLst/>
          </a:prstGeom>
          <a:noFill/>
          <a:ln/>
        </p:spPr>
        <p:txBody>
          <a:bodyPr wrap="square" lIns="0" tIns="0" rIns="0" bIns="0" rtlCol="0" anchor="ctr"/>
          <a:lstStyle/>
          <a:p>
            <a:pPr marL="0" indent="0">
              <a:buNone/>
            </a:pPr>
            <a:r>
              <a:rPr lang="en-US" sz="1400" b="1" dirty="0">
                <a:solidFill>
                  <a:srgbClr val="162447"/>
                </a:solidFill>
                <a:latin typeface="Calibri" pitchFamily="34" charset="0"/>
                <a:ea typeface="Calibri" pitchFamily="34" charset="-122"/>
                <a:cs typeface="Calibri" pitchFamily="34" charset="-120"/>
              </a:rPr>
              <a:t>Is cash “property”, or merely the consideration?</a:t>
            </a:r>
            <a:endParaRPr lang="en-US" sz="1400" dirty="0"/>
          </a:p>
        </p:txBody>
      </p:sp>
      <p:sp>
        <p:nvSpPr>
          <p:cNvPr id="12" name="Text 10"/>
          <p:cNvSpPr/>
          <p:nvPr/>
        </p:nvSpPr>
        <p:spPr>
          <a:xfrm>
            <a:off x="5532120" y="2386584"/>
            <a:ext cx="6217920" cy="640080"/>
          </a:xfrm>
          <a:prstGeom prst="rect">
            <a:avLst/>
          </a:prstGeom>
          <a:noFill/>
          <a:ln/>
        </p:spPr>
        <p:txBody>
          <a:bodyPr wrap="square" lIns="0" tIns="0" rIns="0" bIns="0" rtlCol="0" anchor="ctr"/>
          <a:lstStyle/>
          <a:p>
            <a:pPr marL="0" indent="0">
              <a:lnSpc>
                <a:spcPct val="105000"/>
              </a:lnSpc>
              <a:buNone/>
            </a:pPr>
            <a:r>
              <a:rPr lang="en-US" sz="1150" dirty="0">
                <a:solidFill>
                  <a:srgbClr val="1B1B1B"/>
                </a:solidFill>
                <a:latin typeface="Calibri" pitchFamily="34" charset="0"/>
                <a:ea typeface="Calibri" pitchFamily="34" charset="-122"/>
                <a:cs typeface="Calibri" pitchFamily="34" charset="-120"/>
              </a:rPr>
              <a:t>S.2(26) covers assets generally; limb (D) is about a transaction in respect of a property funded by an untraceable person — currency itself may just be the untraced consideration, not the taxed “property.”</a:t>
            </a:r>
            <a:endParaRPr lang="en-US" sz="1150" dirty="0"/>
          </a:p>
        </p:txBody>
      </p:sp>
      <p:sp>
        <p:nvSpPr>
          <p:cNvPr id="13" name="Shape 11"/>
          <p:cNvSpPr/>
          <p:nvPr/>
        </p:nvSpPr>
        <p:spPr>
          <a:xfrm>
            <a:off x="4892040" y="3136392"/>
            <a:ext cx="457200" cy="457200"/>
          </a:xfrm>
          <a:prstGeom prst="ellipse">
            <a:avLst/>
          </a:prstGeom>
          <a:solidFill>
            <a:srgbClr val="B8860B"/>
          </a:solidFill>
          <a:ln/>
        </p:spPr>
        <p:txBody>
          <a:bodyPr/>
          <a:lstStyle/>
          <a:p>
            <a:endParaRPr lang="en-US"/>
          </a:p>
        </p:txBody>
      </p:sp>
      <p:sp>
        <p:nvSpPr>
          <p:cNvPr id="14" name="Text 12"/>
          <p:cNvSpPr/>
          <p:nvPr/>
        </p:nvSpPr>
        <p:spPr>
          <a:xfrm>
            <a:off x="4892040" y="3136392"/>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rPr>
              <a:t>2</a:t>
            </a:r>
            <a:endParaRPr lang="en-US" sz="1600" dirty="0"/>
          </a:p>
        </p:txBody>
      </p:sp>
      <p:sp>
        <p:nvSpPr>
          <p:cNvPr id="15" name="Text 13"/>
          <p:cNvSpPr/>
          <p:nvPr/>
        </p:nvSpPr>
        <p:spPr>
          <a:xfrm>
            <a:off x="5532120" y="3108960"/>
            <a:ext cx="6217920" cy="365760"/>
          </a:xfrm>
          <a:prstGeom prst="rect">
            <a:avLst/>
          </a:prstGeom>
          <a:noFill/>
          <a:ln/>
        </p:spPr>
        <p:txBody>
          <a:bodyPr wrap="square" lIns="0" tIns="0" rIns="0" bIns="0" rtlCol="0" anchor="ctr"/>
          <a:lstStyle/>
          <a:p>
            <a:pPr marL="0" indent="0">
              <a:buNone/>
            </a:pPr>
            <a:r>
              <a:rPr lang="en-US" sz="1400" b="1" dirty="0">
                <a:solidFill>
                  <a:srgbClr val="162447"/>
                </a:solidFill>
                <a:latin typeface="Calibri" pitchFamily="34" charset="0"/>
                <a:ea typeface="Calibri" pitchFamily="34" charset="-122"/>
                <a:cs typeface="Calibri" pitchFamily="34" charset="-120"/>
              </a:rPr>
              <a:t>Can limb (D) apply to bare possession, with no transaction at all?</a:t>
            </a:r>
            <a:endParaRPr lang="en-US" sz="1400" dirty="0"/>
          </a:p>
        </p:txBody>
      </p:sp>
      <p:sp>
        <p:nvSpPr>
          <p:cNvPr id="16" name="Text 14"/>
          <p:cNvSpPr/>
          <p:nvPr/>
        </p:nvSpPr>
        <p:spPr>
          <a:xfrm>
            <a:off x="5532120" y="3465576"/>
            <a:ext cx="6217920" cy="640080"/>
          </a:xfrm>
          <a:prstGeom prst="rect">
            <a:avLst/>
          </a:prstGeom>
          <a:noFill/>
          <a:ln/>
        </p:spPr>
        <p:txBody>
          <a:bodyPr wrap="square" lIns="0" tIns="0" rIns="0" bIns="0" rtlCol="0" anchor="ctr"/>
          <a:lstStyle/>
          <a:p>
            <a:pPr marL="0" indent="0">
              <a:lnSpc>
                <a:spcPct val="105000"/>
              </a:lnSpc>
              <a:buNone/>
            </a:pPr>
            <a:r>
              <a:rPr lang="en-US" sz="1150" dirty="0">
                <a:solidFill>
                  <a:srgbClr val="1B1B1B"/>
                </a:solidFill>
                <a:latin typeface="Calibri" pitchFamily="34" charset="0"/>
                <a:ea typeface="Calibri" pitchFamily="34" charset="-122"/>
                <a:cs typeface="Calibri" pitchFamily="34" charset="-120"/>
              </a:rPr>
              <a:t>Limb (D) requires “a transaction or arrangement in respect of a property.” Mere possession of one’s own cash — with no identifiable transferor, transferee, or beneficial owner — arguably discloses no transaction to examine.</a:t>
            </a:r>
            <a:endParaRPr lang="en-US" sz="1150" dirty="0"/>
          </a:p>
        </p:txBody>
      </p:sp>
      <p:sp>
        <p:nvSpPr>
          <p:cNvPr id="17" name="Shape 15"/>
          <p:cNvSpPr/>
          <p:nvPr/>
        </p:nvSpPr>
        <p:spPr>
          <a:xfrm>
            <a:off x="4892040" y="4215384"/>
            <a:ext cx="457200" cy="457200"/>
          </a:xfrm>
          <a:prstGeom prst="ellipse">
            <a:avLst/>
          </a:prstGeom>
          <a:solidFill>
            <a:srgbClr val="B8860B"/>
          </a:solidFill>
          <a:ln/>
        </p:spPr>
        <p:txBody>
          <a:bodyPr/>
          <a:lstStyle/>
          <a:p>
            <a:endParaRPr lang="en-US"/>
          </a:p>
        </p:txBody>
      </p:sp>
      <p:sp>
        <p:nvSpPr>
          <p:cNvPr id="18" name="Text 16"/>
          <p:cNvSpPr/>
          <p:nvPr/>
        </p:nvSpPr>
        <p:spPr>
          <a:xfrm>
            <a:off x="4892040" y="4215384"/>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rPr>
              <a:t>3</a:t>
            </a:r>
            <a:endParaRPr lang="en-US" sz="1600" dirty="0"/>
          </a:p>
        </p:txBody>
      </p:sp>
      <p:sp>
        <p:nvSpPr>
          <p:cNvPr id="19" name="Text 17"/>
          <p:cNvSpPr/>
          <p:nvPr/>
        </p:nvSpPr>
        <p:spPr>
          <a:xfrm>
            <a:off x="5532120" y="4187952"/>
            <a:ext cx="6217920" cy="365760"/>
          </a:xfrm>
          <a:prstGeom prst="rect">
            <a:avLst/>
          </a:prstGeom>
          <a:noFill/>
          <a:ln/>
        </p:spPr>
        <p:txBody>
          <a:bodyPr wrap="square" lIns="0" tIns="0" rIns="0" bIns="0" rtlCol="0" anchor="ctr"/>
          <a:lstStyle/>
          <a:p>
            <a:pPr marL="0" indent="0">
              <a:buNone/>
            </a:pPr>
            <a:r>
              <a:rPr lang="en-US" sz="1400" b="1" dirty="0">
                <a:solidFill>
                  <a:srgbClr val="162447"/>
                </a:solidFill>
                <a:latin typeface="Calibri" pitchFamily="34" charset="0"/>
                <a:ea typeface="Calibri" pitchFamily="34" charset="-122"/>
                <a:cs typeface="Calibri" pitchFamily="34" charset="-120"/>
              </a:rPr>
              <a:t>Does a benami finding need a person other than the holder?</a:t>
            </a:r>
            <a:endParaRPr lang="en-US" sz="1400" dirty="0"/>
          </a:p>
        </p:txBody>
      </p:sp>
      <p:sp>
        <p:nvSpPr>
          <p:cNvPr id="20" name="Text 18"/>
          <p:cNvSpPr/>
          <p:nvPr/>
        </p:nvSpPr>
        <p:spPr>
          <a:xfrm>
            <a:off x="5532120" y="4334256"/>
            <a:ext cx="6217920" cy="850392"/>
          </a:xfrm>
          <a:prstGeom prst="rect">
            <a:avLst/>
          </a:prstGeom>
          <a:noFill/>
          <a:ln/>
        </p:spPr>
        <p:txBody>
          <a:bodyPr wrap="square" lIns="0" tIns="0" rIns="0" bIns="0" rtlCol="0" anchor="ctr"/>
          <a:lstStyle/>
          <a:p>
            <a:pPr marL="0" indent="0">
              <a:lnSpc>
                <a:spcPct val="105000"/>
              </a:lnSpc>
              <a:buNone/>
            </a:pPr>
            <a:r>
              <a:rPr lang="en-US" sz="1150" dirty="0">
                <a:solidFill>
                  <a:srgbClr val="1B1B1B"/>
                </a:solidFill>
                <a:latin typeface="Calibri" pitchFamily="34" charset="0"/>
                <a:ea typeface="Calibri" pitchFamily="34" charset="-122"/>
                <a:cs typeface="Calibri" pitchFamily="34" charset="-120"/>
              </a:rPr>
              <a:t>Benami is fundamentally a two-person concept — benamidar and beneficial owner. If the holder is also the source, there may be no second party for the law to bite on.</a:t>
            </a:r>
            <a:endParaRPr lang="en-US" sz="1150" dirty="0"/>
          </a:p>
        </p:txBody>
      </p:sp>
      <p:sp>
        <p:nvSpPr>
          <p:cNvPr id="21" name="Shape 19"/>
          <p:cNvSpPr/>
          <p:nvPr/>
        </p:nvSpPr>
        <p:spPr>
          <a:xfrm>
            <a:off x="457200" y="5074920"/>
            <a:ext cx="11292840" cy="1234440"/>
          </a:xfrm>
          <a:prstGeom prst="roundRect">
            <a:avLst>
              <a:gd name="adj" fmla="val 4444"/>
            </a:avLst>
          </a:prstGeom>
          <a:solidFill>
            <a:srgbClr val="F7F5F0"/>
          </a:solidFill>
          <a:ln w="12700">
            <a:solidFill>
              <a:srgbClr val="C9A227"/>
            </a:solidFill>
            <a:prstDash val="solid"/>
          </a:ln>
        </p:spPr>
        <p:txBody>
          <a:bodyPr/>
          <a:lstStyle/>
          <a:p>
            <a:endParaRPr lang="en-US"/>
          </a:p>
        </p:txBody>
      </p:sp>
      <p:sp>
        <p:nvSpPr>
          <p:cNvPr id="22" name="Text 20"/>
          <p:cNvSpPr/>
          <p:nvPr/>
        </p:nvSpPr>
        <p:spPr>
          <a:xfrm>
            <a:off x="731520" y="5193792"/>
            <a:ext cx="10744200" cy="1005840"/>
          </a:xfrm>
          <a:prstGeom prst="rect">
            <a:avLst/>
          </a:prstGeom>
          <a:noFill/>
          <a:ln/>
        </p:spPr>
        <p:txBody>
          <a:bodyPr wrap="square" lIns="0" tIns="0" rIns="0" bIns="0" rtlCol="0" anchor="t"/>
          <a:lstStyle/>
          <a:p>
            <a:pPr marL="0" indent="0">
              <a:lnSpc>
                <a:spcPct val="110000"/>
              </a:lnSpc>
              <a:buNone/>
            </a:pPr>
            <a:r>
              <a:rPr lang="en-US" sz="1250" b="1" dirty="0">
                <a:solidFill>
                  <a:srgbClr val="8C2F2F"/>
                </a:solidFill>
              </a:rPr>
              <a:t>WHY IT MATTERS   </a:t>
            </a:r>
            <a:r>
              <a:rPr lang="en-US" sz="1200" dirty="0">
                <a:solidFill>
                  <a:srgbClr val="1B1B1B"/>
                </a:solidFill>
              </a:rPr>
              <a:t>Revenue’s present trend answers all three questions in its own favour — treating cash simpliciter as benami property under limb (D), even where the holder has already offered the very sum to tax under Ss.69/69A of the Income-tax Act. This creates a real risk of double jeopardy: one sum, taxed once and confiscated once, under two different statutes — unless the assessee affirmatively contests the absence of a transaction and of any beneficial owner distinct from the holder.</a:t>
            </a:r>
            <a:endParaRPr lang="en-US" sz="1250" dirty="0"/>
          </a:p>
        </p:txBody>
      </p:sp>
      <p:sp>
        <p:nvSpPr>
          <p:cNvPr id="23" name="Text 21"/>
          <p:cNvSpPr/>
          <p:nvPr/>
        </p:nvSpPr>
        <p:spPr>
          <a:xfrm>
            <a:off x="457200" y="6537960"/>
            <a:ext cx="7315200" cy="228600"/>
          </a:xfrm>
          <a:prstGeom prst="rect">
            <a:avLst/>
          </a:prstGeom>
          <a:noFill/>
          <a:ln/>
        </p:spPr>
        <p:txBody>
          <a:bodyPr wrap="square" lIns="0" tIns="0" rIns="0" bIns="0" rtlCol="0" anchor="ctr"/>
          <a:lstStyle/>
          <a:p>
            <a:pPr marL="0" indent="0">
              <a:buNone/>
            </a:pPr>
            <a:r>
              <a:rPr lang="en-US" sz="900" dirty="0">
                <a:solidFill>
                  <a:srgbClr val="9A9A9A"/>
                </a:solidFill>
                <a:latin typeface="Calibri" pitchFamily="34" charset="0"/>
                <a:ea typeface="Calibri" pitchFamily="34" charset="-122"/>
                <a:cs typeface="Calibri" pitchFamily="34" charset="-120"/>
              </a:rPr>
              <a:t>PMLA &amp; Benami · Current Burning Issues · Adv. (CA.) Ajay Wadhwa</a:t>
            </a:r>
            <a:endParaRPr lang="en-US" sz="900" dirty="0"/>
          </a:p>
        </p:txBody>
      </p:sp>
      <p:sp>
        <p:nvSpPr>
          <p:cNvPr id="24" name="Text 22"/>
          <p:cNvSpPr/>
          <p:nvPr/>
        </p:nvSpPr>
        <p:spPr>
          <a:xfrm>
            <a:off x="10515600" y="6537960"/>
            <a:ext cx="1188720" cy="228600"/>
          </a:xfrm>
          <a:prstGeom prst="rect">
            <a:avLst/>
          </a:prstGeom>
          <a:noFill/>
          <a:ln/>
        </p:spPr>
        <p:txBody>
          <a:bodyPr wrap="square" lIns="0" tIns="0" rIns="0" bIns="0" rtlCol="0" anchor="ctr"/>
          <a:lstStyle/>
          <a:p>
            <a:pPr marL="0" indent="0" algn="r">
              <a:buNone/>
            </a:pP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62805"/>
            <a:ext cx="7315200" cy="274320"/>
          </a:xfrm>
          <a:prstGeom prst="rect">
            <a:avLst/>
          </a:prstGeom>
          <a:noFill/>
          <a:ln/>
        </p:spPr>
        <p:txBody>
          <a:bodyPr wrap="square" lIns="0" tIns="0" rIns="0" bIns="0" rtlCol="0" anchor="ctr"/>
          <a:lstStyle/>
          <a:p>
            <a:pPr marL="0" indent="0">
              <a:buNone/>
            </a:pPr>
            <a:endParaRPr lang="en-US" sz="1100" dirty="0"/>
          </a:p>
        </p:txBody>
      </p:sp>
      <p:sp>
        <p:nvSpPr>
          <p:cNvPr id="3" name="Text 1"/>
          <p:cNvSpPr/>
          <p:nvPr/>
        </p:nvSpPr>
        <p:spPr>
          <a:xfrm>
            <a:off x="457200" y="502920"/>
            <a:ext cx="10515600" cy="640080"/>
          </a:xfrm>
          <a:prstGeom prst="rect">
            <a:avLst/>
          </a:prstGeom>
          <a:noFill/>
          <a:ln/>
        </p:spPr>
        <p:txBody>
          <a:bodyPr wrap="square" lIns="0" tIns="0" rIns="0" bIns="0" rtlCol="0" anchor="ctr"/>
          <a:lstStyle/>
          <a:p>
            <a:pPr marL="0" indent="0">
              <a:buNone/>
            </a:pPr>
            <a:r>
              <a:rPr lang="en-US" sz="2800" b="1" dirty="0">
                <a:solidFill>
                  <a:srgbClr val="162447"/>
                </a:solidFill>
                <a:latin typeface="Cambria" pitchFamily="34" charset="0"/>
                <a:ea typeface="Cambria" pitchFamily="34" charset="-122"/>
                <a:cs typeface="Cambria" pitchFamily="34" charset="-120"/>
              </a:rPr>
              <a:t>The Case Law Divide: Revenue v. Assessee</a:t>
            </a:r>
            <a:endParaRPr lang="en-US" sz="2800" dirty="0"/>
          </a:p>
        </p:txBody>
      </p:sp>
      <p:sp>
        <p:nvSpPr>
          <p:cNvPr id="4" name="Text 2"/>
          <p:cNvSpPr/>
          <p:nvPr/>
        </p:nvSpPr>
        <p:spPr>
          <a:xfrm>
            <a:off x="457200" y="1051560"/>
            <a:ext cx="10515600" cy="365760"/>
          </a:xfrm>
          <a:prstGeom prst="rect">
            <a:avLst/>
          </a:prstGeom>
          <a:noFill/>
          <a:ln/>
        </p:spPr>
        <p:txBody>
          <a:bodyPr wrap="square" lIns="0" tIns="0" rIns="0" bIns="0" rtlCol="0" anchor="ctr"/>
          <a:lstStyle/>
          <a:p>
            <a:pPr marL="0" indent="0">
              <a:buNone/>
            </a:pPr>
            <a:r>
              <a:rPr lang="en-US" sz="1350" i="1" dirty="0">
                <a:solidFill>
                  <a:srgbClr val="44546A"/>
                </a:solidFill>
                <a:latin typeface="Calibri" pitchFamily="34" charset="0"/>
                <a:ea typeface="Calibri" pitchFamily="34" charset="-122"/>
                <a:cs typeface="Calibri" pitchFamily="34" charset="-120"/>
              </a:rPr>
              <a:t>Same three questions, opposite answers — with the ratio laid down in each authority</a:t>
            </a:r>
            <a:endParaRPr lang="en-US" sz="1350" dirty="0"/>
          </a:p>
        </p:txBody>
      </p:sp>
      <p:sp>
        <p:nvSpPr>
          <p:cNvPr id="5" name="Shape 3"/>
          <p:cNvSpPr/>
          <p:nvPr/>
        </p:nvSpPr>
        <p:spPr>
          <a:xfrm>
            <a:off x="441960" y="2098548"/>
            <a:ext cx="5394960" cy="4192433"/>
          </a:xfrm>
          <a:prstGeom prst="roundRect">
            <a:avLst>
              <a:gd name="adj" fmla="val 1165"/>
            </a:avLst>
          </a:prstGeom>
          <a:solidFill>
            <a:srgbClr val="FBF1F0"/>
          </a:solidFill>
          <a:ln/>
          <a:effectLst>
            <a:outerShdw blurRad="101600" dist="38100" dir="5400000" algn="bl" rotWithShape="0">
              <a:srgbClr val="000000">
                <a:alpha val="12000"/>
              </a:srgbClr>
            </a:outerShdw>
          </a:effectLst>
        </p:spPr>
        <p:txBody>
          <a:bodyPr/>
          <a:lstStyle/>
          <a:p>
            <a:endParaRPr lang="en-US"/>
          </a:p>
        </p:txBody>
      </p:sp>
      <p:sp>
        <p:nvSpPr>
          <p:cNvPr id="6" name="Shape 4"/>
          <p:cNvSpPr/>
          <p:nvPr/>
        </p:nvSpPr>
        <p:spPr>
          <a:xfrm>
            <a:off x="457200" y="1554480"/>
            <a:ext cx="5394960" cy="502920"/>
          </a:xfrm>
          <a:prstGeom prst="roundRect">
            <a:avLst>
              <a:gd name="adj" fmla="val 10909"/>
            </a:avLst>
          </a:prstGeom>
          <a:solidFill>
            <a:srgbClr val="8C2F2F"/>
          </a:solidFill>
          <a:ln/>
        </p:spPr>
        <p:txBody>
          <a:bodyPr/>
          <a:lstStyle/>
          <a:p>
            <a:endParaRPr lang="en-US"/>
          </a:p>
        </p:txBody>
      </p:sp>
      <p:sp>
        <p:nvSpPr>
          <p:cNvPr id="7" name="Text 5"/>
          <p:cNvSpPr/>
          <p:nvPr/>
        </p:nvSpPr>
        <p:spPr>
          <a:xfrm>
            <a:off x="457200" y="1554480"/>
            <a:ext cx="5394960" cy="5029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THE PRESENT TREND — REVENUE</a:t>
            </a:r>
            <a:endParaRPr lang="en-US" sz="1400" dirty="0"/>
          </a:p>
        </p:txBody>
      </p:sp>
      <p:sp>
        <p:nvSpPr>
          <p:cNvPr id="8" name="Shape 6"/>
          <p:cNvSpPr/>
          <p:nvPr/>
        </p:nvSpPr>
        <p:spPr>
          <a:xfrm>
            <a:off x="6309360" y="1584530"/>
            <a:ext cx="5394960" cy="4709160"/>
          </a:xfrm>
          <a:prstGeom prst="roundRect">
            <a:avLst>
              <a:gd name="adj" fmla="val 1165"/>
            </a:avLst>
          </a:prstGeom>
          <a:solidFill>
            <a:srgbClr val="EFF4F0"/>
          </a:solidFill>
          <a:ln/>
          <a:effectLst>
            <a:outerShdw blurRad="101600" dist="38100" dir="5400000" algn="bl" rotWithShape="0">
              <a:srgbClr val="000000">
                <a:alpha val="12000"/>
              </a:srgbClr>
            </a:outerShdw>
          </a:effectLst>
        </p:spPr>
        <p:txBody>
          <a:bodyPr/>
          <a:lstStyle/>
          <a:p>
            <a:endParaRPr lang="en-US"/>
          </a:p>
        </p:txBody>
      </p:sp>
      <p:sp>
        <p:nvSpPr>
          <p:cNvPr id="9" name="Shape 7"/>
          <p:cNvSpPr/>
          <p:nvPr/>
        </p:nvSpPr>
        <p:spPr>
          <a:xfrm>
            <a:off x="6309360" y="1554480"/>
            <a:ext cx="5394960" cy="502920"/>
          </a:xfrm>
          <a:prstGeom prst="roundRect">
            <a:avLst>
              <a:gd name="adj" fmla="val 10909"/>
            </a:avLst>
          </a:prstGeom>
          <a:solidFill>
            <a:srgbClr val="2C5F3D"/>
          </a:solidFill>
          <a:ln/>
        </p:spPr>
        <p:txBody>
          <a:bodyPr/>
          <a:lstStyle/>
          <a:p>
            <a:endParaRPr lang="en-US"/>
          </a:p>
        </p:txBody>
      </p:sp>
      <p:sp>
        <p:nvSpPr>
          <p:cNvPr id="10" name="Text 8"/>
          <p:cNvSpPr/>
          <p:nvPr/>
        </p:nvSpPr>
        <p:spPr>
          <a:xfrm>
            <a:off x="6309360" y="1554480"/>
            <a:ext cx="5394960" cy="5029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THE COUNTER-CASE — ASSESSEE</a:t>
            </a:r>
            <a:endParaRPr lang="en-US" sz="1400" dirty="0"/>
          </a:p>
        </p:txBody>
      </p:sp>
      <p:sp>
        <p:nvSpPr>
          <p:cNvPr id="11" name="Text 9"/>
          <p:cNvSpPr/>
          <p:nvPr/>
        </p:nvSpPr>
        <p:spPr>
          <a:xfrm>
            <a:off x="685800" y="1874520"/>
            <a:ext cx="4937760" cy="2537460"/>
          </a:xfrm>
          <a:prstGeom prst="rect">
            <a:avLst/>
          </a:prstGeom>
          <a:noFill/>
          <a:ln/>
        </p:spPr>
        <p:txBody>
          <a:bodyPr wrap="square" lIns="0" tIns="0" rIns="0" bIns="0" rtlCol="0" anchor="ctr"/>
          <a:lstStyle/>
          <a:p>
            <a:pPr marL="0" indent="0">
              <a:buNone/>
            </a:pPr>
            <a:r>
              <a:rPr lang="en-US" sz="1250" b="1" dirty="0">
                <a:solidFill>
                  <a:srgbClr val="162447"/>
                </a:solidFill>
                <a:latin typeface="Calibri" pitchFamily="34" charset="0"/>
                <a:ea typeface="Calibri" pitchFamily="34" charset="-122"/>
                <a:cs typeface="Calibri" pitchFamily="34" charset="-120"/>
              </a:rPr>
              <a:t>Yoosaf N.A. v. Initiating Officer</a:t>
            </a:r>
            <a:endParaRPr lang="en-US" sz="1250" dirty="0"/>
          </a:p>
        </p:txBody>
      </p:sp>
      <p:sp>
        <p:nvSpPr>
          <p:cNvPr id="12" name="Text 10"/>
          <p:cNvSpPr/>
          <p:nvPr/>
        </p:nvSpPr>
        <p:spPr>
          <a:xfrm>
            <a:off x="685800" y="2148839"/>
            <a:ext cx="4937760" cy="2516293"/>
          </a:xfrm>
          <a:prstGeom prst="rect">
            <a:avLst/>
          </a:prstGeom>
          <a:noFill/>
          <a:ln/>
        </p:spPr>
        <p:txBody>
          <a:bodyPr wrap="square" lIns="0" tIns="0" rIns="0" bIns="0" rtlCol="0" anchor="ctr"/>
          <a:lstStyle/>
          <a:p>
            <a:pPr marL="0" indent="0">
              <a:buNone/>
            </a:pPr>
            <a:r>
              <a:rPr lang="en-US" sz="1050" i="1" dirty="0">
                <a:solidFill>
                  <a:srgbClr val="8C2F2F"/>
                </a:solidFill>
                <a:latin typeface="Calibri" pitchFamily="34" charset="0"/>
                <a:ea typeface="Calibri" pitchFamily="34" charset="-122"/>
                <a:cs typeface="Calibri" pitchFamily="34" charset="-120"/>
              </a:rPr>
              <a:t>Appellate Tribunal (SAFEMA), New Delhi</a:t>
            </a:r>
            <a:endParaRPr lang="en-US" sz="1050" dirty="0"/>
          </a:p>
        </p:txBody>
      </p:sp>
      <p:sp>
        <p:nvSpPr>
          <p:cNvPr id="13" name="Text 11"/>
          <p:cNvSpPr/>
          <p:nvPr/>
        </p:nvSpPr>
        <p:spPr>
          <a:xfrm>
            <a:off x="685800" y="3699933"/>
            <a:ext cx="4937760" cy="1261533"/>
          </a:xfrm>
          <a:prstGeom prst="rect">
            <a:avLst/>
          </a:prstGeom>
          <a:noFill/>
          <a:ln/>
        </p:spPr>
        <p:txBody>
          <a:bodyPr wrap="square" lIns="0" tIns="0" rIns="0" bIns="0" rtlCol="0" anchor="t"/>
          <a:lstStyle/>
          <a:p>
            <a:pPr marL="171450" indent="-171450">
              <a:lnSpc>
                <a:spcPct val="105000"/>
              </a:lnSpc>
              <a:buFont typeface="Arial" panose="020B0604020202020204" pitchFamily="34" charset="0"/>
              <a:buChar char="•"/>
            </a:pPr>
            <a:r>
              <a:rPr lang="en-US" sz="1080" dirty="0">
                <a:solidFill>
                  <a:srgbClr val="1B1B1B"/>
                </a:solidFill>
                <a:latin typeface="Calibri" pitchFamily="34" charset="0"/>
                <a:ea typeface="Calibri" pitchFamily="34" charset="-122"/>
                <a:cs typeface="Calibri" pitchFamily="34" charset="-120"/>
              </a:rPr>
              <a:t>A benami transaction needs only two parties — benamidar and beneficial owner.</a:t>
            </a:r>
          </a:p>
          <a:p>
            <a:pPr marL="171450" indent="-171450">
              <a:lnSpc>
                <a:spcPct val="105000"/>
              </a:lnSpc>
              <a:buFont typeface="Arial" panose="020B0604020202020204" pitchFamily="34" charset="0"/>
              <a:buChar char="•"/>
            </a:pPr>
            <a:r>
              <a:rPr lang="en-US" sz="1080" dirty="0">
                <a:solidFill>
                  <a:srgbClr val="1B1B1B"/>
                </a:solidFill>
                <a:latin typeface="Calibri" pitchFamily="34" charset="0"/>
                <a:ea typeface="Calibri" pitchFamily="34" charset="-122"/>
                <a:cs typeface="Calibri" pitchFamily="34" charset="-120"/>
              </a:rPr>
              <a:t>Three parties are not required under S.2(9)(D). </a:t>
            </a:r>
          </a:p>
          <a:p>
            <a:pPr marL="171450" indent="-171450">
              <a:lnSpc>
                <a:spcPct val="105000"/>
              </a:lnSpc>
              <a:buFont typeface="Arial" panose="020B0604020202020204" pitchFamily="34" charset="0"/>
              <a:buChar char="•"/>
            </a:pPr>
            <a:r>
              <a:rPr lang="en-US" sz="1080" dirty="0">
                <a:solidFill>
                  <a:srgbClr val="1B1B1B"/>
                </a:solidFill>
                <a:latin typeface="Calibri" pitchFamily="34" charset="0"/>
                <a:ea typeface="Calibri" pitchFamily="34" charset="-122"/>
                <a:cs typeface="Calibri" pitchFamily="34" charset="-120"/>
              </a:rPr>
              <a:t>Rs.50.13 lakh unexplained cash held benami on this basis. </a:t>
            </a:r>
          </a:p>
          <a:p>
            <a:pPr marL="171450" indent="-171450">
              <a:lnSpc>
                <a:spcPct val="105000"/>
              </a:lnSpc>
              <a:buFont typeface="Arial" panose="020B0604020202020204" pitchFamily="34" charset="0"/>
              <a:buChar char="•"/>
            </a:pPr>
            <a:r>
              <a:rPr lang="en-US" sz="1080" dirty="0">
                <a:solidFill>
                  <a:srgbClr val="1B1B1B"/>
                </a:solidFill>
                <a:latin typeface="Calibri" pitchFamily="34" charset="0"/>
                <a:ea typeface="Calibri" pitchFamily="34" charset="-122"/>
                <a:cs typeface="Calibri" pitchFamily="34" charset="-120"/>
              </a:rPr>
              <a:t>The Tribunal also held the IT Act and PBPT Act are parallel, independent tracks — an offer/undertaking to pay tax on the sum is no bar to confiscation proceedings.</a:t>
            </a:r>
            <a:endParaRPr lang="en-US" sz="1080" dirty="0"/>
          </a:p>
        </p:txBody>
      </p:sp>
      <p:sp>
        <p:nvSpPr>
          <p:cNvPr id="14" name="Text 12"/>
          <p:cNvSpPr/>
          <p:nvPr/>
        </p:nvSpPr>
        <p:spPr>
          <a:xfrm>
            <a:off x="685800" y="3886200"/>
            <a:ext cx="4937760" cy="292608"/>
          </a:xfrm>
          <a:prstGeom prst="rect">
            <a:avLst/>
          </a:prstGeom>
          <a:noFill/>
          <a:ln/>
        </p:spPr>
        <p:txBody>
          <a:bodyPr wrap="square" lIns="0" tIns="0" rIns="0" bIns="0" rtlCol="0" anchor="ctr"/>
          <a:lstStyle/>
          <a:p>
            <a:pPr marL="0" indent="0">
              <a:buNone/>
            </a:pPr>
            <a:endParaRPr lang="en-US" sz="1250" dirty="0"/>
          </a:p>
        </p:txBody>
      </p:sp>
      <p:sp>
        <p:nvSpPr>
          <p:cNvPr id="15" name="Text 13"/>
          <p:cNvSpPr/>
          <p:nvPr/>
        </p:nvSpPr>
        <p:spPr>
          <a:xfrm>
            <a:off x="685800" y="4160520"/>
            <a:ext cx="4937760" cy="256032"/>
          </a:xfrm>
          <a:prstGeom prst="rect">
            <a:avLst/>
          </a:prstGeom>
          <a:noFill/>
          <a:ln/>
        </p:spPr>
        <p:txBody>
          <a:bodyPr wrap="square" lIns="0" tIns="0" rIns="0" bIns="0" rtlCol="0" anchor="ctr"/>
          <a:lstStyle/>
          <a:p>
            <a:pPr marL="0" indent="0">
              <a:buNone/>
            </a:pPr>
            <a:endParaRPr lang="en-US" sz="1050" dirty="0"/>
          </a:p>
        </p:txBody>
      </p:sp>
      <p:sp>
        <p:nvSpPr>
          <p:cNvPr id="16" name="Text 14"/>
          <p:cNvSpPr/>
          <p:nvPr/>
        </p:nvSpPr>
        <p:spPr>
          <a:xfrm>
            <a:off x="685800" y="4453128"/>
            <a:ext cx="4937760" cy="914400"/>
          </a:xfrm>
          <a:prstGeom prst="rect">
            <a:avLst/>
          </a:prstGeom>
          <a:noFill/>
          <a:ln/>
        </p:spPr>
        <p:txBody>
          <a:bodyPr wrap="square" lIns="0" tIns="0" rIns="0" bIns="0" rtlCol="0" anchor="t"/>
          <a:lstStyle/>
          <a:p>
            <a:pPr marL="0" indent="0">
              <a:lnSpc>
                <a:spcPct val="105000"/>
              </a:lnSpc>
              <a:buNone/>
            </a:pPr>
            <a:endParaRPr lang="en-US" sz="1080" dirty="0"/>
          </a:p>
        </p:txBody>
      </p:sp>
      <p:sp>
        <p:nvSpPr>
          <p:cNvPr id="17" name="Text 15"/>
          <p:cNvSpPr/>
          <p:nvPr/>
        </p:nvSpPr>
        <p:spPr>
          <a:xfrm>
            <a:off x="685800" y="5532120"/>
            <a:ext cx="4937760" cy="292608"/>
          </a:xfrm>
          <a:prstGeom prst="rect">
            <a:avLst/>
          </a:prstGeom>
          <a:noFill/>
          <a:ln/>
        </p:spPr>
        <p:txBody>
          <a:bodyPr wrap="square" lIns="0" tIns="0" rIns="0" bIns="0" rtlCol="0" anchor="ctr"/>
          <a:lstStyle/>
          <a:p>
            <a:pPr marL="0" indent="0">
              <a:buNone/>
            </a:pPr>
            <a:endParaRPr lang="en-US" sz="1250" dirty="0"/>
          </a:p>
        </p:txBody>
      </p:sp>
      <p:sp>
        <p:nvSpPr>
          <p:cNvPr id="18" name="Text 16"/>
          <p:cNvSpPr/>
          <p:nvPr/>
        </p:nvSpPr>
        <p:spPr>
          <a:xfrm>
            <a:off x="685800" y="5806440"/>
            <a:ext cx="4937760" cy="256032"/>
          </a:xfrm>
          <a:prstGeom prst="rect">
            <a:avLst/>
          </a:prstGeom>
          <a:noFill/>
          <a:ln/>
        </p:spPr>
        <p:txBody>
          <a:bodyPr wrap="square" lIns="0" tIns="0" rIns="0" bIns="0" rtlCol="0" anchor="ctr"/>
          <a:lstStyle/>
          <a:p>
            <a:pPr marL="0" indent="0">
              <a:buNone/>
            </a:pPr>
            <a:endParaRPr lang="en-US" sz="1050" dirty="0"/>
          </a:p>
        </p:txBody>
      </p:sp>
      <p:sp>
        <p:nvSpPr>
          <p:cNvPr id="19" name="Text 17"/>
          <p:cNvSpPr/>
          <p:nvPr/>
        </p:nvSpPr>
        <p:spPr>
          <a:xfrm>
            <a:off x="685800" y="6099048"/>
            <a:ext cx="4937760" cy="914400"/>
          </a:xfrm>
          <a:prstGeom prst="rect">
            <a:avLst/>
          </a:prstGeom>
          <a:noFill/>
          <a:ln/>
        </p:spPr>
        <p:txBody>
          <a:bodyPr wrap="square" lIns="0" tIns="0" rIns="0" bIns="0" rtlCol="0" anchor="t"/>
          <a:lstStyle/>
          <a:p>
            <a:pPr marL="0" indent="0">
              <a:lnSpc>
                <a:spcPct val="105000"/>
              </a:lnSpc>
              <a:buNone/>
            </a:pPr>
            <a:endParaRPr lang="en-US" sz="1080" dirty="0"/>
          </a:p>
        </p:txBody>
      </p:sp>
      <p:sp>
        <p:nvSpPr>
          <p:cNvPr id="20" name="Text 18"/>
          <p:cNvSpPr/>
          <p:nvPr/>
        </p:nvSpPr>
        <p:spPr>
          <a:xfrm>
            <a:off x="6537960" y="1874520"/>
            <a:ext cx="4937760" cy="292608"/>
          </a:xfrm>
          <a:prstGeom prst="rect">
            <a:avLst/>
          </a:prstGeom>
          <a:noFill/>
          <a:ln/>
        </p:spPr>
        <p:txBody>
          <a:bodyPr wrap="square" lIns="0" tIns="0" rIns="0" bIns="0" rtlCol="0" anchor="ctr"/>
          <a:lstStyle/>
          <a:p>
            <a:pPr marL="0" indent="0">
              <a:buNone/>
            </a:pPr>
            <a:endParaRPr lang="en-US" sz="1250" dirty="0"/>
          </a:p>
        </p:txBody>
      </p:sp>
      <p:sp>
        <p:nvSpPr>
          <p:cNvPr id="21" name="Text 19"/>
          <p:cNvSpPr/>
          <p:nvPr/>
        </p:nvSpPr>
        <p:spPr>
          <a:xfrm>
            <a:off x="6537960" y="2148840"/>
            <a:ext cx="4937760" cy="256032"/>
          </a:xfrm>
          <a:prstGeom prst="rect">
            <a:avLst/>
          </a:prstGeom>
          <a:noFill/>
          <a:ln/>
        </p:spPr>
        <p:txBody>
          <a:bodyPr wrap="square" lIns="0" tIns="0" rIns="0" bIns="0" rtlCol="0" anchor="ctr"/>
          <a:lstStyle/>
          <a:p>
            <a:pPr marL="0" indent="0">
              <a:buNone/>
            </a:pPr>
            <a:endParaRPr lang="en-US" sz="1050" dirty="0"/>
          </a:p>
        </p:txBody>
      </p:sp>
      <p:sp>
        <p:nvSpPr>
          <p:cNvPr id="22" name="Text 20"/>
          <p:cNvSpPr/>
          <p:nvPr/>
        </p:nvSpPr>
        <p:spPr>
          <a:xfrm>
            <a:off x="6537960" y="2441448"/>
            <a:ext cx="4937760" cy="914400"/>
          </a:xfrm>
          <a:prstGeom prst="rect">
            <a:avLst/>
          </a:prstGeom>
          <a:noFill/>
          <a:ln/>
        </p:spPr>
        <p:txBody>
          <a:bodyPr wrap="square" lIns="0" tIns="0" rIns="0" bIns="0" rtlCol="0" anchor="t"/>
          <a:lstStyle/>
          <a:p>
            <a:pPr marL="0" indent="0">
              <a:lnSpc>
                <a:spcPct val="105000"/>
              </a:lnSpc>
              <a:buNone/>
            </a:pPr>
            <a:endParaRPr lang="en-US" sz="1080" dirty="0"/>
          </a:p>
        </p:txBody>
      </p:sp>
      <p:sp>
        <p:nvSpPr>
          <p:cNvPr id="23" name="Text 21"/>
          <p:cNvSpPr/>
          <p:nvPr/>
        </p:nvSpPr>
        <p:spPr>
          <a:xfrm>
            <a:off x="6537960" y="2569464"/>
            <a:ext cx="4937760" cy="969264"/>
          </a:xfrm>
          <a:prstGeom prst="rect">
            <a:avLst/>
          </a:prstGeom>
          <a:noFill/>
          <a:ln/>
        </p:spPr>
        <p:txBody>
          <a:bodyPr wrap="square" lIns="0" tIns="0" rIns="0" bIns="0" rtlCol="0" anchor="ctr"/>
          <a:lstStyle/>
          <a:p>
            <a:pPr marL="0" indent="0">
              <a:buNone/>
            </a:pPr>
            <a:r>
              <a:rPr lang="en-US" sz="1250" b="1" dirty="0">
                <a:solidFill>
                  <a:srgbClr val="162447"/>
                </a:solidFill>
                <a:latin typeface="Calibri" pitchFamily="34" charset="0"/>
                <a:ea typeface="Calibri" pitchFamily="34" charset="-122"/>
                <a:cs typeface="Calibri" pitchFamily="34" charset="-120"/>
              </a:rPr>
              <a:t>Mangathai Ammal v. Rajeswari</a:t>
            </a:r>
            <a:endParaRPr lang="en-US" sz="1250" dirty="0"/>
          </a:p>
        </p:txBody>
      </p:sp>
      <p:sp>
        <p:nvSpPr>
          <p:cNvPr id="24" name="Text 22"/>
          <p:cNvSpPr/>
          <p:nvPr/>
        </p:nvSpPr>
        <p:spPr>
          <a:xfrm>
            <a:off x="6537960" y="2860380"/>
            <a:ext cx="4937760" cy="916092"/>
          </a:xfrm>
          <a:prstGeom prst="rect">
            <a:avLst/>
          </a:prstGeom>
          <a:noFill/>
          <a:ln/>
        </p:spPr>
        <p:txBody>
          <a:bodyPr wrap="square" lIns="0" tIns="0" rIns="0" bIns="0" rtlCol="0" anchor="ctr"/>
          <a:lstStyle/>
          <a:p>
            <a:pPr marL="0" indent="0">
              <a:buNone/>
            </a:pPr>
            <a:r>
              <a:rPr lang="en-US" sz="1050" i="1" dirty="0">
                <a:solidFill>
                  <a:srgbClr val="2C5F3D"/>
                </a:solidFill>
                <a:latin typeface="Calibri" pitchFamily="34" charset="0"/>
                <a:ea typeface="Calibri" pitchFamily="34" charset="-122"/>
                <a:cs typeface="Calibri" pitchFamily="34" charset="-120"/>
              </a:rPr>
              <a:t>Supreme Court · (2020) 17 SCC 283</a:t>
            </a:r>
            <a:endParaRPr lang="en-US" sz="1050" dirty="0"/>
          </a:p>
        </p:txBody>
      </p:sp>
      <p:sp>
        <p:nvSpPr>
          <p:cNvPr id="25" name="Text 23"/>
          <p:cNvSpPr/>
          <p:nvPr/>
        </p:nvSpPr>
        <p:spPr>
          <a:xfrm>
            <a:off x="6537960" y="3621024"/>
            <a:ext cx="4937760" cy="1106424"/>
          </a:xfrm>
          <a:prstGeom prst="rect">
            <a:avLst/>
          </a:prstGeom>
          <a:noFill/>
          <a:ln/>
        </p:spPr>
        <p:txBody>
          <a:bodyPr wrap="square" lIns="0" tIns="0" rIns="0" bIns="0" rtlCol="0" anchor="t"/>
          <a:lstStyle/>
          <a:p>
            <a:pPr marL="171450" indent="-171450">
              <a:lnSpc>
                <a:spcPct val="105000"/>
              </a:lnSpc>
              <a:buFont typeface="Arial" panose="020B0604020202020204" pitchFamily="34" charset="0"/>
              <a:buChar char="•"/>
            </a:pPr>
            <a:r>
              <a:rPr lang="en-US" sz="1080" dirty="0">
                <a:solidFill>
                  <a:srgbClr val="1B1B1B"/>
                </a:solidFill>
                <a:latin typeface="Calibri" pitchFamily="34" charset="0"/>
                <a:ea typeface="Calibri" pitchFamily="34" charset="-122"/>
                <a:cs typeface="Calibri" pitchFamily="34" charset="-120"/>
              </a:rPr>
              <a:t>The burden of proving a transaction benami rests solely on the party alleging it.</a:t>
            </a:r>
          </a:p>
          <a:p>
            <a:pPr marL="171450" indent="-171450">
              <a:lnSpc>
                <a:spcPct val="105000"/>
              </a:lnSpc>
              <a:buFont typeface="Arial" panose="020B0604020202020204" pitchFamily="34" charset="0"/>
              <a:buChar char="•"/>
            </a:pPr>
            <a:r>
              <a:rPr lang="en-US" sz="1080" dirty="0">
                <a:solidFill>
                  <a:srgbClr val="1B1B1B"/>
                </a:solidFill>
                <a:latin typeface="Calibri" pitchFamily="34" charset="0"/>
                <a:ea typeface="Calibri" pitchFamily="34" charset="-122"/>
                <a:cs typeface="Calibri" pitchFamily="34" charset="-120"/>
              </a:rPr>
              <a:t> The burden must be strictly discharged by cogent, definite evidence. </a:t>
            </a:r>
          </a:p>
          <a:p>
            <a:pPr marL="171450" indent="-171450">
              <a:lnSpc>
                <a:spcPct val="105000"/>
              </a:lnSpc>
              <a:buFont typeface="Arial" panose="020B0604020202020204" pitchFamily="34" charset="0"/>
              <a:buChar char="•"/>
            </a:pPr>
            <a:r>
              <a:rPr lang="en-US" sz="1080" dirty="0">
                <a:solidFill>
                  <a:srgbClr val="1B1B1B"/>
                </a:solidFill>
                <a:latin typeface="Calibri" pitchFamily="34" charset="0"/>
                <a:ea typeface="Calibri" pitchFamily="34" charset="-122"/>
                <a:cs typeface="Calibri" pitchFamily="34" charset="-120"/>
              </a:rPr>
              <a:t>The Court reaffirmed the six-factor test from Jaydayal Poddar v. Bibi Hazra (source of funds, possession, motive, relationship, custody of title, conduct) as the guide for any benami finding.</a:t>
            </a:r>
            <a:endParaRPr lang="en-US" sz="1080" dirty="0"/>
          </a:p>
        </p:txBody>
      </p:sp>
      <p:sp>
        <p:nvSpPr>
          <p:cNvPr id="26" name="Text 24"/>
          <p:cNvSpPr/>
          <p:nvPr/>
        </p:nvSpPr>
        <p:spPr>
          <a:xfrm>
            <a:off x="6537960" y="5257800"/>
            <a:ext cx="4937760" cy="292608"/>
          </a:xfrm>
          <a:prstGeom prst="rect">
            <a:avLst/>
          </a:prstGeom>
          <a:noFill/>
          <a:ln/>
        </p:spPr>
        <p:txBody>
          <a:bodyPr wrap="square" lIns="0" tIns="0" rIns="0" bIns="0" rtlCol="0" anchor="ctr"/>
          <a:lstStyle/>
          <a:p>
            <a:pPr marL="0" indent="0">
              <a:buNone/>
            </a:pPr>
            <a:endParaRPr lang="en-US" sz="1250" dirty="0"/>
          </a:p>
        </p:txBody>
      </p:sp>
      <p:sp>
        <p:nvSpPr>
          <p:cNvPr id="27" name="Text 25"/>
          <p:cNvSpPr/>
          <p:nvPr/>
        </p:nvSpPr>
        <p:spPr>
          <a:xfrm>
            <a:off x="6537960" y="5532120"/>
            <a:ext cx="4937760" cy="256032"/>
          </a:xfrm>
          <a:prstGeom prst="rect">
            <a:avLst/>
          </a:prstGeom>
          <a:noFill/>
          <a:ln/>
        </p:spPr>
        <p:txBody>
          <a:bodyPr wrap="square" lIns="0" tIns="0" rIns="0" bIns="0" rtlCol="0" anchor="ctr"/>
          <a:lstStyle/>
          <a:p>
            <a:pPr marL="0" indent="0">
              <a:buNone/>
            </a:pPr>
            <a:endParaRPr lang="en-US" sz="1050" dirty="0"/>
          </a:p>
        </p:txBody>
      </p:sp>
      <p:sp>
        <p:nvSpPr>
          <p:cNvPr id="28" name="Text 26"/>
          <p:cNvSpPr/>
          <p:nvPr/>
        </p:nvSpPr>
        <p:spPr>
          <a:xfrm>
            <a:off x="6537960" y="5824728"/>
            <a:ext cx="4937760" cy="914400"/>
          </a:xfrm>
          <a:prstGeom prst="rect">
            <a:avLst/>
          </a:prstGeom>
          <a:noFill/>
          <a:ln/>
        </p:spPr>
        <p:txBody>
          <a:bodyPr wrap="square" lIns="0" tIns="0" rIns="0" bIns="0" rtlCol="0" anchor="t"/>
          <a:lstStyle/>
          <a:p>
            <a:pPr marL="0" indent="0">
              <a:lnSpc>
                <a:spcPct val="105000"/>
              </a:lnSpc>
              <a:buNone/>
            </a:pPr>
            <a:endParaRPr lang="en-US" sz="1080" dirty="0"/>
          </a:p>
        </p:txBody>
      </p:sp>
      <p:sp>
        <p:nvSpPr>
          <p:cNvPr id="29" name="Shape 27"/>
          <p:cNvSpPr/>
          <p:nvPr/>
        </p:nvSpPr>
        <p:spPr>
          <a:xfrm>
            <a:off x="457200" y="6382512"/>
            <a:ext cx="11292840" cy="91"/>
          </a:xfrm>
          <a:prstGeom prst="roundRect">
            <a:avLst/>
          </a:prstGeom>
          <a:solidFill>
            <a:srgbClr val="FFFFFF"/>
          </a:solidFill>
          <a:ln/>
        </p:spPr>
        <p:txBody>
          <a:bodyPr/>
          <a:lstStyle/>
          <a:p>
            <a:endParaRPr lang="en-US"/>
          </a:p>
        </p:txBody>
      </p:sp>
      <p:sp>
        <p:nvSpPr>
          <p:cNvPr id="30" name="Text 28"/>
          <p:cNvSpPr/>
          <p:nvPr/>
        </p:nvSpPr>
        <p:spPr>
          <a:xfrm>
            <a:off x="457200" y="6537960"/>
            <a:ext cx="7315200" cy="228600"/>
          </a:xfrm>
          <a:prstGeom prst="rect">
            <a:avLst/>
          </a:prstGeom>
          <a:noFill/>
          <a:ln/>
        </p:spPr>
        <p:txBody>
          <a:bodyPr wrap="square" lIns="0" tIns="0" rIns="0" bIns="0" rtlCol="0" anchor="ctr"/>
          <a:lstStyle/>
          <a:p>
            <a:pPr marL="0" indent="0">
              <a:buNone/>
            </a:pPr>
            <a:r>
              <a:rPr lang="en-US" sz="900" dirty="0">
                <a:solidFill>
                  <a:srgbClr val="9A9A9A"/>
                </a:solidFill>
                <a:latin typeface="Calibri" pitchFamily="34" charset="0"/>
                <a:ea typeface="Calibri" pitchFamily="34" charset="-122"/>
                <a:cs typeface="Calibri" pitchFamily="34" charset="-120"/>
              </a:rPr>
              <a:t>PMLA &amp; Benami · Current Burning Issues · Adv. (CA.) Ajay Wadhwa</a:t>
            </a:r>
            <a:endParaRPr lang="en-US" sz="900" dirty="0"/>
          </a:p>
        </p:txBody>
      </p:sp>
      <p:sp>
        <p:nvSpPr>
          <p:cNvPr id="31" name="Text 29"/>
          <p:cNvSpPr/>
          <p:nvPr/>
        </p:nvSpPr>
        <p:spPr>
          <a:xfrm>
            <a:off x="10515600" y="6537960"/>
            <a:ext cx="1188720" cy="228600"/>
          </a:xfrm>
          <a:prstGeom prst="rect">
            <a:avLst/>
          </a:prstGeom>
          <a:noFill/>
          <a:ln/>
        </p:spPr>
        <p:txBody>
          <a:bodyPr wrap="square" lIns="0" tIns="0" rIns="0" bIns="0" rtlCol="0" anchor="ctr"/>
          <a:lstStyle/>
          <a:p>
            <a:pPr marL="0" indent="0" algn="r">
              <a:buNone/>
            </a:pP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74320"/>
            <a:ext cx="8686800" cy="256032"/>
          </a:xfrm>
          <a:prstGeom prst="rect">
            <a:avLst/>
          </a:prstGeom>
          <a:noFill/>
          <a:ln/>
        </p:spPr>
        <p:txBody>
          <a:bodyPr wrap="square" lIns="0" tIns="0" rIns="0" bIns="0" rtlCol="0" anchor="ctr"/>
          <a:lstStyle/>
          <a:p>
            <a:pPr marL="0" indent="0">
              <a:buNone/>
            </a:pPr>
            <a:r>
              <a:rPr lang="en-US" sz="900" b="1" kern="0" spc="400" dirty="0">
                <a:solidFill>
                  <a:srgbClr val="AD8139"/>
                </a:solidFill>
                <a:latin typeface="Calibri" pitchFamily="34" charset="0"/>
                <a:ea typeface="Calibri" pitchFamily="34" charset="-122"/>
                <a:cs typeface="Calibri" pitchFamily="34" charset="-120"/>
              </a:rPr>
              <a:t>PART A · THE STATUTE IN BRIEF</a:t>
            </a:r>
            <a:endParaRPr lang="en-US" sz="900" dirty="0"/>
          </a:p>
        </p:txBody>
      </p:sp>
      <p:sp>
        <p:nvSpPr>
          <p:cNvPr id="3" name="Text 1"/>
          <p:cNvSpPr/>
          <p:nvPr/>
        </p:nvSpPr>
        <p:spPr>
          <a:xfrm>
            <a:off x="502920" y="566928"/>
            <a:ext cx="10058400" cy="502920"/>
          </a:xfrm>
          <a:prstGeom prst="rect">
            <a:avLst/>
          </a:prstGeom>
          <a:noFill/>
          <a:ln/>
        </p:spPr>
        <p:txBody>
          <a:bodyPr wrap="square" lIns="0" tIns="0" rIns="0" bIns="0" rtlCol="0" anchor="ctr"/>
          <a:lstStyle/>
          <a:p>
            <a:pPr marL="0" indent="0">
              <a:buNone/>
            </a:pPr>
            <a:r>
              <a:rPr lang="en-US" sz="2800" b="1" dirty="0">
                <a:solidFill>
                  <a:srgbClr val="0E2641"/>
                </a:solidFill>
                <a:latin typeface="Calibri" pitchFamily="34" charset="0"/>
                <a:ea typeface="Calibri" pitchFamily="34" charset="-122"/>
                <a:cs typeface="Calibri" pitchFamily="34" charset="-120"/>
              </a:rPr>
              <a:t>PMLA, 2002 — Framework at a Glance</a:t>
            </a:r>
            <a:endParaRPr lang="en-US" sz="2800" dirty="0"/>
          </a:p>
        </p:txBody>
      </p:sp>
      <p:sp>
        <p:nvSpPr>
          <p:cNvPr id="4" name="Shape 2"/>
          <p:cNvSpPr/>
          <p:nvPr/>
        </p:nvSpPr>
        <p:spPr>
          <a:xfrm>
            <a:off x="502920" y="1371600"/>
            <a:ext cx="6035040" cy="3703320"/>
          </a:xfrm>
          <a:prstGeom prst="roundRect">
            <a:avLst>
              <a:gd name="adj" fmla="val 1235"/>
            </a:avLst>
          </a:prstGeom>
          <a:solidFill>
            <a:srgbClr val="0E2641"/>
          </a:solidFill>
          <a:ln/>
          <a:effectLst>
            <a:outerShdw blurRad="88900" dist="25400" dir="2700000" algn="bl" rotWithShape="0">
              <a:srgbClr val="0E2641">
                <a:alpha val="14000"/>
              </a:srgbClr>
            </a:outerShdw>
          </a:effectLst>
        </p:spPr>
        <p:txBody>
          <a:bodyPr/>
          <a:lstStyle/>
          <a:p>
            <a:endParaRPr lang="en-US"/>
          </a:p>
        </p:txBody>
      </p:sp>
      <p:sp>
        <p:nvSpPr>
          <p:cNvPr id="5" name="Text 3"/>
          <p:cNvSpPr/>
          <p:nvPr/>
        </p:nvSpPr>
        <p:spPr>
          <a:xfrm>
            <a:off x="777240" y="1572768"/>
            <a:ext cx="5486400" cy="256032"/>
          </a:xfrm>
          <a:prstGeom prst="rect">
            <a:avLst/>
          </a:prstGeom>
          <a:noFill/>
          <a:ln/>
        </p:spPr>
        <p:txBody>
          <a:bodyPr wrap="square" lIns="0" tIns="0" rIns="0" bIns="0" rtlCol="0" anchor="ctr"/>
          <a:lstStyle/>
          <a:p>
            <a:pPr marL="0" indent="0">
              <a:buNone/>
            </a:pPr>
            <a:r>
              <a:rPr lang="en-US" sz="1000" b="1" kern="0" spc="250" dirty="0">
                <a:solidFill>
                  <a:srgbClr val="C8A14A"/>
                </a:solidFill>
                <a:latin typeface="Calibri" pitchFamily="34" charset="0"/>
                <a:ea typeface="Calibri" pitchFamily="34" charset="-122"/>
                <a:cs typeface="Calibri" pitchFamily="34" charset="-120"/>
              </a:rPr>
              <a:t>THE OFFENCE — SECTION 3</a:t>
            </a:r>
            <a:endParaRPr lang="en-US" sz="1000" dirty="0"/>
          </a:p>
        </p:txBody>
      </p:sp>
      <p:sp>
        <p:nvSpPr>
          <p:cNvPr id="6" name="Text 4"/>
          <p:cNvSpPr/>
          <p:nvPr/>
        </p:nvSpPr>
        <p:spPr>
          <a:xfrm>
            <a:off x="777240" y="1847088"/>
            <a:ext cx="5486400" cy="1170432"/>
          </a:xfrm>
          <a:prstGeom prst="rect">
            <a:avLst/>
          </a:prstGeom>
          <a:noFill/>
          <a:ln/>
        </p:spPr>
        <p:txBody>
          <a:bodyPr wrap="square" lIns="0" tIns="0" rIns="0" bIns="0" rtlCol="0" anchor="ctr"/>
          <a:lstStyle/>
          <a:p>
            <a:pPr marL="0" indent="0">
              <a:buNone/>
            </a:pPr>
            <a:r>
              <a:rPr lang="en-US" sz="1030" i="1" dirty="0">
                <a:solidFill>
                  <a:srgbClr val="E8EDF3"/>
                </a:solidFill>
                <a:latin typeface="Calibri" pitchFamily="34" charset="0"/>
                <a:ea typeface="Calibri" pitchFamily="34" charset="-122"/>
                <a:cs typeface="Calibri" pitchFamily="34" charset="-120"/>
              </a:rPr>
              <a:t>“Whosoever directly or indirectly attempts to indulge or knowingly assists or knowingly is a party or is actually involved in any process or activity connected with the proceeds of crime including its concealment, possession, acquisition or use and projecting or claiming it as untainted property shall be guilty of offence of money-laundering.”</a:t>
            </a:r>
            <a:endParaRPr lang="en-US" sz="1030" dirty="0"/>
          </a:p>
        </p:txBody>
      </p:sp>
      <p:sp>
        <p:nvSpPr>
          <p:cNvPr id="7" name="Shape 5"/>
          <p:cNvSpPr/>
          <p:nvPr/>
        </p:nvSpPr>
        <p:spPr>
          <a:xfrm>
            <a:off x="777240" y="3154680"/>
            <a:ext cx="310896" cy="310896"/>
          </a:xfrm>
          <a:prstGeom prst="ellipse">
            <a:avLst/>
          </a:prstGeom>
          <a:solidFill>
            <a:srgbClr val="C8A14A"/>
          </a:solidFill>
          <a:ln/>
        </p:spPr>
        <p:txBody>
          <a:bodyPr/>
          <a:lstStyle/>
          <a:p>
            <a:endParaRPr lang="en-US"/>
          </a:p>
        </p:txBody>
      </p:sp>
      <p:sp>
        <p:nvSpPr>
          <p:cNvPr id="8" name="Text 6"/>
          <p:cNvSpPr/>
          <p:nvPr/>
        </p:nvSpPr>
        <p:spPr>
          <a:xfrm>
            <a:off x="777240" y="3154680"/>
            <a:ext cx="310896" cy="310896"/>
          </a:xfrm>
          <a:prstGeom prst="rect">
            <a:avLst/>
          </a:prstGeom>
          <a:noFill/>
          <a:ln/>
        </p:spPr>
        <p:txBody>
          <a:bodyPr wrap="square" lIns="0" tIns="0" rIns="0" bIns="0" rtlCol="0" anchor="ctr"/>
          <a:lstStyle/>
          <a:p>
            <a:pPr marL="0" indent="0" algn="ctr">
              <a:buNone/>
            </a:pPr>
            <a:r>
              <a:rPr lang="en-US" sz="1100" b="1" dirty="0">
                <a:solidFill>
                  <a:srgbClr val="0E2641"/>
                </a:solidFill>
                <a:latin typeface="Calibri" pitchFamily="34" charset="0"/>
                <a:ea typeface="Calibri" pitchFamily="34" charset="-122"/>
                <a:cs typeface="Calibri" pitchFamily="34" charset="-120"/>
              </a:rPr>
              <a:t>1</a:t>
            </a:r>
            <a:endParaRPr lang="en-US" sz="1100" dirty="0"/>
          </a:p>
        </p:txBody>
      </p:sp>
      <p:sp>
        <p:nvSpPr>
          <p:cNvPr id="9" name="Text 7"/>
          <p:cNvSpPr/>
          <p:nvPr/>
        </p:nvSpPr>
        <p:spPr>
          <a:xfrm>
            <a:off x="1207008" y="3127248"/>
            <a:ext cx="5120640" cy="420624"/>
          </a:xfrm>
          <a:prstGeom prst="rect">
            <a:avLst/>
          </a:prstGeom>
          <a:noFill/>
          <a:ln/>
        </p:spPr>
        <p:txBody>
          <a:bodyPr wrap="square" lIns="0" tIns="0" rIns="0" bIns="0" rtlCol="0" anchor="ctr"/>
          <a:lstStyle/>
          <a:p>
            <a:pPr marL="0" indent="0">
              <a:buNone/>
            </a:pPr>
            <a:r>
              <a:rPr lang="en-US" sz="1000" dirty="0">
                <a:solidFill>
                  <a:srgbClr val="D6DFE9"/>
                </a:solidFill>
                <a:latin typeface="Calibri" pitchFamily="34" charset="0"/>
                <a:ea typeface="Calibri" pitchFamily="34" charset="-122"/>
                <a:cs typeface="Calibri" pitchFamily="34" charset="-120"/>
              </a:rPr>
              <a:t>Projecting or claiming tainted property as untainted / legitimate.</a:t>
            </a:r>
            <a:endParaRPr lang="en-US" sz="1000" dirty="0"/>
          </a:p>
        </p:txBody>
      </p:sp>
      <p:sp>
        <p:nvSpPr>
          <p:cNvPr id="10" name="Shape 8"/>
          <p:cNvSpPr/>
          <p:nvPr/>
        </p:nvSpPr>
        <p:spPr>
          <a:xfrm>
            <a:off x="777240" y="3611880"/>
            <a:ext cx="310896" cy="310896"/>
          </a:xfrm>
          <a:prstGeom prst="ellipse">
            <a:avLst/>
          </a:prstGeom>
          <a:solidFill>
            <a:srgbClr val="C8A14A"/>
          </a:solidFill>
          <a:ln/>
        </p:spPr>
        <p:txBody>
          <a:bodyPr/>
          <a:lstStyle/>
          <a:p>
            <a:endParaRPr lang="en-US"/>
          </a:p>
        </p:txBody>
      </p:sp>
      <p:sp>
        <p:nvSpPr>
          <p:cNvPr id="11" name="Text 9"/>
          <p:cNvSpPr/>
          <p:nvPr/>
        </p:nvSpPr>
        <p:spPr>
          <a:xfrm>
            <a:off x="777240" y="3611880"/>
            <a:ext cx="310896" cy="310896"/>
          </a:xfrm>
          <a:prstGeom prst="rect">
            <a:avLst/>
          </a:prstGeom>
          <a:noFill/>
          <a:ln/>
        </p:spPr>
        <p:txBody>
          <a:bodyPr wrap="square" lIns="0" tIns="0" rIns="0" bIns="0" rtlCol="0" anchor="ctr"/>
          <a:lstStyle/>
          <a:p>
            <a:pPr marL="0" indent="0" algn="ctr">
              <a:buNone/>
            </a:pPr>
            <a:r>
              <a:rPr lang="en-US" sz="1100" b="1" dirty="0">
                <a:solidFill>
                  <a:srgbClr val="0E2641"/>
                </a:solidFill>
                <a:latin typeface="Calibri" pitchFamily="34" charset="0"/>
                <a:ea typeface="Calibri" pitchFamily="34" charset="-122"/>
                <a:cs typeface="Calibri" pitchFamily="34" charset="-120"/>
              </a:rPr>
              <a:t>2</a:t>
            </a:r>
            <a:endParaRPr lang="en-US" sz="1100" dirty="0"/>
          </a:p>
        </p:txBody>
      </p:sp>
      <p:sp>
        <p:nvSpPr>
          <p:cNvPr id="12" name="Text 10"/>
          <p:cNvSpPr/>
          <p:nvPr/>
        </p:nvSpPr>
        <p:spPr>
          <a:xfrm>
            <a:off x="1207008" y="3584448"/>
            <a:ext cx="5120640" cy="420624"/>
          </a:xfrm>
          <a:prstGeom prst="rect">
            <a:avLst/>
          </a:prstGeom>
          <a:noFill/>
          <a:ln/>
        </p:spPr>
        <p:txBody>
          <a:bodyPr wrap="square" lIns="0" tIns="0" rIns="0" bIns="0" rtlCol="0" anchor="ctr"/>
          <a:lstStyle/>
          <a:p>
            <a:pPr marL="0" indent="0">
              <a:buNone/>
            </a:pPr>
            <a:r>
              <a:rPr lang="en-US" sz="1000" dirty="0">
                <a:solidFill>
                  <a:srgbClr val="D6DFE9"/>
                </a:solidFill>
                <a:latin typeface="Calibri" pitchFamily="34" charset="0"/>
                <a:ea typeface="Calibri" pitchFamily="34" charset="-122"/>
                <a:cs typeface="Calibri" pitchFamily="34" charset="-120"/>
              </a:rPr>
              <a:t>Dealing with proceeds — concealment, possession, acquisition or use.</a:t>
            </a:r>
            <a:endParaRPr lang="en-US" sz="1000" dirty="0"/>
          </a:p>
        </p:txBody>
      </p:sp>
      <p:sp>
        <p:nvSpPr>
          <p:cNvPr id="13" name="Shape 11"/>
          <p:cNvSpPr/>
          <p:nvPr/>
        </p:nvSpPr>
        <p:spPr>
          <a:xfrm>
            <a:off x="777240" y="4069080"/>
            <a:ext cx="310896" cy="310896"/>
          </a:xfrm>
          <a:prstGeom prst="ellipse">
            <a:avLst/>
          </a:prstGeom>
          <a:solidFill>
            <a:srgbClr val="C8A14A"/>
          </a:solidFill>
          <a:ln/>
        </p:spPr>
        <p:txBody>
          <a:bodyPr/>
          <a:lstStyle/>
          <a:p>
            <a:endParaRPr lang="en-US"/>
          </a:p>
        </p:txBody>
      </p:sp>
      <p:sp>
        <p:nvSpPr>
          <p:cNvPr id="14" name="Text 12"/>
          <p:cNvSpPr/>
          <p:nvPr/>
        </p:nvSpPr>
        <p:spPr>
          <a:xfrm>
            <a:off x="777240" y="4069080"/>
            <a:ext cx="310896" cy="310896"/>
          </a:xfrm>
          <a:prstGeom prst="rect">
            <a:avLst/>
          </a:prstGeom>
          <a:noFill/>
          <a:ln/>
        </p:spPr>
        <p:txBody>
          <a:bodyPr wrap="square" lIns="0" tIns="0" rIns="0" bIns="0" rtlCol="0" anchor="ctr"/>
          <a:lstStyle/>
          <a:p>
            <a:pPr marL="0" indent="0" algn="ctr">
              <a:buNone/>
            </a:pPr>
            <a:r>
              <a:rPr lang="en-US" sz="1100" b="1" dirty="0">
                <a:solidFill>
                  <a:srgbClr val="0E2641"/>
                </a:solidFill>
                <a:latin typeface="Calibri" pitchFamily="34" charset="0"/>
                <a:ea typeface="Calibri" pitchFamily="34" charset="-122"/>
                <a:cs typeface="Calibri" pitchFamily="34" charset="-120"/>
              </a:rPr>
              <a:t>3</a:t>
            </a:r>
            <a:endParaRPr lang="en-US" sz="1100" dirty="0"/>
          </a:p>
        </p:txBody>
      </p:sp>
      <p:sp>
        <p:nvSpPr>
          <p:cNvPr id="15" name="Text 13"/>
          <p:cNvSpPr/>
          <p:nvPr/>
        </p:nvSpPr>
        <p:spPr>
          <a:xfrm>
            <a:off x="1207008" y="4041648"/>
            <a:ext cx="5120640" cy="420624"/>
          </a:xfrm>
          <a:prstGeom prst="rect">
            <a:avLst/>
          </a:prstGeom>
          <a:noFill/>
          <a:ln/>
        </p:spPr>
        <p:txBody>
          <a:bodyPr wrap="square" lIns="0" tIns="0" rIns="0" bIns="0" rtlCol="0" anchor="ctr"/>
          <a:lstStyle/>
          <a:p>
            <a:pPr marL="0" indent="0">
              <a:buNone/>
            </a:pPr>
            <a:r>
              <a:rPr lang="en-US" sz="1000" dirty="0">
                <a:solidFill>
                  <a:srgbClr val="D6DFE9"/>
                </a:solidFill>
                <a:latin typeface="Calibri" pitchFamily="34" charset="0"/>
                <a:ea typeface="Calibri" pitchFamily="34" charset="-122"/>
                <a:cs typeface="Calibri" pitchFamily="34" charset="-120"/>
              </a:rPr>
              <a:t>Knowingly assisting any process or activity, directly or indirectly — scienter required.</a:t>
            </a:r>
            <a:endParaRPr lang="en-US" sz="1000" dirty="0"/>
          </a:p>
        </p:txBody>
      </p:sp>
      <p:sp>
        <p:nvSpPr>
          <p:cNvPr id="16" name="Text 14"/>
          <p:cNvSpPr/>
          <p:nvPr/>
        </p:nvSpPr>
        <p:spPr>
          <a:xfrm>
            <a:off x="777240" y="4498848"/>
            <a:ext cx="5486400" cy="502920"/>
          </a:xfrm>
          <a:prstGeom prst="rect">
            <a:avLst/>
          </a:prstGeom>
          <a:noFill/>
          <a:ln/>
        </p:spPr>
        <p:txBody>
          <a:bodyPr wrap="square" lIns="0" tIns="0" rIns="0" bIns="0" rtlCol="0" anchor="ctr"/>
          <a:lstStyle/>
          <a:p>
            <a:pPr marL="0" indent="0">
              <a:buNone/>
            </a:pPr>
            <a:r>
              <a:rPr lang="en-US" sz="950" b="1" dirty="0">
                <a:solidFill>
                  <a:srgbClr val="C8A14A"/>
                </a:solidFill>
                <a:latin typeface="Calibri" pitchFamily="34" charset="0"/>
                <a:ea typeface="Calibri" pitchFamily="34" charset="-122"/>
                <a:cs typeface="Calibri" pitchFamily="34" charset="-120"/>
              </a:rPr>
              <a:t>Finance Act 2019 Explanation — </a:t>
            </a:r>
            <a:r>
              <a:rPr lang="en-US" sz="950" dirty="0">
                <a:solidFill>
                  <a:srgbClr val="D6DFE9"/>
                </a:solidFill>
                <a:latin typeface="Calibri" pitchFamily="34" charset="0"/>
                <a:ea typeface="Calibri" pitchFamily="34" charset="-122"/>
                <a:cs typeface="Calibri" pitchFamily="34" charset="-120"/>
              </a:rPr>
              <a:t>each act is independently sufficient (disjunctive), and the offence is a continuing one, persisting so long as the proceeds are enjoyed.</a:t>
            </a:r>
            <a:endParaRPr lang="en-US" sz="950" dirty="0"/>
          </a:p>
        </p:txBody>
      </p:sp>
      <p:sp>
        <p:nvSpPr>
          <p:cNvPr id="17" name="Shape 15"/>
          <p:cNvSpPr/>
          <p:nvPr/>
        </p:nvSpPr>
        <p:spPr>
          <a:xfrm>
            <a:off x="6766560" y="1371600"/>
            <a:ext cx="4919472" cy="841248"/>
          </a:xfrm>
          <a:prstGeom prst="roundRect">
            <a:avLst>
              <a:gd name="adj" fmla="val 5435"/>
            </a:avLst>
          </a:prstGeom>
          <a:solidFill>
            <a:srgbClr val="F5EEDE"/>
          </a:solidFill>
          <a:ln/>
        </p:spPr>
        <p:txBody>
          <a:bodyPr/>
          <a:lstStyle/>
          <a:p>
            <a:endParaRPr lang="en-US"/>
          </a:p>
        </p:txBody>
      </p:sp>
      <p:sp>
        <p:nvSpPr>
          <p:cNvPr id="18" name="Text 16"/>
          <p:cNvSpPr/>
          <p:nvPr/>
        </p:nvSpPr>
        <p:spPr>
          <a:xfrm>
            <a:off x="6967728" y="1463040"/>
            <a:ext cx="4572000" cy="219456"/>
          </a:xfrm>
          <a:prstGeom prst="rect">
            <a:avLst/>
          </a:prstGeom>
          <a:noFill/>
          <a:ln/>
        </p:spPr>
        <p:txBody>
          <a:bodyPr wrap="square" lIns="0" tIns="0" rIns="0" bIns="0" rtlCol="0" anchor="ctr"/>
          <a:lstStyle/>
          <a:p>
            <a:pPr marL="0" indent="0">
              <a:buNone/>
            </a:pPr>
            <a:r>
              <a:rPr lang="en-US" sz="900" b="1" kern="0" spc="200" dirty="0">
                <a:solidFill>
                  <a:srgbClr val="8A661F"/>
                </a:solidFill>
                <a:latin typeface="Calibri" pitchFamily="34" charset="0"/>
                <a:ea typeface="Calibri" pitchFamily="34" charset="-122"/>
                <a:cs typeface="Calibri" pitchFamily="34" charset="-120"/>
              </a:rPr>
              <a:t>GENESIS</a:t>
            </a:r>
            <a:endParaRPr lang="en-US" sz="900" dirty="0"/>
          </a:p>
        </p:txBody>
      </p:sp>
      <p:sp>
        <p:nvSpPr>
          <p:cNvPr id="19" name="Text 17"/>
          <p:cNvSpPr/>
          <p:nvPr/>
        </p:nvSpPr>
        <p:spPr>
          <a:xfrm>
            <a:off x="6967728" y="1682496"/>
            <a:ext cx="4572000" cy="502920"/>
          </a:xfrm>
          <a:prstGeom prst="rect">
            <a:avLst/>
          </a:prstGeom>
          <a:noFill/>
          <a:ln/>
        </p:spPr>
        <p:txBody>
          <a:bodyPr wrap="square" lIns="0" tIns="0" rIns="0" bIns="0" rtlCol="0" anchor="ctr"/>
          <a:lstStyle/>
          <a:p>
            <a:pPr marL="0" indent="0">
              <a:buNone/>
            </a:pPr>
            <a:r>
              <a:rPr lang="en-US" sz="930" dirty="0">
                <a:solidFill>
                  <a:srgbClr val="22313E"/>
                </a:solidFill>
                <a:latin typeface="Calibri" pitchFamily="34" charset="0"/>
                <a:ea typeface="Calibri" pitchFamily="34" charset="-122"/>
                <a:cs typeface="Calibri" pitchFamily="34" charset="-120"/>
              </a:rPr>
              <a:t>Enacted 2002, operational from 2005; substantially widened by the Finance Acts of 2009, 2012, 2015, 2018, 2019 and 2023.</a:t>
            </a:r>
            <a:endParaRPr lang="en-US" sz="930" dirty="0"/>
          </a:p>
        </p:txBody>
      </p:sp>
      <p:sp>
        <p:nvSpPr>
          <p:cNvPr id="20" name="Shape 18"/>
          <p:cNvSpPr/>
          <p:nvPr/>
        </p:nvSpPr>
        <p:spPr>
          <a:xfrm>
            <a:off x="6766560" y="2340864"/>
            <a:ext cx="4919472" cy="841248"/>
          </a:xfrm>
          <a:prstGeom prst="roundRect">
            <a:avLst>
              <a:gd name="adj" fmla="val 5435"/>
            </a:avLst>
          </a:prstGeom>
          <a:solidFill>
            <a:srgbClr val="EBF0F5"/>
          </a:solidFill>
          <a:ln/>
        </p:spPr>
        <p:txBody>
          <a:bodyPr/>
          <a:lstStyle/>
          <a:p>
            <a:endParaRPr lang="en-US"/>
          </a:p>
        </p:txBody>
      </p:sp>
      <p:sp>
        <p:nvSpPr>
          <p:cNvPr id="21" name="Text 19"/>
          <p:cNvSpPr/>
          <p:nvPr/>
        </p:nvSpPr>
        <p:spPr>
          <a:xfrm>
            <a:off x="6967728" y="2432304"/>
            <a:ext cx="4572000" cy="219456"/>
          </a:xfrm>
          <a:prstGeom prst="rect">
            <a:avLst/>
          </a:prstGeom>
          <a:noFill/>
          <a:ln/>
        </p:spPr>
        <p:txBody>
          <a:bodyPr wrap="square" lIns="0" tIns="0" rIns="0" bIns="0" rtlCol="0" anchor="ctr"/>
          <a:lstStyle/>
          <a:p>
            <a:pPr marL="0" indent="0">
              <a:buNone/>
            </a:pPr>
            <a:r>
              <a:rPr lang="en-US" sz="900" b="1" kern="0" spc="200" dirty="0">
                <a:solidFill>
                  <a:srgbClr val="8A661F"/>
                </a:solidFill>
                <a:latin typeface="Calibri" pitchFamily="34" charset="0"/>
                <a:ea typeface="Calibri" pitchFamily="34" charset="-122"/>
                <a:cs typeface="Calibri" pitchFamily="34" charset="-120"/>
              </a:rPr>
              <a:t>OBJECT</a:t>
            </a:r>
            <a:endParaRPr lang="en-US" sz="900" dirty="0"/>
          </a:p>
        </p:txBody>
      </p:sp>
      <p:sp>
        <p:nvSpPr>
          <p:cNvPr id="22" name="Text 20"/>
          <p:cNvSpPr/>
          <p:nvPr/>
        </p:nvSpPr>
        <p:spPr>
          <a:xfrm>
            <a:off x="6967728" y="2651760"/>
            <a:ext cx="4572000" cy="502920"/>
          </a:xfrm>
          <a:prstGeom prst="rect">
            <a:avLst/>
          </a:prstGeom>
          <a:noFill/>
          <a:ln/>
        </p:spPr>
        <p:txBody>
          <a:bodyPr wrap="square" lIns="0" tIns="0" rIns="0" bIns="0" rtlCol="0" anchor="ctr"/>
          <a:lstStyle/>
          <a:p>
            <a:pPr marL="0" indent="0">
              <a:buNone/>
            </a:pPr>
            <a:r>
              <a:rPr lang="en-US" sz="930" dirty="0">
                <a:solidFill>
                  <a:srgbClr val="22313E"/>
                </a:solidFill>
                <a:latin typeface="Calibri" pitchFamily="34" charset="0"/>
                <a:ea typeface="Calibri" pitchFamily="34" charset="-122"/>
                <a:cs typeface="Calibri" pitchFamily="34" charset="-120"/>
              </a:rPr>
              <a:t>Prevent laundering, confiscate the proceeds of crime, and prosecute through Adjudicating Authority and Special Courts.</a:t>
            </a:r>
            <a:endParaRPr lang="en-US" sz="930" dirty="0"/>
          </a:p>
        </p:txBody>
      </p:sp>
      <p:sp>
        <p:nvSpPr>
          <p:cNvPr id="23" name="Shape 21"/>
          <p:cNvSpPr/>
          <p:nvPr/>
        </p:nvSpPr>
        <p:spPr>
          <a:xfrm>
            <a:off x="6766560" y="3310128"/>
            <a:ext cx="4919472" cy="841248"/>
          </a:xfrm>
          <a:prstGeom prst="roundRect">
            <a:avLst>
              <a:gd name="adj" fmla="val 5435"/>
            </a:avLst>
          </a:prstGeom>
          <a:solidFill>
            <a:srgbClr val="F5EEDE"/>
          </a:solidFill>
          <a:ln/>
        </p:spPr>
        <p:txBody>
          <a:bodyPr/>
          <a:lstStyle/>
          <a:p>
            <a:endParaRPr lang="en-US"/>
          </a:p>
        </p:txBody>
      </p:sp>
      <p:sp>
        <p:nvSpPr>
          <p:cNvPr id="24" name="Text 22"/>
          <p:cNvSpPr/>
          <p:nvPr/>
        </p:nvSpPr>
        <p:spPr>
          <a:xfrm>
            <a:off x="6967728" y="3401568"/>
            <a:ext cx="4572000" cy="219456"/>
          </a:xfrm>
          <a:prstGeom prst="rect">
            <a:avLst/>
          </a:prstGeom>
          <a:noFill/>
          <a:ln/>
        </p:spPr>
        <p:txBody>
          <a:bodyPr wrap="square" lIns="0" tIns="0" rIns="0" bIns="0" rtlCol="0" anchor="ctr"/>
          <a:lstStyle/>
          <a:p>
            <a:pPr marL="0" indent="0">
              <a:buNone/>
            </a:pPr>
            <a:r>
              <a:rPr lang="en-US" sz="900" b="1" kern="0" spc="200" dirty="0">
                <a:solidFill>
                  <a:srgbClr val="8A661F"/>
                </a:solidFill>
                <a:latin typeface="Calibri" pitchFamily="34" charset="0"/>
                <a:ea typeface="Calibri" pitchFamily="34" charset="-122"/>
                <a:cs typeface="Calibri" pitchFamily="34" charset="-120"/>
              </a:rPr>
              <a:t>THE AGENCY</a:t>
            </a:r>
            <a:endParaRPr lang="en-US" sz="900" dirty="0"/>
          </a:p>
        </p:txBody>
      </p:sp>
      <p:sp>
        <p:nvSpPr>
          <p:cNvPr id="25" name="Text 23"/>
          <p:cNvSpPr/>
          <p:nvPr/>
        </p:nvSpPr>
        <p:spPr>
          <a:xfrm>
            <a:off x="6967728" y="3621024"/>
            <a:ext cx="4572000" cy="502920"/>
          </a:xfrm>
          <a:prstGeom prst="rect">
            <a:avLst/>
          </a:prstGeom>
          <a:noFill/>
          <a:ln/>
        </p:spPr>
        <p:txBody>
          <a:bodyPr wrap="square" lIns="0" tIns="0" rIns="0" bIns="0" rtlCol="0" anchor="ctr"/>
          <a:lstStyle/>
          <a:p>
            <a:pPr marL="0" indent="0">
              <a:buNone/>
            </a:pPr>
            <a:r>
              <a:rPr lang="en-US" sz="930" dirty="0">
                <a:solidFill>
                  <a:srgbClr val="22313E"/>
                </a:solidFill>
                <a:latin typeface="Calibri" pitchFamily="34" charset="0"/>
                <a:ea typeface="Calibri" pitchFamily="34" charset="-122"/>
                <a:cs typeface="Calibri" pitchFamily="34" charset="-120"/>
              </a:rPr>
              <a:t>The Enforcement Directorate, Ministry of Finance — investigation commences internally through an ECIR, not an FIR.</a:t>
            </a:r>
            <a:endParaRPr lang="en-US" sz="930" dirty="0"/>
          </a:p>
        </p:txBody>
      </p:sp>
      <p:sp>
        <p:nvSpPr>
          <p:cNvPr id="26" name="Shape 24"/>
          <p:cNvSpPr/>
          <p:nvPr/>
        </p:nvSpPr>
        <p:spPr>
          <a:xfrm>
            <a:off x="6766560" y="4279392"/>
            <a:ext cx="4919472" cy="841248"/>
          </a:xfrm>
          <a:prstGeom prst="roundRect">
            <a:avLst>
              <a:gd name="adj" fmla="val 5435"/>
            </a:avLst>
          </a:prstGeom>
          <a:solidFill>
            <a:srgbClr val="EBF0F5"/>
          </a:solidFill>
          <a:ln/>
        </p:spPr>
        <p:txBody>
          <a:bodyPr/>
          <a:lstStyle/>
          <a:p>
            <a:endParaRPr lang="en-US"/>
          </a:p>
        </p:txBody>
      </p:sp>
      <p:sp>
        <p:nvSpPr>
          <p:cNvPr id="27" name="Text 25"/>
          <p:cNvSpPr/>
          <p:nvPr/>
        </p:nvSpPr>
        <p:spPr>
          <a:xfrm>
            <a:off x="6967728" y="4370832"/>
            <a:ext cx="4572000" cy="219456"/>
          </a:xfrm>
          <a:prstGeom prst="rect">
            <a:avLst/>
          </a:prstGeom>
          <a:noFill/>
          <a:ln/>
        </p:spPr>
        <p:txBody>
          <a:bodyPr wrap="square" lIns="0" tIns="0" rIns="0" bIns="0" rtlCol="0" anchor="ctr"/>
          <a:lstStyle/>
          <a:p>
            <a:pPr marL="0" indent="0">
              <a:buNone/>
            </a:pPr>
            <a:r>
              <a:rPr lang="en-US" sz="900" b="1" kern="0" spc="200" dirty="0">
                <a:solidFill>
                  <a:srgbClr val="8A661F"/>
                </a:solidFill>
                <a:latin typeface="Calibri" pitchFamily="34" charset="0"/>
                <a:ea typeface="Calibri" pitchFamily="34" charset="-122"/>
                <a:cs typeface="Calibri" pitchFamily="34" charset="-120"/>
              </a:rPr>
              <a:t>THE KEYS</a:t>
            </a:r>
            <a:endParaRPr lang="en-US" sz="900" dirty="0"/>
          </a:p>
        </p:txBody>
      </p:sp>
      <p:sp>
        <p:nvSpPr>
          <p:cNvPr id="28" name="Text 26"/>
          <p:cNvSpPr/>
          <p:nvPr/>
        </p:nvSpPr>
        <p:spPr>
          <a:xfrm>
            <a:off x="6967728" y="4590288"/>
            <a:ext cx="4572000" cy="502920"/>
          </a:xfrm>
          <a:prstGeom prst="rect">
            <a:avLst/>
          </a:prstGeom>
          <a:noFill/>
          <a:ln/>
        </p:spPr>
        <p:txBody>
          <a:bodyPr wrap="square" lIns="0" tIns="0" rIns="0" bIns="0" rtlCol="0" anchor="ctr"/>
          <a:lstStyle/>
          <a:p>
            <a:pPr marL="0" indent="0">
              <a:buNone/>
            </a:pPr>
            <a:r>
              <a:rPr lang="en-US" sz="930" dirty="0">
                <a:solidFill>
                  <a:srgbClr val="22313E"/>
                </a:solidFill>
                <a:latin typeface="Calibri" pitchFamily="34" charset="0"/>
                <a:ea typeface="Calibri" pitchFamily="34" charset="-122"/>
                <a:cs typeface="Calibri" pitchFamily="34" charset="-120"/>
              </a:rPr>
              <a:t>S.2(1)(u) proceeds of crime · the Schedule  of predicate offences · S.4 punishment: RI 3–7 yrs (10 under NDPS) + fine.</a:t>
            </a:r>
            <a:endParaRPr lang="en-US" sz="930" dirty="0"/>
          </a:p>
        </p:txBody>
      </p:sp>
      <p:sp>
        <p:nvSpPr>
          <p:cNvPr id="29" name="Text 27"/>
          <p:cNvSpPr/>
          <p:nvPr/>
        </p:nvSpPr>
        <p:spPr>
          <a:xfrm>
            <a:off x="502920" y="5349240"/>
            <a:ext cx="11155680" cy="548640"/>
          </a:xfrm>
          <a:prstGeom prst="rect">
            <a:avLst/>
          </a:prstGeom>
          <a:noFill/>
          <a:ln/>
        </p:spPr>
        <p:txBody>
          <a:bodyPr wrap="square" lIns="0" tIns="0" rIns="0" bIns="0" rtlCol="0" anchor="ctr"/>
          <a:lstStyle/>
          <a:p>
            <a:pPr marL="0" indent="0">
              <a:buNone/>
            </a:pPr>
            <a:r>
              <a:rPr lang="en-US" sz="1100" b="1" dirty="0">
                <a:solidFill>
                  <a:srgbClr val="0E2641"/>
                </a:solidFill>
                <a:latin typeface="Calibri" pitchFamily="34" charset="0"/>
                <a:ea typeface="Calibri" pitchFamily="34" charset="-122"/>
                <a:cs typeface="Calibri" pitchFamily="34" charset="-120"/>
              </a:rPr>
              <a:t>Why the controversies matter ·  </a:t>
            </a:r>
            <a:r>
              <a:rPr lang="en-US" sz="1100" dirty="0">
                <a:solidFill>
                  <a:srgbClr val="556375"/>
                </a:solidFill>
                <a:latin typeface="Calibri" pitchFamily="34" charset="0"/>
                <a:ea typeface="Calibri" pitchFamily="34" charset="-122"/>
                <a:cs typeface="Calibri" pitchFamily="34" charset="-120"/>
              </a:rPr>
              <a:t>Every safeguard read into these provisions travels straight into arrest, bail, attachment and trial.</a:t>
            </a:r>
            <a:endParaRPr lang="en-US" sz="1100" dirty="0"/>
          </a:p>
        </p:txBody>
      </p:sp>
      <p:sp>
        <p:nvSpPr>
          <p:cNvPr id="30" name="Text 28"/>
          <p:cNvSpPr/>
          <p:nvPr/>
        </p:nvSpPr>
        <p:spPr>
          <a:xfrm>
            <a:off x="502920" y="6510528"/>
            <a:ext cx="5943600" cy="274320"/>
          </a:xfrm>
          <a:prstGeom prst="rect">
            <a:avLst/>
          </a:prstGeom>
          <a:noFill/>
          <a:ln/>
        </p:spPr>
        <p:txBody>
          <a:bodyPr wrap="square" lIns="0" tIns="0" rIns="0" bIns="0" rtlCol="0" anchor="ctr"/>
          <a:lstStyle/>
          <a:p>
            <a:pPr marL="0" indent="0" algn="l">
              <a:buNone/>
            </a:pPr>
            <a:r>
              <a:rPr lang="en-US" sz="750" dirty="0">
                <a:solidFill>
                  <a:srgbClr val="9EAFBF"/>
                </a:solidFill>
                <a:latin typeface="Calibri" pitchFamily="34" charset="0"/>
                <a:ea typeface="Calibri" pitchFamily="34" charset="-122"/>
                <a:cs typeface="Calibri" pitchFamily="34" charset="-120"/>
              </a:rPr>
              <a:t>PMLA &amp; Benami · Current Burning Issues · Adv. (CA.) Ajay Wadhwa</a:t>
            </a:r>
            <a:endParaRPr lang="en-US" sz="750" dirty="0"/>
          </a:p>
        </p:txBody>
      </p:sp>
      <p:sp>
        <p:nvSpPr>
          <p:cNvPr id="31" name="Text 29"/>
          <p:cNvSpPr/>
          <p:nvPr/>
        </p:nvSpPr>
        <p:spPr>
          <a:xfrm>
            <a:off x="11475720" y="6510528"/>
            <a:ext cx="457200" cy="274320"/>
          </a:xfrm>
          <a:prstGeom prst="rect">
            <a:avLst/>
          </a:prstGeom>
          <a:noFill/>
          <a:ln/>
        </p:spPr>
        <p:txBody>
          <a:bodyPr wrap="square" lIns="0" tIns="0" rIns="0" bIns="0" rtlCol="0" anchor="ctr"/>
          <a:lstStyle/>
          <a:p>
            <a:pPr marL="0" indent="0" algn="r">
              <a:buNone/>
            </a:pP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960120"/>
          </a:xfrm>
          <a:prstGeom prst="rect">
            <a:avLst/>
          </a:prstGeom>
          <a:solidFill>
            <a:srgbClr val="1E2761"/>
          </a:solidFill>
          <a:ln/>
        </p:spPr>
        <p:txBody>
          <a:bodyPr/>
          <a:lstStyle/>
          <a:p>
            <a:endParaRPr lang="en-US"/>
          </a:p>
        </p:txBody>
      </p:sp>
      <p:sp>
        <p:nvSpPr>
          <p:cNvPr id="3" name="Text 1"/>
          <p:cNvSpPr/>
          <p:nvPr/>
        </p:nvSpPr>
        <p:spPr>
          <a:xfrm>
            <a:off x="411480" y="91440"/>
            <a:ext cx="11338560" cy="457200"/>
          </a:xfrm>
          <a:prstGeom prst="rect">
            <a:avLst/>
          </a:prstGeom>
          <a:noFill/>
          <a:ln/>
        </p:spPr>
        <p:txBody>
          <a:bodyPr wrap="square" lIns="0" tIns="0" rIns="0" bIns="0" rtlCol="0" anchor="ctr"/>
          <a:lstStyle/>
          <a:p>
            <a:pPr marL="0" indent="0">
              <a:buNone/>
            </a:pPr>
            <a:r>
              <a:rPr lang="en-US" sz="2400" b="1" dirty="0">
                <a:solidFill>
                  <a:srgbClr val="FFFFFF"/>
                </a:solidFill>
                <a:latin typeface="Cambria" pitchFamily="34" charset="0"/>
                <a:ea typeface="Cambria" pitchFamily="34" charset="-122"/>
                <a:cs typeface="Cambria" pitchFamily="34" charset="-120"/>
              </a:rPr>
              <a:t>Same Ratio, Same Judge, Different Judicial Method</a:t>
            </a:r>
            <a:endParaRPr lang="en-US" sz="2400" dirty="0"/>
          </a:p>
        </p:txBody>
      </p:sp>
      <p:sp>
        <p:nvSpPr>
          <p:cNvPr id="4" name="Text 2"/>
          <p:cNvSpPr/>
          <p:nvPr/>
        </p:nvSpPr>
        <p:spPr>
          <a:xfrm>
            <a:off x="411480" y="548640"/>
            <a:ext cx="11338560" cy="320040"/>
          </a:xfrm>
          <a:prstGeom prst="rect">
            <a:avLst/>
          </a:prstGeom>
          <a:noFill/>
          <a:ln/>
        </p:spPr>
        <p:txBody>
          <a:bodyPr wrap="square" lIns="0" tIns="0" rIns="0" bIns="0" rtlCol="0" anchor="ctr"/>
          <a:lstStyle/>
          <a:p>
            <a:pPr marL="0" indent="0">
              <a:buNone/>
            </a:pPr>
            <a:r>
              <a:rPr lang="en-US" sz="1250" i="1" dirty="0">
                <a:solidFill>
                  <a:srgbClr val="CADCFC"/>
                </a:solidFill>
                <a:latin typeface="Calibri" pitchFamily="34" charset="0"/>
                <a:ea typeface="Calibri" pitchFamily="34" charset="-122"/>
                <a:cs typeface="Calibri" pitchFamily="34" charset="-120"/>
              </a:rPr>
              <a:t>SAFEMA Tribunal (Bhandari, Chairman)  •  Benami/PBPT Act — the “consideration-from-beneficial-owner” test</a:t>
            </a:r>
            <a:endParaRPr lang="en-US" sz="1250" dirty="0"/>
          </a:p>
        </p:txBody>
      </p:sp>
      <p:sp>
        <p:nvSpPr>
          <p:cNvPr id="5" name="Shape 3"/>
          <p:cNvSpPr/>
          <p:nvPr/>
        </p:nvSpPr>
        <p:spPr>
          <a:xfrm>
            <a:off x="2011680" y="1115568"/>
            <a:ext cx="5074920" cy="365760"/>
          </a:xfrm>
          <a:prstGeom prst="rect">
            <a:avLst/>
          </a:prstGeom>
          <a:solidFill>
            <a:srgbClr val="13193F"/>
          </a:solidFill>
          <a:ln/>
        </p:spPr>
        <p:txBody>
          <a:bodyPr/>
          <a:lstStyle/>
          <a:p>
            <a:endParaRPr lang="en-US"/>
          </a:p>
        </p:txBody>
      </p:sp>
      <p:sp>
        <p:nvSpPr>
          <p:cNvPr id="6" name="Text 4"/>
          <p:cNvSpPr/>
          <p:nvPr/>
        </p:nvSpPr>
        <p:spPr>
          <a:xfrm>
            <a:off x="2011680" y="1115568"/>
            <a:ext cx="5074920" cy="36576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Nibodh Trading (P.) Ltd.</a:t>
            </a:r>
            <a:endParaRPr lang="en-US" sz="1200" dirty="0"/>
          </a:p>
          <a:p>
            <a:pPr marL="0" indent="0" algn="ctr">
              <a:buNone/>
            </a:pPr>
            <a:r>
              <a:rPr lang="en-US" sz="900" i="1" dirty="0">
                <a:solidFill>
                  <a:srgbClr val="FFFFFF"/>
                </a:solidFill>
                <a:latin typeface="Calibri" pitchFamily="34" charset="0"/>
                <a:ea typeface="Calibri" pitchFamily="34" charset="-122"/>
                <a:cs typeface="Calibri" pitchFamily="34" charset="-120"/>
              </a:rPr>
              <a:t>FPA-PBPT-2497/MUM/2023 — 05.11.2024</a:t>
            </a:r>
            <a:endParaRPr lang="en-US" sz="1200" dirty="0"/>
          </a:p>
        </p:txBody>
      </p:sp>
      <p:sp>
        <p:nvSpPr>
          <p:cNvPr id="7" name="Shape 5"/>
          <p:cNvSpPr/>
          <p:nvPr/>
        </p:nvSpPr>
        <p:spPr>
          <a:xfrm>
            <a:off x="7159752" y="1115568"/>
            <a:ext cx="4910328" cy="365760"/>
          </a:xfrm>
          <a:prstGeom prst="rect">
            <a:avLst/>
          </a:prstGeom>
          <a:solidFill>
            <a:srgbClr val="13193F"/>
          </a:solidFill>
          <a:ln/>
        </p:spPr>
        <p:txBody>
          <a:bodyPr/>
          <a:lstStyle/>
          <a:p>
            <a:endParaRPr lang="en-US"/>
          </a:p>
        </p:txBody>
      </p:sp>
      <p:sp>
        <p:nvSpPr>
          <p:cNvPr id="8" name="Text 6"/>
          <p:cNvSpPr/>
          <p:nvPr/>
        </p:nvSpPr>
        <p:spPr>
          <a:xfrm>
            <a:off x="7159752" y="1115568"/>
            <a:ext cx="5074920" cy="36576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Gainful Multitrade (P.) Ltd. (+3)</a:t>
            </a:r>
            <a:endParaRPr lang="en-US" sz="1200" dirty="0"/>
          </a:p>
          <a:p>
            <a:pPr marL="0" indent="0" algn="ctr">
              <a:buNone/>
            </a:pPr>
            <a:r>
              <a:rPr lang="en-US" sz="900" i="1" dirty="0">
                <a:solidFill>
                  <a:srgbClr val="FFFFFF"/>
                </a:solidFill>
                <a:latin typeface="Calibri" pitchFamily="34" charset="0"/>
                <a:ea typeface="Calibri" pitchFamily="34" charset="-122"/>
                <a:cs typeface="Calibri" pitchFamily="34" charset="-120"/>
              </a:rPr>
              <a:t>[2026] 182 taxmann.com 401 — 12.01.2026</a:t>
            </a:r>
            <a:endParaRPr lang="en-US" sz="1200" dirty="0"/>
          </a:p>
        </p:txBody>
      </p:sp>
      <p:sp>
        <p:nvSpPr>
          <p:cNvPr id="9" name="Shape 7"/>
          <p:cNvSpPr/>
          <p:nvPr/>
        </p:nvSpPr>
        <p:spPr>
          <a:xfrm>
            <a:off x="411480" y="1481328"/>
            <a:ext cx="1600200" cy="1051560"/>
          </a:xfrm>
          <a:prstGeom prst="rect">
            <a:avLst/>
          </a:prstGeom>
          <a:solidFill>
            <a:srgbClr val="1E2761"/>
          </a:solidFill>
          <a:ln/>
        </p:spPr>
        <p:txBody>
          <a:bodyPr/>
          <a:lstStyle/>
          <a:p>
            <a:endParaRPr lang="en-US"/>
          </a:p>
        </p:txBody>
      </p:sp>
      <p:sp>
        <p:nvSpPr>
          <p:cNvPr id="10" name="Text 8"/>
          <p:cNvSpPr/>
          <p:nvPr/>
        </p:nvSpPr>
        <p:spPr>
          <a:xfrm>
            <a:off x="411480" y="1481328"/>
            <a:ext cx="1600200" cy="1051560"/>
          </a:xfrm>
          <a:prstGeom prst="rect">
            <a:avLst/>
          </a:prstGeom>
          <a:noFill/>
          <a:ln/>
        </p:spPr>
        <p:txBody>
          <a:bodyPr wrap="square" lIns="25400" tIns="25400" rIns="25400" bIns="25400" rtlCol="0" anchor="ctr"/>
          <a:lstStyle/>
          <a:p>
            <a:pPr marL="0" indent="0" algn="ctr">
              <a:buNone/>
            </a:pPr>
            <a:r>
              <a:rPr lang="en-US" sz="1150" b="1" dirty="0">
                <a:solidFill>
                  <a:srgbClr val="C9A24B"/>
                </a:solidFill>
                <a:latin typeface="Cambria" pitchFamily="34" charset="0"/>
                <a:ea typeface="Cambria" pitchFamily="34" charset="-122"/>
                <a:cs typeface="Cambria" pitchFamily="34" charset="-120"/>
              </a:rPr>
              <a:t>FACTS</a:t>
            </a:r>
            <a:endParaRPr lang="en-US" sz="1150" dirty="0"/>
          </a:p>
        </p:txBody>
      </p:sp>
      <p:sp>
        <p:nvSpPr>
          <p:cNvPr id="11" name="Shape 9"/>
          <p:cNvSpPr/>
          <p:nvPr/>
        </p:nvSpPr>
        <p:spPr>
          <a:xfrm>
            <a:off x="2011680" y="1481328"/>
            <a:ext cx="5074920" cy="1051560"/>
          </a:xfrm>
          <a:prstGeom prst="rect">
            <a:avLst/>
          </a:prstGeom>
          <a:solidFill>
            <a:srgbClr val="EEF2FB"/>
          </a:solidFill>
          <a:ln w="9525">
            <a:solidFill>
              <a:srgbClr val="D9DEEB"/>
            </a:solidFill>
            <a:prstDash val="solid"/>
          </a:ln>
        </p:spPr>
        <p:txBody>
          <a:bodyPr/>
          <a:lstStyle/>
          <a:p>
            <a:endParaRPr lang="en-US"/>
          </a:p>
        </p:txBody>
      </p:sp>
      <p:sp>
        <p:nvSpPr>
          <p:cNvPr id="12" name="Text 10"/>
          <p:cNvSpPr/>
          <p:nvPr/>
        </p:nvSpPr>
        <p:spPr>
          <a:xfrm>
            <a:off x="2084832" y="1517904"/>
            <a:ext cx="4928616" cy="978408"/>
          </a:xfrm>
          <a:prstGeom prst="rect">
            <a:avLst/>
          </a:prstGeom>
          <a:noFill/>
          <a:ln/>
        </p:spPr>
        <p:txBody>
          <a:bodyPr wrap="square" lIns="0" tIns="0" rIns="0" bIns="0" rtlCol="0" anchor="t"/>
          <a:lstStyle/>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Benami office held via 3 shell companies with dummy directors. </a:t>
            </a:r>
          </a:p>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Funds traced.</a:t>
            </a:r>
          </a:p>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Forfeited share-application money (Rs.10.7 cr) → invested in Richa Realtors → arbitration payout (~200% swell) → property purchase. </a:t>
            </a:r>
          </a:p>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Dept named AjitPawar/SunetraPawar/ParthPawar as BOs via relatives (Neeta &amp; Mohan Patil) holding shares in the layering companies.</a:t>
            </a:r>
            <a:endParaRPr lang="en-US" sz="970" dirty="0"/>
          </a:p>
        </p:txBody>
      </p:sp>
      <p:sp>
        <p:nvSpPr>
          <p:cNvPr id="13" name="Shape 11"/>
          <p:cNvSpPr/>
          <p:nvPr/>
        </p:nvSpPr>
        <p:spPr>
          <a:xfrm>
            <a:off x="7159752" y="1481328"/>
            <a:ext cx="4910328" cy="1051560"/>
          </a:xfrm>
          <a:prstGeom prst="rect">
            <a:avLst/>
          </a:prstGeom>
          <a:solidFill>
            <a:srgbClr val="EEF2FB"/>
          </a:solidFill>
          <a:ln w="9525">
            <a:solidFill>
              <a:srgbClr val="D9DEEB"/>
            </a:solidFill>
            <a:prstDash val="solid"/>
          </a:ln>
        </p:spPr>
        <p:txBody>
          <a:bodyPr/>
          <a:lstStyle/>
          <a:p>
            <a:endParaRPr lang="en-US"/>
          </a:p>
        </p:txBody>
      </p:sp>
      <p:sp>
        <p:nvSpPr>
          <p:cNvPr id="14" name="Text 12"/>
          <p:cNvSpPr/>
          <p:nvPr/>
        </p:nvSpPr>
        <p:spPr>
          <a:xfrm>
            <a:off x="7232904" y="1517904"/>
            <a:ext cx="4837176" cy="978408"/>
          </a:xfrm>
          <a:prstGeom prst="rect">
            <a:avLst/>
          </a:prstGeom>
          <a:noFill/>
          <a:ln/>
        </p:spPr>
        <p:txBody>
          <a:bodyPr wrap="square" lIns="0" tIns="0" rIns="0" bIns="0" rtlCol="0" anchor="t"/>
          <a:lstStyle/>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4 respondent companies received share-application money at high premium (2008–11) from alleged shell entities. </a:t>
            </a:r>
          </a:p>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Funds used to acquire CGCL shares + mutual-fund investments. </a:t>
            </a:r>
          </a:p>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Dept, relying on s.131 IT Act statements of accommodation-entry operators, alleged named BOs infused cash through the shell chain.</a:t>
            </a:r>
          </a:p>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PAO attached CGCL shares and downstream investments.</a:t>
            </a:r>
            <a:endParaRPr lang="en-US" sz="970" dirty="0"/>
          </a:p>
        </p:txBody>
      </p:sp>
      <p:sp>
        <p:nvSpPr>
          <p:cNvPr id="15" name="Shape 13"/>
          <p:cNvSpPr/>
          <p:nvPr/>
        </p:nvSpPr>
        <p:spPr>
          <a:xfrm>
            <a:off x="411480" y="2532888"/>
            <a:ext cx="1600200" cy="777240"/>
          </a:xfrm>
          <a:prstGeom prst="rect">
            <a:avLst/>
          </a:prstGeom>
          <a:solidFill>
            <a:srgbClr val="1E2761"/>
          </a:solidFill>
          <a:ln/>
        </p:spPr>
        <p:txBody>
          <a:bodyPr/>
          <a:lstStyle/>
          <a:p>
            <a:endParaRPr lang="en-US"/>
          </a:p>
        </p:txBody>
      </p:sp>
      <p:sp>
        <p:nvSpPr>
          <p:cNvPr id="16" name="Text 14"/>
          <p:cNvSpPr/>
          <p:nvPr/>
        </p:nvSpPr>
        <p:spPr>
          <a:xfrm>
            <a:off x="411480" y="2532888"/>
            <a:ext cx="1600200" cy="777240"/>
          </a:xfrm>
          <a:prstGeom prst="rect">
            <a:avLst/>
          </a:prstGeom>
          <a:noFill/>
          <a:ln/>
        </p:spPr>
        <p:txBody>
          <a:bodyPr wrap="square" lIns="25400" tIns="25400" rIns="25400" bIns="25400" rtlCol="0" anchor="ctr"/>
          <a:lstStyle/>
          <a:p>
            <a:pPr marL="0" indent="0" algn="ctr">
              <a:buNone/>
            </a:pPr>
            <a:r>
              <a:rPr lang="en-US" sz="1150" b="1" dirty="0">
                <a:solidFill>
                  <a:srgbClr val="C9A24B"/>
                </a:solidFill>
                <a:latin typeface="Cambria" pitchFamily="34" charset="0"/>
                <a:ea typeface="Cambria" pitchFamily="34" charset="-122"/>
                <a:cs typeface="Cambria" pitchFamily="34" charset="-120"/>
              </a:rPr>
              <a:t>ISSUE</a:t>
            </a:r>
            <a:endParaRPr lang="en-US" sz="1150" dirty="0"/>
          </a:p>
        </p:txBody>
      </p:sp>
      <p:sp>
        <p:nvSpPr>
          <p:cNvPr id="17" name="Shape 15"/>
          <p:cNvSpPr/>
          <p:nvPr/>
        </p:nvSpPr>
        <p:spPr>
          <a:xfrm>
            <a:off x="2011680" y="2532888"/>
            <a:ext cx="5074920" cy="777240"/>
          </a:xfrm>
          <a:prstGeom prst="rect">
            <a:avLst/>
          </a:prstGeom>
          <a:solidFill>
            <a:srgbClr val="FFFFFF"/>
          </a:solidFill>
          <a:ln w="9525">
            <a:solidFill>
              <a:srgbClr val="D9DEEB"/>
            </a:solidFill>
            <a:prstDash val="solid"/>
          </a:ln>
        </p:spPr>
        <p:txBody>
          <a:bodyPr/>
          <a:lstStyle/>
          <a:p>
            <a:endParaRPr lang="en-US"/>
          </a:p>
        </p:txBody>
      </p:sp>
      <p:sp>
        <p:nvSpPr>
          <p:cNvPr id="18" name="Text 16"/>
          <p:cNvSpPr/>
          <p:nvPr/>
        </p:nvSpPr>
        <p:spPr>
          <a:xfrm>
            <a:off x="2084832" y="2569464"/>
            <a:ext cx="4928616" cy="704088"/>
          </a:xfrm>
          <a:prstGeom prst="rect">
            <a:avLst/>
          </a:prstGeom>
          <a:noFill/>
          <a:ln/>
        </p:spPr>
        <p:txBody>
          <a:bodyPr wrap="square" lIns="0" tIns="0" rIns="0" bIns="0" rtlCol="0" anchor="t"/>
          <a:lstStyle/>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Whether relatives' shareholding alone proves BO status absent proof of consideration.</a:t>
            </a:r>
            <a:endParaRPr lang="en-US" sz="970" dirty="0"/>
          </a:p>
        </p:txBody>
      </p:sp>
      <p:sp>
        <p:nvSpPr>
          <p:cNvPr id="19" name="Shape 17"/>
          <p:cNvSpPr/>
          <p:nvPr/>
        </p:nvSpPr>
        <p:spPr>
          <a:xfrm>
            <a:off x="7159752" y="2532888"/>
            <a:ext cx="4910328" cy="777240"/>
          </a:xfrm>
          <a:prstGeom prst="rect">
            <a:avLst/>
          </a:prstGeom>
          <a:solidFill>
            <a:srgbClr val="FFFFFF"/>
          </a:solidFill>
          <a:ln w="9525">
            <a:solidFill>
              <a:srgbClr val="D9DEEB"/>
            </a:solidFill>
            <a:prstDash val="solid"/>
          </a:ln>
        </p:spPr>
        <p:txBody>
          <a:bodyPr/>
          <a:lstStyle/>
          <a:p>
            <a:endParaRPr lang="en-US"/>
          </a:p>
        </p:txBody>
      </p:sp>
      <p:sp>
        <p:nvSpPr>
          <p:cNvPr id="20" name="Text 18"/>
          <p:cNvSpPr/>
          <p:nvPr/>
        </p:nvSpPr>
        <p:spPr>
          <a:xfrm>
            <a:off x="7232904" y="2569464"/>
            <a:ext cx="4928616" cy="704088"/>
          </a:xfrm>
          <a:prstGeom prst="rect">
            <a:avLst/>
          </a:prstGeom>
          <a:noFill/>
          <a:ln/>
        </p:spPr>
        <p:txBody>
          <a:bodyPr wrap="square" lIns="0" tIns="0" rIns="0" bIns="0" rtlCol="0" anchor="t"/>
          <a:lstStyle/>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Whether premium share capital from shell cos is benami under s.2(9)(A)?</a:t>
            </a:r>
          </a:p>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whether simultaneous invocation of s.2(9)(A) &amp; s.2(9)(D) is valid?</a:t>
            </a:r>
          </a:p>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whether s.131 IT statements alone suffice?</a:t>
            </a:r>
          </a:p>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whether PAO can attach property beyond SCN scope?</a:t>
            </a:r>
            <a:endParaRPr lang="en-US" sz="970" dirty="0"/>
          </a:p>
        </p:txBody>
      </p:sp>
      <p:sp>
        <p:nvSpPr>
          <p:cNvPr id="21" name="Shape 19"/>
          <p:cNvSpPr/>
          <p:nvPr/>
        </p:nvSpPr>
        <p:spPr>
          <a:xfrm>
            <a:off x="411480" y="3310128"/>
            <a:ext cx="1600200" cy="1417320"/>
          </a:xfrm>
          <a:prstGeom prst="rect">
            <a:avLst/>
          </a:prstGeom>
          <a:solidFill>
            <a:srgbClr val="1E2761"/>
          </a:solidFill>
          <a:ln/>
        </p:spPr>
        <p:txBody>
          <a:bodyPr/>
          <a:lstStyle/>
          <a:p>
            <a:endParaRPr lang="en-US"/>
          </a:p>
        </p:txBody>
      </p:sp>
      <p:sp>
        <p:nvSpPr>
          <p:cNvPr id="22" name="Text 20"/>
          <p:cNvSpPr/>
          <p:nvPr/>
        </p:nvSpPr>
        <p:spPr>
          <a:xfrm>
            <a:off x="411480" y="3310128"/>
            <a:ext cx="1600200" cy="1417320"/>
          </a:xfrm>
          <a:prstGeom prst="rect">
            <a:avLst/>
          </a:prstGeom>
          <a:noFill/>
          <a:ln/>
        </p:spPr>
        <p:txBody>
          <a:bodyPr wrap="square" lIns="25400" tIns="25400" rIns="25400" bIns="25400" rtlCol="0" anchor="ctr"/>
          <a:lstStyle/>
          <a:p>
            <a:pPr marL="0" indent="0" algn="ctr">
              <a:buNone/>
            </a:pPr>
            <a:r>
              <a:rPr lang="en-US" sz="1150" b="1" dirty="0">
                <a:solidFill>
                  <a:srgbClr val="C9A24B"/>
                </a:solidFill>
                <a:latin typeface="Cambria" pitchFamily="34" charset="0"/>
                <a:ea typeface="Cambria" pitchFamily="34" charset="-122"/>
                <a:cs typeface="Cambria" pitchFamily="34" charset="-120"/>
              </a:rPr>
              <a:t>OBITER DICTA</a:t>
            </a:r>
            <a:endParaRPr lang="en-US" sz="1150" dirty="0"/>
          </a:p>
        </p:txBody>
      </p:sp>
      <p:sp>
        <p:nvSpPr>
          <p:cNvPr id="23" name="Shape 21"/>
          <p:cNvSpPr/>
          <p:nvPr/>
        </p:nvSpPr>
        <p:spPr>
          <a:xfrm>
            <a:off x="2011680" y="3310128"/>
            <a:ext cx="5074920" cy="1417320"/>
          </a:xfrm>
          <a:prstGeom prst="rect">
            <a:avLst/>
          </a:prstGeom>
          <a:solidFill>
            <a:srgbClr val="EEF2FB"/>
          </a:solidFill>
          <a:ln w="9525">
            <a:solidFill>
              <a:srgbClr val="D9DEEB"/>
            </a:solidFill>
            <a:prstDash val="solid"/>
          </a:ln>
        </p:spPr>
        <p:txBody>
          <a:bodyPr/>
          <a:lstStyle/>
          <a:p>
            <a:endParaRPr lang="en-US"/>
          </a:p>
        </p:txBody>
      </p:sp>
      <p:sp>
        <p:nvSpPr>
          <p:cNvPr id="24" name="Text 22"/>
          <p:cNvSpPr/>
          <p:nvPr/>
        </p:nvSpPr>
        <p:spPr>
          <a:xfrm>
            <a:off x="2084832" y="3346704"/>
            <a:ext cx="4928616" cy="1344168"/>
          </a:xfrm>
          <a:prstGeom prst="rect">
            <a:avLst/>
          </a:prstGeom>
          <a:noFill/>
          <a:ln/>
        </p:spPr>
        <p:txBody>
          <a:bodyPr wrap="square" lIns="0" tIns="0" rIns="0" bIns="0" rtlCol="0" anchor="t"/>
          <a:lstStyle/>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Mere family relation (sister/brother-in-law) or historical shareholding transfer cannot found an inference of control or consideration — “the conclusion cannot be drawn on assumption.” Narrow, single-limb reasoning.</a:t>
            </a:r>
            <a:endParaRPr lang="en-US" sz="970" dirty="0"/>
          </a:p>
        </p:txBody>
      </p:sp>
      <p:sp>
        <p:nvSpPr>
          <p:cNvPr id="25" name="Shape 23"/>
          <p:cNvSpPr/>
          <p:nvPr/>
        </p:nvSpPr>
        <p:spPr>
          <a:xfrm>
            <a:off x="7159752" y="3310128"/>
            <a:ext cx="4910328" cy="1417320"/>
          </a:xfrm>
          <a:prstGeom prst="rect">
            <a:avLst/>
          </a:prstGeom>
          <a:solidFill>
            <a:srgbClr val="EEF2FB"/>
          </a:solidFill>
          <a:ln w="9525">
            <a:solidFill>
              <a:srgbClr val="D9DEEB"/>
            </a:solidFill>
            <a:prstDash val="solid"/>
          </a:ln>
        </p:spPr>
        <p:txBody>
          <a:bodyPr/>
          <a:lstStyle/>
          <a:p>
            <a:endParaRPr lang="en-US"/>
          </a:p>
        </p:txBody>
      </p:sp>
      <p:sp>
        <p:nvSpPr>
          <p:cNvPr id="26" name="Text 24"/>
          <p:cNvSpPr/>
          <p:nvPr/>
        </p:nvSpPr>
        <p:spPr>
          <a:xfrm>
            <a:off x="7232904" y="3346704"/>
            <a:ext cx="4928616" cy="1344168"/>
          </a:xfrm>
          <a:prstGeom prst="rect">
            <a:avLst/>
          </a:prstGeom>
          <a:noFill/>
          <a:ln/>
        </p:spPr>
        <p:txBody>
          <a:bodyPr wrap="square" lIns="0" tIns="0" rIns="0" bIns="0" rtlCol="0" anchor="t"/>
          <a:lstStyle/>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Builds a 4-limb test: </a:t>
            </a:r>
          </a:p>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(i) s.2(9)(A) &amp; (D) are mutually exclusive — naming a BO forecloses (D); </a:t>
            </a:r>
          </a:p>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(ii) s.131 IT statements need independent PBPT inquiry, esp. against audited financials; </a:t>
            </a:r>
          </a:p>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(iii) benamidar's own profitability (400%+ on capital) rebuts the ‘shell/veil-piercing’ charge; </a:t>
            </a:r>
          </a:p>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(iv) PAO cannot exceed the s.24(1)/24(3) notice scope (Shital International).</a:t>
            </a:r>
            <a:endParaRPr lang="en-US" sz="970" dirty="0"/>
          </a:p>
        </p:txBody>
      </p:sp>
      <p:sp>
        <p:nvSpPr>
          <p:cNvPr id="27" name="Shape 25"/>
          <p:cNvSpPr/>
          <p:nvPr/>
        </p:nvSpPr>
        <p:spPr>
          <a:xfrm>
            <a:off x="411480" y="4727448"/>
            <a:ext cx="1600200" cy="914400"/>
          </a:xfrm>
          <a:prstGeom prst="rect">
            <a:avLst/>
          </a:prstGeom>
          <a:solidFill>
            <a:srgbClr val="1E2761"/>
          </a:solidFill>
          <a:ln/>
        </p:spPr>
        <p:txBody>
          <a:bodyPr/>
          <a:lstStyle/>
          <a:p>
            <a:endParaRPr lang="en-US"/>
          </a:p>
        </p:txBody>
      </p:sp>
      <p:sp>
        <p:nvSpPr>
          <p:cNvPr id="28" name="Text 26"/>
          <p:cNvSpPr/>
          <p:nvPr/>
        </p:nvSpPr>
        <p:spPr>
          <a:xfrm>
            <a:off x="411480" y="4727448"/>
            <a:ext cx="1600200" cy="914400"/>
          </a:xfrm>
          <a:prstGeom prst="rect">
            <a:avLst/>
          </a:prstGeom>
          <a:noFill/>
          <a:ln/>
        </p:spPr>
        <p:txBody>
          <a:bodyPr wrap="square" lIns="25400" tIns="25400" rIns="25400" bIns="25400" rtlCol="0" anchor="ctr"/>
          <a:lstStyle/>
          <a:p>
            <a:pPr marL="0" indent="0" algn="ctr">
              <a:buNone/>
            </a:pPr>
            <a:r>
              <a:rPr lang="en-US" sz="1150" b="1" dirty="0">
                <a:solidFill>
                  <a:srgbClr val="C9A24B"/>
                </a:solidFill>
                <a:latin typeface="Cambria" pitchFamily="34" charset="0"/>
                <a:ea typeface="Cambria" pitchFamily="34" charset="-122"/>
                <a:cs typeface="Cambria" pitchFamily="34" charset="-120"/>
              </a:rPr>
              <a:t>RATIO DECIDENDI</a:t>
            </a:r>
            <a:endParaRPr lang="en-US" sz="1150" dirty="0"/>
          </a:p>
        </p:txBody>
      </p:sp>
      <p:sp>
        <p:nvSpPr>
          <p:cNvPr id="29" name="Shape 27"/>
          <p:cNvSpPr/>
          <p:nvPr/>
        </p:nvSpPr>
        <p:spPr>
          <a:xfrm>
            <a:off x="2011680" y="4727448"/>
            <a:ext cx="5074920" cy="914400"/>
          </a:xfrm>
          <a:prstGeom prst="rect">
            <a:avLst/>
          </a:prstGeom>
          <a:solidFill>
            <a:srgbClr val="FFFFFF"/>
          </a:solidFill>
          <a:ln w="9525">
            <a:solidFill>
              <a:srgbClr val="D9DEEB"/>
            </a:solidFill>
            <a:prstDash val="solid"/>
          </a:ln>
        </p:spPr>
        <p:txBody>
          <a:bodyPr/>
          <a:lstStyle/>
          <a:p>
            <a:endParaRPr lang="en-US"/>
          </a:p>
        </p:txBody>
      </p:sp>
      <p:sp>
        <p:nvSpPr>
          <p:cNvPr id="30" name="Text 28"/>
          <p:cNvSpPr/>
          <p:nvPr/>
        </p:nvSpPr>
        <p:spPr>
          <a:xfrm>
            <a:off x="2084832" y="4764024"/>
            <a:ext cx="4928616" cy="841248"/>
          </a:xfrm>
          <a:prstGeom prst="rect">
            <a:avLst/>
          </a:prstGeom>
          <a:noFill/>
          <a:ln/>
        </p:spPr>
        <p:txBody>
          <a:bodyPr wrap="square" lIns="0" tIns="0" rIns="0" bIns="0" rtlCol="0" anchor="t"/>
          <a:lstStyle/>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Burden lies on the Department to prove the named BO actually provided consideration for the property; </a:t>
            </a:r>
          </a:p>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benami cannot be presumed from relationship or corporate layering alone — assumption is not evidence.</a:t>
            </a:r>
            <a:endParaRPr lang="en-US" sz="970" dirty="0"/>
          </a:p>
        </p:txBody>
      </p:sp>
      <p:sp>
        <p:nvSpPr>
          <p:cNvPr id="31" name="Shape 29"/>
          <p:cNvSpPr/>
          <p:nvPr/>
        </p:nvSpPr>
        <p:spPr>
          <a:xfrm>
            <a:off x="7159752" y="4727448"/>
            <a:ext cx="4910328" cy="914400"/>
          </a:xfrm>
          <a:prstGeom prst="rect">
            <a:avLst/>
          </a:prstGeom>
          <a:solidFill>
            <a:srgbClr val="FFFFFF"/>
          </a:solidFill>
          <a:ln w="9525">
            <a:solidFill>
              <a:srgbClr val="D9DEEB"/>
            </a:solidFill>
            <a:prstDash val="solid"/>
          </a:ln>
        </p:spPr>
        <p:txBody>
          <a:bodyPr/>
          <a:lstStyle/>
          <a:p>
            <a:endParaRPr lang="en-US"/>
          </a:p>
        </p:txBody>
      </p:sp>
      <p:sp>
        <p:nvSpPr>
          <p:cNvPr id="32" name="Text 30"/>
          <p:cNvSpPr/>
          <p:nvPr/>
        </p:nvSpPr>
        <p:spPr>
          <a:xfrm>
            <a:off x="7232904" y="4764024"/>
            <a:ext cx="4837176" cy="841248"/>
          </a:xfrm>
          <a:prstGeom prst="rect">
            <a:avLst/>
          </a:prstGeom>
          <a:noFill/>
          <a:ln/>
        </p:spPr>
        <p:txBody>
          <a:bodyPr wrap="square" lIns="0" tIns="0" rIns="0" bIns="0" rtlCol="0" anchor="t"/>
          <a:lstStyle/>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Same core principle: benami ownership requires proof consideration originated from, and benefit accrued to, the named BO. </a:t>
            </a:r>
          </a:p>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‘Borrowed satisfaction’ from IT proceedings, without independent inquiry, cannot discharge the Department's burden; profit retained by the company itself negates s.2(9)(A).</a:t>
            </a:r>
            <a:endParaRPr lang="en-US" sz="970" dirty="0"/>
          </a:p>
        </p:txBody>
      </p:sp>
      <p:sp>
        <p:nvSpPr>
          <p:cNvPr id="33" name="Shape 31"/>
          <p:cNvSpPr/>
          <p:nvPr/>
        </p:nvSpPr>
        <p:spPr>
          <a:xfrm>
            <a:off x="411480" y="5641848"/>
            <a:ext cx="1600200" cy="502920"/>
          </a:xfrm>
          <a:prstGeom prst="rect">
            <a:avLst/>
          </a:prstGeom>
          <a:solidFill>
            <a:srgbClr val="1E2761"/>
          </a:solidFill>
          <a:ln/>
        </p:spPr>
        <p:txBody>
          <a:bodyPr/>
          <a:lstStyle/>
          <a:p>
            <a:endParaRPr lang="en-US"/>
          </a:p>
        </p:txBody>
      </p:sp>
      <p:sp>
        <p:nvSpPr>
          <p:cNvPr id="34" name="Text 32"/>
          <p:cNvSpPr/>
          <p:nvPr/>
        </p:nvSpPr>
        <p:spPr>
          <a:xfrm>
            <a:off x="411480" y="5641848"/>
            <a:ext cx="1600200" cy="502920"/>
          </a:xfrm>
          <a:prstGeom prst="rect">
            <a:avLst/>
          </a:prstGeom>
          <a:noFill/>
          <a:ln/>
        </p:spPr>
        <p:txBody>
          <a:bodyPr wrap="square" lIns="25400" tIns="25400" rIns="25400" bIns="25400" rtlCol="0" anchor="ctr"/>
          <a:lstStyle/>
          <a:p>
            <a:pPr marL="0" indent="0" algn="ctr">
              <a:buNone/>
            </a:pPr>
            <a:r>
              <a:rPr lang="en-US" sz="1150" b="1" dirty="0">
                <a:solidFill>
                  <a:srgbClr val="C9A24B"/>
                </a:solidFill>
                <a:latin typeface="Cambria" pitchFamily="34" charset="0"/>
                <a:ea typeface="Cambria" pitchFamily="34" charset="-122"/>
                <a:cs typeface="Cambria" pitchFamily="34" charset="-120"/>
              </a:rPr>
              <a:t>JUDGMENT</a:t>
            </a:r>
            <a:endParaRPr lang="en-US" sz="1150" dirty="0"/>
          </a:p>
        </p:txBody>
      </p:sp>
      <p:sp>
        <p:nvSpPr>
          <p:cNvPr id="35" name="Shape 33"/>
          <p:cNvSpPr/>
          <p:nvPr/>
        </p:nvSpPr>
        <p:spPr>
          <a:xfrm>
            <a:off x="2011680" y="5641848"/>
            <a:ext cx="5074920" cy="502920"/>
          </a:xfrm>
          <a:prstGeom prst="rect">
            <a:avLst/>
          </a:prstGeom>
          <a:solidFill>
            <a:srgbClr val="EEF2FB"/>
          </a:solidFill>
          <a:ln w="9525">
            <a:solidFill>
              <a:srgbClr val="D9DEEB"/>
            </a:solidFill>
            <a:prstDash val="solid"/>
          </a:ln>
        </p:spPr>
        <p:txBody>
          <a:bodyPr/>
          <a:lstStyle/>
          <a:p>
            <a:endParaRPr lang="en-US"/>
          </a:p>
        </p:txBody>
      </p:sp>
      <p:sp>
        <p:nvSpPr>
          <p:cNvPr id="36" name="Text 34"/>
          <p:cNvSpPr/>
          <p:nvPr/>
        </p:nvSpPr>
        <p:spPr>
          <a:xfrm>
            <a:off x="2084832" y="5678424"/>
            <a:ext cx="4928616" cy="429768"/>
          </a:xfrm>
          <a:prstGeom prst="rect">
            <a:avLst/>
          </a:prstGeom>
          <a:noFill/>
          <a:ln/>
        </p:spPr>
        <p:txBody>
          <a:bodyPr wrap="square" lIns="0" tIns="0" rIns="0" bIns="0" rtlCol="0" anchor="t"/>
          <a:lstStyle/>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Department's appeal dismissed; AA's refusal to confirm the reference/attachment upheld.</a:t>
            </a:r>
            <a:endParaRPr lang="en-US" sz="970" dirty="0"/>
          </a:p>
        </p:txBody>
      </p:sp>
      <p:sp>
        <p:nvSpPr>
          <p:cNvPr id="37" name="Shape 35"/>
          <p:cNvSpPr/>
          <p:nvPr/>
        </p:nvSpPr>
        <p:spPr>
          <a:xfrm>
            <a:off x="7159752" y="5641848"/>
            <a:ext cx="4910328" cy="502920"/>
          </a:xfrm>
          <a:prstGeom prst="rect">
            <a:avLst/>
          </a:prstGeom>
          <a:solidFill>
            <a:srgbClr val="EEF2FB"/>
          </a:solidFill>
          <a:ln w="9525">
            <a:solidFill>
              <a:srgbClr val="D9DEEB"/>
            </a:solidFill>
            <a:prstDash val="solid"/>
          </a:ln>
        </p:spPr>
        <p:txBody>
          <a:bodyPr/>
          <a:lstStyle/>
          <a:p>
            <a:endParaRPr lang="en-US"/>
          </a:p>
        </p:txBody>
      </p:sp>
      <p:sp>
        <p:nvSpPr>
          <p:cNvPr id="38" name="Text 36"/>
          <p:cNvSpPr/>
          <p:nvPr/>
        </p:nvSpPr>
        <p:spPr>
          <a:xfrm>
            <a:off x="7232904" y="5678424"/>
            <a:ext cx="4837176" cy="429768"/>
          </a:xfrm>
          <a:prstGeom prst="rect">
            <a:avLst/>
          </a:prstGeom>
          <a:noFill/>
          <a:ln/>
        </p:spPr>
        <p:txBody>
          <a:bodyPr wrap="square" lIns="0" tIns="0" rIns="0" bIns="0" rtlCol="0" anchor="t"/>
          <a:lstStyle/>
          <a:p>
            <a:pPr marL="171450" indent="-171450" algn="l">
              <a:lnSpc>
                <a:spcPct val="102000"/>
              </a:lnSpc>
              <a:buFont typeface="Arial" panose="020B0604020202020204" pitchFamily="34" charset="0"/>
              <a:buChar char="•"/>
            </a:pPr>
            <a:r>
              <a:rPr lang="en-US" sz="970" dirty="0">
                <a:solidFill>
                  <a:srgbClr val="1F2430"/>
                </a:solidFill>
                <a:latin typeface="Calibri" pitchFamily="34" charset="0"/>
                <a:ea typeface="Calibri" pitchFamily="34" charset="-122"/>
                <a:cs typeface="Calibri" pitchFamily="34" charset="-120"/>
              </a:rPr>
              <a:t>All 4 Departmental appeals dismissed; AA's revocation of PAO upheld — expressly follows Nibodh Trading (Para 22) as precedent.</a:t>
            </a:r>
            <a:endParaRPr lang="en-US" sz="970" dirty="0"/>
          </a:p>
        </p:txBody>
      </p:sp>
      <p:sp>
        <p:nvSpPr>
          <p:cNvPr id="40" name="Text 38"/>
          <p:cNvSpPr/>
          <p:nvPr/>
        </p:nvSpPr>
        <p:spPr>
          <a:xfrm>
            <a:off x="576072" y="6217920"/>
            <a:ext cx="11494008" cy="566928"/>
          </a:xfrm>
          <a:prstGeom prst="rect">
            <a:avLst/>
          </a:prstGeom>
          <a:noFill/>
          <a:ln/>
        </p:spPr>
        <p:txBody>
          <a:bodyPr wrap="square" lIns="0" tIns="0" rIns="0" bIns="0" rtlCol="0" anchor="ctr"/>
          <a:lstStyle/>
          <a:p>
            <a:pPr marL="0" indent="0">
              <a:buNone/>
            </a:pPr>
            <a:endParaRPr lang="en-US" sz="9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56032"/>
            <a:ext cx="7315200" cy="274320"/>
          </a:xfrm>
          <a:prstGeom prst="rect">
            <a:avLst/>
          </a:prstGeom>
          <a:noFill/>
          <a:ln/>
        </p:spPr>
        <p:txBody>
          <a:bodyPr wrap="square" lIns="0" tIns="0" rIns="0" bIns="0" rtlCol="0" anchor="ctr"/>
          <a:lstStyle/>
          <a:p>
            <a:pPr marL="0" indent="0">
              <a:buNone/>
            </a:pPr>
            <a:r>
              <a:rPr lang="en-US" sz="1100" b="1" kern="0" spc="200" dirty="0">
                <a:solidFill>
                  <a:srgbClr val="44526A"/>
                </a:solidFill>
                <a:latin typeface="Calibri" pitchFamily="34" charset="0"/>
                <a:ea typeface="Calibri" pitchFamily="34" charset="-122"/>
                <a:cs typeface="Calibri" pitchFamily="34" charset="-120"/>
              </a:rPr>
              <a:t>THIRD CONTROVERSY</a:t>
            </a:r>
            <a:endParaRPr lang="en-US" sz="1100" dirty="0"/>
          </a:p>
        </p:txBody>
      </p:sp>
      <p:sp>
        <p:nvSpPr>
          <p:cNvPr id="3" name="Shape 1"/>
          <p:cNvSpPr/>
          <p:nvPr/>
        </p:nvSpPr>
        <p:spPr>
          <a:xfrm>
            <a:off x="457200" y="566928"/>
            <a:ext cx="457200" cy="457200"/>
          </a:xfrm>
          <a:prstGeom prst="ellipse">
            <a:avLst/>
          </a:prstGeom>
          <a:solidFill>
            <a:srgbClr val="0B2545"/>
          </a:solidFill>
          <a:ln/>
        </p:spPr>
        <p:txBody>
          <a:bodyPr/>
          <a:lstStyle/>
          <a:p>
            <a:endParaRPr lang="en-US"/>
          </a:p>
        </p:txBody>
      </p:sp>
      <p:sp>
        <p:nvSpPr>
          <p:cNvPr id="4" name="Text 2"/>
          <p:cNvSpPr/>
          <p:nvPr/>
        </p:nvSpPr>
        <p:spPr>
          <a:xfrm>
            <a:off x="457200" y="566928"/>
            <a:ext cx="45720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3</a:t>
            </a:r>
            <a:endParaRPr lang="en-US" sz="1800" dirty="0"/>
          </a:p>
        </p:txBody>
      </p:sp>
      <p:sp>
        <p:nvSpPr>
          <p:cNvPr id="5" name="Text 3"/>
          <p:cNvSpPr/>
          <p:nvPr/>
        </p:nvSpPr>
        <p:spPr>
          <a:xfrm>
            <a:off x="1051560" y="502920"/>
            <a:ext cx="10607040" cy="594360"/>
          </a:xfrm>
          <a:prstGeom prst="rect">
            <a:avLst/>
          </a:prstGeom>
          <a:noFill/>
          <a:ln/>
        </p:spPr>
        <p:txBody>
          <a:bodyPr wrap="square" lIns="0" tIns="0" rIns="0" bIns="0" rtlCol="0" anchor="ctr"/>
          <a:lstStyle/>
          <a:p>
            <a:pPr marL="0" indent="0">
              <a:buNone/>
            </a:pPr>
            <a:r>
              <a:rPr lang="en-US" sz="2700" b="1" dirty="0">
                <a:solidFill>
                  <a:srgbClr val="0B2545"/>
                </a:solidFill>
                <a:latin typeface="Cambria" pitchFamily="34" charset="0"/>
                <a:ea typeface="Cambria" pitchFamily="34" charset="-122"/>
                <a:cs typeface="Cambria" pitchFamily="34" charset="-120"/>
              </a:rPr>
              <a:t>Accommodation Entries as Benami</a:t>
            </a:r>
            <a:endParaRPr lang="en-US" sz="2700" dirty="0"/>
          </a:p>
        </p:txBody>
      </p:sp>
      <p:sp>
        <p:nvSpPr>
          <p:cNvPr id="6" name="Text 4"/>
          <p:cNvSpPr/>
          <p:nvPr/>
        </p:nvSpPr>
        <p:spPr>
          <a:xfrm>
            <a:off x="1051560" y="1078992"/>
            <a:ext cx="10607040" cy="502920"/>
          </a:xfrm>
          <a:prstGeom prst="rect">
            <a:avLst/>
          </a:prstGeom>
          <a:noFill/>
          <a:ln/>
        </p:spPr>
        <p:txBody>
          <a:bodyPr wrap="square" lIns="0" tIns="0" rIns="0" bIns="0" rtlCol="0" anchor="ctr"/>
          <a:lstStyle/>
          <a:p>
            <a:pPr marL="0" indent="0">
              <a:buNone/>
            </a:pPr>
            <a:r>
              <a:rPr lang="en-US" sz="1300" i="1" dirty="0">
                <a:solidFill>
                  <a:srgbClr val="44526A"/>
                </a:solidFill>
                <a:latin typeface="Calibri" pitchFamily="34" charset="0"/>
                <a:ea typeface="Calibri" pitchFamily="34" charset="-122"/>
                <a:cs typeface="Calibri" pitchFamily="34" charset="-120"/>
              </a:rPr>
              <a:t>A promoter needs to convert unaccounted cash into clean books. The cash is routed through an entry operator's shell companies and returns as “share capital” or a “loan.” The whole dispute is about how the law should treat that return leg.</a:t>
            </a:r>
            <a:endParaRPr lang="en-US" sz="1300" dirty="0"/>
          </a:p>
        </p:txBody>
      </p:sp>
      <p:sp>
        <p:nvSpPr>
          <p:cNvPr id="7" name="Shape 5"/>
          <p:cNvSpPr/>
          <p:nvPr/>
        </p:nvSpPr>
        <p:spPr>
          <a:xfrm>
            <a:off x="457200" y="1737360"/>
            <a:ext cx="5486400" cy="1783080"/>
          </a:xfrm>
          <a:prstGeom prst="roundRect">
            <a:avLst>
              <a:gd name="adj" fmla="val 4103"/>
            </a:avLst>
          </a:prstGeom>
          <a:solidFill>
            <a:srgbClr val="0B2545"/>
          </a:solidFill>
          <a:ln/>
          <a:effectLst>
            <a:outerShdw blurRad="101600" dist="38100" dir="2700000" algn="bl" rotWithShape="0">
              <a:srgbClr val="000000">
                <a:alpha val="12000"/>
              </a:srgbClr>
            </a:outerShdw>
          </a:effectLst>
        </p:spPr>
        <p:txBody>
          <a:bodyPr/>
          <a:lstStyle/>
          <a:p>
            <a:endParaRPr lang="en-US"/>
          </a:p>
        </p:txBody>
      </p:sp>
      <p:sp>
        <p:nvSpPr>
          <p:cNvPr id="8" name="Text 6"/>
          <p:cNvSpPr/>
          <p:nvPr/>
        </p:nvSpPr>
        <p:spPr>
          <a:xfrm>
            <a:off x="685800" y="1874520"/>
            <a:ext cx="5029200" cy="274320"/>
          </a:xfrm>
          <a:prstGeom prst="rect">
            <a:avLst/>
          </a:prstGeom>
          <a:noFill/>
          <a:ln/>
        </p:spPr>
        <p:txBody>
          <a:bodyPr wrap="square" lIns="0" tIns="0" rIns="0" bIns="0" rtlCol="0" anchor="ctr"/>
          <a:lstStyle/>
          <a:p>
            <a:pPr marL="0" indent="0">
              <a:buNone/>
            </a:pPr>
            <a:r>
              <a:rPr lang="en-US" sz="1100" b="1" kern="0" spc="100" dirty="0">
                <a:solidFill>
                  <a:srgbClr val="C9D6EA"/>
                </a:solidFill>
                <a:latin typeface="Calibri" pitchFamily="34" charset="0"/>
                <a:ea typeface="Calibri" pitchFamily="34" charset="-122"/>
                <a:cs typeface="Calibri" pitchFamily="34" charset="-120"/>
              </a:rPr>
              <a:t>THE PROVISION — SECTION 2(9)(A)</a:t>
            </a:r>
            <a:endParaRPr lang="en-US" sz="1100" dirty="0"/>
          </a:p>
        </p:txBody>
      </p:sp>
      <p:sp>
        <p:nvSpPr>
          <p:cNvPr id="9" name="Text 7"/>
          <p:cNvSpPr/>
          <p:nvPr/>
        </p:nvSpPr>
        <p:spPr>
          <a:xfrm>
            <a:off x="685800" y="2194560"/>
            <a:ext cx="5029200" cy="1234440"/>
          </a:xfrm>
          <a:prstGeom prst="rect">
            <a:avLst/>
          </a:prstGeom>
          <a:noFill/>
          <a:ln/>
        </p:spPr>
        <p:txBody>
          <a:bodyPr wrap="square" lIns="0" tIns="0" rIns="0" bIns="0" rtlCol="0" anchor="t"/>
          <a:lstStyle/>
          <a:p>
            <a:pPr marL="0" indent="0">
              <a:buNone/>
            </a:pPr>
            <a:r>
              <a:rPr lang="en-US" sz="1250" i="1" dirty="0">
                <a:solidFill>
                  <a:srgbClr val="FFFFFF"/>
                </a:solidFill>
                <a:latin typeface="Cambria" pitchFamily="34" charset="0"/>
                <a:ea typeface="Cambria" pitchFamily="34" charset="-122"/>
                <a:cs typeface="Cambria" pitchFamily="34" charset="-120"/>
              </a:rPr>
              <a:t>“...a property is transferred to, or is held by, a person, and the consideration for it has been provided or paid by another person; and the property is held for the immediate or future benefit — direct or indirect — of the person who provided the consideration...”</a:t>
            </a:r>
            <a:endParaRPr lang="en-US" sz="1250" dirty="0"/>
          </a:p>
        </p:txBody>
      </p:sp>
      <p:sp>
        <p:nvSpPr>
          <p:cNvPr id="10" name="Shape 8"/>
          <p:cNvSpPr/>
          <p:nvPr/>
        </p:nvSpPr>
        <p:spPr>
          <a:xfrm>
            <a:off x="6172200" y="1737360"/>
            <a:ext cx="5532120" cy="1783080"/>
          </a:xfrm>
          <a:prstGeom prst="roundRect">
            <a:avLst>
              <a:gd name="adj" fmla="val 4103"/>
            </a:avLst>
          </a:prstGeom>
          <a:solidFill>
            <a:srgbClr val="EDE7D6"/>
          </a:solidFill>
          <a:ln/>
          <a:effectLst>
            <a:outerShdw blurRad="101600" dist="38100" dir="2700000" algn="bl" rotWithShape="0">
              <a:srgbClr val="000000">
                <a:alpha val="12000"/>
              </a:srgbClr>
            </a:outerShdw>
          </a:effectLst>
        </p:spPr>
        <p:txBody>
          <a:bodyPr/>
          <a:lstStyle/>
          <a:p>
            <a:endParaRPr lang="en-US"/>
          </a:p>
        </p:txBody>
      </p:sp>
      <p:sp>
        <p:nvSpPr>
          <p:cNvPr id="11" name="Text 9"/>
          <p:cNvSpPr/>
          <p:nvPr/>
        </p:nvSpPr>
        <p:spPr>
          <a:xfrm>
            <a:off x="6400800" y="1874520"/>
            <a:ext cx="5074920" cy="274320"/>
          </a:xfrm>
          <a:prstGeom prst="rect">
            <a:avLst/>
          </a:prstGeom>
          <a:noFill/>
          <a:ln/>
        </p:spPr>
        <p:txBody>
          <a:bodyPr wrap="square" lIns="0" tIns="0" rIns="0" bIns="0" rtlCol="0" anchor="ctr"/>
          <a:lstStyle/>
          <a:p>
            <a:pPr marL="0" indent="0">
              <a:buNone/>
            </a:pPr>
            <a:r>
              <a:rPr lang="en-US" sz="1100" b="1" kern="0" spc="100" dirty="0">
                <a:solidFill>
                  <a:srgbClr val="8A6D1E"/>
                </a:solidFill>
                <a:latin typeface="Calibri" pitchFamily="34" charset="0"/>
                <a:ea typeface="Calibri" pitchFamily="34" charset="-122"/>
                <a:cs typeface="Calibri" pitchFamily="34" charset="-120"/>
              </a:rPr>
              <a:t>THE MODUS ALLEGED</a:t>
            </a:r>
            <a:endParaRPr lang="en-US" sz="1100" dirty="0"/>
          </a:p>
        </p:txBody>
      </p:sp>
      <p:sp>
        <p:nvSpPr>
          <p:cNvPr id="12" name="Text 10"/>
          <p:cNvSpPr/>
          <p:nvPr/>
        </p:nvSpPr>
        <p:spPr>
          <a:xfrm>
            <a:off x="6400800" y="2194560"/>
            <a:ext cx="5074920" cy="1234440"/>
          </a:xfrm>
          <a:prstGeom prst="rect">
            <a:avLst/>
          </a:prstGeom>
          <a:noFill/>
          <a:ln/>
        </p:spPr>
        <p:txBody>
          <a:bodyPr wrap="square" lIns="0" tIns="0" rIns="0" bIns="0" rtlCol="0" anchor="t"/>
          <a:lstStyle/>
          <a:p>
            <a:pPr marL="0" indent="0">
              <a:buNone/>
            </a:pPr>
            <a:r>
              <a:rPr lang="en-US" sz="1250" dirty="0">
                <a:solidFill>
                  <a:srgbClr val="1B2733"/>
                </a:solidFill>
                <a:latin typeface="Calibri" pitchFamily="34" charset="0"/>
                <a:ea typeface="Calibri" pitchFamily="34" charset="-122"/>
                <a:cs typeface="Calibri" pitchFamily="34" charset="-120"/>
              </a:rPr>
              <a:t>Promoter's unaccounted cash  →  entry operator  →  layered shell / paper companies  →  returns as share capital (at premium) or unsecured loan  →  assets acquired.</a:t>
            </a:r>
            <a:endParaRPr lang="en-US" sz="1250" dirty="0"/>
          </a:p>
        </p:txBody>
      </p:sp>
      <p:sp>
        <p:nvSpPr>
          <p:cNvPr id="14" name="Text 12"/>
          <p:cNvSpPr/>
          <p:nvPr/>
        </p:nvSpPr>
        <p:spPr>
          <a:xfrm>
            <a:off x="685800" y="3858768"/>
            <a:ext cx="5029200" cy="274320"/>
          </a:xfrm>
          <a:prstGeom prst="rect">
            <a:avLst/>
          </a:prstGeom>
          <a:noFill/>
          <a:ln/>
        </p:spPr>
        <p:txBody>
          <a:bodyPr wrap="square" lIns="0" tIns="0" rIns="0" bIns="0" rtlCol="0" anchor="ctr"/>
          <a:lstStyle/>
          <a:p>
            <a:pPr marL="0" indent="0">
              <a:buNone/>
            </a:pPr>
            <a:endParaRPr lang="en-US" sz="1150" dirty="0"/>
          </a:p>
        </p:txBody>
      </p:sp>
      <p:sp>
        <p:nvSpPr>
          <p:cNvPr id="15" name="Text 13"/>
          <p:cNvSpPr/>
          <p:nvPr/>
        </p:nvSpPr>
        <p:spPr>
          <a:xfrm>
            <a:off x="685800" y="4187952"/>
            <a:ext cx="5029200" cy="1600200"/>
          </a:xfrm>
          <a:prstGeom prst="rect">
            <a:avLst/>
          </a:prstGeom>
          <a:noFill/>
          <a:ln/>
        </p:spPr>
        <p:txBody>
          <a:bodyPr wrap="square" lIns="0" tIns="0" rIns="0" bIns="0" rtlCol="0" anchor="ctr"/>
          <a:lstStyle/>
          <a:p>
            <a:pPr marL="342900" indent="-342900">
              <a:spcAft>
                <a:spcPts val="600"/>
              </a:spcAft>
              <a:buSzPct val="100000"/>
              <a:buChar char="•"/>
            </a:pPr>
            <a:endParaRPr lang="en-US" sz="1200" dirty="0"/>
          </a:p>
        </p:txBody>
      </p:sp>
      <p:sp>
        <p:nvSpPr>
          <p:cNvPr id="17" name="Text 15"/>
          <p:cNvSpPr/>
          <p:nvPr/>
        </p:nvSpPr>
        <p:spPr>
          <a:xfrm>
            <a:off x="6400800" y="3858768"/>
            <a:ext cx="5074920" cy="274320"/>
          </a:xfrm>
          <a:prstGeom prst="rect">
            <a:avLst/>
          </a:prstGeom>
          <a:noFill/>
          <a:ln/>
        </p:spPr>
        <p:txBody>
          <a:bodyPr wrap="square" lIns="0" tIns="0" rIns="0" bIns="0" rtlCol="0" anchor="ctr"/>
          <a:lstStyle/>
          <a:p>
            <a:pPr marL="0" indent="0">
              <a:buNone/>
            </a:pPr>
            <a:endParaRPr lang="en-US" sz="1150" dirty="0"/>
          </a:p>
        </p:txBody>
      </p:sp>
      <p:sp>
        <p:nvSpPr>
          <p:cNvPr id="18" name="Text 16"/>
          <p:cNvSpPr/>
          <p:nvPr/>
        </p:nvSpPr>
        <p:spPr>
          <a:xfrm>
            <a:off x="6400800" y="4187952"/>
            <a:ext cx="5074920" cy="1600200"/>
          </a:xfrm>
          <a:prstGeom prst="rect">
            <a:avLst/>
          </a:prstGeom>
          <a:noFill/>
          <a:ln/>
        </p:spPr>
        <p:txBody>
          <a:bodyPr wrap="square" lIns="0" tIns="0" rIns="0" bIns="0" rtlCol="0" anchor="ctr"/>
          <a:lstStyle/>
          <a:p>
            <a:pPr marL="342900" indent="-342900">
              <a:spcAft>
                <a:spcPts val="600"/>
              </a:spcAft>
              <a:buSzPct val="100000"/>
              <a:buChar char="•"/>
            </a:pPr>
            <a:endParaRPr lang="en-US" sz="1200" dirty="0"/>
          </a:p>
        </p:txBody>
      </p:sp>
      <p:sp>
        <p:nvSpPr>
          <p:cNvPr id="20" name="Text 18"/>
          <p:cNvSpPr/>
          <p:nvPr/>
        </p:nvSpPr>
        <p:spPr>
          <a:xfrm>
            <a:off x="685800" y="6053328"/>
            <a:ext cx="10789920" cy="548640"/>
          </a:xfrm>
          <a:prstGeom prst="rect">
            <a:avLst/>
          </a:prstGeom>
          <a:noFill/>
          <a:ln/>
        </p:spPr>
        <p:txBody>
          <a:bodyPr wrap="square" lIns="0" tIns="0" rIns="0" bIns="0" rtlCol="0" anchor="ctr"/>
          <a:lstStyle/>
          <a:p>
            <a:pPr marL="0" indent="0">
              <a:buNone/>
            </a:pPr>
            <a:endParaRPr lang="en-US" sz="1100" dirty="0"/>
          </a:p>
        </p:txBody>
      </p:sp>
      <p:sp>
        <p:nvSpPr>
          <p:cNvPr id="21" name="Text 19"/>
          <p:cNvSpPr/>
          <p:nvPr/>
        </p:nvSpPr>
        <p:spPr>
          <a:xfrm>
            <a:off x="457200" y="6565392"/>
            <a:ext cx="9144000" cy="228600"/>
          </a:xfrm>
          <a:prstGeom prst="rect">
            <a:avLst/>
          </a:prstGeom>
          <a:noFill/>
          <a:ln/>
        </p:spPr>
        <p:txBody>
          <a:bodyPr wrap="square" lIns="0" tIns="0" rIns="0" bIns="0" rtlCol="0" anchor="ctr"/>
          <a:lstStyle/>
          <a:p>
            <a:pPr marL="0" indent="0">
              <a:buNone/>
            </a:pPr>
            <a:r>
              <a:rPr lang="en-US" sz="900" dirty="0">
                <a:solidFill>
                  <a:srgbClr val="44526A"/>
                </a:solidFill>
                <a:latin typeface="Calibri" pitchFamily="34" charset="0"/>
                <a:ea typeface="Calibri" pitchFamily="34" charset="-122"/>
                <a:cs typeface="Calibri" pitchFamily="34" charset="-120"/>
              </a:rPr>
              <a:t>PMLA &amp; Benami · Current Burning Issues · Adv. (CA.) Ajay Wadhwa</a:t>
            </a:r>
            <a:endParaRPr lang="en-US" sz="900" dirty="0"/>
          </a:p>
        </p:txBody>
      </p:sp>
      <p:sp>
        <p:nvSpPr>
          <p:cNvPr id="22" name="Text 20"/>
          <p:cNvSpPr/>
          <p:nvPr/>
        </p:nvSpPr>
        <p:spPr>
          <a:xfrm>
            <a:off x="11521440" y="6565392"/>
            <a:ext cx="365760" cy="228600"/>
          </a:xfrm>
          <a:prstGeom prst="rect">
            <a:avLst/>
          </a:prstGeom>
          <a:noFill/>
          <a:ln/>
        </p:spPr>
        <p:txBody>
          <a:bodyPr wrap="square" lIns="0" tIns="0" rIns="0" bIns="0" rtlCol="0" anchor="ctr"/>
          <a:lstStyle/>
          <a:p>
            <a:pPr marL="0" indent="0" algn="r">
              <a:buNone/>
            </a:pPr>
            <a:endParaRPr lang="en-US" sz="900" dirty="0"/>
          </a:p>
        </p:txBody>
      </p:sp>
      <p:sp>
        <p:nvSpPr>
          <p:cNvPr id="25" name="Shape 6">
            <a:extLst>
              <a:ext uri="{FF2B5EF4-FFF2-40B4-BE49-F238E27FC236}">
                <a16:creationId xmlns:a16="http://schemas.microsoft.com/office/drawing/2014/main" id="{0414C15B-4927-92C1-AF88-DA5C6B762F4C}"/>
              </a:ext>
            </a:extLst>
          </p:cNvPr>
          <p:cNvSpPr/>
          <p:nvPr/>
        </p:nvSpPr>
        <p:spPr>
          <a:xfrm>
            <a:off x="457200" y="3784092"/>
            <a:ext cx="5486400" cy="384048"/>
          </a:xfrm>
          <a:prstGeom prst="roundRect">
            <a:avLst>
              <a:gd name="adj" fmla="val 14286"/>
            </a:avLst>
          </a:prstGeom>
          <a:solidFill>
            <a:srgbClr val="B5433A"/>
          </a:solidFill>
          <a:ln/>
        </p:spPr>
        <p:txBody>
          <a:bodyPr/>
          <a:lstStyle/>
          <a:p>
            <a:endParaRPr lang="en-US"/>
          </a:p>
        </p:txBody>
      </p:sp>
      <p:sp>
        <p:nvSpPr>
          <p:cNvPr id="26" name="Shape 10">
            <a:extLst>
              <a:ext uri="{FF2B5EF4-FFF2-40B4-BE49-F238E27FC236}">
                <a16:creationId xmlns:a16="http://schemas.microsoft.com/office/drawing/2014/main" id="{E2159DE2-B6A3-8463-44AA-D76F5E540257}"/>
              </a:ext>
            </a:extLst>
          </p:cNvPr>
          <p:cNvSpPr/>
          <p:nvPr/>
        </p:nvSpPr>
        <p:spPr>
          <a:xfrm>
            <a:off x="457200" y="4311396"/>
            <a:ext cx="5486400" cy="1965960"/>
          </a:xfrm>
          <a:prstGeom prst="roundRect">
            <a:avLst>
              <a:gd name="adj" fmla="val 2791"/>
            </a:avLst>
          </a:prstGeom>
          <a:solidFill>
            <a:srgbClr val="FBEEEC"/>
          </a:solidFill>
          <a:ln/>
          <a:effectLst>
            <a:outerShdw blurRad="101600" dist="38100" dir="2700000" algn="bl" rotWithShape="0">
              <a:srgbClr val="000000">
                <a:alpha val="12000"/>
              </a:srgbClr>
            </a:outerShdw>
          </a:effectLst>
        </p:spPr>
        <p:txBody>
          <a:bodyPr/>
          <a:lstStyle/>
          <a:p>
            <a:endParaRPr lang="en-US"/>
          </a:p>
        </p:txBody>
      </p:sp>
      <p:sp>
        <p:nvSpPr>
          <p:cNvPr id="27" name="Shape 18">
            <a:extLst>
              <a:ext uri="{FF2B5EF4-FFF2-40B4-BE49-F238E27FC236}">
                <a16:creationId xmlns:a16="http://schemas.microsoft.com/office/drawing/2014/main" id="{DAEC4AE7-C97B-2456-980D-0CBF86D9C5A4}"/>
              </a:ext>
            </a:extLst>
          </p:cNvPr>
          <p:cNvSpPr/>
          <p:nvPr/>
        </p:nvSpPr>
        <p:spPr>
          <a:xfrm>
            <a:off x="6248400" y="4311396"/>
            <a:ext cx="5486400" cy="1965960"/>
          </a:xfrm>
          <a:prstGeom prst="roundRect">
            <a:avLst>
              <a:gd name="adj" fmla="val 2791"/>
            </a:avLst>
          </a:prstGeom>
          <a:solidFill>
            <a:srgbClr val="EEF4F0"/>
          </a:solidFill>
          <a:ln/>
          <a:effectLst>
            <a:outerShdw blurRad="101600" dist="38100" dir="2700000" algn="bl" rotWithShape="0">
              <a:srgbClr val="000000">
                <a:alpha val="12000"/>
              </a:srgbClr>
            </a:outerShdw>
          </a:effectLst>
        </p:spPr>
        <p:txBody>
          <a:bodyPr/>
          <a:lstStyle/>
          <a:p>
            <a:endParaRPr lang="en-US"/>
          </a:p>
        </p:txBody>
      </p:sp>
      <p:sp>
        <p:nvSpPr>
          <p:cNvPr id="28" name="Shape 8">
            <a:extLst>
              <a:ext uri="{FF2B5EF4-FFF2-40B4-BE49-F238E27FC236}">
                <a16:creationId xmlns:a16="http://schemas.microsoft.com/office/drawing/2014/main" id="{720C4197-CA1F-C0EF-B7AB-962E8DCF91C7}"/>
              </a:ext>
            </a:extLst>
          </p:cNvPr>
          <p:cNvSpPr/>
          <p:nvPr/>
        </p:nvSpPr>
        <p:spPr>
          <a:xfrm>
            <a:off x="6195060" y="3784092"/>
            <a:ext cx="5486400" cy="384048"/>
          </a:xfrm>
          <a:prstGeom prst="roundRect">
            <a:avLst>
              <a:gd name="adj" fmla="val 14286"/>
            </a:avLst>
          </a:prstGeom>
          <a:solidFill>
            <a:srgbClr val="2F5D50"/>
          </a:solidFill>
          <a:ln/>
        </p:spPr>
        <p:txBody>
          <a:bodyPr/>
          <a:lstStyle/>
          <a:p>
            <a:endParaRPr lang="en-US"/>
          </a:p>
        </p:txBody>
      </p:sp>
      <p:sp>
        <p:nvSpPr>
          <p:cNvPr id="30" name="TextBox 29">
            <a:extLst>
              <a:ext uri="{FF2B5EF4-FFF2-40B4-BE49-F238E27FC236}">
                <a16:creationId xmlns:a16="http://schemas.microsoft.com/office/drawing/2014/main" id="{BC2E1BA5-D61A-7EA2-388F-5AD38D373158}"/>
              </a:ext>
            </a:extLst>
          </p:cNvPr>
          <p:cNvSpPr txBox="1"/>
          <p:nvPr/>
        </p:nvSpPr>
        <p:spPr>
          <a:xfrm>
            <a:off x="709379" y="4738579"/>
            <a:ext cx="5029200" cy="1436291"/>
          </a:xfrm>
          <a:prstGeom prst="rect">
            <a:avLst/>
          </a:prstGeom>
          <a:noFill/>
        </p:spPr>
        <p:txBody>
          <a:bodyPr wrap="square">
            <a:spAutoFit/>
          </a:bodyPr>
          <a:lstStyle/>
          <a:p>
            <a:pPr marL="342900" indent="-342900" algn="just">
              <a:spcAft>
                <a:spcPts val="400"/>
              </a:spcAft>
              <a:buSzPct val="100000"/>
              <a:buChar char="•"/>
            </a:pPr>
            <a:r>
              <a:rPr lang="en-US" sz="1400" dirty="0">
                <a:solidFill>
                  <a:srgbClr val="1B2733"/>
                </a:solidFill>
                <a:latin typeface="Calibri" pitchFamily="34" charset="0"/>
                <a:ea typeface="Calibri" pitchFamily="34" charset="-122"/>
                <a:cs typeface="Calibri" pitchFamily="34" charset="-120"/>
              </a:rPr>
              <a:t>Ratio: the word “held” in S.2(9)(A) is independently significant, continued holding of the asset after 01.11.2016 attracts the amended definition, even if the transfer itself pre-dates the amendment.</a:t>
            </a:r>
            <a:endParaRPr lang="en-US" sz="1400" dirty="0"/>
          </a:p>
          <a:p>
            <a:pPr marL="342900" indent="-342900" algn="just">
              <a:spcAft>
                <a:spcPts val="400"/>
              </a:spcAft>
              <a:buSzPct val="100000"/>
              <a:buChar char="•"/>
            </a:pPr>
            <a:r>
              <a:rPr lang="en-US" sz="1400" dirty="0">
                <a:solidFill>
                  <a:srgbClr val="1B2733"/>
                </a:solidFill>
                <a:latin typeface="Calibri" pitchFamily="34" charset="0"/>
                <a:ea typeface="Calibri" pitchFamily="34" charset="-122"/>
                <a:cs typeface="Calibri" pitchFamily="34" charset="-120"/>
              </a:rPr>
              <a:t>Ganpati </a:t>
            </a:r>
            <a:r>
              <a:rPr lang="en-US" sz="1400" dirty="0" err="1">
                <a:solidFill>
                  <a:srgbClr val="1B2733"/>
                </a:solidFill>
                <a:latin typeface="Calibri" pitchFamily="34" charset="0"/>
                <a:ea typeface="Calibri" pitchFamily="34" charset="-122"/>
                <a:cs typeface="Calibri" pitchFamily="34" charset="-120"/>
              </a:rPr>
              <a:t>Dealcom's</a:t>
            </a:r>
            <a:r>
              <a:rPr lang="en-US" sz="1400" dirty="0">
                <a:solidFill>
                  <a:srgbClr val="1B2733"/>
                </a:solidFill>
                <a:latin typeface="Calibri" pitchFamily="34" charset="0"/>
                <a:ea typeface="Calibri" pitchFamily="34" charset="-122"/>
                <a:cs typeface="Calibri" pitchFamily="34" charset="-120"/>
              </a:rPr>
              <a:t> bar on retrospective use does not shield a </a:t>
            </a:r>
            <a:r>
              <a:rPr lang="en-US" sz="1400" dirty="0" err="1">
                <a:solidFill>
                  <a:srgbClr val="1B2733"/>
                </a:solidFill>
                <a:latin typeface="Calibri" pitchFamily="34" charset="0"/>
                <a:ea typeface="Calibri" pitchFamily="34" charset="-122"/>
                <a:cs typeface="Calibri" pitchFamily="34" charset="-120"/>
              </a:rPr>
              <a:t>benamidar</a:t>
            </a:r>
            <a:r>
              <a:rPr lang="en-US" sz="1400" dirty="0">
                <a:solidFill>
                  <a:srgbClr val="1B2733"/>
                </a:solidFill>
                <a:latin typeface="Calibri" pitchFamily="34" charset="0"/>
                <a:ea typeface="Calibri" pitchFamily="34" charset="-122"/>
                <a:cs typeface="Calibri" pitchFamily="34" charset="-120"/>
              </a:rPr>
              <a:t> still holding the shares post-amendment.</a:t>
            </a:r>
            <a:endParaRPr lang="en-US" sz="1400" dirty="0"/>
          </a:p>
        </p:txBody>
      </p:sp>
      <p:sp>
        <p:nvSpPr>
          <p:cNvPr id="38" name="TextBox 37">
            <a:extLst>
              <a:ext uri="{FF2B5EF4-FFF2-40B4-BE49-F238E27FC236}">
                <a16:creationId xmlns:a16="http://schemas.microsoft.com/office/drawing/2014/main" id="{8BDC28E9-1525-5585-08C9-3ACD5B867D7F}"/>
              </a:ext>
            </a:extLst>
          </p:cNvPr>
          <p:cNvSpPr txBox="1"/>
          <p:nvPr/>
        </p:nvSpPr>
        <p:spPr>
          <a:xfrm>
            <a:off x="6488853" y="4689422"/>
            <a:ext cx="4986867" cy="1436291"/>
          </a:xfrm>
          <a:prstGeom prst="rect">
            <a:avLst/>
          </a:prstGeom>
          <a:noFill/>
        </p:spPr>
        <p:txBody>
          <a:bodyPr wrap="square">
            <a:spAutoFit/>
          </a:bodyPr>
          <a:lstStyle/>
          <a:p>
            <a:pPr marL="342900" indent="-342900" algn="just">
              <a:spcAft>
                <a:spcPts val="400"/>
              </a:spcAft>
              <a:buSzPct val="100000"/>
              <a:buChar char="•"/>
            </a:pPr>
            <a:r>
              <a:rPr lang="en-US" sz="1400" dirty="0">
                <a:solidFill>
                  <a:srgbClr val="1B2733"/>
                </a:solidFill>
                <a:latin typeface="Calibri" pitchFamily="34" charset="0"/>
                <a:ea typeface="Calibri" pitchFamily="34" charset="-122"/>
                <a:cs typeface="Calibri" pitchFamily="34" charset="-120"/>
              </a:rPr>
              <a:t>Ratio: once a registered sale deed and a genuine loan agreement (from DHFL) are shown, the burden shifts to the I.O. under S.91/92 of the Evidence Act to prove otherwise.</a:t>
            </a:r>
            <a:endParaRPr lang="en-US" sz="1400" dirty="0"/>
          </a:p>
          <a:p>
            <a:pPr marL="342900" indent="-342900" algn="just">
              <a:spcAft>
                <a:spcPts val="400"/>
              </a:spcAft>
              <a:buSzPct val="100000"/>
              <a:buChar char="•"/>
            </a:pPr>
            <a:r>
              <a:rPr lang="en-US" sz="1400" dirty="0">
                <a:solidFill>
                  <a:srgbClr val="1B2733"/>
                </a:solidFill>
                <a:latin typeface="Calibri" pitchFamily="34" charset="0"/>
                <a:ea typeface="Calibri" pitchFamily="34" charset="-122"/>
                <a:cs typeface="Calibri" pitchFamily="34" charset="-120"/>
              </a:rPr>
              <a:t>Common promoters or group affiliation, without proof that consideration actually flowed from the alleged beneficial owner, is not enough to establish a benami transaction.</a:t>
            </a:r>
            <a:endParaRPr lang="en-US" sz="1400" dirty="0"/>
          </a:p>
        </p:txBody>
      </p:sp>
      <p:sp>
        <p:nvSpPr>
          <p:cNvPr id="40" name="TextBox 39">
            <a:extLst>
              <a:ext uri="{FF2B5EF4-FFF2-40B4-BE49-F238E27FC236}">
                <a16:creationId xmlns:a16="http://schemas.microsoft.com/office/drawing/2014/main" id="{AB7DB6DA-A80F-99BA-7598-0F7CAB931FA3}"/>
              </a:ext>
            </a:extLst>
          </p:cNvPr>
          <p:cNvSpPr txBox="1"/>
          <p:nvPr/>
        </p:nvSpPr>
        <p:spPr>
          <a:xfrm>
            <a:off x="85302" y="3805244"/>
            <a:ext cx="6096000" cy="338554"/>
          </a:xfrm>
          <a:prstGeom prst="rect">
            <a:avLst/>
          </a:prstGeom>
          <a:noFill/>
        </p:spPr>
        <p:txBody>
          <a:bodyPr wrap="square">
            <a:spAutoFit/>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ATTACHMENT UPHELD — IN FAVOUR OF REVENUE</a:t>
            </a:r>
            <a:endParaRPr lang="en-US" sz="1600" dirty="0"/>
          </a:p>
        </p:txBody>
      </p:sp>
      <p:sp>
        <p:nvSpPr>
          <p:cNvPr id="44" name="TextBox 43">
            <a:extLst>
              <a:ext uri="{FF2B5EF4-FFF2-40B4-BE49-F238E27FC236}">
                <a16:creationId xmlns:a16="http://schemas.microsoft.com/office/drawing/2014/main" id="{C6AF9227-64FF-D55E-DCDE-463767908C72}"/>
              </a:ext>
            </a:extLst>
          </p:cNvPr>
          <p:cNvSpPr txBox="1"/>
          <p:nvPr/>
        </p:nvSpPr>
        <p:spPr>
          <a:xfrm>
            <a:off x="6839797" y="3798808"/>
            <a:ext cx="6096000" cy="338554"/>
          </a:xfrm>
          <a:prstGeom prst="rect">
            <a:avLst/>
          </a:prstGeom>
          <a:noFill/>
        </p:spPr>
        <p:txBody>
          <a:bodyPr wrap="square">
            <a:spAutoFit/>
          </a:bodyPr>
          <a:lstStyle/>
          <a:p>
            <a:r>
              <a:rPr lang="en-US" sz="1600" b="1" dirty="0">
                <a:solidFill>
                  <a:schemeClr val="bg1"/>
                </a:solidFill>
              </a:rPr>
              <a:t>ATTACHMENT SET ASIDE — AGAINST REVENUE</a:t>
            </a:r>
          </a:p>
        </p:txBody>
      </p:sp>
      <p:sp>
        <p:nvSpPr>
          <p:cNvPr id="46" name="TextBox 45">
            <a:extLst>
              <a:ext uri="{FF2B5EF4-FFF2-40B4-BE49-F238E27FC236}">
                <a16:creationId xmlns:a16="http://schemas.microsoft.com/office/drawing/2014/main" id="{889CE969-D316-2E29-FB24-35DA25C809A5}"/>
              </a:ext>
            </a:extLst>
          </p:cNvPr>
          <p:cNvSpPr txBox="1"/>
          <p:nvPr/>
        </p:nvSpPr>
        <p:spPr>
          <a:xfrm>
            <a:off x="1693973" y="4339758"/>
            <a:ext cx="6468532" cy="338554"/>
          </a:xfrm>
          <a:prstGeom prst="rect">
            <a:avLst/>
          </a:prstGeom>
          <a:noFill/>
        </p:spPr>
        <p:txBody>
          <a:bodyPr wrap="square">
            <a:spAutoFit/>
          </a:bodyPr>
          <a:lstStyle/>
          <a:p>
            <a:pPr marL="0" indent="0">
              <a:buNone/>
            </a:pPr>
            <a:r>
              <a:rPr lang="en-US" sz="1600" b="1" dirty="0">
                <a:solidFill>
                  <a:srgbClr val="1B2733"/>
                </a:solidFill>
                <a:latin typeface="Calibri" pitchFamily="34" charset="0"/>
                <a:ea typeface="Calibri" pitchFamily="34" charset="-122"/>
                <a:cs typeface="Calibri" pitchFamily="34" charset="-120"/>
              </a:rPr>
              <a:t>M/s Prism Scan Express (P) Ltd.</a:t>
            </a:r>
            <a:endParaRPr lang="en-US" sz="1600" b="1" dirty="0"/>
          </a:p>
        </p:txBody>
      </p:sp>
      <p:sp>
        <p:nvSpPr>
          <p:cNvPr id="48" name="TextBox 47">
            <a:extLst>
              <a:ext uri="{FF2B5EF4-FFF2-40B4-BE49-F238E27FC236}">
                <a16:creationId xmlns:a16="http://schemas.microsoft.com/office/drawing/2014/main" id="{A6D9DF62-CD21-D718-1C12-FBA3A8E33FE7}"/>
              </a:ext>
            </a:extLst>
          </p:cNvPr>
          <p:cNvSpPr txBox="1"/>
          <p:nvPr/>
        </p:nvSpPr>
        <p:spPr>
          <a:xfrm>
            <a:off x="7615854" y="4300354"/>
            <a:ext cx="6468532" cy="338554"/>
          </a:xfrm>
          <a:prstGeom prst="rect">
            <a:avLst/>
          </a:prstGeom>
          <a:noFill/>
        </p:spPr>
        <p:txBody>
          <a:bodyPr wrap="square">
            <a:spAutoFit/>
          </a:bodyPr>
          <a:lstStyle/>
          <a:p>
            <a:pPr marL="0" indent="0">
              <a:buNone/>
            </a:pPr>
            <a:r>
              <a:rPr lang="en-US" sz="1600" b="1" dirty="0">
                <a:solidFill>
                  <a:srgbClr val="1B2733"/>
                </a:solidFill>
                <a:latin typeface="Calibri" pitchFamily="34" charset="0"/>
                <a:ea typeface="Calibri" pitchFamily="34" charset="-122"/>
                <a:cs typeface="Calibri" pitchFamily="34" charset="-120"/>
              </a:rPr>
              <a:t>M/s Manpreet Estates LLP</a:t>
            </a:r>
            <a:endParaRPr lang="en-US" sz="1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92608"/>
            <a:ext cx="7315200" cy="274320"/>
          </a:xfrm>
          <a:prstGeom prst="rect">
            <a:avLst/>
          </a:prstGeom>
          <a:noFill/>
          <a:ln/>
        </p:spPr>
        <p:txBody>
          <a:bodyPr wrap="square" lIns="0" tIns="0" rIns="0" bIns="0" rtlCol="0" anchor="ctr"/>
          <a:lstStyle/>
          <a:p>
            <a:pPr marL="0" indent="0">
              <a:buNone/>
            </a:pPr>
            <a:r>
              <a:rPr lang="en-US" sz="1100" b="1" kern="0" spc="200" dirty="0">
                <a:solidFill>
                  <a:srgbClr val="B8863B"/>
                </a:solidFill>
                <a:latin typeface="Calibri" pitchFamily="34" charset="0"/>
                <a:ea typeface="Calibri" pitchFamily="34" charset="-122"/>
                <a:cs typeface="Calibri" pitchFamily="34" charset="-120"/>
              </a:rPr>
              <a:t>FOURTH CONTROVERSY</a:t>
            </a:r>
            <a:endParaRPr lang="en-US" sz="1100" dirty="0"/>
          </a:p>
        </p:txBody>
      </p:sp>
      <p:sp>
        <p:nvSpPr>
          <p:cNvPr id="3" name="Text 1"/>
          <p:cNvSpPr/>
          <p:nvPr/>
        </p:nvSpPr>
        <p:spPr>
          <a:xfrm>
            <a:off x="457200" y="566928"/>
            <a:ext cx="10607040" cy="640080"/>
          </a:xfrm>
          <a:prstGeom prst="rect">
            <a:avLst/>
          </a:prstGeom>
          <a:noFill/>
          <a:ln/>
        </p:spPr>
        <p:txBody>
          <a:bodyPr wrap="square" lIns="0" tIns="0" rIns="0" bIns="0" rtlCol="0" anchor="ctr"/>
          <a:lstStyle/>
          <a:p>
            <a:pPr marL="0" indent="0">
              <a:buNone/>
            </a:pPr>
            <a:r>
              <a:rPr lang="en-US" sz="2800" b="1" dirty="0">
                <a:solidFill>
                  <a:srgbClr val="16233F"/>
                </a:solidFill>
                <a:latin typeface="Cambria" pitchFamily="34" charset="0"/>
                <a:ea typeface="Cambria" pitchFamily="34" charset="-122"/>
                <a:cs typeface="Cambria" pitchFamily="34" charset="-120"/>
              </a:rPr>
              <a:t>The Unknown Source — What Is Actually in Dispute</a:t>
            </a:r>
            <a:endParaRPr lang="en-US" sz="2800" dirty="0"/>
          </a:p>
        </p:txBody>
      </p:sp>
      <p:sp>
        <p:nvSpPr>
          <p:cNvPr id="4" name="Shape 2"/>
          <p:cNvSpPr/>
          <p:nvPr/>
        </p:nvSpPr>
        <p:spPr>
          <a:xfrm>
            <a:off x="457200" y="1371600"/>
            <a:ext cx="5074920" cy="1554480"/>
          </a:xfrm>
          <a:prstGeom prst="roundRect">
            <a:avLst>
              <a:gd name="adj" fmla="val 3529"/>
            </a:avLst>
          </a:prstGeom>
          <a:solidFill>
            <a:srgbClr val="16233F"/>
          </a:solidFill>
          <a:ln/>
          <a:effectLst>
            <a:outerShdw blurRad="101600" dist="38100" dir="2700000" algn="bl" rotWithShape="0">
              <a:srgbClr val="000000">
                <a:alpha val="18000"/>
              </a:srgbClr>
            </a:outerShdw>
          </a:effectLst>
        </p:spPr>
        <p:txBody>
          <a:bodyPr/>
          <a:lstStyle/>
          <a:p>
            <a:endParaRPr lang="en-US"/>
          </a:p>
        </p:txBody>
      </p:sp>
      <p:sp>
        <p:nvSpPr>
          <p:cNvPr id="5" name="Text 3"/>
          <p:cNvSpPr/>
          <p:nvPr/>
        </p:nvSpPr>
        <p:spPr>
          <a:xfrm>
            <a:off x="685800" y="1517904"/>
            <a:ext cx="4663440" cy="274320"/>
          </a:xfrm>
          <a:prstGeom prst="rect">
            <a:avLst/>
          </a:prstGeom>
          <a:noFill/>
          <a:ln/>
        </p:spPr>
        <p:txBody>
          <a:bodyPr wrap="square" lIns="0" tIns="0" rIns="0" bIns="0" rtlCol="0" anchor="ctr"/>
          <a:lstStyle/>
          <a:p>
            <a:pPr marL="0" indent="0">
              <a:buNone/>
            </a:pPr>
            <a:r>
              <a:rPr lang="en-US" sz="1100" b="1" kern="0" spc="150" dirty="0">
                <a:solidFill>
                  <a:srgbClr val="D9A85C"/>
                </a:solidFill>
                <a:latin typeface="Calibri" pitchFamily="34" charset="0"/>
                <a:ea typeface="Calibri" pitchFamily="34" charset="-122"/>
                <a:cs typeface="Calibri" pitchFamily="34" charset="-120"/>
              </a:rPr>
              <a:t>THE PROVISION — SECTION 2(9)(D)</a:t>
            </a:r>
            <a:endParaRPr lang="en-US" sz="1100" dirty="0"/>
          </a:p>
        </p:txBody>
      </p:sp>
      <p:sp>
        <p:nvSpPr>
          <p:cNvPr id="6" name="Text 4"/>
          <p:cNvSpPr/>
          <p:nvPr/>
        </p:nvSpPr>
        <p:spPr>
          <a:xfrm>
            <a:off x="685800" y="1847088"/>
            <a:ext cx="4617720" cy="1005840"/>
          </a:xfrm>
          <a:prstGeom prst="rect">
            <a:avLst/>
          </a:prstGeom>
          <a:noFill/>
          <a:ln/>
        </p:spPr>
        <p:txBody>
          <a:bodyPr wrap="square" lIns="0" tIns="0" rIns="0" bIns="0" rtlCol="0" anchor="t"/>
          <a:lstStyle/>
          <a:p>
            <a:pPr marL="0" indent="0">
              <a:lnSpc>
                <a:spcPct val="115000"/>
              </a:lnSpc>
              <a:buNone/>
            </a:pPr>
            <a:r>
              <a:rPr lang="en-US" sz="1500" i="1" dirty="0">
                <a:solidFill>
                  <a:srgbClr val="FFFFFF"/>
                </a:solidFill>
                <a:latin typeface="Cambria" pitchFamily="34" charset="0"/>
                <a:ea typeface="Cambria" pitchFamily="34" charset="-122"/>
                <a:cs typeface="Cambria" pitchFamily="34" charset="-120"/>
              </a:rPr>
              <a:t>“a transaction or an arrangement in respect of a property where the person providing the consideration is not traceable or is fictitious.”</a:t>
            </a:r>
            <a:endParaRPr lang="en-US" sz="1500" dirty="0"/>
          </a:p>
        </p:txBody>
      </p:sp>
      <p:sp>
        <p:nvSpPr>
          <p:cNvPr id="7" name="Shape 5"/>
          <p:cNvSpPr/>
          <p:nvPr/>
        </p:nvSpPr>
        <p:spPr>
          <a:xfrm>
            <a:off x="5715000" y="1371600"/>
            <a:ext cx="6016752" cy="1554480"/>
          </a:xfrm>
          <a:prstGeom prst="roundRect">
            <a:avLst>
              <a:gd name="adj" fmla="val 3529"/>
            </a:avLst>
          </a:prstGeom>
          <a:solidFill>
            <a:srgbClr val="F4EFE6"/>
          </a:solidFill>
          <a:ln w="12700">
            <a:solidFill>
              <a:srgbClr val="E3E6EA"/>
            </a:solidFill>
            <a:prstDash val="solid"/>
          </a:ln>
        </p:spPr>
        <p:txBody>
          <a:bodyPr/>
          <a:lstStyle/>
          <a:p>
            <a:endParaRPr lang="en-US"/>
          </a:p>
        </p:txBody>
      </p:sp>
      <p:sp>
        <p:nvSpPr>
          <p:cNvPr id="8" name="Text 6"/>
          <p:cNvSpPr/>
          <p:nvPr/>
        </p:nvSpPr>
        <p:spPr>
          <a:xfrm>
            <a:off x="5943600" y="1517904"/>
            <a:ext cx="5577840" cy="274320"/>
          </a:xfrm>
          <a:prstGeom prst="rect">
            <a:avLst/>
          </a:prstGeom>
          <a:noFill/>
          <a:ln/>
        </p:spPr>
        <p:txBody>
          <a:bodyPr wrap="square" lIns="0" tIns="0" rIns="0" bIns="0" rtlCol="0" anchor="ctr"/>
          <a:lstStyle/>
          <a:p>
            <a:pPr marL="0" indent="0">
              <a:buNone/>
            </a:pPr>
            <a:r>
              <a:rPr lang="en-US" sz="1100" b="1" kern="0" spc="150" dirty="0">
                <a:solidFill>
                  <a:srgbClr val="B8863B"/>
                </a:solidFill>
                <a:latin typeface="Calibri" pitchFamily="34" charset="0"/>
                <a:ea typeface="Calibri" pitchFamily="34" charset="-122"/>
                <a:cs typeface="Calibri" pitchFamily="34" charset="-120"/>
              </a:rPr>
              <a:t>THE FAULT LINE — ONE QUESTION</a:t>
            </a:r>
            <a:endParaRPr lang="en-US" sz="1100" dirty="0"/>
          </a:p>
        </p:txBody>
      </p:sp>
      <p:sp>
        <p:nvSpPr>
          <p:cNvPr id="9" name="Text 7"/>
          <p:cNvSpPr/>
          <p:nvPr/>
        </p:nvSpPr>
        <p:spPr>
          <a:xfrm>
            <a:off x="5943600" y="1810512"/>
            <a:ext cx="5577840" cy="1051560"/>
          </a:xfrm>
          <a:prstGeom prst="rect">
            <a:avLst/>
          </a:prstGeom>
          <a:noFill/>
          <a:ln/>
        </p:spPr>
        <p:txBody>
          <a:bodyPr wrap="square" lIns="0" tIns="0" rIns="0" bIns="0" rtlCol="0" anchor="t"/>
          <a:lstStyle/>
          <a:p>
            <a:pPr marL="0" indent="0">
              <a:lnSpc>
                <a:spcPct val="112000"/>
              </a:lnSpc>
              <a:buNone/>
            </a:pPr>
            <a:r>
              <a:rPr lang="en-US" sz="1350" dirty="0">
                <a:solidFill>
                  <a:srgbClr val="1B2430"/>
                </a:solidFill>
                <a:latin typeface="Calibri" pitchFamily="34" charset="0"/>
                <a:ea typeface="Calibri" pitchFamily="34" charset="-122"/>
                <a:cs typeface="Calibri" pitchFamily="34" charset="-120"/>
              </a:rPr>
              <a:t>Does an </a:t>
            </a:r>
            <a:r>
              <a:rPr lang="en-US" sz="1350" b="1" dirty="0">
                <a:solidFill>
                  <a:srgbClr val="16233F"/>
                </a:solidFill>
                <a:latin typeface="Calibri" pitchFamily="34" charset="0"/>
                <a:ea typeface="Calibri" pitchFamily="34" charset="-122"/>
                <a:cs typeface="Calibri" pitchFamily="34" charset="-120"/>
              </a:rPr>
              <a:t>unexplained or weak source of funds</a:t>
            </a:r>
            <a:r>
              <a:rPr lang="en-US" sz="1350" dirty="0">
                <a:solidFill>
                  <a:srgbClr val="1B2430"/>
                </a:solidFill>
                <a:latin typeface="Calibri" pitchFamily="34" charset="0"/>
                <a:ea typeface="Calibri" pitchFamily="34" charset="-122"/>
                <a:cs typeface="Calibri" pitchFamily="34" charset="-120"/>
              </a:rPr>
              <a:t>, by itself, make the holder a benamidar under limb (D) — or must the Officer first </a:t>
            </a:r>
            <a:r>
              <a:rPr lang="en-US" sz="1350" b="1" dirty="0">
                <a:solidFill>
                  <a:srgbClr val="16233F"/>
                </a:solidFill>
                <a:latin typeface="Calibri" pitchFamily="34" charset="0"/>
                <a:ea typeface="Calibri" pitchFamily="34" charset="-122"/>
                <a:cs typeface="Calibri" pitchFamily="34" charset="-120"/>
              </a:rPr>
              <a:t>positively identify</a:t>
            </a:r>
            <a:r>
              <a:rPr lang="en-US" sz="1350" dirty="0">
                <a:solidFill>
                  <a:srgbClr val="1B2430"/>
                </a:solidFill>
                <a:latin typeface="Calibri" pitchFamily="34" charset="0"/>
                <a:ea typeface="Calibri" pitchFamily="34" charset="-122"/>
                <a:cs typeface="Calibri" pitchFamily="34" charset="-120"/>
              </a:rPr>
              <a:t> a real person who actually provided the consideration and show that person is untraceable?</a:t>
            </a:r>
            <a:endParaRPr lang="en-US" sz="1350" dirty="0"/>
          </a:p>
        </p:txBody>
      </p:sp>
      <p:sp>
        <p:nvSpPr>
          <p:cNvPr id="10" name="Shape 8"/>
          <p:cNvSpPr/>
          <p:nvPr/>
        </p:nvSpPr>
        <p:spPr>
          <a:xfrm>
            <a:off x="457200" y="3154680"/>
            <a:ext cx="5349240" cy="2606040"/>
          </a:xfrm>
          <a:prstGeom prst="roundRect">
            <a:avLst>
              <a:gd name="adj" fmla="val 2105"/>
            </a:avLst>
          </a:prstGeom>
          <a:solidFill>
            <a:srgbClr val="FBEEEC"/>
          </a:solidFill>
          <a:ln w="12700">
            <a:solidFill>
              <a:srgbClr val="E3E6EA"/>
            </a:solidFill>
            <a:prstDash val="solid"/>
          </a:ln>
        </p:spPr>
        <p:txBody>
          <a:bodyPr/>
          <a:lstStyle/>
          <a:p>
            <a:endParaRPr lang="en-US"/>
          </a:p>
        </p:txBody>
      </p:sp>
      <p:sp>
        <p:nvSpPr>
          <p:cNvPr id="11" name="Shape 9"/>
          <p:cNvSpPr/>
          <p:nvPr/>
        </p:nvSpPr>
        <p:spPr>
          <a:xfrm>
            <a:off x="457200" y="3154680"/>
            <a:ext cx="5349240" cy="457200"/>
          </a:xfrm>
          <a:prstGeom prst="roundRect">
            <a:avLst>
              <a:gd name="adj" fmla="val 12000"/>
            </a:avLst>
          </a:prstGeom>
          <a:solidFill>
            <a:srgbClr val="9B3A34"/>
          </a:solidFill>
          <a:ln/>
        </p:spPr>
        <p:txBody>
          <a:bodyPr/>
          <a:lstStyle/>
          <a:p>
            <a:endParaRPr lang="en-US"/>
          </a:p>
        </p:txBody>
      </p:sp>
      <p:sp>
        <p:nvSpPr>
          <p:cNvPr id="12" name="Shape 10"/>
          <p:cNvSpPr/>
          <p:nvPr/>
        </p:nvSpPr>
        <p:spPr>
          <a:xfrm>
            <a:off x="457200" y="3383280"/>
            <a:ext cx="5349240" cy="228600"/>
          </a:xfrm>
          <a:prstGeom prst="rect">
            <a:avLst/>
          </a:prstGeom>
          <a:solidFill>
            <a:srgbClr val="9B3A34"/>
          </a:solidFill>
          <a:ln/>
        </p:spPr>
        <p:txBody>
          <a:bodyPr/>
          <a:lstStyle/>
          <a:p>
            <a:endParaRPr lang="en-US"/>
          </a:p>
        </p:txBody>
      </p:sp>
      <p:sp>
        <p:nvSpPr>
          <p:cNvPr id="13" name="Text 11"/>
          <p:cNvSpPr/>
          <p:nvPr/>
        </p:nvSpPr>
        <p:spPr>
          <a:xfrm>
            <a:off x="457200" y="3154680"/>
            <a:ext cx="5349240" cy="457200"/>
          </a:xfrm>
          <a:prstGeom prst="rect">
            <a:avLst/>
          </a:prstGeom>
          <a:noFill/>
          <a:ln/>
        </p:spPr>
        <p:txBody>
          <a:bodyPr wrap="square" lIns="0" tIns="0" rIns="0" bIns="0"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HOW THE REVENUE READS IT</a:t>
            </a:r>
            <a:endParaRPr lang="en-US" sz="1250" dirty="0"/>
          </a:p>
        </p:txBody>
      </p:sp>
      <p:sp>
        <p:nvSpPr>
          <p:cNvPr id="14" name="Text 12"/>
          <p:cNvSpPr/>
          <p:nvPr/>
        </p:nvSpPr>
        <p:spPr>
          <a:xfrm>
            <a:off x="685800" y="3749040"/>
            <a:ext cx="4892040" cy="1874520"/>
          </a:xfrm>
          <a:prstGeom prst="rect">
            <a:avLst/>
          </a:prstGeom>
          <a:noFill/>
          <a:ln/>
        </p:spPr>
        <p:txBody>
          <a:bodyPr wrap="square" lIns="0" tIns="0" rIns="0" bIns="0" rtlCol="0" anchor="t"/>
          <a:lstStyle/>
          <a:p>
            <a:pPr marL="342900" indent="-342900">
              <a:lnSpc>
                <a:spcPct val="115000"/>
              </a:lnSpc>
              <a:spcAft>
                <a:spcPts val="800"/>
              </a:spcAft>
              <a:buSzPct val="100000"/>
              <a:buChar char="•"/>
            </a:pPr>
            <a:r>
              <a:rPr lang="en-US" sz="1300" dirty="0">
                <a:solidFill>
                  <a:srgbClr val="1B2430"/>
                </a:solidFill>
                <a:latin typeface="Calibri" pitchFamily="34" charset="0"/>
                <a:ea typeface="Calibri" pitchFamily="34" charset="-122"/>
                <a:cs typeface="Calibri" pitchFamily="34" charset="-120"/>
              </a:rPr>
              <a:t>Possession without a credible money trail is itself the mischief limb (D) targets.</a:t>
            </a:r>
            <a:endParaRPr lang="en-US" sz="1300" dirty="0"/>
          </a:p>
          <a:p>
            <a:pPr marL="342900" indent="-342900">
              <a:lnSpc>
                <a:spcPct val="115000"/>
              </a:lnSpc>
              <a:spcAft>
                <a:spcPts val="800"/>
              </a:spcAft>
              <a:buSzPct val="100000"/>
              <a:buChar char="•"/>
            </a:pPr>
            <a:r>
              <a:rPr lang="en-US" sz="1300" dirty="0">
                <a:solidFill>
                  <a:srgbClr val="1B2430"/>
                </a:solidFill>
                <a:latin typeface="Calibri" pitchFamily="34" charset="0"/>
                <a:ea typeface="Calibri" pitchFamily="34" charset="-122"/>
                <a:cs typeface="Calibri" pitchFamily="34" charset="-120"/>
              </a:rPr>
              <a:t>The onus shifts to the holder once his financial capacity looks inadequate for the asset held.</a:t>
            </a:r>
            <a:endParaRPr lang="en-US" sz="1300" dirty="0"/>
          </a:p>
          <a:p>
            <a:pPr marL="342900" indent="-342900">
              <a:lnSpc>
                <a:spcPct val="115000"/>
              </a:lnSpc>
              <a:spcAft>
                <a:spcPts val="800"/>
              </a:spcAft>
              <a:buSzPct val="100000"/>
              <a:buChar char="•"/>
            </a:pPr>
            <a:r>
              <a:rPr lang="en-US" sz="1300" dirty="0">
                <a:solidFill>
                  <a:srgbClr val="1B2430"/>
                </a:solidFill>
                <a:latin typeface="Calibri" pitchFamily="34" charset="0"/>
                <a:ea typeface="Calibri" pitchFamily="34" charset="-122"/>
                <a:cs typeface="Calibri" pitchFamily="34" charset="-120"/>
              </a:rPr>
              <a:t>Silence or a vague explanation is read as the “provider” being untraceable or fictitious.</a:t>
            </a:r>
            <a:endParaRPr lang="en-US" sz="1300" dirty="0"/>
          </a:p>
        </p:txBody>
      </p:sp>
      <p:sp>
        <p:nvSpPr>
          <p:cNvPr id="15" name="Shape 13"/>
          <p:cNvSpPr/>
          <p:nvPr/>
        </p:nvSpPr>
        <p:spPr>
          <a:xfrm>
            <a:off x="5989320" y="3154680"/>
            <a:ext cx="5349240" cy="2606040"/>
          </a:xfrm>
          <a:prstGeom prst="roundRect">
            <a:avLst>
              <a:gd name="adj" fmla="val 2105"/>
            </a:avLst>
          </a:prstGeom>
          <a:solidFill>
            <a:srgbClr val="EDF3ED"/>
          </a:solidFill>
          <a:ln w="12700">
            <a:solidFill>
              <a:srgbClr val="E3E6EA"/>
            </a:solidFill>
            <a:prstDash val="solid"/>
          </a:ln>
        </p:spPr>
        <p:txBody>
          <a:bodyPr/>
          <a:lstStyle/>
          <a:p>
            <a:endParaRPr lang="en-US"/>
          </a:p>
        </p:txBody>
      </p:sp>
      <p:sp>
        <p:nvSpPr>
          <p:cNvPr id="16" name="Shape 14"/>
          <p:cNvSpPr/>
          <p:nvPr/>
        </p:nvSpPr>
        <p:spPr>
          <a:xfrm>
            <a:off x="5989320" y="3383280"/>
            <a:ext cx="5349240" cy="228600"/>
          </a:xfrm>
          <a:prstGeom prst="rect">
            <a:avLst/>
          </a:prstGeom>
          <a:solidFill>
            <a:srgbClr val="2E5339"/>
          </a:solidFill>
          <a:ln/>
        </p:spPr>
        <p:txBody>
          <a:bodyPr/>
          <a:lstStyle/>
          <a:p>
            <a:endParaRPr lang="en-US"/>
          </a:p>
        </p:txBody>
      </p:sp>
      <p:sp>
        <p:nvSpPr>
          <p:cNvPr id="17" name="Shape 15"/>
          <p:cNvSpPr/>
          <p:nvPr/>
        </p:nvSpPr>
        <p:spPr>
          <a:xfrm>
            <a:off x="5989320" y="3154680"/>
            <a:ext cx="5349240" cy="457200"/>
          </a:xfrm>
          <a:prstGeom prst="roundRect">
            <a:avLst>
              <a:gd name="adj" fmla="val 12000"/>
            </a:avLst>
          </a:prstGeom>
          <a:solidFill>
            <a:srgbClr val="2E5339"/>
          </a:solidFill>
          <a:ln/>
        </p:spPr>
        <p:txBody>
          <a:bodyPr/>
          <a:lstStyle/>
          <a:p>
            <a:endParaRPr lang="en-US"/>
          </a:p>
        </p:txBody>
      </p:sp>
      <p:sp>
        <p:nvSpPr>
          <p:cNvPr id="18" name="Text 16"/>
          <p:cNvSpPr/>
          <p:nvPr/>
        </p:nvSpPr>
        <p:spPr>
          <a:xfrm>
            <a:off x="5989320" y="3154680"/>
            <a:ext cx="5349240" cy="457200"/>
          </a:xfrm>
          <a:prstGeom prst="rect">
            <a:avLst/>
          </a:prstGeom>
          <a:noFill/>
          <a:ln/>
        </p:spPr>
        <p:txBody>
          <a:bodyPr wrap="square" lIns="0" tIns="0" rIns="0" bIns="0"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HOW THE ASSESSEE MUST ANSWER IT</a:t>
            </a:r>
            <a:endParaRPr lang="en-US" sz="1250" dirty="0"/>
          </a:p>
        </p:txBody>
      </p:sp>
      <p:sp>
        <p:nvSpPr>
          <p:cNvPr id="19" name="Text 17"/>
          <p:cNvSpPr/>
          <p:nvPr/>
        </p:nvSpPr>
        <p:spPr>
          <a:xfrm>
            <a:off x="6217920" y="3749040"/>
            <a:ext cx="4892040" cy="1874520"/>
          </a:xfrm>
          <a:prstGeom prst="rect">
            <a:avLst/>
          </a:prstGeom>
          <a:noFill/>
          <a:ln/>
        </p:spPr>
        <p:txBody>
          <a:bodyPr wrap="square" lIns="0" tIns="0" rIns="0" bIns="0" rtlCol="0" anchor="t"/>
          <a:lstStyle/>
          <a:p>
            <a:pPr marL="342900" indent="-342900">
              <a:lnSpc>
                <a:spcPct val="115000"/>
              </a:lnSpc>
              <a:spcAft>
                <a:spcPts val="800"/>
              </a:spcAft>
              <a:buSzPct val="100000"/>
              <a:buChar char="•"/>
            </a:pPr>
            <a:r>
              <a:rPr lang="en-US" sz="1300" dirty="0">
                <a:solidFill>
                  <a:srgbClr val="1B2430"/>
                </a:solidFill>
                <a:latin typeface="Calibri" pitchFamily="34" charset="0"/>
                <a:ea typeface="Calibri" pitchFamily="34" charset="-122"/>
                <a:cs typeface="Calibri" pitchFamily="34" charset="-120"/>
              </a:rPr>
              <a:t>Limb (D) needs an identified transaction and a specific provider shown to be untraceable — not a general doubt about capacity.</a:t>
            </a:r>
            <a:endParaRPr lang="en-US" sz="1300" dirty="0"/>
          </a:p>
          <a:p>
            <a:pPr marL="342900" indent="-342900">
              <a:lnSpc>
                <a:spcPct val="115000"/>
              </a:lnSpc>
              <a:spcAft>
                <a:spcPts val="800"/>
              </a:spcAft>
              <a:buSzPct val="100000"/>
              <a:buChar char="•"/>
            </a:pPr>
            <a:r>
              <a:rPr lang="en-US" sz="1300" dirty="0">
                <a:solidFill>
                  <a:srgbClr val="1B2430"/>
                </a:solidFill>
                <a:latin typeface="Calibri" pitchFamily="34" charset="0"/>
                <a:ea typeface="Calibri" pitchFamily="34" charset="-122"/>
                <a:cs typeface="Calibri" pitchFamily="34" charset="-120"/>
              </a:rPr>
              <a:t>A weak or unexplained source is, at most, material for an income-tax addition — it does not, without more, prove benami intention.</a:t>
            </a:r>
            <a:endParaRPr lang="en-US" sz="1300" dirty="0"/>
          </a:p>
          <a:p>
            <a:pPr marL="342900" indent="-342900">
              <a:lnSpc>
                <a:spcPct val="115000"/>
              </a:lnSpc>
              <a:spcAft>
                <a:spcPts val="800"/>
              </a:spcAft>
              <a:buSzPct val="100000"/>
              <a:buChar char="•"/>
            </a:pPr>
            <a:r>
              <a:rPr lang="en-US" sz="1300" dirty="0">
                <a:solidFill>
                  <a:srgbClr val="1B2430"/>
                </a:solidFill>
                <a:latin typeface="Calibri" pitchFamily="34" charset="0"/>
                <a:ea typeface="Calibri" pitchFamily="34" charset="-122"/>
                <a:cs typeface="Calibri" pitchFamily="34" charset="-120"/>
              </a:rPr>
              <a:t>The burden to prove benami stays throughout on the person alleging it; it never shifts merely on suspicion.</a:t>
            </a:r>
            <a:endParaRPr lang="en-US" sz="1300" dirty="0"/>
          </a:p>
        </p:txBody>
      </p:sp>
      <p:sp>
        <p:nvSpPr>
          <p:cNvPr id="20" name="Shape 18"/>
          <p:cNvSpPr/>
          <p:nvPr/>
        </p:nvSpPr>
        <p:spPr>
          <a:xfrm>
            <a:off x="457200" y="5897880"/>
            <a:ext cx="10881360" cy="502920"/>
          </a:xfrm>
          <a:prstGeom prst="roundRect">
            <a:avLst>
              <a:gd name="adj" fmla="val 10909"/>
            </a:avLst>
          </a:prstGeom>
          <a:solidFill>
            <a:srgbClr val="16233F"/>
          </a:solidFill>
          <a:ln/>
        </p:spPr>
        <p:txBody>
          <a:bodyPr/>
          <a:lstStyle/>
          <a:p>
            <a:endParaRPr lang="en-US"/>
          </a:p>
        </p:txBody>
      </p:sp>
      <p:sp>
        <p:nvSpPr>
          <p:cNvPr id="21" name="Text 19"/>
          <p:cNvSpPr/>
          <p:nvPr/>
        </p:nvSpPr>
        <p:spPr>
          <a:xfrm>
            <a:off x="685800" y="5897880"/>
            <a:ext cx="10424160" cy="502920"/>
          </a:xfrm>
          <a:prstGeom prst="rect">
            <a:avLst/>
          </a:prstGeom>
          <a:noFill/>
          <a:ln/>
        </p:spPr>
        <p:txBody>
          <a:bodyPr wrap="square" lIns="0" tIns="0" rIns="0" bIns="0" rtlCol="0" anchor="ctr"/>
          <a:lstStyle/>
          <a:p>
            <a:pPr marL="0" indent="0">
              <a:lnSpc>
                <a:spcPct val="105000"/>
              </a:lnSpc>
              <a:buNone/>
            </a:pPr>
            <a:r>
              <a:rPr lang="en-US" sz="1200" b="1" dirty="0">
                <a:solidFill>
                  <a:srgbClr val="D9A85C"/>
                </a:solidFill>
                <a:latin typeface="Calibri" pitchFamily="34" charset="0"/>
                <a:ea typeface="Calibri" pitchFamily="34" charset="-122"/>
                <a:cs typeface="Calibri" pitchFamily="34" charset="-120"/>
              </a:rPr>
              <a:t>WHY IT MATTERS  </a:t>
            </a:r>
            <a:r>
              <a:rPr lang="en-US" sz="1200" dirty="0">
                <a:solidFill>
                  <a:srgbClr val="FFFFFF"/>
                </a:solidFill>
                <a:latin typeface="Calibri" pitchFamily="34" charset="0"/>
                <a:ea typeface="Calibri" pitchFamily="34" charset="-122"/>
                <a:cs typeface="Calibri" pitchFamily="34" charset="-120"/>
              </a:rPr>
              <a:t>Equating low creditworthiness with benami intention converts every unexplained credit into a confiscation, and blurs limb (D) with a plain income-tax addition on the same amount.</a:t>
            </a:r>
            <a:endParaRPr lang="en-US" sz="1200" dirty="0"/>
          </a:p>
        </p:txBody>
      </p:sp>
      <p:sp>
        <p:nvSpPr>
          <p:cNvPr id="22" name="Text 20"/>
          <p:cNvSpPr/>
          <p:nvPr/>
        </p:nvSpPr>
        <p:spPr>
          <a:xfrm>
            <a:off x="11521440" y="6473952"/>
            <a:ext cx="457200" cy="274320"/>
          </a:xfrm>
          <a:prstGeom prst="rect">
            <a:avLst/>
          </a:prstGeom>
          <a:noFill/>
          <a:ln/>
        </p:spPr>
        <p:txBody>
          <a:bodyPr wrap="square" lIns="0" tIns="0" rIns="0" bIns="0" rtlCol="0" anchor="ctr"/>
          <a:lstStyle/>
          <a:p>
            <a:pPr marL="0" indent="0" algn="r">
              <a:buNone/>
            </a:pPr>
            <a:endParaRPr lang="en-US" sz="1000" dirty="0"/>
          </a:p>
        </p:txBody>
      </p:sp>
      <p:sp>
        <p:nvSpPr>
          <p:cNvPr id="23" name="Text 21"/>
          <p:cNvSpPr/>
          <p:nvPr/>
        </p:nvSpPr>
        <p:spPr>
          <a:xfrm>
            <a:off x="457200" y="6473952"/>
            <a:ext cx="7315200" cy="274320"/>
          </a:xfrm>
          <a:prstGeom prst="rect">
            <a:avLst/>
          </a:prstGeom>
          <a:noFill/>
          <a:ln/>
        </p:spPr>
        <p:txBody>
          <a:bodyPr wrap="square" lIns="0" tIns="0" rIns="0" bIns="0" rtlCol="0" anchor="ctr"/>
          <a:lstStyle/>
          <a:p>
            <a:pPr marL="0" indent="0">
              <a:buNone/>
            </a:pPr>
            <a:r>
              <a:rPr lang="en-US" sz="900" dirty="0">
                <a:solidFill>
                  <a:srgbClr val="5B6577"/>
                </a:solidFill>
                <a:latin typeface="Calibri" pitchFamily="34" charset="0"/>
                <a:ea typeface="Calibri" pitchFamily="34" charset="-122"/>
                <a:cs typeface="Calibri" pitchFamily="34" charset="-120"/>
              </a:rPr>
              <a:t>PMLA &amp; Benami · Redrafted Note · Adv. (CA.) Ajay Wadhwa</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92608"/>
            <a:ext cx="7315200" cy="274320"/>
          </a:xfrm>
          <a:prstGeom prst="rect">
            <a:avLst/>
          </a:prstGeom>
          <a:noFill/>
          <a:ln/>
        </p:spPr>
        <p:txBody>
          <a:bodyPr wrap="square" lIns="0" tIns="0" rIns="0" bIns="0" rtlCol="0" anchor="ctr"/>
          <a:lstStyle/>
          <a:p>
            <a:pPr marL="0" indent="0">
              <a:buNone/>
            </a:pPr>
            <a:r>
              <a:rPr lang="en-US" sz="1100" b="1" kern="0" spc="200" dirty="0">
                <a:solidFill>
                  <a:srgbClr val="B8863B"/>
                </a:solidFill>
                <a:latin typeface="Calibri" pitchFamily="34" charset="0"/>
                <a:ea typeface="Calibri" pitchFamily="34" charset="-122"/>
                <a:cs typeface="Calibri" pitchFamily="34" charset="-120"/>
              </a:rPr>
              <a:t>BENAMI CONTROVERSY · SECTION 2(9)(D)</a:t>
            </a:r>
            <a:endParaRPr lang="en-US" sz="1100" dirty="0"/>
          </a:p>
        </p:txBody>
      </p:sp>
      <p:sp>
        <p:nvSpPr>
          <p:cNvPr id="3" name="Text 1"/>
          <p:cNvSpPr/>
          <p:nvPr/>
        </p:nvSpPr>
        <p:spPr>
          <a:xfrm>
            <a:off x="457200" y="566928"/>
            <a:ext cx="10789920" cy="640080"/>
          </a:xfrm>
          <a:prstGeom prst="rect">
            <a:avLst/>
          </a:prstGeom>
          <a:noFill/>
          <a:ln/>
        </p:spPr>
        <p:txBody>
          <a:bodyPr wrap="square" lIns="0" tIns="0" rIns="0" bIns="0" rtlCol="0" anchor="ctr"/>
          <a:lstStyle/>
          <a:p>
            <a:pPr marL="0" indent="0">
              <a:buNone/>
            </a:pPr>
            <a:r>
              <a:rPr lang="en-US" sz="2800" b="1" dirty="0">
                <a:solidFill>
                  <a:srgbClr val="16233F"/>
                </a:solidFill>
                <a:latin typeface="Cambria" pitchFamily="34" charset="0"/>
                <a:ea typeface="Cambria" pitchFamily="34" charset="-122"/>
                <a:cs typeface="Cambria" pitchFamily="34" charset="-120"/>
              </a:rPr>
              <a:t>The Conflict of Authority — Ratio-Wise Comparison</a:t>
            </a:r>
            <a:endParaRPr lang="en-US" sz="2800" dirty="0"/>
          </a:p>
        </p:txBody>
      </p:sp>
      <p:sp>
        <p:nvSpPr>
          <p:cNvPr id="4" name="Shape 2"/>
          <p:cNvSpPr/>
          <p:nvPr/>
        </p:nvSpPr>
        <p:spPr>
          <a:xfrm>
            <a:off x="457200" y="1417320"/>
            <a:ext cx="5349240" cy="4251960"/>
          </a:xfrm>
          <a:prstGeom prst="roundRect">
            <a:avLst>
              <a:gd name="adj" fmla="val 1290"/>
            </a:avLst>
          </a:prstGeom>
          <a:solidFill>
            <a:srgbClr val="FBEEEC"/>
          </a:solidFill>
          <a:ln w="12700">
            <a:solidFill>
              <a:srgbClr val="E3E6EA"/>
            </a:solidFill>
            <a:prstDash val="solid"/>
          </a:ln>
        </p:spPr>
        <p:txBody>
          <a:bodyPr/>
          <a:lstStyle/>
          <a:p>
            <a:endParaRPr lang="en-US"/>
          </a:p>
        </p:txBody>
      </p:sp>
      <p:sp>
        <p:nvSpPr>
          <p:cNvPr id="5" name="Shape 3"/>
          <p:cNvSpPr/>
          <p:nvPr/>
        </p:nvSpPr>
        <p:spPr>
          <a:xfrm>
            <a:off x="457200" y="1417320"/>
            <a:ext cx="5349240" cy="457200"/>
          </a:xfrm>
          <a:prstGeom prst="roundRect">
            <a:avLst>
              <a:gd name="adj" fmla="val 12000"/>
            </a:avLst>
          </a:prstGeom>
          <a:solidFill>
            <a:srgbClr val="9B3A34"/>
          </a:solidFill>
          <a:ln/>
        </p:spPr>
        <p:txBody>
          <a:bodyPr/>
          <a:lstStyle/>
          <a:p>
            <a:endParaRPr lang="en-US"/>
          </a:p>
        </p:txBody>
      </p:sp>
      <p:sp>
        <p:nvSpPr>
          <p:cNvPr id="6" name="Shape 4"/>
          <p:cNvSpPr/>
          <p:nvPr/>
        </p:nvSpPr>
        <p:spPr>
          <a:xfrm>
            <a:off x="457200" y="1645920"/>
            <a:ext cx="5349240" cy="228600"/>
          </a:xfrm>
          <a:prstGeom prst="rect">
            <a:avLst/>
          </a:prstGeom>
          <a:solidFill>
            <a:srgbClr val="9B3A34"/>
          </a:solidFill>
          <a:ln/>
        </p:spPr>
        <p:txBody>
          <a:bodyPr/>
          <a:lstStyle/>
          <a:p>
            <a:endParaRPr lang="en-US"/>
          </a:p>
        </p:txBody>
      </p:sp>
      <p:sp>
        <p:nvSpPr>
          <p:cNvPr id="7" name="Text 5"/>
          <p:cNvSpPr/>
          <p:nvPr/>
        </p:nvSpPr>
        <p:spPr>
          <a:xfrm>
            <a:off x="457200" y="1417320"/>
            <a:ext cx="5349240"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AUTHORITIES SUPPORTING THE REVENUE</a:t>
            </a:r>
            <a:endParaRPr lang="en-US" sz="1200" dirty="0"/>
          </a:p>
        </p:txBody>
      </p:sp>
      <p:sp>
        <p:nvSpPr>
          <p:cNvPr id="8" name="Text 6"/>
          <p:cNvSpPr/>
          <p:nvPr/>
        </p:nvSpPr>
        <p:spPr>
          <a:xfrm>
            <a:off x="685800" y="2039112"/>
            <a:ext cx="4892040" cy="320040"/>
          </a:xfrm>
          <a:prstGeom prst="rect">
            <a:avLst/>
          </a:prstGeom>
          <a:noFill/>
          <a:ln/>
        </p:spPr>
        <p:txBody>
          <a:bodyPr wrap="square" lIns="0" tIns="0" rIns="0" bIns="0" rtlCol="0" anchor="t"/>
          <a:lstStyle/>
          <a:p>
            <a:pPr marL="0" indent="0">
              <a:buNone/>
            </a:pPr>
            <a:endParaRPr lang="en-US" sz="1350" dirty="0"/>
          </a:p>
        </p:txBody>
      </p:sp>
      <p:sp>
        <p:nvSpPr>
          <p:cNvPr id="9" name="Text 7"/>
          <p:cNvSpPr/>
          <p:nvPr/>
        </p:nvSpPr>
        <p:spPr>
          <a:xfrm>
            <a:off x="685800" y="2386584"/>
            <a:ext cx="4892040" cy="1417320"/>
          </a:xfrm>
          <a:prstGeom prst="rect">
            <a:avLst/>
          </a:prstGeom>
          <a:noFill/>
          <a:ln/>
        </p:spPr>
        <p:txBody>
          <a:bodyPr wrap="square" lIns="0" tIns="0" rIns="0" bIns="0" rtlCol="0" anchor="t"/>
          <a:lstStyle/>
          <a:p>
            <a:pPr marL="0" indent="0">
              <a:lnSpc>
                <a:spcPct val="112000"/>
              </a:lnSpc>
              <a:buNone/>
            </a:pPr>
            <a:endParaRPr lang="en-US" sz="1200" dirty="0"/>
          </a:p>
        </p:txBody>
      </p:sp>
      <p:sp>
        <p:nvSpPr>
          <p:cNvPr id="11" name="Text 9"/>
          <p:cNvSpPr/>
          <p:nvPr/>
        </p:nvSpPr>
        <p:spPr>
          <a:xfrm>
            <a:off x="685800" y="2039112"/>
            <a:ext cx="4892040" cy="411480"/>
          </a:xfrm>
          <a:prstGeom prst="rect">
            <a:avLst/>
          </a:prstGeom>
          <a:noFill/>
          <a:ln/>
        </p:spPr>
        <p:txBody>
          <a:bodyPr wrap="square" lIns="0" tIns="0" rIns="0" bIns="0" rtlCol="0" anchor="t"/>
          <a:lstStyle/>
          <a:p>
            <a:pPr marL="0" indent="0">
              <a:buNone/>
            </a:pPr>
            <a:r>
              <a:rPr lang="en-US" sz="1350" b="1" dirty="0">
                <a:solidFill>
                  <a:srgbClr val="16233F"/>
                </a:solidFill>
                <a:latin typeface="Calibri" pitchFamily="34" charset="0"/>
                <a:ea typeface="Calibri" pitchFamily="34" charset="-122"/>
                <a:cs typeface="Calibri" pitchFamily="34" charset="-120"/>
              </a:rPr>
              <a:t>Krishna Sudama Marketing (P) Ltd v. UOI</a:t>
            </a:r>
            <a:r>
              <a:rPr lang="en-US" sz="1150" i="1" dirty="0">
                <a:solidFill>
                  <a:srgbClr val="5B6577"/>
                </a:solidFill>
                <a:latin typeface="Calibri" pitchFamily="34" charset="0"/>
                <a:ea typeface="Calibri" pitchFamily="34" charset="-122"/>
                <a:cs typeface="Calibri" pitchFamily="34" charset="-120"/>
              </a:rPr>
              <a:t>  —  Calcutta HC, 22.03.2024</a:t>
            </a:r>
            <a:endParaRPr lang="en-US" sz="1350" dirty="0"/>
          </a:p>
        </p:txBody>
      </p:sp>
      <p:sp>
        <p:nvSpPr>
          <p:cNvPr id="12" name="Text 10"/>
          <p:cNvSpPr/>
          <p:nvPr/>
        </p:nvSpPr>
        <p:spPr>
          <a:xfrm>
            <a:off x="685800" y="2386584"/>
            <a:ext cx="4892040" cy="3273552"/>
          </a:xfrm>
          <a:prstGeom prst="rect">
            <a:avLst/>
          </a:prstGeom>
          <a:noFill/>
          <a:ln/>
        </p:spPr>
        <p:txBody>
          <a:bodyPr wrap="square" lIns="0" tIns="0" rIns="0" bIns="0" rtlCol="0" anchor="t"/>
          <a:lstStyle/>
          <a:p>
            <a:pPr marL="0" indent="0">
              <a:lnSpc>
                <a:spcPct val="112000"/>
              </a:lnSpc>
              <a:buNone/>
            </a:pPr>
            <a:r>
              <a:rPr lang="en-US" sz="1200" dirty="0">
                <a:solidFill>
                  <a:srgbClr val="1B2430"/>
                </a:solidFill>
                <a:latin typeface="Calibri" pitchFamily="34" charset="0"/>
                <a:ea typeface="Calibri" pitchFamily="34" charset="-122"/>
                <a:cs typeface="Calibri" pitchFamily="34" charset="-120"/>
              </a:rPr>
              <a:t>Ratio: A Section 24 show-cause notice already carries a built-in right to reply, and natural-justice safeguards are codified for the adjudication stage under Section 26(6). A writ court will not interfere at the notice/attachment stage merely on a factual dispute over source of funds — only where jurisdiction is wholly absent.</a:t>
            </a:r>
            <a:endParaRPr lang="en-US" sz="1200" dirty="0"/>
          </a:p>
        </p:txBody>
      </p:sp>
      <p:sp>
        <p:nvSpPr>
          <p:cNvPr id="13" name="Shape 11"/>
          <p:cNvSpPr/>
          <p:nvPr/>
        </p:nvSpPr>
        <p:spPr>
          <a:xfrm>
            <a:off x="5989320" y="1417320"/>
            <a:ext cx="5349240" cy="4251960"/>
          </a:xfrm>
          <a:prstGeom prst="roundRect">
            <a:avLst>
              <a:gd name="adj" fmla="val 1290"/>
            </a:avLst>
          </a:prstGeom>
          <a:solidFill>
            <a:srgbClr val="EDF3ED"/>
          </a:solidFill>
          <a:ln w="12700">
            <a:solidFill>
              <a:srgbClr val="E3E6EA"/>
            </a:solidFill>
            <a:prstDash val="solid"/>
          </a:ln>
        </p:spPr>
        <p:txBody>
          <a:bodyPr/>
          <a:lstStyle/>
          <a:p>
            <a:endParaRPr lang="en-US"/>
          </a:p>
        </p:txBody>
      </p:sp>
      <p:sp>
        <p:nvSpPr>
          <p:cNvPr id="14" name="Shape 12"/>
          <p:cNvSpPr/>
          <p:nvPr/>
        </p:nvSpPr>
        <p:spPr>
          <a:xfrm>
            <a:off x="5989320" y="1645920"/>
            <a:ext cx="5349240" cy="228600"/>
          </a:xfrm>
          <a:prstGeom prst="rect">
            <a:avLst/>
          </a:prstGeom>
          <a:solidFill>
            <a:srgbClr val="2E5339"/>
          </a:solidFill>
          <a:ln/>
        </p:spPr>
        <p:txBody>
          <a:bodyPr/>
          <a:lstStyle/>
          <a:p>
            <a:endParaRPr lang="en-US"/>
          </a:p>
        </p:txBody>
      </p:sp>
      <p:sp>
        <p:nvSpPr>
          <p:cNvPr id="15" name="Shape 13"/>
          <p:cNvSpPr/>
          <p:nvPr/>
        </p:nvSpPr>
        <p:spPr>
          <a:xfrm>
            <a:off x="5989320" y="1417320"/>
            <a:ext cx="5349240" cy="457200"/>
          </a:xfrm>
          <a:prstGeom prst="roundRect">
            <a:avLst>
              <a:gd name="adj" fmla="val 12000"/>
            </a:avLst>
          </a:prstGeom>
          <a:solidFill>
            <a:srgbClr val="2E5339"/>
          </a:solidFill>
          <a:ln/>
        </p:spPr>
        <p:txBody>
          <a:bodyPr/>
          <a:lstStyle/>
          <a:p>
            <a:endParaRPr lang="en-US"/>
          </a:p>
        </p:txBody>
      </p:sp>
      <p:sp>
        <p:nvSpPr>
          <p:cNvPr id="16" name="Text 14"/>
          <p:cNvSpPr/>
          <p:nvPr/>
        </p:nvSpPr>
        <p:spPr>
          <a:xfrm>
            <a:off x="5989320" y="1417320"/>
            <a:ext cx="5349240"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AUTHORITIES HOLDING THE CLASSICAL LINE</a:t>
            </a:r>
            <a:endParaRPr lang="en-US" sz="1200" dirty="0"/>
          </a:p>
        </p:txBody>
      </p:sp>
      <p:sp>
        <p:nvSpPr>
          <p:cNvPr id="17" name="Text 15"/>
          <p:cNvSpPr/>
          <p:nvPr/>
        </p:nvSpPr>
        <p:spPr>
          <a:xfrm>
            <a:off x="6217920" y="2039112"/>
            <a:ext cx="4892040" cy="292608"/>
          </a:xfrm>
          <a:prstGeom prst="rect">
            <a:avLst/>
          </a:prstGeom>
          <a:noFill/>
          <a:ln/>
        </p:spPr>
        <p:txBody>
          <a:bodyPr wrap="square" lIns="0" tIns="0" rIns="0" bIns="0" rtlCol="0" anchor="t"/>
          <a:lstStyle/>
          <a:p>
            <a:pPr marL="0" indent="0">
              <a:buNone/>
            </a:pPr>
            <a:endParaRPr lang="en-US" sz="1300" dirty="0"/>
          </a:p>
        </p:txBody>
      </p:sp>
      <p:sp>
        <p:nvSpPr>
          <p:cNvPr id="18" name="Text 16"/>
          <p:cNvSpPr/>
          <p:nvPr/>
        </p:nvSpPr>
        <p:spPr>
          <a:xfrm>
            <a:off x="6217920" y="2350008"/>
            <a:ext cx="4892040" cy="960120"/>
          </a:xfrm>
          <a:prstGeom prst="rect">
            <a:avLst/>
          </a:prstGeom>
          <a:noFill/>
          <a:ln/>
        </p:spPr>
        <p:txBody>
          <a:bodyPr wrap="square" lIns="0" tIns="0" rIns="0" bIns="0" rtlCol="0" anchor="t"/>
          <a:lstStyle/>
          <a:p>
            <a:pPr marL="0" indent="0">
              <a:lnSpc>
                <a:spcPct val="110000"/>
              </a:lnSpc>
              <a:buNone/>
            </a:pPr>
            <a:endParaRPr lang="en-US" sz="1150" dirty="0"/>
          </a:p>
        </p:txBody>
      </p:sp>
      <p:sp>
        <p:nvSpPr>
          <p:cNvPr id="20" name="Text 18"/>
          <p:cNvSpPr/>
          <p:nvPr/>
        </p:nvSpPr>
        <p:spPr>
          <a:xfrm>
            <a:off x="6217920" y="2103120"/>
            <a:ext cx="4892040" cy="393192"/>
          </a:xfrm>
          <a:prstGeom prst="rect">
            <a:avLst/>
          </a:prstGeom>
          <a:noFill/>
          <a:ln/>
        </p:spPr>
        <p:txBody>
          <a:bodyPr wrap="square" lIns="0" tIns="0" rIns="0" bIns="0" rtlCol="0" anchor="t"/>
          <a:lstStyle/>
          <a:p>
            <a:pPr marL="0" indent="0">
              <a:buNone/>
            </a:pPr>
            <a:r>
              <a:rPr lang="en-US" sz="1300" b="1" dirty="0">
                <a:solidFill>
                  <a:srgbClr val="16233F"/>
                </a:solidFill>
                <a:latin typeface="Calibri" pitchFamily="34" charset="0"/>
                <a:ea typeface="Calibri" pitchFamily="34" charset="-122"/>
                <a:cs typeface="Calibri" pitchFamily="34" charset="-120"/>
              </a:rPr>
              <a:t>Binapani Paul v. Pratima Ghosh</a:t>
            </a:r>
            <a:r>
              <a:rPr lang="en-US" sz="1100" i="1" dirty="0">
                <a:solidFill>
                  <a:srgbClr val="5B6577"/>
                </a:solidFill>
                <a:latin typeface="Calibri" pitchFamily="34" charset="0"/>
                <a:ea typeface="Calibri" pitchFamily="34" charset="-122"/>
                <a:cs typeface="Calibri" pitchFamily="34" charset="-120"/>
              </a:rPr>
              <a:t>  —  (2007) 6 SCC 100</a:t>
            </a:r>
            <a:endParaRPr lang="en-US" sz="1300" dirty="0"/>
          </a:p>
        </p:txBody>
      </p:sp>
      <p:sp>
        <p:nvSpPr>
          <p:cNvPr id="21" name="Text 19"/>
          <p:cNvSpPr/>
          <p:nvPr/>
        </p:nvSpPr>
        <p:spPr>
          <a:xfrm>
            <a:off x="6217920" y="2404872"/>
            <a:ext cx="4892040" cy="923543"/>
          </a:xfrm>
          <a:prstGeom prst="rect">
            <a:avLst/>
          </a:prstGeom>
          <a:noFill/>
          <a:ln/>
        </p:spPr>
        <p:txBody>
          <a:bodyPr wrap="square" lIns="0" tIns="0" rIns="0" bIns="0" rtlCol="0" anchor="t"/>
          <a:lstStyle/>
          <a:p>
            <a:pPr marL="0" indent="0">
              <a:lnSpc>
                <a:spcPct val="110000"/>
              </a:lnSpc>
              <a:buNone/>
            </a:pPr>
            <a:r>
              <a:rPr lang="en-US" sz="1150" dirty="0">
                <a:solidFill>
                  <a:srgbClr val="1B2430"/>
                </a:solidFill>
                <a:latin typeface="Calibri" pitchFamily="34" charset="0"/>
                <a:ea typeface="Calibri" pitchFamily="34" charset="-122"/>
                <a:cs typeface="Calibri" pitchFamily="34" charset="-120"/>
              </a:rPr>
              <a:t>Ratio: Source of the purchase money is only one of several relevant circumstances, not the sole test. A six-fold guide — source, possession, motive, relationship, custody of title deeds, subsequent conduct — must be weighed cumulatively before a finding of benami is reached.</a:t>
            </a:r>
            <a:endParaRPr lang="en-US" sz="1150" dirty="0"/>
          </a:p>
        </p:txBody>
      </p:sp>
      <p:sp>
        <p:nvSpPr>
          <p:cNvPr id="22" name="Shape 20"/>
          <p:cNvSpPr/>
          <p:nvPr/>
        </p:nvSpPr>
        <p:spPr>
          <a:xfrm>
            <a:off x="6217920" y="3429000"/>
            <a:ext cx="4892040" cy="0"/>
          </a:xfrm>
          <a:prstGeom prst="line">
            <a:avLst/>
          </a:prstGeom>
          <a:noFill/>
          <a:ln w="9525">
            <a:solidFill>
              <a:srgbClr val="C7D7CB"/>
            </a:solidFill>
            <a:prstDash val="solid"/>
          </a:ln>
        </p:spPr>
        <p:txBody>
          <a:bodyPr/>
          <a:lstStyle/>
          <a:p>
            <a:endParaRPr lang="en-US"/>
          </a:p>
        </p:txBody>
      </p:sp>
      <p:sp>
        <p:nvSpPr>
          <p:cNvPr id="23" name="Text 21"/>
          <p:cNvSpPr/>
          <p:nvPr/>
        </p:nvSpPr>
        <p:spPr>
          <a:xfrm>
            <a:off x="6217920" y="3566160"/>
            <a:ext cx="4892040" cy="396240"/>
          </a:xfrm>
          <a:prstGeom prst="rect">
            <a:avLst/>
          </a:prstGeom>
          <a:noFill/>
          <a:ln/>
        </p:spPr>
        <p:txBody>
          <a:bodyPr wrap="square" lIns="0" tIns="0" rIns="0" bIns="0" rtlCol="0" anchor="t"/>
          <a:lstStyle/>
          <a:p>
            <a:pPr marL="0" indent="0">
              <a:buNone/>
            </a:pPr>
            <a:r>
              <a:rPr lang="en-US" sz="1300" b="1" dirty="0">
                <a:solidFill>
                  <a:srgbClr val="16233F"/>
                </a:solidFill>
                <a:latin typeface="Calibri" pitchFamily="34" charset="0"/>
                <a:ea typeface="Calibri" pitchFamily="34" charset="-122"/>
                <a:cs typeface="Calibri" pitchFamily="34" charset="-120"/>
              </a:rPr>
              <a:t>Thakur Bhim Singh v. Thakur Kan Singh</a:t>
            </a:r>
            <a:r>
              <a:rPr lang="en-US" sz="1100" i="1" dirty="0">
                <a:solidFill>
                  <a:srgbClr val="5B6577"/>
                </a:solidFill>
                <a:latin typeface="Calibri" pitchFamily="34" charset="0"/>
                <a:ea typeface="Calibri" pitchFamily="34" charset="-122"/>
                <a:cs typeface="Calibri" pitchFamily="34" charset="-120"/>
              </a:rPr>
              <a:t>  —  (1980) 3 SCC 72</a:t>
            </a:r>
            <a:endParaRPr lang="en-US" sz="1300" dirty="0"/>
          </a:p>
        </p:txBody>
      </p:sp>
      <p:sp>
        <p:nvSpPr>
          <p:cNvPr id="24" name="Text 22"/>
          <p:cNvSpPr/>
          <p:nvPr/>
        </p:nvSpPr>
        <p:spPr>
          <a:xfrm>
            <a:off x="6217920" y="3903133"/>
            <a:ext cx="4892040" cy="2086187"/>
          </a:xfrm>
          <a:prstGeom prst="rect">
            <a:avLst/>
          </a:prstGeom>
          <a:noFill/>
          <a:ln/>
        </p:spPr>
        <p:txBody>
          <a:bodyPr wrap="square" lIns="0" tIns="0" rIns="0" bIns="0" rtlCol="0" anchor="t"/>
          <a:lstStyle/>
          <a:p>
            <a:pPr marL="0" indent="0">
              <a:lnSpc>
                <a:spcPct val="110000"/>
              </a:lnSpc>
              <a:buNone/>
            </a:pPr>
            <a:r>
              <a:rPr lang="en-US" sz="1150" dirty="0">
                <a:solidFill>
                  <a:srgbClr val="1B2430"/>
                </a:solidFill>
                <a:latin typeface="Calibri" pitchFamily="34" charset="0"/>
                <a:ea typeface="Calibri" pitchFamily="34" charset="-122"/>
                <a:cs typeface="Calibri" pitchFamily="34" charset="-120"/>
              </a:rPr>
              <a:t>Ratio: Whether a transaction is benami is a question of fact to be gathered from intention, surrounding circumstances and conduct of the parties — not presumed from an unexplained source alone. The burden on the person alleging benami is a heavy one.</a:t>
            </a:r>
            <a:endParaRPr lang="en-US" sz="1150" dirty="0"/>
          </a:p>
        </p:txBody>
      </p:sp>
      <p:sp>
        <p:nvSpPr>
          <p:cNvPr id="25" name="Shape 23"/>
          <p:cNvSpPr/>
          <p:nvPr/>
        </p:nvSpPr>
        <p:spPr>
          <a:xfrm>
            <a:off x="457200" y="5806440"/>
            <a:ext cx="10881360" cy="594360"/>
          </a:xfrm>
          <a:prstGeom prst="roundRect">
            <a:avLst>
              <a:gd name="adj" fmla="val 9231"/>
            </a:avLst>
          </a:prstGeom>
          <a:solidFill>
            <a:srgbClr val="16233F"/>
          </a:solidFill>
          <a:ln/>
        </p:spPr>
        <p:txBody>
          <a:bodyPr/>
          <a:lstStyle/>
          <a:p>
            <a:endParaRPr lang="en-US"/>
          </a:p>
        </p:txBody>
      </p:sp>
      <p:sp>
        <p:nvSpPr>
          <p:cNvPr id="26" name="Text 24"/>
          <p:cNvSpPr/>
          <p:nvPr/>
        </p:nvSpPr>
        <p:spPr>
          <a:xfrm>
            <a:off x="685800" y="5806440"/>
            <a:ext cx="10424160" cy="594360"/>
          </a:xfrm>
          <a:prstGeom prst="rect">
            <a:avLst/>
          </a:prstGeom>
          <a:noFill/>
          <a:ln/>
        </p:spPr>
        <p:txBody>
          <a:bodyPr wrap="square" lIns="0" tIns="0" rIns="0" bIns="0" rtlCol="0" anchor="ctr"/>
          <a:lstStyle/>
          <a:p>
            <a:pPr marL="0" indent="0">
              <a:lnSpc>
                <a:spcPct val="105000"/>
              </a:lnSpc>
              <a:buNone/>
            </a:pPr>
            <a:r>
              <a:rPr lang="en-US" sz="1200" b="1" dirty="0">
                <a:solidFill>
                  <a:srgbClr val="D9A85C"/>
                </a:solidFill>
                <a:latin typeface="Calibri" pitchFamily="34" charset="0"/>
                <a:ea typeface="Calibri" pitchFamily="34" charset="-122"/>
                <a:cs typeface="Calibri" pitchFamily="34" charset="-120"/>
              </a:rPr>
              <a:t>THE WAY FORWARD  </a:t>
            </a:r>
            <a:r>
              <a:rPr lang="en-US" sz="1200" dirty="0">
                <a:solidFill>
                  <a:srgbClr val="FFFFFF"/>
                </a:solidFill>
                <a:latin typeface="Calibri" pitchFamily="34" charset="0"/>
                <a:ea typeface="Calibri" pitchFamily="34" charset="-122"/>
                <a:cs typeface="Calibri" pitchFamily="34" charset="-120"/>
              </a:rPr>
              <a:t>Hold the Officer to the classical, fact-based test — an identified provider shown to be untraceable, not a bare doubt about capacity; keep the benami enquiry distinct from a tax addition on the same credit.</a:t>
            </a:r>
            <a:endParaRPr lang="en-US" sz="1200" dirty="0"/>
          </a:p>
        </p:txBody>
      </p:sp>
      <p:sp>
        <p:nvSpPr>
          <p:cNvPr id="27" name="Text 25"/>
          <p:cNvSpPr/>
          <p:nvPr/>
        </p:nvSpPr>
        <p:spPr>
          <a:xfrm>
            <a:off x="11521440" y="6473952"/>
            <a:ext cx="457200" cy="274320"/>
          </a:xfrm>
          <a:prstGeom prst="rect">
            <a:avLst/>
          </a:prstGeom>
          <a:noFill/>
          <a:ln/>
        </p:spPr>
        <p:txBody>
          <a:bodyPr wrap="square" lIns="0" tIns="0" rIns="0" bIns="0" rtlCol="0" anchor="ctr"/>
          <a:lstStyle/>
          <a:p>
            <a:pPr marL="0" indent="0" algn="r">
              <a:buNone/>
            </a:pPr>
            <a:endParaRPr lang="en-US" sz="1000" dirty="0"/>
          </a:p>
        </p:txBody>
      </p:sp>
      <p:sp>
        <p:nvSpPr>
          <p:cNvPr id="28" name="Text 26"/>
          <p:cNvSpPr/>
          <p:nvPr/>
        </p:nvSpPr>
        <p:spPr>
          <a:xfrm>
            <a:off x="457200" y="6473952"/>
            <a:ext cx="7315200" cy="274320"/>
          </a:xfrm>
          <a:prstGeom prst="rect">
            <a:avLst/>
          </a:prstGeom>
          <a:noFill/>
          <a:ln/>
        </p:spPr>
        <p:txBody>
          <a:bodyPr wrap="square" lIns="0" tIns="0" rIns="0" bIns="0" rtlCol="0" anchor="ctr"/>
          <a:lstStyle/>
          <a:p>
            <a:pPr marL="0" indent="0">
              <a:buNone/>
            </a:pPr>
            <a:r>
              <a:rPr lang="en-US" sz="900" dirty="0">
                <a:solidFill>
                  <a:srgbClr val="5B6577"/>
                </a:solidFill>
                <a:latin typeface="Calibri" pitchFamily="34" charset="0"/>
                <a:ea typeface="Calibri" pitchFamily="34" charset="-122"/>
                <a:cs typeface="Calibri" pitchFamily="34" charset="-120"/>
              </a:rPr>
              <a:t>PMLA &amp; Benami · Redrafted Note · Adv. (CA.) Ajay Wadhwa</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74320"/>
            <a:ext cx="8686800" cy="256032"/>
          </a:xfrm>
          <a:prstGeom prst="rect">
            <a:avLst/>
          </a:prstGeom>
          <a:noFill/>
          <a:ln/>
        </p:spPr>
        <p:txBody>
          <a:bodyPr wrap="square" lIns="0" tIns="0" rIns="0" bIns="0" rtlCol="0" anchor="ctr"/>
          <a:lstStyle/>
          <a:p>
            <a:pPr marL="0" indent="0">
              <a:buNone/>
            </a:pPr>
            <a:r>
              <a:rPr lang="en-US" sz="900" b="1" kern="0" spc="400" dirty="0">
                <a:solidFill>
                  <a:srgbClr val="AD8139"/>
                </a:solidFill>
                <a:latin typeface="Calibri" pitchFamily="34" charset="0"/>
                <a:ea typeface="Calibri" pitchFamily="34" charset="-122"/>
                <a:cs typeface="Calibri" pitchFamily="34" charset="-120"/>
              </a:rPr>
              <a:t>PART E · WHERE THE STATUTES MEET</a:t>
            </a:r>
            <a:endParaRPr lang="en-US" sz="900" dirty="0"/>
          </a:p>
        </p:txBody>
      </p:sp>
      <p:sp>
        <p:nvSpPr>
          <p:cNvPr id="3" name="Text 1"/>
          <p:cNvSpPr/>
          <p:nvPr/>
        </p:nvSpPr>
        <p:spPr>
          <a:xfrm>
            <a:off x="502920" y="566928"/>
            <a:ext cx="10058400" cy="502920"/>
          </a:xfrm>
          <a:prstGeom prst="rect">
            <a:avLst/>
          </a:prstGeom>
          <a:noFill/>
          <a:ln/>
        </p:spPr>
        <p:txBody>
          <a:bodyPr wrap="square" lIns="0" tIns="0" rIns="0" bIns="0" rtlCol="0" anchor="ctr"/>
          <a:lstStyle/>
          <a:p>
            <a:pPr marL="0" indent="0">
              <a:buNone/>
            </a:pPr>
            <a:r>
              <a:rPr lang="en-US" sz="2800" b="1" dirty="0">
                <a:solidFill>
                  <a:srgbClr val="0E2641"/>
                </a:solidFill>
                <a:latin typeface="Calibri" pitchFamily="34" charset="0"/>
                <a:ea typeface="Calibri" pitchFamily="34" charset="-122"/>
                <a:cs typeface="Calibri" pitchFamily="34" charset="-120"/>
              </a:rPr>
              <a:t>Three Tracks on One Transaction</a:t>
            </a:r>
            <a:endParaRPr lang="en-US" sz="2800" dirty="0"/>
          </a:p>
        </p:txBody>
      </p:sp>
      <p:graphicFrame>
        <p:nvGraphicFramePr>
          <p:cNvPr id="20" name="Table 0"/>
          <p:cNvGraphicFramePr>
            <a:graphicFrameLocks noGrp="1"/>
          </p:cNvGraphicFramePr>
          <p:nvPr>
            <p:extLst>
              <p:ext uri="{D42A27DB-BD31-4B8C-83A1-F6EECF244321}">
                <p14:modId xmlns:p14="http://schemas.microsoft.com/office/powerpoint/2010/main" val="1579011935"/>
              </p:ext>
            </p:extLst>
          </p:nvPr>
        </p:nvGraphicFramePr>
        <p:xfrm>
          <a:off x="502920" y="1371600"/>
          <a:ext cx="11201400" cy="2359152"/>
        </p:xfrm>
        <a:graphic>
          <a:graphicData uri="http://schemas.openxmlformats.org/drawingml/2006/table">
            <a:tbl>
              <a:tblPr/>
              <a:tblGrid>
                <a:gridCol w="246888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3108960">
                  <a:extLst>
                    <a:ext uri="{9D8B030D-6E8A-4147-A177-3AD203B41FA5}">
                      <a16:colId xmlns:a16="http://schemas.microsoft.com/office/drawing/2014/main" val="20002"/>
                    </a:ext>
                  </a:extLst>
                </a:gridCol>
                <a:gridCol w="2880360">
                  <a:extLst>
                    <a:ext uri="{9D8B030D-6E8A-4147-A177-3AD203B41FA5}">
                      <a16:colId xmlns:a16="http://schemas.microsoft.com/office/drawing/2014/main" val="20003"/>
                    </a:ext>
                  </a:extLst>
                </a:gridCol>
              </a:tblGrid>
              <a:tr h="384048">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Scenario</a:t>
                      </a:r>
                      <a:endParaRPr lang="en-US" sz="105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0E2641"/>
                    </a:solidFill>
                  </a:tcPr>
                </a:tc>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Income Tax</a:t>
                      </a:r>
                      <a:endParaRPr lang="en-US" sz="105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0E2641"/>
                    </a:solidFill>
                  </a:tcPr>
                </a:tc>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Benami</a:t>
                      </a:r>
                      <a:endParaRPr lang="en-US" sz="105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0E2641"/>
                    </a:solidFill>
                  </a:tcPr>
                </a:tc>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PMLA</a:t>
                      </a:r>
                      <a:endParaRPr lang="en-US" sz="105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0E2641"/>
                    </a:solidFill>
                  </a:tcPr>
                </a:tc>
                <a:extLst>
                  <a:ext uri="{0D108BD9-81ED-4DB2-BD59-A6C34878D82A}">
                    <a16:rowId xmlns:a16="http://schemas.microsoft.com/office/drawing/2014/main" val="10000"/>
                  </a:ext>
                </a:extLst>
              </a:tr>
              <a:tr h="658368">
                <a:tc>
                  <a:txBody>
                    <a:bodyPr/>
                    <a:lstStyle/>
                    <a:p>
                      <a:pPr marL="0" indent="0">
                        <a:buNone/>
                      </a:pPr>
                      <a:r>
                        <a:rPr lang="en-US" sz="940" b="1" dirty="0">
                          <a:solidFill>
                            <a:srgbClr val="0E2641"/>
                          </a:solidFill>
                          <a:latin typeface="Calibri" pitchFamily="34" charset="0"/>
                          <a:ea typeface="Calibri" pitchFamily="34" charset="-122"/>
                          <a:cs typeface="Calibri" pitchFamily="34" charset="-120"/>
                        </a:rPr>
                        <a:t>Cash investment in B's name</a:t>
                      </a:r>
                      <a:endParaRPr lang="en-US" sz="94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FFFFFF"/>
                    </a:solidFill>
                  </a:tcPr>
                </a:tc>
                <a:tc>
                  <a:txBody>
                    <a:bodyPr/>
                    <a:lstStyle/>
                    <a:p>
                      <a:pPr marL="0" indent="0">
                        <a:buNone/>
                      </a:pPr>
                      <a:r>
                        <a:rPr lang="en-US" sz="940" dirty="0">
                          <a:solidFill>
                            <a:srgbClr val="22313E"/>
                          </a:solidFill>
                          <a:latin typeface="Calibri" pitchFamily="34" charset="0"/>
                          <a:ea typeface="Calibri" pitchFamily="34" charset="-122"/>
                          <a:cs typeface="Calibri" pitchFamily="34" charset="-120"/>
                        </a:rPr>
                        <a:t>Added in A's hands as unexplained investment (S.69).</a:t>
                      </a:r>
                      <a:endParaRPr lang="en-US" sz="94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FFFFFF"/>
                    </a:solidFill>
                  </a:tcPr>
                </a:tc>
                <a:tc>
                  <a:txBody>
                    <a:bodyPr/>
                    <a:lstStyle/>
                    <a:p>
                      <a:pPr marL="0" indent="0">
                        <a:buNone/>
                      </a:pPr>
                      <a:r>
                        <a:rPr lang="en-US" sz="940" dirty="0">
                          <a:solidFill>
                            <a:srgbClr val="22313E"/>
                          </a:solidFill>
                          <a:latin typeface="Calibri" pitchFamily="34" charset="0"/>
                          <a:ea typeface="Calibri" pitchFamily="34" charset="-122"/>
                          <a:cs typeface="Calibri" pitchFamily="34" charset="-120"/>
                        </a:rPr>
                        <a:t>Property in B's name is benami; liable to confiscation.</a:t>
                      </a:r>
                      <a:endParaRPr lang="en-US" sz="94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FFFFFF"/>
                    </a:solidFill>
                  </a:tcPr>
                </a:tc>
                <a:tc>
                  <a:txBody>
                    <a:bodyPr/>
                    <a:lstStyle/>
                    <a:p>
                      <a:pPr marL="0" indent="0">
                        <a:buNone/>
                      </a:pPr>
                      <a:r>
                        <a:rPr lang="en-US" sz="940" dirty="0">
                          <a:solidFill>
                            <a:srgbClr val="22313E"/>
                          </a:solidFill>
                          <a:latin typeface="Calibri" pitchFamily="34" charset="0"/>
                          <a:ea typeface="Calibri" pitchFamily="34" charset="-122"/>
                          <a:cs typeface="Calibri" pitchFamily="34" charset="-120"/>
                        </a:rPr>
                        <a:t>Benami being a scheduled offence, PMLA can follow.</a:t>
                      </a:r>
                      <a:endParaRPr lang="en-US" sz="94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58368">
                <a:tc>
                  <a:txBody>
                    <a:bodyPr/>
                    <a:lstStyle/>
                    <a:p>
                      <a:pPr marL="0" indent="0">
                        <a:buNone/>
                      </a:pPr>
                      <a:r>
                        <a:rPr lang="en-US" sz="940" b="1" dirty="0">
                          <a:solidFill>
                            <a:srgbClr val="0E2641"/>
                          </a:solidFill>
                          <a:latin typeface="Calibri" pitchFamily="34" charset="0"/>
                          <a:ea typeface="Calibri" pitchFamily="34" charset="-122"/>
                          <a:cs typeface="Calibri" pitchFamily="34" charset="-120"/>
                        </a:rPr>
                        <a:t>IT surrender of the same funds</a:t>
                      </a:r>
                      <a:endParaRPr lang="en-US" sz="94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FFFFFF"/>
                    </a:solidFill>
                  </a:tcPr>
                </a:tc>
                <a:tc>
                  <a:txBody>
                    <a:bodyPr/>
                    <a:lstStyle/>
                    <a:p>
                      <a:pPr marL="0" indent="0">
                        <a:buNone/>
                      </a:pPr>
                      <a:r>
                        <a:rPr lang="en-US" sz="940" dirty="0">
                          <a:solidFill>
                            <a:srgbClr val="22313E"/>
                          </a:solidFill>
                          <a:latin typeface="Calibri" pitchFamily="34" charset="0"/>
                          <a:ea typeface="Calibri" pitchFamily="34" charset="-122"/>
                          <a:cs typeface="Calibri" pitchFamily="34" charset="-120"/>
                        </a:rPr>
                        <a:t>Surrendered income taxed.</a:t>
                      </a:r>
                      <a:endParaRPr lang="en-US" sz="94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FFFFFF"/>
                    </a:solidFill>
                  </a:tcPr>
                </a:tc>
                <a:tc>
                  <a:txBody>
                    <a:bodyPr/>
                    <a:lstStyle/>
                    <a:p>
                      <a:pPr marL="0" indent="0">
                        <a:buNone/>
                      </a:pPr>
                      <a:r>
                        <a:rPr lang="en-US" sz="940" dirty="0">
                          <a:solidFill>
                            <a:srgbClr val="22313E"/>
                          </a:solidFill>
                          <a:latin typeface="Calibri" pitchFamily="34" charset="0"/>
                          <a:ea typeface="Calibri" pitchFamily="34" charset="-122"/>
                          <a:cs typeface="Calibri" pitchFamily="34" charset="-120"/>
                        </a:rPr>
                        <a:t>Surrender does not, by itself, stop attachment — the Kerala HC view; Ss.60/67 override.</a:t>
                      </a:r>
                      <a:endParaRPr lang="en-US" sz="94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FFFFFF"/>
                    </a:solidFill>
                  </a:tcPr>
                </a:tc>
                <a:tc>
                  <a:txBody>
                    <a:bodyPr/>
                    <a:lstStyle/>
                    <a:p>
                      <a:pPr marL="0" indent="0">
                        <a:buNone/>
                      </a:pPr>
                      <a:r>
                        <a:rPr lang="en-US" sz="940" dirty="0">
                          <a:solidFill>
                            <a:srgbClr val="22313E"/>
                          </a:solidFill>
                          <a:latin typeface="Calibri" pitchFamily="34" charset="0"/>
                          <a:ea typeface="Calibri" pitchFamily="34" charset="-122"/>
                          <a:cs typeface="Calibri" pitchFamily="34" charset="-120"/>
                        </a:rPr>
                        <a:t>The predicate may still be alleged independently.</a:t>
                      </a:r>
                      <a:endParaRPr lang="en-US" sz="94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658368">
                <a:tc>
                  <a:txBody>
                    <a:bodyPr/>
                    <a:lstStyle/>
                    <a:p>
                      <a:pPr marL="0" indent="0">
                        <a:buNone/>
                      </a:pPr>
                      <a:r>
                        <a:rPr lang="en-US" sz="940" b="1" dirty="0">
                          <a:solidFill>
                            <a:srgbClr val="0E2641"/>
                          </a:solidFill>
                          <a:latin typeface="Calibri" pitchFamily="34" charset="0"/>
                          <a:ea typeface="Calibri" pitchFamily="34" charset="-122"/>
                          <a:cs typeface="Calibri" pitchFamily="34" charset="-120"/>
                        </a:rPr>
                        <a:t>CIT(A) deletes the addition</a:t>
                      </a:r>
                      <a:endParaRPr lang="en-US" sz="94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FFFFFF"/>
                    </a:solidFill>
                  </a:tcPr>
                </a:tc>
                <a:tc>
                  <a:txBody>
                    <a:bodyPr/>
                    <a:lstStyle/>
                    <a:p>
                      <a:pPr marL="0" indent="0">
                        <a:buNone/>
                      </a:pPr>
                      <a:r>
                        <a:rPr lang="en-US" sz="940" dirty="0">
                          <a:solidFill>
                            <a:srgbClr val="22313E"/>
                          </a:solidFill>
                          <a:latin typeface="Calibri" pitchFamily="34" charset="0"/>
                          <a:ea typeface="Calibri" pitchFamily="34" charset="-122"/>
                          <a:cs typeface="Calibri" pitchFamily="34" charset="-120"/>
                        </a:rPr>
                        <a:t>Addition deleted in A's favour.</a:t>
                      </a:r>
                      <a:endParaRPr lang="en-US" sz="94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FFFFFF"/>
                    </a:solidFill>
                  </a:tcPr>
                </a:tc>
                <a:tc>
                  <a:txBody>
                    <a:bodyPr/>
                    <a:lstStyle/>
                    <a:p>
                      <a:pPr marL="0" indent="0">
                        <a:buNone/>
                      </a:pPr>
                      <a:r>
                        <a:rPr lang="en-US" sz="940" dirty="0">
                          <a:solidFill>
                            <a:srgbClr val="22313E"/>
                          </a:solidFill>
                          <a:latin typeface="Calibri" pitchFamily="34" charset="0"/>
                          <a:ea typeface="Calibri" pitchFamily="34" charset="-122"/>
                          <a:cs typeface="Calibri" pitchFamily="34" charset="-120"/>
                        </a:rPr>
                        <a:t>The IO may still proceed — a different enquiry and burden of proof.</a:t>
                      </a:r>
                      <a:endParaRPr lang="en-US" sz="94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FFFFFF"/>
                    </a:solidFill>
                  </a:tcPr>
                </a:tc>
                <a:tc>
                  <a:txBody>
                    <a:bodyPr/>
                    <a:lstStyle/>
                    <a:p>
                      <a:pPr marL="0" indent="0">
                        <a:buNone/>
                      </a:pPr>
                      <a:r>
                        <a:rPr lang="en-US" sz="940" dirty="0">
                          <a:solidFill>
                            <a:srgbClr val="22313E"/>
                          </a:solidFill>
                          <a:latin typeface="Calibri" pitchFamily="34" charset="0"/>
                          <a:ea typeface="Calibri" pitchFamily="34" charset="-122"/>
                          <a:cs typeface="Calibri" pitchFamily="34" charset="-120"/>
                        </a:rPr>
                        <a:t>Outcome turns on the predicate's fate, not the tax appeal.</a:t>
                      </a:r>
                      <a:endParaRPr lang="en-US" sz="940" dirty="0">
                        <a:latin typeface="Calibri" charset="0"/>
                        <a:ea typeface="Calibri" charset="0"/>
                        <a:cs typeface="Calibri" charset="0"/>
                      </a:endParaRPr>
                    </a:p>
                  </a:txBody>
                  <a:tcPr marL="82296" marR="82296" marT="82296" marB="82296" anchor="ctr">
                    <a:lnL w="9525" cap="flat" cmpd="sng" algn="ctr">
                      <a:solidFill>
                        <a:srgbClr val="D8DFE7"/>
                      </a:solidFill>
                      <a:prstDash val="solid"/>
                      <a:round/>
                      <a:headEnd type="none" w="med" len="med"/>
                      <a:tailEnd type="none" w="med" len="med"/>
                    </a:lnL>
                    <a:lnR w="9525" cap="flat" cmpd="sng" algn="ctr">
                      <a:solidFill>
                        <a:srgbClr val="D8DFE7"/>
                      </a:solidFill>
                      <a:prstDash val="solid"/>
                      <a:round/>
                      <a:headEnd type="none" w="med" len="med"/>
                      <a:tailEnd type="none" w="med" len="med"/>
                    </a:lnR>
                    <a:lnT w="9525" cap="flat" cmpd="sng" algn="ctr">
                      <a:solidFill>
                        <a:srgbClr val="D8DFE7"/>
                      </a:solidFill>
                      <a:prstDash val="solid"/>
                      <a:round/>
                      <a:headEnd type="none" w="med" len="med"/>
                      <a:tailEnd type="none" w="med" len="med"/>
                    </a:lnT>
                    <a:lnB w="9525" cap="flat" cmpd="sng" algn="ctr">
                      <a:solidFill>
                        <a:srgbClr val="D8DFE7"/>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5" name="Shape 2"/>
          <p:cNvSpPr/>
          <p:nvPr/>
        </p:nvSpPr>
        <p:spPr>
          <a:xfrm>
            <a:off x="502920" y="4434840"/>
            <a:ext cx="3611880" cy="1691640"/>
          </a:xfrm>
          <a:prstGeom prst="roundRect">
            <a:avLst>
              <a:gd name="adj" fmla="val 2703"/>
            </a:avLst>
          </a:prstGeom>
          <a:solidFill>
            <a:srgbClr val="EBF0F5"/>
          </a:solidFill>
          <a:ln/>
          <a:effectLst>
            <a:outerShdw blurRad="88900" dist="25400" dir="2700000" algn="bl" rotWithShape="0">
              <a:srgbClr val="0E2641">
                <a:alpha val="14000"/>
              </a:srgbClr>
            </a:outerShdw>
          </a:effectLst>
        </p:spPr>
        <p:txBody>
          <a:bodyPr/>
          <a:lstStyle/>
          <a:p>
            <a:endParaRPr lang="en-US"/>
          </a:p>
        </p:txBody>
      </p:sp>
      <p:sp>
        <p:nvSpPr>
          <p:cNvPr id="6" name="Text 3"/>
          <p:cNvSpPr/>
          <p:nvPr/>
        </p:nvSpPr>
        <p:spPr>
          <a:xfrm>
            <a:off x="704088" y="4590288"/>
            <a:ext cx="3200400" cy="292608"/>
          </a:xfrm>
          <a:prstGeom prst="rect">
            <a:avLst/>
          </a:prstGeom>
          <a:noFill/>
          <a:ln/>
        </p:spPr>
        <p:txBody>
          <a:bodyPr wrap="square" lIns="0" tIns="0" rIns="0" bIns="0" rtlCol="0" anchor="ctr"/>
          <a:lstStyle/>
          <a:p>
            <a:pPr marL="0" indent="0">
              <a:buNone/>
            </a:pPr>
            <a:r>
              <a:rPr lang="en-US" sz="1250" b="1" dirty="0">
                <a:solidFill>
                  <a:srgbClr val="0E2641"/>
                </a:solidFill>
                <a:latin typeface="Calibri" pitchFamily="34" charset="0"/>
                <a:ea typeface="Calibri" pitchFamily="34" charset="-122"/>
                <a:cs typeface="Calibri" pitchFamily="34" charset="-120"/>
              </a:rPr>
              <a:t>Triple-jeopardy risk</a:t>
            </a:r>
            <a:endParaRPr lang="en-US" sz="1250" dirty="0"/>
          </a:p>
        </p:txBody>
      </p:sp>
      <p:sp>
        <p:nvSpPr>
          <p:cNvPr id="7" name="Text 4"/>
          <p:cNvSpPr/>
          <p:nvPr/>
        </p:nvSpPr>
        <p:spPr>
          <a:xfrm>
            <a:off x="704088" y="4919472"/>
            <a:ext cx="3200400" cy="1097280"/>
          </a:xfrm>
          <a:prstGeom prst="rect">
            <a:avLst/>
          </a:prstGeom>
          <a:noFill/>
          <a:ln/>
        </p:spPr>
        <p:txBody>
          <a:bodyPr wrap="square" lIns="0" tIns="0" rIns="0" bIns="0" rtlCol="0" anchor="ctr"/>
          <a:lstStyle/>
          <a:p>
            <a:pPr marL="0" indent="0">
              <a:buNone/>
            </a:pPr>
            <a:r>
              <a:rPr lang="en-US" sz="940" dirty="0">
                <a:solidFill>
                  <a:srgbClr val="556375"/>
                </a:solidFill>
                <a:latin typeface="Calibri" pitchFamily="34" charset="0"/>
                <a:ea typeface="Calibri" pitchFamily="34" charset="-122"/>
                <a:cs typeface="Calibri" pitchFamily="34" charset="-120"/>
              </a:rPr>
              <a:t>One set of facts can attract an income-tax addition, benami confiscation and PMLA prosecution — each track independent of the others, each with its own burden.</a:t>
            </a:r>
            <a:endParaRPr lang="en-US" sz="940" dirty="0"/>
          </a:p>
        </p:txBody>
      </p:sp>
      <p:sp>
        <p:nvSpPr>
          <p:cNvPr id="8" name="Shape 5"/>
          <p:cNvSpPr/>
          <p:nvPr/>
        </p:nvSpPr>
        <p:spPr>
          <a:xfrm>
            <a:off x="4343400" y="4434840"/>
            <a:ext cx="3611880" cy="1691640"/>
          </a:xfrm>
          <a:prstGeom prst="roundRect">
            <a:avLst>
              <a:gd name="adj" fmla="val 2703"/>
            </a:avLst>
          </a:prstGeom>
          <a:solidFill>
            <a:srgbClr val="F5EEDE"/>
          </a:solidFill>
          <a:ln/>
          <a:effectLst>
            <a:outerShdw blurRad="88900" dist="25400" dir="2700000" algn="bl" rotWithShape="0">
              <a:srgbClr val="0E2641">
                <a:alpha val="14000"/>
              </a:srgbClr>
            </a:outerShdw>
          </a:effectLst>
        </p:spPr>
        <p:txBody>
          <a:bodyPr/>
          <a:lstStyle/>
          <a:p>
            <a:endParaRPr lang="en-US"/>
          </a:p>
        </p:txBody>
      </p:sp>
      <p:sp>
        <p:nvSpPr>
          <p:cNvPr id="9" name="Text 6"/>
          <p:cNvSpPr/>
          <p:nvPr/>
        </p:nvSpPr>
        <p:spPr>
          <a:xfrm>
            <a:off x="4544568" y="4590288"/>
            <a:ext cx="3200400" cy="292608"/>
          </a:xfrm>
          <a:prstGeom prst="rect">
            <a:avLst/>
          </a:prstGeom>
          <a:noFill/>
          <a:ln/>
        </p:spPr>
        <p:txBody>
          <a:bodyPr wrap="square" lIns="0" tIns="0" rIns="0" bIns="0" rtlCol="0" anchor="ctr"/>
          <a:lstStyle/>
          <a:p>
            <a:pPr marL="0" indent="0">
              <a:buNone/>
            </a:pPr>
            <a:r>
              <a:rPr lang="en-US" sz="1250" b="1" dirty="0">
                <a:solidFill>
                  <a:srgbClr val="0E2641"/>
                </a:solidFill>
                <a:latin typeface="Calibri" pitchFamily="34" charset="0"/>
                <a:ea typeface="Calibri" pitchFamily="34" charset="-122"/>
                <a:cs typeface="Calibri" pitchFamily="34" charset="-120"/>
              </a:rPr>
              <a:t>Benami feeds PMLA</a:t>
            </a:r>
            <a:endParaRPr lang="en-US" sz="1250" dirty="0"/>
          </a:p>
        </p:txBody>
      </p:sp>
      <p:sp>
        <p:nvSpPr>
          <p:cNvPr id="10" name="Text 7"/>
          <p:cNvSpPr/>
          <p:nvPr/>
        </p:nvSpPr>
        <p:spPr>
          <a:xfrm>
            <a:off x="4544568" y="4919472"/>
            <a:ext cx="3200400" cy="1097280"/>
          </a:xfrm>
          <a:prstGeom prst="rect">
            <a:avLst/>
          </a:prstGeom>
          <a:noFill/>
          <a:ln/>
        </p:spPr>
        <p:txBody>
          <a:bodyPr wrap="square" lIns="0" tIns="0" rIns="0" bIns="0" rtlCol="0" anchor="ctr"/>
          <a:lstStyle/>
          <a:p>
            <a:pPr marL="0" indent="0">
              <a:buNone/>
            </a:pPr>
            <a:r>
              <a:rPr lang="en-US" sz="940" dirty="0">
                <a:solidFill>
                  <a:srgbClr val="556375"/>
                </a:solidFill>
                <a:latin typeface="Calibri" pitchFamily="34" charset="0"/>
                <a:ea typeface="Calibri" pitchFamily="34" charset="-122"/>
                <a:cs typeface="Calibri" pitchFamily="34" charset="-120"/>
              </a:rPr>
              <a:t>Benami (S.3 read with S.53) is a scheduled offence; once attached, the benami property can be alleged as proceeds of crime, opening the PMLA gate.</a:t>
            </a:r>
            <a:endParaRPr lang="en-US" sz="940" dirty="0"/>
          </a:p>
        </p:txBody>
      </p:sp>
      <p:sp>
        <p:nvSpPr>
          <p:cNvPr id="11" name="Shape 8"/>
          <p:cNvSpPr/>
          <p:nvPr/>
        </p:nvSpPr>
        <p:spPr>
          <a:xfrm>
            <a:off x="8183880" y="4434840"/>
            <a:ext cx="3611880" cy="1691640"/>
          </a:xfrm>
          <a:prstGeom prst="roundRect">
            <a:avLst>
              <a:gd name="adj" fmla="val 2703"/>
            </a:avLst>
          </a:prstGeom>
          <a:solidFill>
            <a:srgbClr val="EBF0F5"/>
          </a:solidFill>
          <a:ln/>
          <a:effectLst>
            <a:outerShdw blurRad="88900" dist="25400" dir="2700000" algn="bl" rotWithShape="0">
              <a:srgbClr val="0E2641">
                <a:alpha val="14000"/>
              </a:srgbClr>
            </a:outerShdw>
          </a:effectLst>
        </p:spPr>
        <p:txBody>
          <a:bodyPr/>
          <a:lstStyle/>
          <a:p>
            <a:endParaRPr lang="en-US"/>
          </a:p>
        </p:txBody>
      </p:sp>
      <p:sp>
        <p:nvSpPr>
          <p:cNvPr id="12" name="Text 9"/>
          <p:cNvSpPr/>
          <p:nvPr/>
        </p:nvSpPr>
        <p:spPr>
          <a:xfrm>
            <a:off x="8385048" y="4590288"/>
            <a:ext cx="3200400" cy="292608"/>
          </a:xfrm>
          <a:prstGeom prst="rect">
            <a:avLst/>
          </a:prstGeom>
          <a:noFill/>
          <a:ln/>
        </p:spPr>
        <p:txBody>
          <a:bodyPr wrap="square" lIns="0" tIns="0" rIns="0" bIns="0" rtlCol="0" anchor="ctr"/>
          <a:lstStyle/>
          <a:p>
            <a:pPr marL="0" indent="0">
              <a:buNone/>
            </a:pPr>
            <a:r>
              <a:rPr lang="en-US" sz="1250" b="1" dirty="0">
                <a:solidFill>
                  <a:srgbClr val="0E2641"/>
                </a:solidFill>
                <a:latin typeface="Calibri" pitchFamily="34" charset="0"/>
                <a:ea typeface="Calibri" pitchFamily="34" charset="-122"/>
                <a:cs typeface="Calibri" pitchFamily="34" charset="-120"/>
              </a:rPr>
              <a:t>The twin-pillar defence</a:t>
            </a:r>
            <a:endParaRPr lang="en-US" sz="1250" dirty="0"/>
          </a:p>
        </p:txBody>
      </p:sp>
      <p:sp>
        <p:nvSpPr>
          <p:cNvPr id="13" name="Text 10"/>
          <p:cNvSpPr/>
          <p:nvPr/>
        </p:nvSpPr>
        <p:spPr>
          <a:xfrm>
            <a:off x="8385048" y="4919472"/>
            <a:ext cx="3200400" cy="1097280"/>
          </a:xfrm>
          <a:prstGeom prst="rect">
            <a:avLst/>
          </a:prstGeom>
          <a:noFill/>
          <a:ln/>
        </p:spPr>
        <p:txBody>
          <a:bodyPr wrap="square" lIns="0" tIns="0" rIns="0" bIns="0" rtlCol="0" anchor="ctr"/>
          <a:lstStyle/>
          <a:p>
            <a:pPr marL="0" indent="0">
              <a:buNone/>
            </a:pPr>
            <a:r>
              <a:rPr lang="en-US" sz="940" dirty="0">
                <a:solidFill>
                  <a:srgbClr val="556375"/>
                </a:solidFill>
                <a:latin typeface="Calibri" pitchFamily="34" charset="0"/>
                <a:ea typeface="Calibri" pitchFamily="34" charset="-122"/>
                <a:cs typeface="Calibri" pitchFamily="34" charset="-120"/>
              </a:rPr>
              <a:t>Prove a genuine, disclosed source; contest ‘reason to believe’ at the attachment stage; and use the tax and civil records as mutually reinforcing pillars.</a:t>
            </a:r>
            <a:endParaRPr lang="en-US" sz="940" dirty="0"/>
          </a:p>
        </p:txBody>
      </p:sp>
      <p:sp>
        <p:nvSpPr>
          <p:cNvPr id="14" name="Text 11"/>
          <p:cNvSpPr/>
          <p:nvPr/>
        </p:nvSpPr>
        <p:spPr>
          <a:xfrm>
            <a:off x="502920" y="6510528"/>
            <a:ext cx="5943600" cy="274320"/>
          </a:xfrm>
          <a:prstGeom prst="rect">
            <a:avLst/>
          </a:prstGeom>
          <a:noFill/>
          <a:ln/>
        </p:spPr>
        <p:txBody>
          <a:bodyPr wrap="square" lIns="0" tIns="0" rIns="0" bIns="0" rtlCol="0" anchor="ctr"/>
          <a:lstStyle/>
          <a:p>
            <a:pPr marL="0" indent="0" algn="l">
              <a:buNone/>
            </a:pPr>
            <a:r>
              <a:rPr lang="en-US" sz="750" dirty="0">
                <a:solidFill>
                  <a:srgbClr val="9EAFBF"/>
                </a:solidFill>
                <a:latin typeface="Calibri" pitchFamily="34" charset="0"/>
                <a:ea typeface="Calibri" pitchFamily="34" charset="-122"/>
                <a:cs typeface="Calibri" pitchFamily="34" charset="-120"/>
              </a:rPr>
              <a:t>PMLA &amp; Benami · Current Burning Issues · Adv. (CA.) Ajay Wadhwa</a:t>
            </a:r>
            <a:endParaRPr lang="en-US" sz="750" dirty="0"/>
          </a:p>
        </p:txBody>
      </p:sp>
      <p:sp>
        <p:nvSpPr>
          <p:cNvPr id="15" name="Text 12"/>
          <p:cNvSpPr/>
          <p:nvPr/>
        </p:nvSpPr>
        <p:spPr>
          <a:xfrm>
            <a:off x="11475720" y="6510528"/>
            <a:ext cx="457200" cy="274320"/>
          </a:xfrm>
          <a:prstGeom prst="rect">
            <a:avLst/>
          </a:prstGeom>
          <a:noFill/>
          <a:ln/>
        </p:spPr>
        <p:txBody>
          <a:bodyPr wrap="square" lIns="0" tIns="0" rIns="0" bIns="0" rtlCol="0" anchor="ctr"/>
          <a:lstStyle/>
          <a:p>
            <a:pPr marL="0" indent="0" algn="r">
              <a:buNone/>
            </a:pP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74320"/>
            <a:ext cx="8686800" cy="256032"/>
          </a:xfrm>
          <a:prstGeom prst="rect">
            <a:avLst/>
          </a:prstGeom>
          <a:noFill/>
          <a:ln/>
        </p:spPr>
        <p:txBody>
          <a:bodyPr wrap="square" lIns="0" tIns="0" rIns="0" bIns="0" rtlCol="0" anchor="ctr"/>
          <a:lstStyle/>
          <a:p>
            <a:pPr marL="0" indent="0">
              <a:buNone/>
            </a:pPr>
            <a:r>
              <a:rPr lang="en-US" sz="900" b="1" kern="0" spc="400" dirty="0">
                <a:solidFill>
                  <a:srgbClr val="AD8139"/>
                </a:solidFill>
                <a:latin typeface="Calibri" pitchFamily="34" charset="0"/>
                <a:ea typeface="Calibri" pitchFamily="34" charset="-122"/>
                <a:cs typeface="Calibri" pitchFamily="34" charset="-120"/>
              </a:rPr>
              <a:t>PART F · THE PROFESSIONAL IN THE LINE OF FIRE</a:t>
            </a:r>
            <a:endParaRPr lang="en-US" sz="900" dirty="0"/>
          </a:p>
        </p:txBody>
      </p:sp>
      <p:sp>
        <p:nvSpPr>
          <p:cNvPr id="3" name="Text 1"/>
          <p:cNvSpPr/>
          <p:nvPr/>
        </p:nvSpPr>
        <p:spPr>
          <a:xfrm>
            <a:off x="502920" y="566928"/>
            <a:ext cx="10515600" cy="502920"/>
          </a:xfrm>
          <a:prstGeom prst="rect">
            <a:avLst/>
          </a:prstGeom>
          <a:noFill/>
          <a:ln/>
        </p:spPr>
        <p:txBody>
          <a:bodyPr wrap="square" lIns="0" tIns="0" rIns="0" bIns="0" rtlCol="0" anchor="ctr"/>
          <a:lstStyle/>
          <a:p>
            <a:pPr marL="0" indent="0">
              <a:buNone/>
            </a:pPr>
            <a:r>
              <a:rPr lang="en-US" sz="2800" b="1" dirty="0">
                <a:solidFill>
                  <a:srgbClr val="0E2641"/>
                </a:solidFill>
                <a:latin typeface="Calibri" pitchFamily="34" charset="0"/>
                <a:ea typeface="Calibri" pitchFamily="34" charset="-122"/>
                <a:cs typeface="Calibri" pitchFamily="34" charset="-120"/>
              </a:rPr>
              <a:t>Reporting Duties &amp; the Privilege Dilemma</a:t>
            </a:r>
            <a:endParaRPr lang="en-US" sz="2800" dirty="0"/>
          </a:p>
        </p:txBody>
      </p:sp>
      <p:sp>
        <p:nvSpPr>
          <p:cNvPr id="4" name="Shape 2"/>
          <p:cNvSpPr/>
          <p:nvPr/>
        </p:nvSpPr>
        <p:spPr>
          <a:xfrm>
            <a:off x="502920" y="1417320"/>
            <a:ext cx="5486400" cy="2084832"/>
          </a:xfrm>
          <a:prstGeom prst="roundRect">
            <a:avLst>
              <a:gd name="adj" fmla="val 2193"/>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5" name="Text 3"/>
          <p:cNvSpPr/>
          <p:nvPr/>
        </p:nvSpPr>
        <p:spPr>
          <a:xfrm>
            <a:off x="722376" y="1600200"/>
            <a:ext cx="5029200" cy="310896"/>
          </a:xfrm>
          <a:prstGeom prst="rect">
            <a:avLst/>
          </a:prstGeom>
          <a:noFill/>
          <a:ln/>
        </p:spPr>
        <p:txBody>
          <a:bodyPr wrap="square" lIns="0" tIns="0" rIns="0" bIns="0" rtlCol="0" anchor="ctr"/>
          <a:lstStyle/>
          <a:p>
            <a:pPr marL="0" indent="0">
              <a:buNone/>
            </a:pPr>
            <a:r>
              <a:rPr lang="en-US" sz="1400" b="1" dirty="0">
                <a:solidFill>
                  <a:srgbClr val="0E2641"/>
                </a:solidFill>
                <a:latin typeface="Calibri" pitchFamily="34" charset="0"/>
                <a:ea typeface="Calibri" pitchFamily="34" charset="-122"/>
                <a:cs typeface="Calibri" pitchFamily="34" charset="-120"/>
              </a:rPr>
              <a:t>Who is a reporting entity</a:t>
            </a:r>
            <a:endParaRPr lang="en-US" sz="1400" dirty="0"/>
          </a:p>
        </p:txBody>
      </p:sp>
      <p:sp>
        <p:nvSpPr>
          <p:cNvPr id="6" name="Text 4"/>
          <p:cNvSpPr/>
          <p:nvPr/>
        </p:nvSpPr>
        <p:spPr>
          <a:xfrm>
            <a:off x="722376" y="1965960"/>
            <a:ext cx="5029200" cy="1417320"/>
          </a:xfrm>
          <a:prstGeom prst="rect">
            <a:avLst/>
          </a:prstGeom>
          <a:noFill/>
          <a:ln/>
        </p:spPr>
        <p:txBody>
          <a:bodyPr wrap="square" lIns="0" tIns="0" rIns="0" bIns="0" rtlCol="0" anchor="ctr"/>
          <a:lstStyle/>
          <a:p>
            <a:pPr marL="0" indent="0">
              <a:buNone/>
            </a:pPr>
            <a:r>
              <a:rPr lang="en-US" sz="1000" dirty="0">
                <a:solidFill>
                  <a:srgbClr val="556375"/>
                </a:solidFill>
                <a:latin typeface="Calibri" pitchFamily="34" charset="0"/>
                <a:ea typeface="Calibri" pitchFamily="34" charset="-122"/>
                <a:cs typeface="Calibri" pitchFamily="34" charset="-120"/>
              </a:rPr>
              <a:t>Banks, financial institutions and intermediaries — and, for specified transactions carried out for clients, chartered accountants, company secretaries and cost accountants — carry obligations under S.2(1)(sa)/(wa) read with S.12.</a:t>
            </a:r>
            <a:endParaRPr lang="en-US" sz="1000" dirty="0"/>
          </a:p>
        </p:txBody>
      </p:sp>
      <p:sp>
        <p:nvSpPr>
          <p:cNvPr id="7" name="Shape 5"/>
          <p:cNvSpPr/>
          <p:nvPr/>
        </p:nvSpPr>
        <p:spPr>
          <a:xfrm>
            <a:off x="6217920" y="1417320"/>
            <a:ext cx="5486400" cy="2084832"/>
          </a:xfrm>
          <a:prstGeom prst="roundRect">
            <a:avLst>
              <a:gd name="adj" fmla="val 2193"/>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8" name="Text 6"/>
          <p:cNvSpPr/>
          <p:nvPr/>
        </p:nvSpPr>
        <p:spPr>
          <a:xfrm>
            <a:off x="6437376" y="1600200"/>
            <a:ext cx="5029200" cy="310896"/>
          </a:xfrm>
          <a:prstGeom prst="rect">
            <a:avLst/>
          </a:prstGeom>
          <a:noFill/>
          <a:ln/>
        </p:spPr>
        <p:txBody>
          <a:bodyPr wrap="square" lIns="0" tIns="0" rIns="0" bIns="0" rtlCol="0" anchor="ctr"/>
          <a:lstStyle/>
          <a:p>
            <a:pPr marL="0" indent="0">
              <a:buNone/>
            </a:pPr>
            <a:r>
              <a:rPr lang="en-US" sz="1400" b="1" dirty="0">
                <a:solidFill>
                  <a:srgbClr val="0E2641"/>
                </a:solidFill>
                <a:latin typeface="Calibri" pitchFamily="34" charset="0"/>
                <a:ea typeface="Calibri" pitchFamily="34" charset="-122"/>
                <a:cs typeface="Calibri" pitchFamily="34" charset="-120"/>
              </a:rPr>
              <a:t>KYC &amp; STR obligations</a:t>
            </a:r>
            <a:endParaRPr lang="en-US" sz="1400" dirty="0"/>
          </a:p>
        </p:txBody>
      </p:sp>
      <p:sp>
        <p:nvSpPr>
          <p:cNvPr id="9" name="Text 7"/>
          <p:cNvSpPr/>
          <p:nvPr/>
        </p:nvSpPr>
        <p:spPr>
          <a:xfrm>
            <a:off x="6437376" y="1965960"/>
            <a:ext cx="5029200" cy="1417320"/>
          </a:xfrm>
          <a:prstGeom prst="rect">
            <a:avLst/>
          </a:prstGeom>
          <a:noFill/>
          <a:ln/>
        </p:spPr>
        <p:txBody>
          <a:bodyPr wrap="square" lIns="0" tIns="0" rIns="0" bIns="0" rtlCol="0" anchor="ctr"/>
          <a:lstStyle/>
          <a:p>
            <a:pPr marL="0" indent="0">
              <a:buNone/>
            </a:pPr>
            <a:r>
              <a:rPr lang="en-US" sz="1000" dirty="0">
                <a:solidFill>
                  <a:srgbClr val="556375"/>
                </a:solidFill>
                <a:latin typeface="Calibri" pitchFamily="34" charset="0"/>
                <a:ea typeface="Calibri" pitchFamily="34" charset="-122"/>
                <a:cs typeface="Calibri" pitchFamily="34" charset="-120"/>
              </a:rPr>
              <a:t>Identify the customer and the true beneficial owner; file Suspicious Transaction Reports with FIU-IND; maintain records for at least five years; calibrate diligence to risk.</a:t>
            </a:r>
            <a:endParaRPr lang="en-US" sz="1000" dirty="0"/>
          </a:p>
        </p:txBody>
      </p:sp>
      <p:sp>
        <p:nvSpPr>
          <p:cNvPr id="10" name="Shape 8"/>
          <p:cNvSpPr/>
          <p:nvPr/>
        </p:nvSpPr>
        <p:spPr>
          <a:xfrm>
            <a:off x="502920" y="3703320"/>
            <a:ext cx="5486400" cy="2084832"/>
          </a:xfrm>
          <a:prstGeom prst="roundRect">
            <a:avLst>
              <a:gd name="adj" fmla="val 2193"/>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11" name="Text 9"/>
          <p:cNvSpPr/>
          <p:nvPr/>
        </p:nvSpPr>
        <p:spPr>
          <a:xfrm>
            <a:off x="722376" y="3886200"/>
            <a:ext cx="5029200" cy="310896"/>
          </a:xfrm>
          <a:prstGeom prst="rect">
            <a:avLst/>
          </a:prstGeom>
          <a:noFill/>
          <a:ln/>
        </p:spPr>
        <p:txBody>
          <a:bodyPr wrap="square" lIns="0" tIns="0" rIns="0" bIns="0" rtlCol="0" anchor="ctr"/>
          <a:lstStyle/>
          <a:p>
            <a:pPr marL="0" indent="0">
              <a:buNone/>
            </a:pPr>
            <a:r>
              <a:rPr lang="en-US" sz="1400" b="1" dirty="0">
                <a:solidFill>
                  <a:srgbClr val="0E2641"/>
                </a:solidFill>
                <a:latin typeface="Calibri" pitchFamily="34" charset="0"/>
                <a:ea typeface="Calibri" pitchFamily="34" charset="-122"/>
                <a:cs typeface="Calibri" pitchFamily="34" charset="-120"/>
              </a:rPr>
              <a:t>Red flags to watch</a:t>
            </a:r>
            <a:endParaRPr lang="en-US" sz="1400" dirty="0"/>
          </a:p>
        </p:txBody>
      </p:sp>
      <p:sp>
        <p:nvSpPr>
          <p:cNvPr id="12" name="Text 10"/>
          <p:cNvSpPr/>
          <p:nvPr/>
        </p:nvSpPr>
        <p:spPr>
          <a:xfrm>
            <a:off x="722376" y="4251960"/>
            <a:ext cx="5029200" cy="1417320"/>
          </a:xfrm>
          <a:prstGeom prst="rect">
            <a:avLst/>
          </a:prstGeom>
          <a:noFill/>
          <a:ln/>
        </p:spPr>
        <p:txBody>
          <a:bodyPr wrap="square" lIns="0" tIns="0" rIns="0" bIns="0" rtlCol="0" anchor="ctr"/>
          <a:lstStyle/>
          <a:p>
            <a:pPr marL="0" indent="0">
              <a:buNone/>
            </a:pPr>
            <a:r>
              <a:rPr lang="en-US" sz="1000" dirty="0">
                <a:solidFill>
                  <a:srgbClr val="556375"/>
                </a:solidFill>
                <a:latin typeface="Calibri" pitchFamily="34" charset="0"/>
                <a:ea typeface="Calibri" pitchFamily="34" charset="-122"/>
                <a:cs typeface="Calibri" pitchFamily="34" charset="-120"/>
              </a:rPr>
              <a:t>Insistence on cash or avoidance of banking channels; webs of entities with no commercial rationale; loans without economic substance; registrations out of line with declared income; circular fund flows.</a:t>
            </a:r>
            <a:endParaRPr lang="en-US" sz="1000" dirty="0"/>
          </a:p>
        </p:txBody>
      </p:sp>
      <p:sp>
        <p:nvSpPr>
          <p:cNvPr id="13" name="Shape 11"/>
          <p:cNvSpPr/>
          <p:nvPr/>
        </p:nvSpPr>
        <p:spPr>
          <a:xfrm>
            <a:off x="6217920" y="3703320"/>
            <a:ext cx="5486400" cy="2084832"/>
          </a:xfrm>
          <a:prstGeom prst="roundRect">
            <a:avLst>
              <a:gd name="adj" fmla="val 2193"/>
            </a:avLst>
          </a:prstGeom>
          <a:solidFill>
            <a:srgbClr val="F5EEDE"/>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14" name="Text 12"/>
          <p:cNvSpPr/>
          <p:nvPr/>
        </p:nvSpPr>
        <p:spPr>
          <a:xfrm>
            <a:off x="6437376" y="3886200"/>
            <a:ext cx="5029200" cy="310896"/>
          </a:xfrm>
          <a:prstGeom prst="rect">
            <a:avLst/>
          </a:prstGeom>
          <a:noFill/>
          <a:ln/>
        </p:spPr>
        <p:txBody>
          <a:bodyPr wrap="square" lIns="0" tIns="0" rIns="0" bIns="0" rtlCol="0" anchor="ctr"/>
          <a:lstStyle/>
          <a:p>
            <a:pPr marL="0" indent="0">
              <a:buNone/>
            </a:pPr>
            <a:r>
              <a:rPr lang="en-US" sz="1400" b="1" dirty="0">
                <a:solidFill>
                  <a:srgbClr val="0E2641"/>
                </a:solidFill>
                <a:latin typeface="Calibri" pitchFamily="34" charset="0"/>
                <a:ea typeface="Calibri" pitchFamily="34" charset="-122"/>
                <a:cs typeface="Calibri" pitchFamily="34" charset="-120"/>
              </a:rPr>
              <a:t>Privilege vs disclosure</a:t>
            </a:r>
            <a:endParaRPr lang="en-US" sz="1400" dirty="0"/>
          </a:p>
        </p:txBody>
      </p:sp>
      <p:sp>
        <p:nvSpPr>
          <p:cNvPr id="15" name="Text 13"/>
          <p:cNvSpPr/>
          <p:nvPr/>
        </p:nvSpPr>
        <p:spPr>
          <a:xfrm>
            <a:off x="6437376" y="4251960"/>
            <a:ext cx="5029200" cy="1417320"/>
          </a:xfrm>
          <a:prstGeom prst="rect">
            <a:avLst/>
          </a:prstGeom>
          <a:noFill/>
          <a:ln/>
        </p:spPr>
        <p:txBody>
          <a:bodyPr wrap="square" lIns="0" tIns="0" rIns="0" bIns="0" rtlCol="0" anchor="ctr"/>
          <a:lstStyle/>
          <a:p>
            <a:pPr marL="0" indent="0">
              <a:buNone/>
            </a:pPr>
            <a:r>
              <a:rPr lang="en-US" sz="1000" dirty="0">
                <a:solidFill>
                  <a:srgbClr val="556375"/>
                </a:solidFill>
                <a:latin typeface="Calibri" pitchFamily="34" charset="0"/>
                <a:ea typeface="Calibri" pitchFamily="34" charset="-122"/>
                <a:cs typeface="Calibri" pitchFamily="34" charset="-120"/>
              </a:rPr>
              <a:t>Privilege protects advice, not the structuring of a transaction. The 2025 advocate-summons episode ended with the Supreme Court's suo motu intervention — opinions and advice are protected; execution work is not. One who abets a benami remains punishable (S.53).</a:t>
            </a:r>
            <a:endParaRPr lang="en-US" sz="1000" dirty="0"/>
          </a:p>
        </p:txBody>
      </p:sp>
      <p:sp>
        <p:nvSpPr>
          <p:cNvPr id="16" name="Text 14"/>
          <p:cNvSpPr/>
          <p:nvPr/>
        </p:nvSpPr>
        <p:spPr>
          <a:xfrm>
            <a:off x="502920" y="5742432"/>
            <a:ext cx="11155680" cy="457200"/>
          </a:xfrm>
          <a:prstGeom prst="rect">
            <a:avLst/>
          </a:prstGeom>
          <a:noFill/>
          <a:ln/>
        </p:spPr>
        <p:txBody>
          <a:bodyPr wrap="square" lIns="0" tIns="0" rIns="0" bIns="0" rtlCol="0" anchor="ctr"/>
          <a:lstStyle/>
          <a:p>
            <a:pPr marL="0" indent="0">
              <a:buNone/>
            </a:pPr>
            <a:r>
              <a:rPr lang="en-US" sz="1050" b="1" dirty="0">
                <a:solidFill>
                  <a:srgbClr val="0E2641"/>
                </a:solidFill>
                <a:latin typeface="Calibri" pitchFamily="34" charset="0"/>
                <a:ea typeface="Calibri" pitchFamily="34" charset="-122"/>
                <a:cs typeface="Calibri" pitchFamily="34" charset="-120"/>
              </a:rPr>
              <a:t>The uncomfortable truth ·  </a:t>
            </a:r>
            <a:r>
              <a:rPr lang="en-US" sz="1050" dirty="0">
                <a:solidFill>
                  <a:srgbClr val="556375"/>
                </a:solidFill>
                <a:latin typeface="Calibri" pitchFamily="34" charset="0"/>
                <a:ea typeface="Calibri" pitchFamily="34" charset="-122"/>
                <a:cs typeface="Calibri" pitchFamily="34" charset="-120"/>
              </a:rPr>
              <a:t>The professional who structures the entry is no longer a bystander — he is a reporting entity on one side and a potential abettor on the other.</a:t>
            </a:r>
            <a:endParaRPr lang="en-US" sz="1050" dirty="0"/>
          </a:p>
        </p:txBody>
      </p:sp>
      <p:sp>
        <p:nvSpPr>
          <p:cNvPr id="17" name="Text 15"/>
          <p:cNvSpPr/>
          <p:nvPr/>
        </p:nvSpPr>
        <p:spPr>
          <a:xfrm>
            <a:off x="502920" y="6510528"/>
            <a:ext cx="5943600" cy="274320"/>
          </a:xfrm>
          <a:prstGeom prst="rect">
            <a:avLst/>
          </a:prstGeom>
          <a:noFill/>
          <a:ln/>
        </p:spPr>
        <p:txBody>
          <a:bodyPr wrap="square" lIns="0" tIns="0" rIns="0" bIns="0" rtlCol="0" anchor="ctr"/>
          <a:lstStyle/>
          <a:p>
            <a:pPr marL="0" indent="0" algn="l">
              <a:buNone/>
            </a:pPr>
            <a:r>
              <a:rPr lang="en-US" sz="750" dirty="0">
                <a:solidFill>
                  <a:srgbClr val="9EAFBF"/>
                </a:solidFill>
                <a:latin typeface="Calibri" pitchFamily="34" charset="0"/>
                <a:ea typeface="Calibri" pitchFamily="34" charset="-122"/>
                <a:cs typeface="Calibri" pitchFamily="34" charset="-120"/>
              </a:rPr>
              <a:t>PMLA &amp; Benami · Current Burning Issues · Adv. (CA.) Ajay Wadhwa</a:t>
            </a:r>
            <a:endParaRPr lang="en-US" sz="750" dirty="0"/>
          </a:p>
        </p:txBody>
      </p:sp>
      <p:sp>
        <p:nvSpPr>
          <p:cNvPr id="18" name="Text 16"/>
          <p:cNvSpPr/>
          <p:nvPr/>
        </p:nvSpPr>
        <p:spPr>
          <a:xfrm>
            <a:off x="11475720" y="6510528"/>
            <a:ext cx="457200" cy="274320"/>
          </a:xfrm>
          <a:prstGeom prst="rect">
            <a:avLst/>
          </a:prstGeom>
          <a:noFill/>
          <a:ln/>
        </p:spPr>
        <p:txBody>
          <a:bodyPr wrap="square" lIns="0" tIns="0" rIns="0" bIns="0" rtlCol="0" anchor="ctr"/>
          <a:lstStyle/>
          <a:p>
            <a:pPr marL="0" indent="0" algn="r">
              <a:buNone/>
            </a:pP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74320"/>
            <a:ext cx="8686800" cy="256032"/>
          </a:xfrm>
          <a:prstGeom prst="rect">
            <a:avLst/>
          </a:prstGeom>
          <a:noFill/>
          <a:ln/>
        </p:spPr>
        <p:txBody>
          <a:bodyPr wrap="square" lIns="0" tIns="0" rIns="0" bIns="0" rtlCol="0" anchor="ctr"/>
          <a:lstStyle/>
          <a:p>
            <a:pPr marL="0" indent="0">
              <a:buNone/>
            </a:pPr>
            <a:r>
              <a:rPr lang="en-US" sz="900" b="1" kern="0" spc="400" dirty="0">
                <a:solidFill>
                  <a:srgbClr val="AD8139"/>
                </a:solidFill>
                <a:latin typeface="Calibri" pitchFamily="34" charset="0"/>
                <a:ea typeface="Calibri" pitchFamily="34" charset="-122"/>
                <a:cs typeface="Calibri" pitchFamily="34" charset="-120"/>
              </a:rPr>
              <a:t>IN CLOSING</a:t>
            </a:r>
            <a:endParaRPr lang="en-US" sz="900" dirty="0"/>
          </a:p>
        </p:txBody>
      </p:sp>
      <p:sp>
        <p:nvSpPr>
          <p:cNvPr id="3" name="Text 1"/>
          <p:cNvSpPr/>
          <p:nvPr/>
        </p:nvSpPr>
        <p:spPr>
          <a:xfrm>
            <a:off x="502920" y="566928"/>
            <a:ext cx="10058400" cy="502920"/>
          </a:xfrm>
          <a:prstGeom prst="rect">
            <a:avLst/>
          </a:prstGeom>
          <a:noFill/>
          <a:ln/>
        </p:spPr>
        <p:txBody>
          <a:bodyPr wrap="square" lIns="0" tIns="0" rIns="0" bIns="0" rtlCol="0" anchor="ctr"/>
          <a:lstStyle/>
          <a:p>
            <a:pPr marL="0" indent="0">
              <a:buNone/>
            </a:pPr>
            <a:r>
              <a:rPr lang="en-US" sz="2800" b="1" dirty="0">
                <a:solidFill>
                  <a:srgbClr val="0E2641"/>
                </a:solidFill>
                <a:latin typeface="Calibri" pitchFamily="34" charset="0"/>
                <a:ea typeface="Calibri" pitchFamily="34" charset="-122"/>
                <a:cs typeface="Calibri" pitchFamily="34" charset="-120"/>
              </a:rPr>
              <a:t>Six Things to Carry Away</a:t>
            </a:r>
            <a:endParaRPr lang="en-US" sz="2800" dirty="0"/>
          </a:p>
        </p:txBody>
      </p:sp>
      <p:sp>
        <p:nvSpPr>
          <p:cNvPr id="4" name="Shape 2"/>
          <p:cNvSpPr/>
          <p:nvPr/>
        </p:nvSpPr>
        <p:spPr>
          <a:xfrm>
            <a:off x="502920" y="1417320"/>
            <a:ext cx="3611880" cy="2194560"/>
          </a:xfrm>
          <a:prstGeom prst="roundRect">
            <a:avLst>
              <a:gd name="adj" fmla="val 2083"/>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5" name="Shape 3"/>
          <p:cNvSpPr/>
          <p:nvPr/>
        </p:nvSpPr>
        <p:spPr>
          <a:xfrm>
            <a:off x="685800" y="1600200"/>
            <a:ext cx="402336" cy="402336"/>
          </a:xfrm>
          <a:prstGeom prst="ellipse">
            <a:avLst/>
          </a:prstGeom>
          <a:solidFill>
            <a:srgbClr val="0E2641"/>
          </a:solidFill>
          <a:ln/>
        </p:spPr>
        <p:txBody>
          <a:bodyPr/>
          <a:lstStyle/>
          <a:p>
            <a:endParaRPr lang="en-US"/>
          </a:p>
        </p:txBody>
      </p:sp>
      <p:sp>
        <p:nvSpPr>
          <p:cNvPr id="6" name="Text 4"/>
          <p:cNvSpPr/>
          <p:nvPr/>
        </p:nvSpPr>
        <p:spPr>
          <a:xfrm>
            <a:off x="685800" y="1600200"/>
            <a:ext cx="402336" cy="402336"/>
          </a:xfrm>
          <a:prstGeom prst="rect">
            <a:avLst/>
          </a:prstGeom>
          <a:noFill/>
          <a:ln/>
        </p:spPr>
        <p:txBody>
          <a:bodyPr wrap="square" lIns="0" tIns="0" rIns="0" bIns="0" rtlCol="0" anchor="ctr"/>
          <a:lstStyle/>
          <a:p>
            <a:pPr marL="0" indent="0" algn="ctr">
              <a:buNone/>
            </a:pPr>
            <a:r>
              <a:rPr lang="en-US" sz="1300" b="1" dirty="0">
                <a:solidFill>
                  <a:srgbClr val="C8A14A"/>
                </a:solidFill>
                <a:latin typeface="Calibri" pitchFamily="34" charset="0"/>
                <a:ea typeface="Calibri" pitchFamily="34" charset="-122"/>
                <a:cs typeface="Calibri" pitchFamily="34" charset="-120"/>
              </a:rPr>
              <a:t>1</a:t>
            </a:r>
            <a:endParaRPr lang="en-US" sz="1300" dirty="0"/>
          </a:p>
        </p:txBody>
      </p:sp>
      <p:sp>
        <p:nvSpPr>
          <p:cNvPr id="7" name="Text 5"/>
          <p:cNvSpPr/>
          <p:nvPr/>
        </p:nvSpPr>
        <p:spPr>
          <a:xfrm>
            <a:off x="1216152" y="1563624"/>
            <a:ext cx="2743200" cy="713232"/>
          </a:xfrm>
          <a:prstGeom prst="rect">
            <a:avLst/>
          </a:prstGeom>
          <a:noFill/>
          <a:ln/>
        </p:spPr>
        <p:txBody>
          <a:bodyPr wrap="square" lIns="0" tIns="0" rIns="0" bIns="0" rtlCol="0" anchor="ctr"/>
          <a:lstStyle/>
          <a:p>
            <a:pPr marL="0" indent="0">
              <a:buNone/>
            </a:pPr>
            <a:r>
              <a:rPr lang="en-US" sz="1180" b="1" dirty="0">
                <a:solidFill>
                  <a:srgbClr val="0E2641"/>
                </a:solidFill>
                <a:latin typeface="Calibri" pitchFamily="34" charset="0"/>
                <a:ea typeface="Calibri" pitchFamily="34" charset="-122"/>
                <a:cs typeface="Calibri" pitchFamily="34" charset="-120"/>
              </a:rPr>
              <a:t>The predicate is the foundation</a:t>
            </a:r>
            <a:endParaRPr lang="en-US" sz="1180" dirty="0"/>
          </a:p>
        </p:txBody>
      </p:sp>
      <p:sp>
        <p:nvSpPr>
          <p:cNvPr id="8" name="Text 6"/>
          <p:cNvSpPr/>
          <p:nvPr/>
        </p:nvSpPr>
        <p:spPr>
          <a:xfrm>
            <a:off x="704088" y="2331720"/>
            <a:ext cx="3200400" cy="1188720"/>
          </a:xfrm>
          <a:prstGeom prst="rect">
            <a:avLst/>
          </a:prstGeom>
          <a:noFill/>
          <a:ln/>
        </p:spPr>
        <p:txBody>
          <a:bodyPr wrap="square" lIns="0" tIns="0" rIns="0" bIns="0" rtlCol="0" anchor="ctr"/>
          <a:lstStyle/>
          <a:p>
            <a:pPr marL="0" indent="0">
              <a:buNone/>
            </a:pPr>
            <a:r>
              <a:rPr lang="en-US" sz="930" dirty="0">
                <a:solidFill>
                  <a:srgbClr val="556375"/>
                </a:solidFill>
                <a:latin typeface="Calibri" pitchFamily="34" charset="0"/>
                <a:ea typeface="Calibri" pitchFamily="34" charset="-122"/>
                <a:cs typeface="Calibri" pitchFamily="34" charset="-120"/>
              </a:rPr>
              <a:t>PMLA stands or falls with the scheduled offence — but note the Madras HC caveat: quashing on technical grounds may not amount to final absolution.</a:t>
            </a:r>
            <a:endParaRPr lang="en-US" sz="930" dirty="0"/>
          </a:p>
        </p:txBody>
      </p:sp>
      <p:sp>
        <p:nvSpPr>
          <p:cNvPr id="9" name="Shape 7"/>
          <p:cNvSpPr/>
          <p:nvPr/>
        </p:nvSpPr>
        <p:spPr>
          <a:xfrm>
            <a:off x="4343400" y="1417320"/>
            <a:ext cx="3611880" cy="2194560"/>
          </a:xfrm>
          <a:prstGeom prst="roundRect">
            <a:avLst>
              <a:gd name="adj" fmla="val 2083"/>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10" name="Shape 8"/>
          <p:cNvSpPr/>
          <p:nvPr/>
        </p:nvSpPr>
        <p:spPr>
          <a:xfrm>
            <a:off x="4526280" y="1600200"/>
            <a:ext cx="402336" cy="402336"/>
          </a:xfrm>
          <a:prstGeom prst="ellipse">
            <a:avLst/>
          </a:prstGeom>
          <a:solidFill>
            <a:srgbClr val="0E2641"/>
          </a:solidFill>
          <a:ln/>
        </p:spPr>
        <p:txBody>
          <a:bodyPr/>
          <a:lstStyle/>
          <a:p>
            <a:endParaRPr lang="en-US"/>
          </a:p>
        </p:txBody>
      </p:sp>
      <p:sp>
        <p:nvSpPr>
          <p:cNvPr id="11" name="Text 9"/>
          <p:cNvSpPr/>
          <p:nvPr/>
        </p:nvSpPr>
        <p:spPr>
          <a:xfrm>
            <a:off x="4526280" y="1600200"/>
            <a:ext cx="402336" cy="402336"/>
          </a:xfrm>
          <a:prstGeom prst="rect">
            <a:avLst/>
          </a:prstGeom>
          <a:noFill/>
          <a:ln/>
        </p:spPr>
        <p:txBody>
          <a:bodyPr wrap="square" lIns="0" tIns="0" rIns="0" bIns="0" rtlCol="0" anchor="ctr"/>
          <a:lstStyle/>
          <a:p>
            <a:pPr marL="0" indent="0" algn="ctr">
              <a:buNone/>
            </a:pPr>
            <a:r>
              <a:rPr lang="en-US" sz="1300" b="1" dirty="0">
                <a:solidFill>
                  <a:srgbClr val="C8A14A"/>
                </a:solidFill>
                <a:latin typeface="Calibri" pitchFamily="34" charset="0"/>
                <a:ea typeface="Calibri" pitchFamily="34" charset="-122"/>
                <a:cs typeface="Calibri" pitchFamily="34" charset="-120"/>
              </a:rPr>
              <a:t>2</a:t>
            </a:r>
            <a:endParaRPr lang="en-US" sz="1300" dirty="0"/>
          </a:p>
        </p:txBody>
      </p:sp>
      <p:sp>
        <p:nvSpPr>
          <p:cNvPr id="12" name="Text 10"/>
          <p:cNvSpPr/>
          <p:nvPr/>
        </p:nvSpPr>
        <p:spPr>
          <a:xfrm>
            <a:off x="5056632" y="1563624"/>
            <a:ext cx="2743200" cy="713232"/>
          </a:xfrm>
          <a:prstGeom prst="rect">
            <a:avLst/>
          </a:prstGeom>
          <a:noFill/>
          <a:ln/>
        </p:spPr>
        <p:txBody>
          <a:bodyPr wrap="square" lIns="0" tIns="0" rIns="0" bIns="0" rtlCol="0" anchor="ctr"/>
          <a:lstStyle/>
          <a:p>
            <a:pPr marL="0" indent="0">
              <a:buNone/>
            </a:pPr>
            <a:r>
              <a:rPr lang="en-US" sz="1180" b="1" dirty="0">
                <a:solidFill>
                  <a:srgbClr val="0E2641"/>
                </a:solidFill>
                <a:latin typeface="Calibri" pitchFamily="34" charset="0"/>
                <a:ea typeface="Calibri" pitchFamily="34" charset="-122"/>
                <a:cs typeface="Calibri" pitchFamily="34" charset="-120"/>
              </a:rPr>
              <a:t>Liberty has reasserted itself</a:t>
            </a:r>
            <a:endParaRPr lang="en-US" sz="1180" dirty="0"/>
          </a:p>
        </p:txBody>
      </p:sp>
      <p:sp>
        <p:nvSpPr>
          <p:cNvPr id="13" name="Text 11"/>
          <p:cNvSpPr/>
          <p:nvPr/>
        </p:nvSpPr>
        <p:spPr>
          <a:xfrm>
            <a:off x="4544568" y="2331720"/>
            <a:ext cx="3200400" cy="1188720"/>
          </a:xfrm>
          <a:prstGeom prst="rect">
            <a:avLst/>
          </a:prstGeom>
          <a:noFill/>
          <a:ln/>
        </p:spPr>
        <p:txBody>
          <a:bodyPr wrap="square" lIns="0" tIns="0" rIns="0" bIns="0" rtlCol="0" anchor="ctr"/>
          <a:lstStyle/>
          <a:p>
            <a:pPr marL="0" indent="0">
              <a:buNone/>
            </a:pPr>
            <a:r>
              <a:rPr lang="en-US" sz="930" dirty="0">
                <a:solidFill>
                  <a:srgbClr val="556375"/>
                </a:solidFill>
                <a:latin typeface="Calibri" pitchFamily="34" charset="0"/>
                <a:ea typeface="Calibri" pitchFamily="34" charset="-122"/>
                <a:cs typeface="Calibri" pitchFamily="34" charset="-120"/>
              </a:rPr>
              <a:t>Written grounds of arrest, restraint on custodial S.50 statements, and Article 21 bail on delay have softened the rigour of S.45 — the review will test how far.</a:t>
            </a:r>
            <a:endParaRPr lang="en-US" sz="930" dirty="0"/>
          </a:p>
        </p:txBody>
      </p:sp>
      <p:sp>
        <p:nvSpPr>
          <p:cNvPr id="14" name="Shape 12"/>
          <p:cNvSpPr/>
          <p:nvPr/>
        </p:nvSpPr>
        <p:spPr>
          <a:xfrm>
            <a:off x="8183880" y="1417320"/>
            <a:ext cx="3611880" cy="2194560"/>
          </a:xfrm>
          <a:prstGeom prst="roundRect">
            <a:avLst>
              <a:gd name="adj" fmla="val 2083"/>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15" name="Shape 13"/>
          <p:cNvSpPr/>
          <p:nvPr/>
        </p:nvSpPr>
        <p:spPr>
          <a:xfrm>
            <a:off x="8366760" y="1600200"/>
            <a:ext cx="402336" cy="402336"/>
          </a:xfrm>
          <a:prstGeom prst="ellipse">
            <a:avLst/>
          </a:prstGeom>
          <a:solidFill>
            <a:srgbClr val="0E2641"/>
          </a:solidFill>
          <a:ln/>
        </p:spPr>
        <p:txBody>
          <a:bodyPr/>
          <a:lstStyle/>
          <a:p>
            <a:endParaRPr lang="en-US"/>
          </a:p>
        </p:txBody>
      </p:sp>
      <p:sp>
        <p:nvSpPr>
          <p:cNvPr id="16" name="Text 14"/>
          <p:cNvSpPr/>
          <p:nvPr/>
        </p:nvSpPr>
        <p:spPr>
          <a:xfrm>
            <a:off x="8366760" y="1600200"/>
            <a:ext cx="402336" cy="402336"/>
          </a:xfrm>
          <a:prstGeom prst="rect">
            <a:avLst/>
          </a:prstGeom>
          <a:noFill/>
          <a:ln/>
        </p:spPr>
        <p:txBody>
          <a:bodyPr wrap="square" lIns="0" tIns="0" rIns="0" bIns="0" rtlCol="0" anchor="ctr"/>
          <a:lstStyle/>
          <a:p>
            <a:pPr marL="0" indent="0" algn="ctr">
              <a:buNone/>
            </a:pPr>
            <a:r>
              <a:rPr lang="en-US" sz="1300" b="1" dirty="0">
                <a:solidFill>
                  <a:srgbClr val="C8A14A"/>
                </a:solidFill>
                <a:latin typeface="Calibri" pitchFamily="34" charset="0"/>
                <a:ea typeface="Calibri" pitchFamily="34" charset="-122"/>
                <a:cs typeface="Calibri" pitchFamily="34" charset="-120"/>
              </a:rPr>
              <a:t>3</a:t>
            </a:r>
            <a:endParaRPr lang="en-US" sz="1300" dirty="0"/>
          </a:p>
        </p:txBody>
      </p:sp>
      <p:sp>
        <p:nvSpPr>
          <p:cNvPr id="17" name="Text 15"/>
          <p:cNvSpPr/>
          <p:nvPr/>
        </p:nvSpPr>
        <p:spPr>
          <a:xfrm>
            <a:off x="8897112" y="1563624"/>
            <a:ext cx="2743200" cy="713232"/>
          </a:xfrm>
          <a:prstGeom prst="rect">
            <a:avLst/>
          </a:prstGeom>
          <a:noFill/>
          <a:ln/>
        </p:spPr>
        <p:txBody>
          <a:bodyPr wrap="square" lIns="0" tIns="0" rIns="0" bIns="0" rtlCol="0" anchor="ctr"/>
          <a:lstStyle/>
          <a:p>
            <a:pPr marL="0" indent="0">
              <a:buNone/>
            </a:pPr>
            <a:r>
              <a:rPr lang="en-US" sz="1180" b="1" dirty="0">
                <a:solidFill>
                  <a:srgbClr val="0E2641"/>
                </a:solidFill>
                <a:latin typeface="Calibri" pitchFamily="34" charset="0"/>
                <a:ea typeface="Calibri" pitchFamily="34" charset="-122"/>
                <a:cs typeface="Calibri" pitchFamily="34" charset="-120"/>
              </a:rPr>
              <a:t>The burden is not the beginning</a:t>
            </a:r>
            <a:endParaRPr lang="en-US" sz="1180" dirty="0"/>
          </a:p>
        </p:txBody>
      </p:sp>
      <p:sp>
        <p:nvSpPr>
          <p:cNvPr id="18" name="Text 16"/>
          <p:cNvSpPr/>
          <p:nvPr/>
        </p:nvSpPr>
        <p:spPr>
          <a:xfrm>
            <a:off x="8385048" y="2331720"/>
            <a:ext cx="3200400" cy="1188720"/>
          </a:xfrm>
          <a:prstGeom prst="rect">
            <a:avLst/>
          </a:prstGeom>
          <a:noFill/>
          <a:ln/>
        </p:spPr>
        <p:txBody>
          <a:bodyPr wrap="square" lIns="0" tIns="0" rIns="0" bIns="0" rtlCol="0" anchor="ctr"/>
          <a:lstStyle/>
          <a:p>
            <a:pPr marL="0" indent="0">
              <a:buNone/>
            </a:pPr>
            <a:r>
              <a:rPr lang="en-US" sz="930" dirty="0">
                <a:solidFill>
                  <a:srgbClr val="556375"/>
                </a:solidFill>
                <a:latin typeface="Calibri" pitchFamily="34" charset="0"/>
                <a:ea typeface="Calibri" pitchFamily="34" charset="-122"/>
                <a:cs typeface="Calibri" pitchFamily="34" charset="-120"/>
              </a:rPr>
              <a:t>Sections 24 and 45 bite only after the ED lays the foundational facts — make them prove the nexus first.</a:t>
            </a:r>
            <a:endParaRPr lang="en-US" sz="930" dirty="0"/>
          </a:p>
        </p:txBody>
      </p:sp>
      <p:sp>
        <p:nvSpPr>
          <p:cNvPr id="19" name="Shape 17"/>
          <p:cNvSpPr/>
          <p:nvPr/>
        </p:nvSpPr>
        <p:spPr>
          <a:xfrm>
            <a:off x="502920" y="3813048"/>
            <a:ext cx="3611880" cy="2194560"/>
          </a:xfrm>
          <a:prstGeom prst="roundRect">
            <a:avLst>
              <a:gd name="adj" fmla="val 2083"/>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20" name="Shape 18"/>
          <p:cNvSpPr/>
          <p:nvPr/>
        </p:nvSpPr>
        <p:spPr>
          <a:xfrm>
            <a:off x="685800" y="3995928"/>
            <a:ext cx="402336" cy="402336"/>
          </a:xfrm>
          <a:prstGeom prst="ellipse">
            <a:avLst/>
          </a:prstGeom>
          <a:solidFill>
            <a:srgbClr val="0E2641"/>
          </a:solidFill>
          <a:ln/>
        </p:spPr>
        <p:txBody>
          <a:bodyPr/>
          <a:lstStyle/>
          <a:p>
            <a:endParaRPr lang="en-US"/>
          </a:p>
        </p:txBody>
      </p:sp>
      <p:sp>
        <p:nvSpPr>
          <p:cNvPr id="21" name="Text 19"/>
          <p:cNvSpPr/>
          <p:nvPr/>
        </p:nvSpPr>
        <p:spPr>
          <a:xfrm>
            <a:off x="685800" y="3995928"/>
            <a:ext cx="402336" cy="402336"/>
          </a:xfrm>
          <a:prstGeom prst="rect">
            <a:avLst/>
          </a:prstGeom>
          <a:noFill/>
          <a:ln/>
        </p:spPr>
        <p:txBody>
          <a:bodyPr wrap="square" lIns="0" tIns="0" rIns="0" bIns="0" rtlCol="0" anchor="ctr"/>
          <a:lstStyle/>
          <a:p>
            <a:pPr marL="0" indent="0" algn="ctr">
              <a:buNone/>
            </a:pPr>
            <a:r>
              <a:rPr lang="en-US" sz="1300" b="1" dirty="0">
                <a:solidFill>
                  <a:srgbClr val="C8A14A"/>
                </a:solidFill>
                <a:latin typeface="Calibri" pitchFamily="34" charset="0"/>
                <a:ea typeface="Calibri" pitchFamily="34" charset="-122"/>
                <a:cs typeface="Calibri" pitchFamily="34" charset="-120"/>
              </a:rPr>
              <a:t>4</a:t>
            </a:r>
            <a:endParaRPr lang="en-US" sz="1300" dirty="0"/>
          </a:p>
        </p:txBody>
      </p:sp>
      <p:sp>
        <p:nvSpPr>
          <p:cNvPr id="22" name="Text 20"/>
          <p:cNvSpPr/>
          <p:nvPr/>
        </p:nvSpPr>
        <p:spPr>
          <a:xfrm>
            <a:off x="1216152" y="3959352"/>
            <a:ext cx="2743200" cy="713232"/>
          </a:xfrm>
          <a:prstGeom prst="rect">
            <a:avLst/>
          </a:prstGeom>
          <a:noFill/>
          <a:ln/>
        </p:spPr>
        <p:txBody>
          <a:bodyPr wrap="square" lIns="0" tIns="0" rIns="0" bIns="0" rtlCol="0" anchor="ctr"/>
          <a:lstStyle/>
          <a:p>
            <a:pPr marL="0" indent="0">
              <a:buNone/>
            </a:pPr>
            <a:r>
              <a:rPr lang="en-US" sz="1180" b="1" dirty="0">
                <a:solidFill>
                  <a:srgbClr val="0E2641"/>
                </a:solidFill>
                <a:latin typeface="Calibri" pitchFamily="34" charset="0"/>
                <a:ea typeface="Calibri" pitchFamily="34" charset="-122"/>
                <a:cs typeface="Calibri" pitchFamily="34" charset="-120"/>
              </a:rPr>
              <a:t>Benami is substance over form</a:t>
            </a:r>
            <a:endParaRPr lang="en-US" sz="1180" dirty="0"/>
          </a:p>
        </p:txBody>
      </p:sp>
      <p:sp>
        <p:nvSpPr>
          <p:cNvPr id="23" name="Text 21"/>
          <p:cNvSpPr/>
          <p:nvPr/>
        </p:nvSpPr>
        <p:spPr>
          <a:xfrm>
            <a:off x="704088" y="4727448"/>
            <a:ext cx="3200400" cy="1188720"/>
          </a:xfrm>
          <a:prstGeom prst="rect">
            <a:avLst/>
          </a:prstGeom>
          <a:noFill/>
          <a:ln/>
        </p:spPr>
        <p:txBody>
          <a:bodyPr wrap="square" lIns="0" tIns="0" rIns="0" bIns="0" rtlCol="0" anchor="ctr"/>
          <a:lstStyle/>
          <a:p>
            <a:pPr marL="0" indent="0">
              <a:buNone/>
            </a:pPr>
            <a:r>
              <a:rPr lang="en-US" sz="930" dirty="0">
                <a:solidFill>
                  <a:srgbClr val="556375"/>
                </a:solidFill>
                <a:latin typeface="Calibri" pitchFamily="34" charset="0"/>
                <a:ea typeface="Calibri" pitchFamily="34" charset="-122"/>
                <a:cs typeface="Calibri" pitchFamily="34" charset="-120"/>
              </a:rPr>
              <a:t>Who paid, who benefits, and from what source — the ‘known source’ question decides most family and nominee cases.</a:t>
            </a:r>
            <a:endParaRPr lang="en-US" sz="930" dirty="0"/>
          </a:p>
        </p:txBody>
      </p:sp>
      <p:sp>
        <p:nvSpPr>
          <p:cNvPr id="24" name="Shape 22"/>
          <p:cNvSpPr/>
          <p:nvPr/>
        </p:nvSpPr>
        <p:spPr>
          <a:xfrm>
            <a:off x="4343400" y="3813048"/>
            <a:ext cx="3611880" cy="2194560"/>
          </a:xfrm>
          <a:prstGeom prst="roundRect">
            <a:avLst>
              <a:gd name="adj" fmla="val 2083"/>
            </a:avLst>
          </a:prstGeom>
          <a:solidFill>
            <a:srgbClr val="F5EEDE"/>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25" name="Shape 23"/>
          <p:cNvSpPr/>
          <p:nvPr/>
        </p:nvSpPr>
        <p:spPr>
          <a:xfrm>
            <a:off x="4526280" y="3995928"/>
            <a:ext cx="402336" cy="402336"/>
          </a:xfrm>
          <a:prstGeom prst="ellipse">
            <a:avLst/>
          </a:prstGeom>
          <a:solidFill>
            <a:srgbClr val="0E2641"/>
          </a:solidFill>
          <a:ln/>
        </p:spPr>
        <p:txBody>
          <a:bodyPr/>
          <a:lstStyle/>
          <a:p>
            <a:endParaRPr lang="en-US"/>
          </a:p>
        </p:txBody>
      </p:sp>
      <p:sp>
        <p:nvSpPr>
          <p:cNvPr id="26" name="Text 24"/>
          <p:cNvSpPr/>
          <p:nvPr/>
        </p:nvSpPr>
        <p:spPr>
          <a:xfrm>
            <a:off x="4526280" y="3995928"/>
            <a:ext cx="402336" cy="402336"/>
          </a:xfrm>
          <a:prstGeom prst="rect">
            <a:avLst/>
          </a:prstGeom>
          <a:noFill/>
          <a:ln/>
        </p:spPr>
        <p:txBody>
          <a:bodyPr wrap="square" lIns="0" tIns="0" rIns="0" bIns="0" rtlCol="0" anchor="ctr"/>
          <a:lstStyle/>
          <a:p>
            <a:pPr marL="0" indent="0" algn="ctr">
              <a:buNone/>
            </a:pPr>
            <a:r>
              <a:rPr lang="en-US" sz="1300" b="1" dirty="0">
                <a:solidFill>
                  <a:srgbClr val="C8A14A"/>
                </a:solidFill>
                <a:latin typeface="Calibri" pitchFamily="34" charset="0"/>
                <a:ea typeface="Calibri" pitchFamily="34" charset="-122"/>
                <a:cs typeface="Calibri" pitchFamily="34" charset="-120"/>
              </a:rPr>
              <a:t>5</a:t>
            </a:r>
            <a:endParaRPr lang="en-US" sz="1300" dirty="0"/>
          </a:p>
        </p:txBody>
      </p:sp>
      <p:sp>
        <p:nvSpPr>
          <p:cNvPr id="27" name="Text 25"/>
          <p:cNvSpPr/>
          <p:nvPr/>
        </p:nvSpPr>
        <p:spPr>
          <a:xfrm>
            <a:off x="5056632" y="3959352"/>
            <a:ext cx="2743200" cy="713232"/>
          </a:xfrm>
          <a:prstGeom prst="rect">
            <a:avLst/>
          </a:prstGeom>
          <a:noFill/>
          <a:ln/>
        </p:spPr>
        <p:txBody>
          <a:bodyPr wrap="square" lIns="0" tIns="0" rIns="0" bIns="0" rtlCol="0" anchor="ctr"/>
          <a:lstStyle/>
          <a:p>
            <a:pPr marL="0" indent="0">
              <a:buNone/>
            </a:pPr>
            <a:r>
              <a:rPr lang="en-US" sz="1180" b="1" dirty="0">
                <a:solidFill>
                  <a:srgbClr val="0E2641"/>
                </a:solidFill>
                <a:latin typeface="Calibri" pitchFamily="34" charset="0"/>
                <a:ea typeface="Calibri" pitchFamily="34" charset="-122"/>
                <a:cs typeface="Calibri" pitchFamily="34" charset="-120"/>
              </a:rPr>
              <a:t>Accommodation entries: a split Tribunal</a:t>
            </a:r>
            <a:endParaRPr lang="en-US" sz="1180" dirty="0"/>
          </a:p>
        </p:txBody>
      </p:sp>
      <p:sp>
        <p:nvSpPr>
          <p:cNvPr id="28" name="Text 26"/>
          <p:cNvSpPr/>
          <p:nvPr/>
        </p:nvSpPr>
        <p:spPr>
          <a:xfrm>
            <a:off x="4544568" y="4727448"/>
            <a:ext cx="3200400" cy="1188720"/>
          </a:xfrm>
          <a:prstGeom prst="rect">
            <a:avLst/>
          </a:prstGeom>
          <a:noFill/>
          <a:ln/>
        </p:spPr>
        <p:txBody>
          <a:bodyPr wrap="square" lIns="0" tIns="0" rIns="0" bIns="0" rtlCol="0" anchor="ctr"/>
          <a:lstStyle/>
          <a:p>
            <a:pPr marL="0" indent="0">
              <a:buNone/>
            </a:pPr>
            <a:r>
              <a:rPr lang="en-US" sz="930" dirty="0">
                <a:solidFill>
                  <a:srgbClr val="556375"/>
                </a:solidFill>
                <a:latin typeface="Calibri" pitchFamily="34" charset="0"/>
                <a:ea typeface="Calibri" pitchFamily="34" charset="-122"/>
                <a:cs typeface="Calibri" pitchFamily="34" charset="-120"/>
              </a:rPr>
              <a:t>Prism Scan and Seasons Warehousing sustain attachment; Manpreet Estates and the Chaurasia rulings vacate it — the beneficial-owner question decides, and the High Courts must resolve it.</a:t>
            </a:r>
            <a:endParaRPr lang="en-US" sz="930" dirty="0"/>
          </a:p>
        </p:txBody>
      </p:sp>
      <p:sp>
        <p:nvSpPr>
          <p:cNvPr id="29" name="Shape 27"/>
          <p:cNvSpPr/>
          <p:nvPr/>
        </p:nvSpPr>
        <p:spPr>
          <a:xfrm>
            <a:off x="8183880" y="3813048"/>
            <a:ext cx="3611880" cy="2194560"/>
          </a:xfrm>
          <a:prstGeom prst="roundRect">
            <a:avLst>
              <a:gd name="adj" fmla="val 2083"/>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30" name="Shape 28"/>
          <p:cNvSpPr/>
          <p:nvPr/>
        </p:nvSpPr>
        <p:spPr>
          <a:xfrm>
            <a:off x="8366760" y="3995928"/>
            <a:ext cx="402336" cy="402336"/>
          </a:xfrm>
          <a:prstGeom prst="ellipse">
            <a:avLst/>
          </a:prstGeom>
          <a:solidFill>
            <a:srgbClr val="0E2641"/>
          </a:solidFill>
          <a:ln/>
        </p:spPr>
        <p:txBody>
          <a:bodyPr/>
          <a:lstStyle/>
          <a:p>
            <a:endParaRPr lang="en-US"/>
          </a:p>
        </p:txBody>
      </p:sp>
      <p:sp>
        <p:nvSpPr>
          <p:cNvPr id="31" name="Text 29"/>
          <p:cNvSpPr/>
          <p:nvPr/>
        </p:nvSpPr>
        <p:spPr>
          <a:xfrm>
            <a:off x="8366760" y="3995928"/>
            <a:ext cx="402336" cy="402336"/>
          </a:xfrm>
          <a:prstGeom prst="rect">
            <a:avLst/>
          </a:prstGeom>
          <a:noFill/>
          <a:ln/>
        </p:spPr>
        <p:txBody>
          <a:bodyPr wrap="square" lIns="0" tIns="0" rIns="0" bIns="0" rtlCol="0" anchor="ctr"/>
          <a:lstStyle/>
          <a:p>
            <a:pPr marL="0" indent="0" algn="ctr">
              <a:buNone/>
            </a:pPr>
            <a:r>
              <a:rPr lang="en-US" sz="1300" b="1" dirty="0">
                <a:solidFill>
                  <a:srgbClr val="C8A14A"/>
                </a:solidFill>
                <a:latin typeface="Calibri" pitchFamily="34" charset="0"/>
                <a:ea typeface="Calibri" pitchFamily="34" charset="-122"/>
                <a:cs typeface="Calibri" pitchFamily="34" charset="-120"/>
              </a:rPr>
              <a:t>6</a:t>
            </a:r>
            <a:endParaRPr lang="en-US" sz="1300" dirty="0"/>
          </a:p>
        </p:txBody>
      </p:sp>
      <p:sp>
        <p:nvSpPr>
          <p:cNvPr id="32" name="Text 30"/>
          <p:cNvSpPr/>
          <p:nvPr/>
        </p:nvSpPr>
        <p:spPr>
          <a:xfrm>
            <a:off x="8897112" y="3959352"/>
            <a:ext cx="2743200" cy="713232"/>
          </a:xfrm>
          <a:prstGeom prst="rect">
            <a:avLst/>
          </a:prstGeom>
          <a:noFill/>
          <a:ln/>
        </p:spPr>
        <p:txBody>
          <a:bodyPr wrap="square" lIns="0" tIns="0" rIns="0" bIns="0" rtlCol="0" anchor="ctr"/>
          <a:lstStyle/>
          <a:p>
            <a:pPr marL="0" indent="0">
              <a:buNone/>
            </a:pPr>
            <a:r>
              <a:rPr lang="en-US" sz="1180" b="1" dirty="0">
                <a:solidFill>
                  <a:srgbClr val="0E2641"/>
                </a:solidFill>
                <a:latin typeface="Calibri" pitchFamily="34" charset="0"/>
                <a:ea typeface="Calibri" pitchFamily="34" charset="-122"/>
                <a:cs typeface="Calibri" pitchFamily="34" charset="-120"/>
              </a:rPr>
              <a:t>Three tracks, one transaction</a:t>
            </a:r>
            <a:endParaRPr lang="en-US" sz="1180" dirty="0"/>
          </a:p>
        </p:txBody>
      </p:sp>
      <p:sp>
        <p:nvSpPr>
          <p:cNvPr id="33" name="Text 31"/>
          <p:cNvSpPr/>
          <p:nvPr/>
        </p:nvSpPr>
        <p:spPr>
          <a:xfrm>
            <a:off x="8385048" y="4727448"/>
            <a:ext cx="3200400" cy="1188720"/>
          </a:xfrm>
          <a:prstGeom prst="rect">
            <a:avLst/>
          </a:prstGeom>
          <a:noFill/>
          <a:ln/>
        </p:spPr>
        <p:txBody>
          <a:bodyPr wrap="square" lIns="0" tIns="0" rIns="0" bIns="0" rtlCol="0" anchor="ctr"/>
          <a:lstStyle/>
          <a:p>
            <a:pPr marL="0" indent="0">
              <a:buNone/>
            </a:pPr>
            <a:r>
              <a:rPr lang="en-US" sz="930" dirty="0">
                <a:solidFill>
                  <a:srgbClr val="556375"/>
                </a:solidFill>
                <a:latin typeface="Calibri" pitchFamily="34" charset="0"/>
                <a:ea typeface="Calibri" pitchFamily="34" charset="-122"/>
                <a:cs typeface="Calibri" pitchFamily="34" charset="-120"/>
              </a:rPr>
              <a:t>Tax, benami and PMLA can run together — a surrender to tax buys no immunity, and the professional who structures the entry is an abettor.</a:t>
            </a:r>
            <a:endParaRPr lang="en-US" sz="930" dirty="0"/>
          </a:p>
        </p:txBody>
      </p:sp>
      <p:sp>
        <p:nvSpPr>
          <p:cNvPr id="34" name="Text 32"/>
          <p:cNvSpPr/>
          <p:nvPr/>
        </p:nvSpPr>
        <p:spPr>
          <a:xfrm>
            <a:off x="502920" y="6510528"/>
            <a:ext cx="5943600" cy="274320"/>
          </a:xfrm>
          <a:prstGeom prst="rect">
            <a:avLst/>
          </a:prstGeom>
          <a:noFill/>
          <a:ln/>
        </p:spPr>
        <p:txBody>
          <a:bodyPr wrap="square" lIns="0" tIns="0" rIns="0" bIns="0" rtlCol="0" anchor="ctr"/>
          <a:lstStyle/>
          <a:p>
            <a:pPr marL="0" indent="0" algn="l">
              <a:buNone/>
            </a:pPr>
            <a:r>
              <a:rPr lang="en-US" sz="750" dirty="0">
                <a:solidFill>
                  <a:srgbClr val="9EAFBF"/>
                </a:solidFill>
                <a:latin typeface="Calibri" pitchFamily="34" charset="0"/>
                <a:ea typeface="Calibri" pitchFamily="34" charset="-122"/>
                <a:cs typeface="Calibri" pitchFamily="34" charset="-120"/>
              </a:rPr>
              <a:t>PMLA &amp; Benami · Current Burning Issues · Adv. (CA.) Ajay Wadhwa</a:t>
            </a:r>
            <a:endParaRPr lang="en-US" sz="750" dirty="0"/>
          </a:p>
        </p:txBody>
      </p:sp>
      <p:sp>
        <p:nvSpPr>
          <p:cNvPr id="35" name="Text 33"/>
          <p:cNvSpPr/>
          <p:nvPr/>
        </p:nvSpPr>
        <p:spPr>
          <a:xfrm>
            <a:off x="11475720" y="6510528"/>
            <a:ext cx="457200" cy="274320"/>
          </a:xfrm>
          <a:prstGeom prst="rect">
            <a:avLst/>
          </a:prstGeom>
          <a:noFill/>
          <a:ln/>
        </p:spPr>
        <p:txBody>
          <a:bodyPr wrap="square" lIns="0" tIns="0" rIns="0" bIns="0" rtlCol="0" anchor="ctr"/>
          <a:lstStyle/>
          <a:p>
            <a:pPr marL="0" indent="0" algn="r">
              <a:buNone/>
            </a:pP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23">
    <p:bg>
      <p:bgPr>
        <a:solidFill>
          <a:srgbClr val="0E2641"/>
        </a:solidFill>
        <a:effectLst/>
      </p:bgPr>
    </p:bg>
    <p:spTree>
      <p:nvGrpSpPr>
        <p:cNvPr id="1" name=""/>
        <p:cNvGrpSpPr/>
        <p:nvPr/>
      </p:nvGrpSpPr>
      <p:grpSpPr>
        <a:xfrm>
          <a:off x="0" y="0"/>
          <a:ext cx="0" cy="0"/>
          <a:chOff x="0" y="0"/>
          <a:chExt cx="0" cy="0"/>
        </a:xfrm>
      </p:grpSpPr>
      <p:sp>
        <p:nvSpPr>
          <p:cNvPr id="2" name="Shape 0"/>
          <p:cNvSpPr/>
          <p:nvPr/>
        </p:nvSpPr>
        <p:spPr>
          <a:xfrm>
            <a:off x="5413248" y="1234440"/>
            <a:ext cx="1371600" cy="1371600"/>
          </a:xfrm>
          <a:prstGeom prst="ellipse">
            <a:avLst/>
          </a:prstGeom>
          <a:solidFill>
            <a:srgbClr val="1E4566"/>
          </a:solidFill>
          <a:ln w="15875">
            <a:solidFill>
              <a:srgbClr val="C8A14A"/>
            </a:solidFill>
            <a:prstDash val="solid"/>
          </a:ln>
        </p:spPr>
        <p:txBody>
          <a:bodyPr/>
          <a:lstStyle/>
          <a:p>
            <a:endParaRPr lang="en-US"/>
          </a:p>
        </p:txBody>
      </p:sp>
      <p:sp>
        <p:nvSpPr>
          <p:cNvPr id="3" name="Text 1"/>
          <p:cNvSpPr/>
          <p:nvPr/>
        </p:nvSpPr>
        <p:spPr>
          <a:xfrm>
            <a:off x="5413248" y="1234440"/>
            <a:ext cx="1371600" cy="1371600"/>
          </a:xfrm>
          <a:prstGeom prst="rect">
            <a:avLst/>
          </a:prstGeom>
          <a:noFill/>
          <a:ln/>
        </p:spPr>
        <p:txBody>
          <a:bodyPr wrap="square" lIns="0" tIns="0" rIns="0" bIns="0" rtlCol="0" anchor="ctr"/>
          <a:lstStyle/>
          <a:p>
            <a:pPr marL="0" indent="0" algn="ctr">
              <a:buNone/>
            </a:pPr>
            <a:r>
              <a:rPr lang="en-US" sz="3000" b="1" kern="0" spc="200" dirty="0">
                <a:solidFill>
                  <a:srgbClr val="C8A14A"/>
                </a:solidFill>
                <a:latin typeface="Calibri" pitchFamily="34" charset="0"/>
                <a:ea typeface="Calibri" pitchFamily="34" charset="-122"/>
                <a:cs typeface="Calibri" pitchFamily="34" charset="-120"/>
              </a:rPr>
              <a:t>AW</a:t>
            </a:r>
            <a:endParaRPr lang="en-US" sz="3000" dirty="0"/>
          </a:p>
        </p:txBody>
      </p:sp>
      <p:sp>
        <p:nvSpPr>
          <p:cNvPr id="4" name="Text 2"/>
          <p:cNvSpPr/>
          <p:nvPr/>
        </p:nvSpPr>
        <p:spPr>
          <a:xfrm>
            <a:off x="914400" y="2880360"/>
            <a:ext cx="10360152" cy="777240"/>
          </a:xfrm>
          <a:prstGeom prst="rect">
            <a:avLst/>
          </a:prstGeom>
          <a:noFill/>
          <a:ln/>
        </p:spPr>
        <p:txBody>
          <a:bodyPr wrap="square" lIns="0" tIns="0" rIns="0" bIns="0" rtlCol="0" anchor="ctr"/>
          <a:lstStyle/>
          <a:p>
            <a:pPr marL="0" indent="0" algn="ctr">
              <a:buNone/>
            </a:pPr>
            <a:r>
              <a:rPr lang="en-US" sz="4400" b="1" dirty="0">
                <a:solidFill>
                  <a:srgbClr val="FFFFFF"/>
                </a:solidFill>
                <a:latin typeface="Calibri" pitchFamily="34" charset="0"/>
                <a:ea typeface="Calibri" pitchFamily="34" charset="-122"/>
                <a:cs typeface="Calibri" pitchFamily="34" charset="-120"/>
              </a:rPr>
              <a:t>Thank you</a:t>
            </a:r>
            <a:endParaRPr lang="en-US" sz="4400" dirty="0"/>
          </a:p>
        </p:txBody>
      </p:sp>
      <p:sp>
        <p:nvSpPr>
          <p:cNvPr id="5" name="Text 3"/>
          <p:cNvSpPr/>
          <p:nvPr/>
        </p:nvSpPr>
        <p:spPr>
          <a:xfrm>
            <a:off x="914400" y="3703320"/>
            <a:ext cx="10360152" cy="365760"/>
          </a:xfrm>
          <a:prstGeom prst="rect">
            <a:avLst/>
          </a:prstGeom>
          <a:noFill/>
          <a:ln/>
        </p:spPr>
        <p:txBody>
          <a:bodyPr wrap="square" lIns="0" tIns="0" rIns="0" bIns="0" rtlCol="0" anchor="ctr"/>
          <a:lstStyle/>
          <a:p>
            <a:pPr marL="0" indent="0" algn="ctr">
              <a:buNone/>
            </a:pPr>
            <a:r>
              <a:rPr lang="en-US" sz="1400" i="1" dirty="0">
                <a:solidFill>
                  <a:srgbClr val="A9B9C9"/>
                </a:solidFill>
                <a:latin typeface="Calibri" pitchFamily="34" charset="0"/>
                <a:ea typeface="Calibri" pitchFamily="34" charset="-122"/>
                <a:cs typeface="Calibri" pitchFamily="34" charset="-120"/>
              </a:rPr>
              <a:t>Questions, and the conversation, are warmly welcome.</a:t>
            </a:r>
            <a:endParaRPr lang="en-US" sz="1400" dirty="0"/>
          </a:p>
        </p:txBody>
      </p:sp>
      <p:sp>
        <p:nvSpPr>
          <p:cNvPr id="6" name="Shape 4"/>
          <p:cNvSpPr/>
          <p:nvPr/>
        </p:nvSpPr>
        <p:spPr>
          <a:xfrm>
            <a:off x="4023360" y="4434840"/>
            <a:ext cx="4142232" cy="0"/>
          </a:xfrm>
          <a:prstGeom prst="line">
            <a:avLst/>
          </a:prstGeom>
          <a:noFill/>
          <a:ln w="9525">
            <a:solidFill>
              <a:srgbClr val="3A5A78"/>
            </a:solidFill>
            <a:prstDash val="solid"/>
          </a:ln>
        </p:spPr>
        <p:txBody>
          <a:bodyPr/>
          <a:lstStyle/>
          <a:p>
            <a:endParaRPr lang="en-US"/>
          </a:p>
        </p:txBody>
      </p:sp>
      <p:sp>
        <p:nvSpPr>
          <p:cNvPr id="7" name="Text 5"/>
          <p:cNvSpPr/>
          <p:nvPr/>
        </p:nvSpPr>
        <p:spPr>
          <a:xfrm>
            <a:off x="914400" y="4617720"/>
            <a:ext cx="10360152" cy="384048"/>
          </a:xfrm>
          <a:prstGeom prst="rect">
            <a:avLst/>
          </a:prstGeom>
          <a:noFill/>
          <a:ln/>
        </p:spPr>
        <p:txBody>
          <a:bodyPr wrap="square" lIns="0" tIns="0" rIns="0" bIns="0" rtlCol="0" anchor="ctr"/>
          <a:lstStyle/>
          <a:p>
            <a:pPr marL="0" indent="0" algn="ctr">
              <a:buNone/>
            </a:pPr>
            <a:r>
              <a:rPr lang="en-US" sz="1800" b="1" dirty="0">
                <a:solidFill>
                  <a:srgbClr val="C8A14A"/>
                </a:solidFill>
                <a:latin typeface="Calibri" pitchFamily="34" charset="0"/>
                <a:ea typeface="Calibri" pitchFamily="34" charset="-122"/>
                <a:cs typeface="Calibri" pitchFamily="34" charset="-120"/>
              </a:rPr>
              <a:t>Adv. (CA.) Ajay Wadhwa</a:t>
            </a:r>
            <a:endParaRPr lang="en-US" sz="1800" dirty="0"/>
          </a:p>
        </p:txBody>
      </p:sp>
      <p:sp>
        <p:nvSpPr>
          <p:cNvPr id="8" name="Text 6"/>
          <p:cNvSpPr/>
          <p:nvPr/>
        </p:nvSpPr>
        <p:spPr>
          <a:xfrm>
            <a:off x="914400" y="5029200"/>
            <a:ext cx="10360152" cy="292608"/>
          </a:xfrm>
          <a:prstGeom prst="rect">
            <a:avLst/>
          </a:prstGeom>
          <a:noFill/>
          <a:ln/>
        </p:spPr>
        <p:txBody>
          <a:bodyPr wrap="square" lIns="0" tIns="0" rIns="0" bIns="0" rtlCol="0" anchor="ctr"/>
          <a:lstStyle/>
          <a:p>
            <a:pPr marL="0" indent="0" algn="ctr">
              <a:buNone/>
            </a:pPr>
            <a:r>
              <a:rPr lang="en-US" sz="1150" dirty="0">
                <a:solidFill>
                  <a:srgbClr val="D6DFE9"/>
                </a:solidFill>
                <a:latin typeface="Calibri" pitchFamily="34" charset="0"/>
                <a:ea typeface="Calibri" pitchFamily="34" charset="-122"/>
                <a:cs typeface="Calibri" pitchFamily="34" charset="-120"/>
              </a:rPr>
              <a:t>President, ITAT Bar Association, New Delhi · Advocate &amp; Fellow Chartered Accountant</a:t>
            </a:r>
            <a:endParaRPr lang="en-US" sz="1150" dirty="0"/>
          </a:p>
        </p:txBody>
      </p:sp>
      <p:sp>
        <p:nvSpPr>
          <p:cNvPr id="9" name="Text 7"/>
          <p:cNvSpPr/>
          <p:nvPr/>
        </p:nvSpPr>
        <p:spPr>
          <a:xfrm>
            <a:off x="914400" y="5349240"/>
            <a:ext cx="10360152" cy="292608"/>
          </a:xfrm>
          <a:prstGeom prst="rect">
            <a:avLst/>
          </a:prstGeom>
          <a:noFill/>
          <a:ln/>
        </p:spPr>
        <p:txBody>
          <a:bodyPr wrap="square" lIns="0" tIns="0" rIns="0" bIns="0" rtlCol="0" anchor="ctr"/>
          <a:lstStyle/>
          <a:p>
            <a:pPr marL="0" indent="0" algn="ctr">
              <a:buNone/>
            </a:pPr>
            <a:r>
              <a:rPr lang="en-US" sz="1050" dirty="0">
                <a:solidFill>
                  <a:srgbClr val="7D90A3"/>
                </a:solidFill>
                <a:latin typeface="Calibri" pitchFamily="34" charset="0"/>
                <a:ea typeface="Calibri" pitchFamily="34" charset="-122"/>
                <a:cs typeface="Calibri" pitchFamily="34" charset="-120"/>
              </a:rPr>
              <a:t>M 98186 53331   ·   ajaywadhwatax@gmail.com   ·   wadhwataxconsultant.com</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74320"/>
            <a:ext cx="8686800" cy="256032"/>
          </a:xfrm>
          <a:prstGeom prst="rect">
            <a:avLst/>
          </a:prstGeom>
          <a:noFill/>
          <a:ln/>
        </p:spPr>
        <p:txBody>
          <a:bodyPr wrap="square" lIns="0" tIns="0" rIns="0" bIns="0" rtlCol="0" anchor="ctr"/>
          <a:lstStyle/>
          <a:p>
            <a:pPr marL="0" indent="0">
              <a:buNone/>
            </a:pPr>
            <a:r>
              <a:rPr lang="en-US" sz="900" b="1" kern="0" spc="400" dirty="0">
                <a:solidFill>
                  <a:srgbClr val="AD8139"/>
                </a:solidFill>
                <a:latin typeface="Calibri" pitchFamily="34" charset="0"/>
                <a:ea typeface="Calibri" pitchFamily="34" charset="-122"/>
                <a:cs typeface="Calibri" pitchFamily="34" charset="-120"/>
              </a:rPr>
              <a:t>PART A · THE STATUTE IN BRIEF</a:t>
            </a:r>
            <a:endParaRPr lang="en-US" sz="900" dirty="0"/>
          </a:p>
        </p:txBody>
      </p:sp>
      <p:sp>
        <p:nvSpPr>
          <p:cNvPr id="3" name="Text 1"/>
          <p:cNvSpPr/>
          <p:nvPr/>
        </p:nvSpPr>
        <p:spPr>
          <a:xfrm>
            <a:off x="502920" y="566928"/>
            <a:ext cx="10058400" cy="502920"/>
          </a:xfrm>
          <a:prstGeom prst="rect">
            <a:avLst/>
          </a:prstGeom>
          <a:noFill/>
          <a:ln/>
        </p:spPr>
        <p:txBody>
          <a:bodyPr wrap="square" lIns="0" tIns="0" rIns="0" bIns="0" rtlCol="0" anchor="ctr"/>
          <a:lstStyle/>
          <a:p>
            <a:pPr marL="0" indent="0">
              <a:buNone/>
            </a:pPr>
            <a:r>
              <a:rPr lang="en-US" sz="2800" b="1" dirty="0">
                <a:solidFill>
                  <a:srgbClr val="0E2641"/>
                </a:solidFill>
                <a:latin typeface="Calibri" pitchFamily="34" charset="0"/>
                <a:ea typeface="Calibri" pitchFamily="34" charset="-122"/>
                <a:cs typeface="Calibri" pitchFamily="34" charset="-120"/>
              </a:rPr>
              <a:t>PMLA — The Enforcement Lifecycle</a:t>
            </a:r>
            <a:endParaRPr lang="en-US" sz="2800" dirty="0"/>
          </a:p>
        </p:txBody>
      </p:sp>
      <p:sp>
        <p:nvSpPr>
          <p:cNvPr id="4" name="Shape 2"/>
          <p:cNvSpPr/>
          <p:nvPr/>
        </p:nvSpPr>
        <p:spPr>
          <a:xfrm>
            <a:off x="502920" y="1417320"/>
            <a:ext cx="2157984" cy="1965960"/>
          </a:xfrm>
          <a:prstGeom prst="roundRect">
            <a:avLst>
              <a:gd name="adj" fmla="val 2326"/>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5" name="Shape 3"/>
          <p:cNvSpPr/>
          <p:nvPr/>
        </p:nvSpPr>
        <p:spPr>
          <a:xfrm>
            <a:off x="685800" y="1581912"/>
            <a:ext cx="402336" cy="402336"/>
          </a:xfrm>
          <a:prstGeom prst="ellipse">
            <a:avLst/>
          </a:prstGeom>
          <a:solidFill>
            <a:srgbClr val="0E2641"/>
          </a:solidFill>
          <a:ln/>
        </p:spPr>
        <p:txBody>
          <a:bodyPr/>
          <a:lstStyle/>
          <a:p>
            <a:endParaRPr lang="en-US"/>
          </a:p>
        </p:txBody>
      </p:sp>
      <p:sp>
        <p:nvSpPr>
          <p:cNvPr id="6" name="Text 4"/>
          <p:cNvSpPr/>
          <p:nvPr/>
        </p:nvSpPr>
        <p:spPr>
          <a:xfrm>
            <a:off x="685800" y="1581912"/>
            <a:ext cx="402336" cy="402336"/>
          </a:xfrm>
          <a:prstGeom prst="rect">
            <a:avLst/>
          </a:prstGeom>
          <a:noFill/>
          <a:ln/>
        </p:spPr>
        <p:txBody>
          <a:bodyPr wrap="square" lIns="0" tIns="0" rIns="0" bIns="0" rtlCol="0" anchor="ctr"/>
          <a:lstStyle/>
          <a:p>
            <a:pPr marL="0" indent="0" algn="ctr">
              <a:buNone/>
            </a:pPr>
            <a:r>
              <a:rPr lang="en-US" sz="1300" b="1" dirty="0">
                <a:solidFill>
                  <a:srgbClr val="C8A14A"/>
                </a:solidFill>
                <a:latin typeface="Calibri" pitchFamily="34" charset="0"/>
                <a:ea typeface="Calibri" pitchFamily="34" charset="-122"/>
                <a:cs typeface="Calibri" pitchFamily="34" charset="-120"/>
              </a:rPr>
              <a:t>1</a:t>
            </a:r>
            <a:endParaRPr lang="en-US" sz="1300" dirty="0"/>
          </a:p>
        </p:txBody>
      </p:sp>
      <p:sp>
        <p:nvSpPr>
          <p:cNvPr id="7" name="Text 5"/>
          <p:cNvSpPr/>
          <p:nvPr/>
        </p:nvSpPr>
        <p:spPr>
          <a:xfrm>
            <a:off x="649224" y="2075688"/>
            <a:ext cx="1865376" cy="475488"/>
          </a:xfrm>
          <a:prstGeom prst="rect">
            <a:avLst/>
          </a:prstGeom>
          <a:noFill/>
          <a:ln/>
        </p:spPr>
        <p:txBody>
          <a:bodyPr wrap="square" lIns="0" tIns="0" rIns="0" bIns="0" rtlCol="0" anchor="ctr"/>
          <a:lstStyle/>
          <a:p>
            <a:pPr marL="0" indent="0">
              <a:buNone/>
            </a:pPr>
            <a:r>
              <a:rPr lang="en-US" sz="1150" b="1" dirty="0">
                <a:solidFill>
                  <a:srgbClr val="0E2641"/>
                </a:solidFill>
                <a:latin typeface="Calibri" pitchFamily="34" charset="0"/>
                <a:ea typeface="Calibri" pitchFamily="34" charset="-122"/>
                <a:cs typeface="Calibri" pitchFamily="34" charset="-120"/>
              </a:rPr>
              <a:t>ECIR</a:t>
            </a:r>
            <a:endParaRPr lang="en-US" sz="1150" dirty="0"/>
          </a:p>
        </p:txBody>
      </p:sp>
      <p:sp>
        <p:nvSpPr>
          <p:cNvPr id="8" name="Text 6"/>
          <p:cNvSpPr/>
          <p:nvPr/>
        </p:nvSpPr>
        <p:spPr>
          <a:xfrm>
            <a:off x="649224" y="2514600"/>
            <a:ext cx="1865376" cy="822960"/>
          </a:xfrm>
          <a:prstGeom prst="rect">
            <a:avLst/>
          </a:prstGeom>
          <a:noFill/>
          <a:ln/>
        </p:spPr>
        <p:txBody>
          <a:bodyPr wrap="square" lIns="0" tIns="0" rIns="0" bIns="0" rtlCol="0" anchor="ctr"/>
          <a:lstStyle/>
          <a:p>
            <a:pPr marL="0" indent="0">
              <a:buNone/>
            </a:pPr>
            <a:r>
              <a:rPr lang="en-US" sz="860" dirty="0">
                <a:solidFill>
                  <a:srgbClr val="556375"/>
                </a:solidFill>
                <a:latin typeface="Calibri" pitchFamily="34" charset="0"/>
                <a:ea typeface="Calibri" pitchFamily="34" charset="-122"/>
                <a:cs typeface="Calibri" pitchFamily="34" charset="-120"/>
              </a:rPr>
              <a:t>Enforcement Case Information Report — internal. Survey (S.16), search (S.17), summons &amp; statements (S.50).</a:t>
            </a:r>
            <a:endParaRPr lang="en-US" sz="860" dirty="0"/>
          </a:p>
        </p:txBody>
      </p:sp>
      <p:sp>
        <p:nvSpPr>
          <p:cNvPr id="9" name="Text 7"/>
          <p:cNvSpPr/>
          <p:nvPr/>
        </p:nvSpPr>
        <p:spPr>
          <a:xfrm>
            <a:off x="2633472" y="2194560"/>
            <a:ext cx="237744" cy="365760"/>
          </a:xfrm>
          <a:prstGeom prst="rect">
            <a:avLst/>
          </a:prstGeom>
          <a:noFill/>
          <a:ln/>
        </p:spPr>
        <p:txBody>
          <a:bodyPr wrap="square" lIns="0" tIns="0" rIns="0" bIns="0" rtlCol="0" anchor="ctr"/>
          <a:lstStyle/>
          <a:p>
            <a:pPr marL="0" indent="0" algn="ctr">
              <a:buNone/>
            </a:pPr>
            <a:r>
              <a:rPr lang="en-US" sz="1800" b="1" dirty="0">
                <a:solidFill>
                  <a:srgbClr val="AD8139"/>
                </a:solidFill>
                <a:latin typeface="Calibri" pitchFamily="34" charset="0"/>
                <a:ea typeface="Calibri" pitchFamily="34" charset="-122"/>
                <a:cs typeface="Calibri" pitchFamily="34" charset="-120"/>
              </a:rPr>
              <a:t>›</a:t>
            </a:r>
            <a:endParaRPr lang="en-US" sz="1800" dirty="0"/>
          </a:p>
        </p:txBody>
      </p:sp>
      <p:sp>
        <p:nvSpPr>
          <p:cNvPr id="10" name="Shape 8"/>
          <p:cNvSpPr/>
          <p:nvPr/>
        </p:nvSpPr>
        <p:spPr>
          <a:xfrm>
            <a:off x="2834640" y="1417320"/>
            <a:ext cx="2157984" cy="1965960"/>
          </a:xfrm>
          <a:prstGeom prst="roundRect">
            <a:avLst>
              <a:gd name="adj" fmla="val 2326"/>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11" name="Shape 9"/>
          <p:cNvSpPr/>
          <p:nvPr/>
        </p:nvSpPr>
        <p:spPr>
          <a:xfrm>
            <a:off x="3017520" y="1581912"/>
            <a:ext cx="402336" cy="402336"/>
          </a:xfrm>
          <a:prstGeom prst="ellipse">
            <a:avLst/>
          </a:prstGeom>
          <a:solidFill>
            <a:srgbClr val="0E2641"/>
          </a:solidFill>
          <a:ln/>
        </p:spPr>
        <p:txBody>
          <a:bodyPr/>
          <a:lstStyle/>
          <a:p>
            <a:endParaRPr lang="en-US"/>
          </a:p>
        </p:txBody>
      </p:sp>
      <p:sp>
        <p:nvSpPr>
          <p:cNvPr id="12" name="Text 10"/>
          <p:cNvSpPr/>
          <p:nvPr/>
        </p:nvSpPr>
        <p:spPr>
          <a:xfrm>
            <a:off x="3017520" y="1581912"/>
            <a:ext cx="402336" cy="402336"/>
          </a:xfrm>
          <a:prstGeom prst="rect">
            <a:avLst/>
          </a:prstGeom>
          <a:noFill/>
          <a:ln/>
        </p:spPr>
        <p:txBody>
          <a:bodyPr wrap="square" lIns="0" tIns="0" rIns="0" bIns="0" rtlCol="0" anchor="ctr"/>
          <a:lstStyle/>
          <a:p>
            <a:pPr marL="0" indent="0" algn="ctr">
              <a:buNone/>
            </a:pPr>
            <a:r>
              <a:rPr lang="en-US" sz="1300" b="1" dirty="0">
                <a:solidFill>
                  <a:srgbClr val="C8A14A"/>
                </a:solidFill>
                <a:latin typeface="Calibri" pitchFamily="34" charset="0"/>
                <a:ea typeface="Calibri" pitchFamily="34" charset="-122"/>
                <a:cs typeface="Calibri" pitchFamily="34" charset="-120"/>
              </a:rPr>
              <a:t>2</a:t>
            </a:r>
            <a:endParaRPr lang="en-US" sz="1300" dirty="0"/>
          </a:p>
        </p:txBody>
      </p:sp>
      <p:sp>
        <p:nvSpPr>
          <p:cNvPr id="13" name="Text 11"/>
          <p:cNvSpPr/>
          <p:nvPr/>
        </p:nvSpPr>
        <p:spPr>
          <a:xfrm>
            <a:off x="2980944" y="2075688"/>
            <a:ext cx="1865376" cy="475488"/>
          </a:xfrm>
          <a:prstGeom prst="rect">
            <a:avLst/>
          </a:prstGeom>
          <a:noFill/>
          <a:ln/>
        </p:spPr>
        <p:txBody>
          <a:bodyPr wrap="square" lIns="0" tIns="0" rIns="0" bIns="0" rtlCol="0" anchor="ctr"/>
          <a:lstStyle/>
          <a:p>
            <a:pPr marL="0" indent="0">
              <a:buNone/>
            </a:pPr>
            <a:r>
              <a:rPr lang="en-US" sz="1150" b="1" dirty="0">
                <a:solidFill>
                  <a:srgbClr val="0E2641"/>
                </a:solidFill>
                <a:latin typeface="Calibri" pitchFamily="34" charset="0"/>
                <a:ea typeface="Calibri" pitchFamily="34" charset="-122"/>
                <a:cs typeface="Calibri" pitchFamily="34" charset="-120"/>
              </a:rPr>
              <a:t>Provisional Attachment</a:t>
            </a:r>
            <a:endParaRPr lang="en-US" sz="1150" dirty="0"/>
          </a:p>
        </p:txBody>
      </p:sp>
      <p:sp>
        <p:nvSpPr>
          <p:cNvPr id="14" name="Text 12"/>
          <p:cNvSpPr/>
          <p:nvPr/>
        </p:nvSpPr>
        <p:spPr>
          <a:xfrm>
            <a:off x="2980944" y="2514600"/>
            <a:ext cx="1865376" cy="822960"/>
          </a:xfrm>
          <a:prstGeom prst="rect">
            <a:avLst/>
          </a:prstGeom>
          <a:noFill/>
          <a:ln/>
        </p:spPr>
        <p:txBody>
          <a:bodyPr wrap="square" lIns="0" tIns="0" rIns="0" bIns="0" rtlCol="0" anchor="ctr"/>
          <a:lstStyle/>
          <a:p>
            <a:pPr marL="0" indent="0">
              <a:buNone/>
            </a:pPr>
            <a:r>
              <a:rPr lang="en-US" sz="860" dirty="0">
                <a:solidFill>
                  <a:srgbClr val="556375"/>
                </a:solidFill>
                <a:latin typeface="Calibri" pitchFamily="34" charset="0"/>
                <a:ea typeface="Calibri" pitchFamily="34" charset="-122"/>
                <a:cs typeface="Calibri" pitchFamily="34" charset="-120"/>
              </a:rPr>
              <a:t>Section 5 — property linked to proceeds attached for up to 180 days; complaint to the Adjudicating Authority.</a:t>
            </a:r>
            <a:endParaRPr lang="en-US" sz="860" dirty="0"/>
          </a:p>
        </p:txBody>
      </p:sp>
      <p:sp>
        <p:nvSpPr>
          <p:cNvPr id="15" name="Text 13"/>
          <p:cNvSpPr/>
          <p:nvPr/>
        </p:nvSpPr>
        <p:spPr>
          <a:xfrm>
            <a:off x="4965192" y="2194560"/>
            <a:ext cx="237744" cy="365760"/>
          </a:xfrm>
          <a:prstGeom prst="rect">
            <a:avLst/>
          </a:prstGeom>
          <a:noFill/>
          <a:ln/>
        </p:spPr>
        <p:txBody>
          <a:bodyPr wrap="square" lIns="0" tIns="0" rIns="0" bIns="0" rtlCol="0" anchor="ctr"/>
          <a:lstStyle/>
          <a:p>
            <a:pPr marL="0" indent="0" algn="ctr">
              <a:buNone/>
            </a:pPr>
            <a:r>
              <a:rPr lang="en-US" sz="1800" b="1" dirty="0">
                <a:solidFill>
                  <a:srgbClr val="AD8139"/>
                </a:solidFill>
                <a:latin typeface="Calibri" pitchFamily="34" charset="0"/>
                <a:ea typeface="Calibri" pitchFamily="34" charset="-122"/>
                <a:cs typeface="Calibri" pitchFamily="34" charset="-120"/>
              </a:rPr>
              <a:t>›</a:t>
            </a:r>
            <a:endParaRPr lang="en-US" sz="1800" dirty="0"/>
          </a:p>
        </p:txBody>
      </p:sp>
      <p:sp>
        <p:nvSpPr>
          <p:cNvPr id="16" name="Shape 14"/>
          <p:cNvSpPr/>
          <p:nvPr/>
        </p:nvSpPr>
        <p:spPr>
          <a:xfrm>
            <a:off x="5166360" y="1417320"/>
            <a:ext cx="2157984" cy="1965960"/>
          </a:xfrm>
          <a:prstGeom prst="roundRect">
            <a:avLst>
              <a:gd name="adj" fmla="val 2326"/>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17" name="Shape 15"/>
          <p:cNvSpPr/>
          <p:nvPr/>
        </p:nvSpPr>
        <p:spPr>
          <a:xfrm>
            <a:off x="5349240" y="1581912"/>
            <a:ext cx="402336" cy="402336"/>
          </a:xfrm>
          <a:prstGeom prst="ellipse">
            <a:avLst/>
          </a:prstGeom>
          <a:solidFill>
            <a:srgbClr val="0E2641"/>
          </a:solidFill>
          <a:ln/>
        </p:spPr>
        <p:txBody>
          <a:bodyPr/>
          <a:lstStyle/>
          <a:p>
            <a:endParaRPr lang="en-US"/>
          </a:p>
        </p:txBody>
      </p:sp>
      <p:sp>
        <p:nvSpPr>
          <p:cNvPr id="18" name="Text 16"/>
          <p:cNvSpPr/>
          <p:nvPr/>
        </p:nvSpPr>
        <p:spPr>
          <a:xfrm>
            <a:off x="5349240" y="1581912"/>
            <a:ext cx="402336" cy="402336"/>
          </a:xfrm>
          <a:prstGeom prst="rect">
            <a:avLst/>
          </a:prstGeom>
          <a:noFill/>
          <a:ln/>
        </p:spPr>
        <p:txBody>
          <a:bodyPr wrap="square" lIns="0" tIns="0" rIns="0" bIns="0" rtlCol="0" anchor="ctr"/>
          <a:lstStyle/>
          <a:p>
            <a:pPr marL="0" indent="0" algn="ctr">
              <a:buNone/>
            </a:pPr>
            <a:r>
              <a:rPr lang="en-US" sz="1300" b="1" dirty="0">
                <a:solidFill>
                  <a:srgbClr val="C8A14A"/>
                </a:solidFill>
                <a:latin typeface="Calibri" pitchFamily="34" charset="0"/>
                <a:ea typeface="Calibri" pitchFamily="34" charset="-122"/>
                <a:cs typeface="Calibri" pitchFamily="34" charset="-120"/>
              </a:rPr>
              <a:t>3</a:t>
            </a:r>
            <a:endParaRPr lang="en-US" sz="1300" dirty="0"/>
          </a:p>
        </p:txBody>
      </p:sp>
      <p:sp>
        <p:nvSpPr>
          <p:cNvPr id="19" name="Text 17"/>
          <p:cNvSpPr/>
          <p:nvPr/>
        </p:nvSpPr>
        <p:spPr>
          <a:xfrm>
            <a:off x="5312664" y="2075688"/>
            <a:ext cx="1865376" cy="475488"/>
          </a:xfrm>
          <a:prstGeom prst="rect">
            <a:avLst/>
          </a:prstGeom>
          <a:noFill/>
          <a:ln/>
        </p:spPr>
        <p:txBody>
          <a:bodyPr wrap="square" lIns="0" tIns="0" rIns="0" bIns="0" rtlCol="0" anchor="ctr"/>
          <a:lstStyle/>
          <a:p>
            <a:pPr marL="0" indent="0">
              <a:buNone/>
            </a:pPr>
            <a:r>
              <a:rPr lang="en-US" sz="1150" b="1" dirty="0">
                <a:solidFill>
                  <a:srgbClr val="0E2641"/>
                </a:solidFill>
                <a:latin typeface="Calibri" pitchFamily="34" charset="0"/>
                <a:ea typeface="Calibri" pitchFamily="34" charset="-122"/>
                <a:cs typeface="Calibri" pitchFamily="34" charset="-120"/>
              </a:rPr>
              <a:t>Adjudicating Authority</a:t>
            </a:r>
            <a:endParaRPr lang="en-US" sz="1150" dirty="0"/>
          </a:p>
        </p:txBody>
      </p:sp>
      <p:sp>
        <p:nvSpPr>
          <p:cNvPr id="20" name="Text 18"/>
          <p:cNvSpPr/>
          <p:nvPr/>
        </p:nvSpPr>
        <p:spPr>
          <a:xfrm>
            <a:off x="5312664" y="2514600"/>
            <a:ext cx="1865376" cy="822960"/>
          </a:xfrm>
          <a:prstGeom prst="rect">
            <a:avLst/>
          </a:prstGeom>
          <a:noFill/>
          <a:ln/>
        </p:spPr>
        <p:txBody>
          <a:bodyPr wrap="square" lIns="0" tIns="0" rIns="0" bIns="0" rtlCol="0" anchor="ctr"/>
          <a:lstStyle/>
          <a:p>
            <a:pPr marL="0" indent="0">
              <a:buNone/>
            </a:pPr>
            <a:r>
              <a:rPr lang="en-US" sz="860" dirty="0">
                <a:solidFill>
                  <a:srgbClr val="556375"/>
                </a:solidFill>
                <a:latin typeface="Calibri" pitchFamily="34" charset="0"/>
                <a:ea typeface="Calibri" pitchFamily="34" charset="-122"/>
                <a:cs typeface="Calibri" pitchFamily="34" charset="-120"/>
              </a:rPr>
              <a:t>Section 8 — notice and hearing; confirmation of attachment within 180 days, failing which it lapses.</a:t>
            </a:r>
            <a:endParaRPr lang="en-US" sz="860" dirty="0"/>
          </a:p>
        </p:txBody>
      </p:sp>
      <p:sp>
        <p:nvSpPr>
          <p:cNvPr id="21" name="Text 19"/>
          <p:cNvSpPr/>
          <p:nvPr/>
        </p:nvSpPr>
        <p:spPr>
          <a:xfrm>
            <a:off x="7296912" y="2194560"/>
            <a:ext cx="237744" cy="365760"/>
          </a:xfrm>
          <a:prstGeom prst="rect">
            <a:avLst/>
          </a:prstGeom>
          <a:noFill/>
          <a:ln/>
        </p:spPr>
        <p:txBody>
          <a:bodyPr wrap="square" lIns="0" tIns="0" rIns="0" bIns="0" rtlCol="0" anchor="ctr"/>
          <a:lstStyle/>
          <a:p>
            <a:pPr marL="0" indent="0" algn="ctr">
              <a:buNone/>
            </a:pPr>
            <a:r>
              <a:rPr lang="en-US" sz="1800" b="1" dirty="0">
                <a:solidFill>
                  <a:srgbClr val="AD8139"/>
                </a:solidFill>
                <a:latin typeface="Calibri" pitchFamily="34" charset="0"/>
                <a:ea typeface="Calibri" pitchFamily="34" charset="-122"/>
                <a:cs typeface="Calibri" pitchFamily="34" charset="-120"/>
              </a:rPr>
              <a:t>›</a:t>
            </a:r>
            <a:endParaRPr lang="en-US" sz="1800" dirty="0"/>
          </a:p>
        </p:txBody>
      </p:sp>
      <p:sp>
        <p:nvSpPr>
          <p:cNvPr id="22" name="Shape 20"/>
          <p:cNvSpPr/>
          <p:nvPr/>
        </p:nvSpPr>
        <p:spPr>
          <a:xfrm>
            <a:off x="7498080" y="1417320"/>
            <a:ext cx="2157984" cy="1965960"/>
          </a:xfrm>
          <a:prstGeom prst="roundRect">
            <a:avLst>
              <a:gd name="adj" fmla="val 2326"/>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23" name="Shape 21"/>
          <p:cNvSpPr/>
          <p:nvPr/>
        </p:nvSpPr>
        <p:spPr>
          <a:xfrm>
            <a:off x="7680960" y="1581912"/>
            <a:ext cx="402336" cy="402336"/>
          </a:xfrm>
          <a:prstGeom prst="ellipse">
            <a:avLst/>
          </a:prstGeom>
          <a:solidFill>
            <a:srgbClr val="0E2641"/>
          </a:solidFill>
          <a:ln/>
        </p:spPr>
        <p:txBody>
          <a:bodyPr/>
          <a:lstStyle/>
          <a:p>
            <a:endParaRPr lang="en-US"/>
          </a:p>
        </p:txBody>
      </p:sp>
      <p:sp>
        <p:nvSpPr>
          <p:cNvPr id="24" name="Text 22"/>
          <p:cNvSpPr/>
          <p:nvPr/>
        </p:nvSpPr>
        <p:spPr>
          <a:xfrm>
            <a:off x="7680960" y="1581912"/>
            <a:ext cx="402336" cy="402336"/>
          </a:xfrm>
          <a:prstGeom prst="rect">
            <a:avLst/>
          </a:prstGeom>
          <a:noFill/>
          <a:ln/>
        </p:spPr>
        <p:txBody>
          <a:bodyPr wrap="square" lIns="0" tIns="0" rIns="0" bIns="0" rtlCol="0" anchor="ctr"/>
          <a:lstStyle/>
          <a:p>
            <a:pPr marL="0" indent="0" algn="ctr">
              <a:buNone/>
            </a:pPr>
            <a:r>
              <a:rPr lang="en-US" sz="1300" b="1" dirty="0">
                <a:solidFill>
                  <a:srgbClr val="C8A14A"/>
                </a:solidFill>
                <a:latin typeface="Calibri" pitchFamily="34" charset="0"/>
                <a:ea typeface="Calibri" pitchFamily="34" charset="-122"/>
                <a:cs typeface="Calibri" pitchFamily="34" charset="-120"/>
              </a:rPr>
              <a:t>4</a:t>
            </a:r>
            <a:endParaRPr lang="en-US" sz="1300" dirty="0"/>
          </a:p>
        </p:txBody>
      </p:sp>
      <p:sp>
        <p:nvSpPr>
          <p:cNvPr id="25" name="Text 23"/>
          <p:cNvSpPr/>
          <p:nvPr/>
        </p:nvSpPr>
        <p:spPr>
          <a:xfrm>
            <a:off x="7644384" y="2075688"/>
            <a:ext cx="1865376" cy="475488"/>
          </a:xfrm>
          <a:prstGeom prst="rect">
            <a:avLst/>
          </a:prstGeom>
          <a:noFill/>
          <a:ln/>
        </p:spPr>
        <p:txBody>
          <a:bodyPr wrap="square" lIns="0" tIns="0" rIns="0" bIns="0" rtlCol="0" anchor="ctr"/>
          <a:lstStyle/>
          <a:p>
            <a:pPr marL="0" indent="0">
              <a:buNone/>
            </a:pPr>
            <a:r>
              <a:rPr lang="en-US" sz="1150" b="1" dirty="0">
                <a:solidFill>
                  <a:srgbClr val="0E2641"/>
                </a:solidFill>
                <a:latin typeface="Calibri" pitchFamily="34" charset="0"/>
                <a:ea typeface="Calibri" pitchFamily="34" charset="-122"/>
                <a:cs typeface="Calibri" pitchFamily="34" charset="-120"/>
              </a:rPr>
              <a:t>Special Court</a:t>
            </a:r>
            <a:endParaRPr lang="en-US" sz="1150" dirty="0"/>
          </a:p>
        </p:txBody>
      </p:sp>
      <p:sp>
        <p:nvSpPr>
          <p:cNvPr id="26" name="Text 24"/>
          <p:cNvSpPr/>
          <p:nvPr/>
        </p:nvSpPr>
        <p:spPr>
          <a:xfrm>
            <a:off x="7644384" y="2514600"/>
            <a:ext cx="1865376" cy="822960"/>
          </a:xfrm>
          <a:prstGeom prst="rect">
            <a:avLst/>
          </a:prstGeom>
          <a:noFill/>
          <a:ln/>
        </p:spPr>
        <p:txBody>
          <a:bodyPr wrap="square" lIns="0" tIns="0" rIns="0" bIns="0" rtlCol="0" anchor="ctr"/>
          <a:lstStyle/>
          <a:p>
            <a:pPr marL="0" indent="0">
              <a:buNone/>
            </a:pPr>
            <a:r>
              <a:rPr lang="en-US" sz="860" dirty="0">
                <a:solidFill>
                  <a:srgbClr val="556375"/>
                </a:solidFill>
                <a:latin typeface="Calibri" pitchFamily="34" charset="0"/>
                <a:ea typeface="Calibri" pitchFamily="34" charset="-122"/>
                <a:cs typeface="Calibri" pitchFamily="34" charset="-120"/>
              </a:rPr>
              <a:t>Ss. 43–45 — prosecution under S.4; twin bail conditions (S.45); reverse burden (S.24).</a:t>
            </a:r>
            <a:endParaRPr lang="en-US" sz="860" dirty="0"/>
          </a:p>
        </p:txBody>
      </p:sp>
      <p:sp>
        <p:nvSpPr>
          <p:cNvPr id="27" name="Text 25"/>
          <p:cNvSpPr/>
          <p:nvPr/>
        </p:nvSpPr>
        <p:spPr>
          <a:xfrm>
            <a:off x="9628632" y="2194560"/>
            <a:ext cx="237744" cy="365760"/>
          </a:xfrm>
          <a:prstGeom prst="rect">
            <a:avLst/>
          </a:prstGeom>
          <a:noFill/>
          <a:ln/>
        </p:spPr>
        <p:txBody>
          <a:bodyPr wrap="square" lIns="0" tIns="0" rIns="0" bIns="0" rtlCol="0" anchor="ctr"/>
          <a:lstStyle/>
          <a:p>
            <a:pPr marL="0" indent="0" algn="ctr">
              <a:buNone/>
            </a:pPr>
            <a:r>
              <a:rPr lang="en-US" sz="1800" b="1" dirty="0">
                <a:solidFill>
                  <a:srgbClr val="AD8139"/>
                </a:solidFill>
                <a:latin typeface="Calibri" pitchFamily="34" charset="0"/>
                <a:ea typeface="Calibri" pitchFamily="34" charset="-122"/>
                <a:cs typeface="Calibri" pitchFamily="34" charset="-120"/>
              </a:rPr>
              <a:t>›</a:t>
            </a:r>
            <a:endParaRPr lang="en-US" sz="1800" dirty="0"/>
          </a:p>
        </p:txBody>
      </p:sp>
      <p:sp>
        <p:nvSpPr>
          <p:cNvPr id="28" name="Shape 26"/>
          <p:cNvSpPr/>
          <p:nvPr/>
        </p:nvSpPr>
        <p:spPr>
          <a:xfrm>
            <a:off x="9829800" y="1417320"/>
            <a:ext cx="2157984" cy="1965960"/>
          </a:xfrm>
          <a:prstGeom prst="roundRect">
            <a:avLst>
              <a:gd name="adj" fmla="val 2326"/>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29" name="Shape 27"/>
          <p:cNvSpPr/>
          <p:nvPr/>
        </p:nvSpPr>
        <p:spPr>
          <a:xfrm>
            <a:off x="10012680" y="1581912"/>
            <a:ext cx="402336" cy="402336"/>
          </a:xfrm>
          <a:prstGeom prst="ellipse">
            <a:avLst/>
          </a:prstGeom>
          <a:solidFill>
            <a:srgbClr val="0E2641"/>
          </a:solidFill>
          <a:ln/>
        </p:spPr>
        <p:txBody>
          <a:bodyPr/>
          <a:lstStyle/>
          <a:p>
            <a:endParaRPr lang="en-US"/>
          </a:p>
        </p:txBody>
      </p:sp>
      <p:sp>
        <p:nvSpPr>
          <p:cNvPr id="30" name="Text 28"/>
          <p:cNvSpPr/>
          <p:nvPr/>
        </p:nvSpPr>
        <p:spPr>
          <a:xfrm>
            <a:off x="10012680" y="1581912"/>
            <a:ext cx="402336" cy="402336"/>
          </a:xfrm>
          <a:prstGeom prst="rect">
            <a:avLst/>
          </a:prstGeom>
          <a:noFill/>
          <a:ln/>
        </p:spPr>
        <p:txBody>
          <a:bodyPr wrap="square" lIns="0" tIns="0" rIns="0" bIns="0" rtlCol="0" anchor="ctr"/>
          <a:lstStyle/>
          <a:p>
            <a:pPr marL="0" indent="0" algn="ctr">
              <a:buNone/>
            </a:pPr>
            <a:r>
              <a:rPr lang="en-US" sz="1300" b="1" dirty="0">
                <a:solidFill>
                  <a:srgbClr val="C8A14A"/>
                </a:solidFill>
                <a:latin typeface="Calibri" pitchFamily="34" charset="0"/>
                <a:ea typeface="Calibri" pitchFamily="34" charset="-122"/>
                <a:cs typeface="Calibri" pitchFamily="34" charset="-120"/>
              </a:rPr>
              <a:t>5</a:t>
            </a:r>
            <a:endParaRPr lang="en-US" sz="1300" dirty="0"/>
          </a:p>
        </p:txBody>
      </p:sp>
      <p:sp>
        <p:nvSpPr>
          <p:cNvPr id="31" name="Text 29"/>
          <p:cNvSpPr/>
          <p:nvPr/>
        </p:nvSpPr>
        <p:spPr>
          <a:xfrm>
            <a:off x="9976104" y="2075688"/>
            <a:ext cx="1865376" cy="475488"/>
          </a:xfrm>
          <a:prstGeom prst="rect">
            <a:avLst/>
          </a:prstGeom>
          <a:noFill/>
          <a:ln/>
        </p:spPr>
        <p:txBody>
          <a:bodyPr wrap="square" lIns="0" tIns="0" rIns="0" bIns="0" rtlCol="0" anchor="ctr"/>
          <a:lstStyle/>
          <a:p>
            <a:pPr marL="0" indent="0">
              <a:buNone/>
            </a:pPr>
            <a:r>
              <a:rPr lang="en-US" sz="1150" b="1" dirty="0">
                <a:solidFill>
                  <a:srgbClr val="0E2641"/>
                </a:solidFill>
                <a:latin typeface="Calibri" pitchFamily="34" charset="0"/>
                <a:ea typeface="Calibri" pitchFamily="34" charset="-122"/>
                <a:cs typeface="Calibri" pitchFamily="34" charset="-120"/>
              </a:rPr>
              <a:t>Appeal</a:t>
            </a:r>
            <a:endParaRPr lang="en-US" sz="1150" dirty="0"/>
          </a:p>
        </p:txBody>
      </p:sp>
      <p:sp>
        <p:nvSpPr>
          <p:cNvPr id="32" name="Text 30"/>
          <p:cNvSpPr/>
          <p:nvPr/>
        </p:nvSpPr>
        <p:spPr>
          <a:xfrm>
            <a:off x="9976104" y="2514600"/>
            <a:ext cx="1865376" cy="822960"/>
          </a:xfrm>
          <a:prstGeom prst="rect">
            <a:avLst/>
          </a:prstGeom>
          <a:noFill/>
          <a:ln/>
        </p:spPr>
        <p:txBody>
          <a:bodyPr wrap="square" lIns="0" tIns="0" rIns="0" bIns="0" rtlCol="0" anchor="ctr"/>
          <a:lstStyle/>
          <a:p>
            <a:pPr marL="0" indent="0">
              <a:buNone/>
            </a:pPr>
            <a:r>
              <a:rPr lang="en-US" sz="860" dirty="0">
                <a:solidFill>
                  <a:srgbClr val="556375"/>
                </a:solidFill>
                <a:latin typeface="Calibri" pitchFamily="34" charset="0"/>
                <a:ea typeface="Calibri" pitchFamily="34" charset="-122"/>
                <a:cs typeface="Calibri" pitchFamily="34" charset="-120"/>
              </a:rPr>
              <a:t>Appellate Tribunal against confirmation; High Court / Supreme Court against conviction.</a:t>
            </a:r>
            <a:endParaRPr lang="en-US" sz="860" dirty="0"/>
          </a:p>
        </p:txBody>
      </p:sp>
      <p:sp>
        <p:nvSpPr>
          <p:cNvPr id="33" name="Text 31"/>
          <p:cNvSpPr/>
          <p:nvPr/>
        </p:nvSpPr>
        <p:spPr>
          <a:xfrm>
            <a:off x="502920" y="3767328"/>
            <a:ext cx="10058400" cy="274320"/>
          </a:xfrm>
          <a:prstGeom prst="rect">
            <a:avLst/>
          </a:prstGeom>
          <a:noFill/>
          <a:ln/>
        </p:spPr>
        <p:txBody>
          <a:bodyPr wrap="square" lIns="0" tIns="0" rIns="0" bIns="0" rtlCol="0" anchor="ctr"/>
          <a:lstStyle/>
          <a:p>
            <a:pPr marL="0" indent="0">
              <a:buNone/>
            </a:pPr>
            <a:r>
              <a:rPr lang="en-US" sz="1050" b="1" kern="0" spc="250" dirty="0">
                <a:solidFill>
                  <a:srgbClr val="8A661F"/>
                </a:solidFill>
                <a:latin typeface="Calibri" pitchFamily="34" charset="0"/>
                <a:ea typeface="Calibri" pitchFamily="34" charset="-122"/>
                <a:cs typeface="Calibri" pitchFamily="34" charset="-120"/>
              </a:rPr>
              <a:t>FOUR RESTRAINTS — OFTEN CONFUSED, LEGALLY DISTINCT</a:t>
            </a:r>
            <a:endParaRPr lang="en-US" sz="1050" dirty="0"/>
          </a:p>
        </p:txBody>
      </p:sp>
      <p:sp>
        <p:nvSpPr>
          <p:cNvPr id="34" name="Shape 32"/>
          <p:cNvSpPr/>
          <p:nvPr/>
        </p:nvSpPr>
        <p:spPr>
          <a:xfrm>
            <a:off x="502920" y="4160520"/>
            <a:ext cx="2788920" cy="1508760"/>
          </a:xfrm>
          <a:prstGeom prst="roundRect">
            <a:avLst>
              <a:gd name="adj" fmla="val 3030"/>
            </a:avLst>
          </a:prstGeom>
          <a:solidFill>
            <a:srgbClr val="EBF0F5"/>
          </a:solidFill>
          <a:ln/>
        </p:spPr>
        <p:txBody>
          <a:bodyPr/>
          <a:lstStyle/>
          <a:p>
            <a:endParaRPr lang="en-US"/>
          </a:p>
        </p:txBody>
      </p:sp>
      <p:sp>
        <p:nvSpPr>
          <p:cNvPr id="35" name="Text 33"/>
          <p:cNvSpPr/>
          <p:nvPr/>
        </p:nvSpPr>
        <p:spPr>
          <a:xfrm>
            <a:off x="685800" y="4315968"/>
            <a:ext cx="2423160" cy="292608"/>
          </a:xfrm>
          <a:prstGeom prst="rect">
            <a:avLst/>
          </a:prstGeom>
          <a:noFill/>
          <a:ln/>
        </p:spPr>
        <p:txBody>
          <a:bodyPr wrap="square" lIns="0" tIns="0" rIns="0" bIns="0" rtlCol="0" anchor="ctr"/>
          <a:lstStyle/>
          <a:p>
            <a:pPr marL="0" indent="0">
              <a:buNone/>
            </a:pPr>
            <a:r>
              <a:rPr lang="en-US" sz="1300" b="1" dirty="0">
                <a:solidFill>
                  <a:srgbClr val="0E2641"/>
                </a:solidFill>
                <a:latin typeface="Calibri" pitchFamily="34" charset="0"/>
                <a:ea typeface="Calibri" pitchFamily="34" charset="-122"/>
                <a:cs typeface="Calibri" pitchFamily="34" charset="-120"/>
              </a:rPr>
              <a:t>Seizure</a:t>
            </a:r>
            <a:endParaRPr lang="en-US" sz="1300" dirty="0"/>
          </a:p>
        </p:txBody>
      </p:sp>
      <p:sp>
        <p:nvSpPr>
          <p:cNvPr id="36" name="Text 34"/>
          <p:cNvSpPr/>
          <p:nvPr/>
        </p:nvSpPr>
        <p:spPr>
          <a:xfrm>
            <a:off x="685800" y="4645152"/>
            <a:ext cx="2423160" cy="914400"/>
          </a:xfrm>
          <a:prstGeom prst="rect">
            <a:avLst/>
          </a:prstGeom>
          <a:noFill/>
          <a:ln/>
        </p:spPr>
        <p:txBody>
          <a:bodyPr wrap="square" lIns="0" tIns="0" rIns="0" bIns="0" rtlCol="0" anchor="ctr"/>
          <a:lstStyle/>
          <a:p>
            <a:pPr marL="0" indent="0">
              <a:buNone/>
            </a:pPr>
            <a:r>
              <a:rPr lang="en-US" sz="930" dirty="0">
                <a:solidFill>
                  <a:srgbClr val="556375"/>
                </a:solidFill>
                <a:latin typeface="Calibri" pitchFamily="34" charset="0"/>
                <a:ea typeface="Calibri" pitchFamily="34" charset="-122"/>
                <a:cs typeface="Calibri" pitchFamily="34" charset="-120"/>
              </a:rPr>
              <a:t>Physical possession taken by the authority. Temporary; ownership unaffected. (S.17)</a:t>
            </a:r>
            <a:endParaRPr lang="en-US" sz="930" dirty="0"/>
          </a:p>
        </p:txBody>
      </p:sp>
      <p:sp>
        <p:nvSpPr>
          <p:cNvPr id="37" name="Shape 35"/>
          <p:cNvSpPr/>
          <p:nvPr/>
        </p:nvSpPr>
        <p:spPr>
          <a:xfrm>
            <a:off x="3465576" y="4160520"/>
            <a:ext cx="2788920" cy="1508760"/>
          </a:xfrm>
          <a:prstGeom prst="roundRect">
            <a:avLst>
              <a:gd name="adj" fmla="val 3030"/>
            </a:avLst>
          </a:prstGeom>
          <a:solidFill>
            <a:srgbClr val="EBF0F5"/>
          </a:solidFill>
          <a:ln/>
        </p:spPr>
        <p:txBody>
          <a:bodyPr/>
          <a:lstStyle/>
          <a:p>
            <a:endParaRPr lang="en-US"/>
          </a:p>
        </p:txBody>
      </p:sp>
      <p:sp>
        <p:nvSpPr>
          <p:cNvPr id="38" name="Text 36"/>
          <p:cNvSpPr/>
          <p:nvPr/>
        </p:nvSpPr>
        <p:spPr>
          <a:xfrm>
            <a:off x="3648456" y="4315968"/>
            <a:ext cx="2423160" cy="292608"/>
          </a:xfrm>
          <a:prstGeom prst="rect">
            <a:avLst/>
          </a:prstGeom>
          <a:noFill/>
          <a:ln/>
        </p:spPr>
        <p:txBody>
          <a:bodyPr wrap="square" lIns="0" tIns="0" rIns="0" bIns="0" rtlCol="0" anchor="ctr"/>
          <a:lstStyle/>
          <a:p>
            <a:pPr marL="0" indent="0">
              <a:buNone/>
            </a:pPr>
            <a:r>
              <a:rPr lang="en-US" sz="1300" b="1" dirty="0">
                <a:solidFill>
                  <a:srgbClr val="0E2641"/>
                </a:solidFill>
                <a:latin typeface="Calibri" pitchFamily="34" charset="0"/>
                <a:ea typeface="Calibri" pitchFamily="34" charset="-122"/>
                <a:cs typeface="Calibri" pitchFamily="34" charset="-120"/>
              </a:rPr>
              <a:t>Attachment</a:t>
            </a:r>
            <a:endParaRPr lang="en-US" sz="1300" dirty="0"/>
          </a:p>
        </p:txBody>
      </p:sp>
      <p:sp>
        <p:nvSpPr>
          <p:cNvPr id="39" name="Text 37"/>
          <p:cNvSpPr/>
          <p:nvPr/>
        </p:nvSpPr>
        <p:spPr>
          <a:xfrm>
            <a:off x="3648456" y="4645152"/>
            <a:ext cx="2423160" cy="914400"/>
          </a:xfrm>
          <a:prstGeom prst="rect">
            <a:avLst/>
          </a:prstGeom>
          <a:noFill/>
          <a:ln/>
        </p:spPr>
        <p:txBody>
          <a:bodyPr wrap="square" lIns="0" tIns="0" rIns="0" bIns="0" rtlCol="0" anchor="ctr"/>
          <a:lstStyle/>
          <a:p>
            <a:pPr marL="0" indent="0">
              <a:buNone/>
            </a:pPr>
            <a:r>
              <a:rPr lang="en-US" sz="930" dirty="0">
                <a:solidFill>
                  <a:srgbClr val="556375"/>
                </a:solidFill>
                <a:latin typeface="Calibri" pitchFamily="34" charset="0"/>
                <a:ea typeface="Calibri" pitchFamily="34" charset="-122"/>
                <a:cs typeface="Calibri" pitchFamily="34" charset="-120"/>
              </a:rPr>
              <a:t>Bar on transfer; the holder keeps possession but cannot deal. Preventive. (S.5)</a:t>
            </a:r>
            <a:endParaRPr lang="en-US" sz="930" dirty="0"/>
          </a:p>
        </p:txBody>
      </p:sp>
      <p:sp>
        <p:nvSpPr>
          <p:cNvPr id="40" name="Shape 38"/>
          <p:cNvSpPr/>
          <p:nvPr/>
        </p:nvSpPr>
        <p:spPr>
          <a:xfrm>
            <a:off x="6428232" y="4160520"/>
            <a:ext cx="2788920" cy="1508760"/>
          </a:xfrm>
          <a:prstGeom prst="roundRect">
            <a:avLst>
              <a:gd name="adj" fmla="val 3030"/>
            </a:avLst>
          </a:prstGeom>
          <a:solidFill>
            <a:srgbClr val="EBF0F5"/>
          </a:solidFill>
          <a:ln/>
        </p:spPr>
        <p:txBody>
          <a:bodyPr/>
          <a:lstStyle/>
          <a:p>
            <a:endParaRPr lang="en-US"/>
          </a:p>
        </p:txBody>
      </p:sp>
      <p:sp>
        <p:nvSpPr>
          <p:cNvPr id="41" name="Text 39"/>
          <p:cNvSpPr/>
          <p:nvPr/>
        </p:nvSpPr>
        <p:spPr>
          <a:xfrm>
            <a:off x="6611112" y="4315968"/>
            <a:ext cx="2423160" cy="292608"/>
          </a:xfrm>
          <a:prstGeom prst="rect">
            <a:avLst/>
          </a:prstGeom>
          <a:noFill/>
          <a:ln/>
        </p:spPr>
        <p:txBody>
          <a:bodyPr wrap="square" lIns="0" tIns="0" rIns="0" bIns="0" rtlCol="0" anchor="ctr"/>
          <a:lstStyle/>
          <a:p>
            <a:pPr marL="0" indent="0">
              <a:buNone/>
            </a:pPr>
            <a:r>
              <a:rPr lang="en-US" sz="1300" b="1" dirty="0">
                <a:solidFill>
                  <a:srgbClr val="0E2641"/>
                </a:solidFill>
                <a:latin typeface="Calibri" pitchFamily="34" charset="0"/>
                <a:ea typeface="Calibri" pitchFamily="34" charset="-122"/>
                <a:cs typeface="Calibri" pitchFamily="34" charset="-120"/>
              </a:rPr>
              <a:t>Freezing</a:t>
            </a:r>
            <a:endParaRPr lang="en-US" sz="1300" dirty="0"/>
          </a:p>
        </p:txBody>
      </p:sp>
      <p:sp>
        <p:nvSpPr>
          <p:cNvPr id="42" name="Text 40"/>
          <p:cNvSpPr/>
          <p:nvPr/>
        </p:nvSpPr>
        <p:spPr>
          <a:xfrm>
            <a:off x="6611112" y="4645152"/>
            <a:ext cx="2423160" cy="914400"/>
          </a:xfrm>
          <a:prstGeom prst="rect">
            <a:avLst/>
          </a:prstGeom>
          <a:noFill/>
          <a:ln/>
        </p:spPr>
        <p:txBody>
          <a:bodyPr wrap="square" lIns="0" tIns="0" rIns="0" bIns="0" rtlCol="0" anchor="ctr"/>
          <a:lstStyle/>
          <a:p>
            <a:pPr marL="0" indent="0">
              <a:buNone/>
            </a:pPr>
            <a:r>
              <a:rPr lang="en-US" sz="930" dirty="0">
                <a:solidFill>
                  <a:srgbClr val="556375"/>
                </a:solidFill>
                <a:latin typeface="Calibri" pitchFamily="34" charset="0"/>
                <a:ea typeface="Calibri" pitchFamily="34" charset="-122"/>
                <a:cs typeface="Calibri" pitchFamily="34" charset="-120"/>
              </a:rPr>
              <a:t>Operation of accounts / demat restrained; constructive custody. (S.17(1A))</a:t>
            </a:r>
            <a:endParaRPr lang="en-US" sz="930" dirty="0"/>
          </a:p>
        </p:txBody>
      </p:sp>
      <p:sp>
        <p:nvSpPr>
          <p:cNvPr id="43" name="Shape 41"/>
          <p:cNvSpPr/>
          <p:nvPr/>
        </p:nvSpPr>
        <p:spPr>
          <a:xfrm>
            <a:off x="9390888" y="4160520"/>
            <a:ext cx="2606040" cy="1508760"/>
          </a:xfrm>
          <a:prstGeom prst="roundRect">
            <a:avLst>
              <a:gd name="adj" fmla="val 3030"/>
            </a:avLst>
          </a:prstGeom>
          <a:solidFill>
            <a:srgbClr val="F5EEDE"/>
          </a:solidFill>
          <a:ln/>
        </p:spPr>
        <p:txBody>
          <a:bodyPr/>
          <a:lstStyle/>
          <a:p>
            <a:endParaRPr lang="en-US"/>
          </a:p>
        </p:txBody>
      </p:sp>
      <p:sp>
        <p:nvSpPr>
          <p:cNvPr id="44" name="Text 42"/>
          <p:cNvSpPr/>
          <p:nvPr/>
        </p:nvSpPr>
        <p:spPr>
          <a:xfrm>
            <a:off x="9573768" y="4315968"/>
            <a:ext cx="2423160" cy="292608"/>
          </a:xfrm>
          <a:prstGeom prst="rect">
            <a:avLst/>
          </a:prstGeom>
          <a:noFill/>
          <a:ln/>
        </p:spPr>
        <p:txBody>
          <a:bodyPr wrap="square" lIns="0" tIns="0" rIns="0" bIns="0" rtlCol="0" anchor="ctr"/>
          <a:lstStyle/>
          <a:p>
            <a:pPr marL="0" indent="0">
              <a:buNone/>
            </a:pPr>
            <a:r>
              <a:rPr lang="en-US" sz="1300" b="1" dirty="0">
                <a:solidFill>
                  <a:srgbClr val="0E2641"/>
                </a:solidFill>
                <a:latin typeface="Calibri" pitchFamily="34" charset="0"/>
                <a:ea typeface="Calibri" pitchFamily="34" charset="-122"/>
                <a:cs typeface="Calibri" pitchFamily="34" charset="-120"/>
              </a:rPr>
              <a:t>Confiscation</a:t>
            </a:r>
            <a:endParaRPr lang="en-US" sz="1300" dirty="0"/>
          </a:p>
        </p:txBody>
      </p:sp>
      <p:sp>
        <p:nvSpPr>
          <p:cNvPr id="45" name="Text 43"/>
          <p:cNvSpPr/>
          <p:nvPr/>
        </p:nvSpPr>
        <p:spPr>
          <a:xfrm>
            <a:off x="9573768" y="4645152"/>
            <a:ext cx="2423160" cy="914400"/>
          </a:xfrm>
          <a:prstGeom prst="rect">
            <a:avLst/>
          </a:prstGeom>
          <a:noFill/>
          <a:ln/>
        </p:spPr>
        <p:txBody>
          <a:bodyPr wrap="square" lIns="0" tIns="0" rIns="0" bIns="0" rtlCol="0" anchor="ctr"/>
          <a:lstStyle/>
          <a:p>
            <a:pPr marL="0" indent="0">
              <a:buNone/>
            </a:pPr>
            <a:r>
              <a:rPr lang="en-US" sz="930" dirty="0">
                <a:solidFill>
                  <a:srgbClr val="556375"/>
                </a:solidFill>
                <a:latin typeface="Calibri" pitchFamily="34" charset="0"/>
                <a:ea typeface="Calibri" pitchFamily="34" charset="-122"/>
                <a:cs typeface="Calibri" pitchFamily="34" charset="-120"/>
              </a:rPr>
              <a:t>Permanent vesting in the State after adjudication / conviction. (S.8(5)–(7))</a:t>
            </a:r>
            <a:endParaRPr lang="en-US" sz="930" dirty="0"/>
          </a:p>
        </p:txBody>
      </p:sp>
      <p:sp>
        <p:nvSpPr>
          <p:cNvPr id="46" name="Text 44"/>
          <p:cNvSpPr/>
          <p:nvPr/>
        </p:nvSpPr>
        <p:spPr>
          <a:xfrm>
            <a:off x="502920" y="5878915"/>
            <a:ext cx="11155680" cy="457200"/>
          </a:xfrm>
          <a:prstGeom prst="rect">
            <a:avLst/>
          </a:prstGeom>
          <a:noFill/>
          <a:ln/>
        </p:spPr>
        <p:txBody>
          <a:bodyPr wrap="square" lIns="0" tIns="0" rIns="0" bIns="0" rtlCol="0" anchor="ctr"/>
          <a:lstStyle/>
          <a:p>
            <a:pPr marL="0" indent="0">
              <a:buNone/>
            </a:pPr>
            <a:r>
              <a:rPr lang="en-US" sz="1050" b="1" dirty="0">
                <a:solidFill>
                  <a:srgbClr val="0E2641"/>
                </a:solidFill>
                <a:latin typeface="Calibri" pitchFamily="34" charset="0"/>
                <a:ea typeface="Calibri" pitchFamily="34" charset="-122"/>
                <a:cs typeface="Calibri" pitchFamily="34" charset="-120"/>
              </a:rPr>
              <a:t>Practice point ·  </a:t>
            </a:r>
            <a:r>
              <a:rPr lang="en-US" sz="1050" dirty="0">
                <a:solidFill>
                  <a:srgbClr val="556375"/>
                </a:solidFill>
                <a:latin typeface="Calibri" pitchFamily="34" charset="0"/>
                <a:ea typeface="Calibri" pitchFamily="34" charset="-122"/>
                <a:cs typeface="Calibri" pitchFamily="34" charset="-120"/>
              </a:rPr>
              <a:t>Identify which restraint is actually in play before choosing the remedy — the appeal route, the limitation clock and the test all differ.</a:t>
            </a:r>
            <a:endParaRPr lang="en-US" sz="1050" dirty="0"/>
          </a:p>
        </p:txBody>
      </p:sp>
      <p:sp>
        <p:nvSpPr>
          <p:cNvPr id="47" name="Text 45"/>
          <p:cNvSpPr/>
          <p:nvPr/>
        </p:nvSpPr>
        <p:spPr>
          <a:xfrm>
            <a:off x="502920" y="6510528"/>
            <a:ext cx="5943600" cy="274320"/>
          </a:xfrm>
          <a:prstGeom prst="rect">
            <a:avLst/>
          </a:prstGeom>
          <a:noFill/>
          <a:ln/>
        </p:spPr>
        <p:txBody>
          <a:bodyPr wrap="square" lIns="0" tIns="0" rIns="0" bIns="0" rtlCol="0" anchor="ctr"/>
          <a:lstStyle/>
          <a:p>
            <a:pPr marL="0" indent="0" algn="l">
              <a:buNone/>
            </a:pPr>
            <a:r>
              <a:rPr lang="en-US" sz="750" dirty="0">
                <a:solidFill>
                  <a:srgbClr val="9EAFBF"/>
                </a:solidFill>
                <a:latin typeface="Calibri" pitchFamily="34" charset="0"/>
                <a:ea typeface="Calibri" pitchFamily="34" charset="-122"/>
                <a:cs typeface="Calibri" pitchFamily="34" charset="-120"/>
              </a:rPr>
              <a:t>PMLA &amp; Benami · Current Burning Issues · Adv. (CA.) Ajay Wadhwa</a:t>
            </a:r>
            <a:endParaRPr lang="en-US" sz="750" dirty="0"/>
          </a:p>
        </p:txBody>
      </p:sp>
      <p:sp>
        <p:nvSpPr>
          <p:cNvPr id="48" name="Text 46"/>
          <p:cNvSpPr/>
          <p:nvPr/>
        </p:nvSpPr>
        <p:spPr>
          <a:xfrm>
            <a:off x="11475720" y="6510528"/>
            <a:ext cx="457200" cy="274320"/>
          </a:xfrm>
          <a:prstGeom prst="rect">
            <a:avLst/>
          </a:prstGeom>
          <a:noFill/>
          <a:ln/>
        </p:spPr>
        <p:txBody>
          <a:bodyPr wrap="square" lIns="0" tIns="0" rIns="0" bIns="0" rtlCol="0" anchor="ctr"/>
          <a:lstStyle/>
          <a:p>
            <a:pPr marL="0" indent="0" algn="r">
              <a:buNone/>
            </a:pP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74320"/>
            <a:ext cx="8686800" cy="256032"/>
          </a:xfrm>
          <a:prstGeom prst="rect">
            <a:avLst/>
          </a:prstGeom>
          <a:noFill/>
          <a:ln/>
        </p:spPr>
        <p:txBody>
          <a:bodyPr wrap="square" lIns="0" tIns="0" rIns="0" bIns="0" rtlCol="0" anchor="ctr"/>
          <a:lstStyle/>
          <a:p>
            <a:pPr marL="0" indent="0">
              <a:buNone/>
            </a:pPr>
            <a:r>
              <a:rPr lang="en-US" sz="900" b="1" kern="0" spc="400" dirty="0">
                <a:solidFill>
                  <a:srgbClr val="AD8139"/>
                </a:solidFill>
                <a:latin typeface="Calibri" pitchFamily="34" charset="0"/>
                <a:ea typeface="Calibri" pitchFamily="34" charset="-122"/>
                <a:cs typeface="Calibri" pitchFamily="34" charset="-120"/>
              </a:rPr>
              <a:t>PART B · PMLA</a:t>
            </a:r>
            <a:endParaRPr lang="en-US" sz="900" dirty="0"/>
          </a:p>
        </p:txBody>
      </p:sp>
      <p:sp>
        <p:nvSpPr>
          <p:cNvPr id="3" name="Text 1"/>
          <p:cNvSpPr/>
          <p:nvPr/>
        </p:nvSpPr>
        <p:spPr>
          <a:xfrm>
            <a:off x="502920" y="566928"/>
            <a:ext cx="10515600" cy="502920"/>
          </a:xfrm>
          <a:prstGeom prst="rect">
            <a:avLst/>
          </a:prstGeom>
          <a:noFill/>
          <a:ln/>
        </p:spPr>
        <p:txBody>
          <a:bodyPr wrap="square" lIns="0" tIns="0" rIns="0" bIns="0" rtlCol="0" anchor="ctr"/>
          <a:lstStyle/>
          <a:p>
            <a:pPr marL="0" indent="0">
              <a:buNone/>
            </a:pPr>
            <a:r>
              <a:rPr lang="en-US" sz="2800" b="1" dirty="0">
                <a:solidFill>
                  <a:srgbClr val="0E2641"/>
                </a:solidFill>
                <a:latin typeface="Calibri" pitchFamily="34" charset="0"/>
                <a:ea typeface="Calibri" pitchFamily="34" charset="-122"/>
                <a:cs typeface="Calibri" pitchFamily="34" charset="-120"/>
              </a:rPr>
              <a:t>Four Burning Issues — State of Play 2026</a:t>
            </a:r>
            <a:endParaRPr lang="en-US" sz="2800" dirty="0"/>
          </a:p>
        </p:txBody>
      </p:sp>
      <p:sp>
        <p:nvSpPr>
          <p:cNvPr id="4" name="Text 2"/>
          <p:cNvSpPr/>
          <p:nvPr/>
        </p:nvSpPr>
        <p:spPr>
          <a:xfrm>
            <a:off x="502920" y="1115568"/>
            <a:ext cx="11155680" cy="320040"/>
          </a:xfrm>
          <a:prstGeom prst="rect">
            <a:avLst/>
          </a:prstGeom>
          <a:noFill/>
          <a:ln/>
        </p:spPr>
        <p:txBody>
          <a:bodyPr wrap="square" lIns="0" tIns="0" rIns="0" bIns="0" rtlCol="0" anchor="ctr"/>
          <a:lstStyle/>
          <a:p>
            <a:pPr marL="0" indent="0">
              <a:buNone/>
            </a:pPr>
            <a:r>
              <a:rPr lang="en-US" sz="1200" i="1" dirty="0">
                <a:solidFill>
                  <a:srgbClr val="556375"/>
                </a:solidFill>
                <a:latin typeface="Calibri" pitchFamily="34" charset="0"/>
                <a:ea typeface="Calibri" pitchFamily="34" charset="-122"/>
                <a:cs typeface="Calibri" pitchFamily="34" charset="-120"/>
              </a:rPr>
              <a:t>Every issue below is either pending before the Supreme Court or the subject of an open conflict between High Courts.</a:t>
            </a:r>
            <a:endParaRPr lang="en-US" sz="1200" dirty="0"/>
          </a:p>
        </p:txBody>
      </p:sp>
      <p:sp>
        <p:nvSpPr>
          <p:cNvPr id="5" name="Shape 3"/>
          <p:cNvSpPr/>
          <p:nvPr/>
        </p:nvSpPr>
        <p:spPr>
          <a:xfrm>
            <a:off x="502920" y="1691640"/>
            <a:ext cx="2157984" cy="3657600"/>
          </a:xfrm>
          <a:prstGeom prst="roundRect">
            <a:avLst>
              <a:gd name="adj" fmla="val 2119"/>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6" name="Shape 4"/>
          <p:cNvSpPr/>
          <p:nvPr/>
        </p:nvSpPr>
        <p:spPr>
          <a:xfrm>
            <a:off x="685800" y="1892808"/>
            <a:ext cx="512064" cy="512064"/>
          </a:xfrm>
          <a:prstGeom prst="ellipse">
            <a:avLst/>
          </a:prstGeom>
          <a:solidFill>
            <a:srgbClr val="0E2641"/>
          </a:solidFill>
          <a:ln/>
        </p:spPr>
        <p:txBody>
          <a:bodyPr/>
          <a:lstStyle/>
          <a:p>
            <a:endParaRPr lang="en-US"/>
          </a:p>
        </p:txBody>
      </p:sp>
      <p:sp>
        <p:nvSpPr>
          <p:cNvPr id="7" name="Text 5"/>
          <p:cNvSpPr/>
          <p:nvPr/>
        </p:nvSpPr>
        <p:spPr>
          <a:xfrm>
            <a:off x="685800" y="1892808"/>
            <a:ext cx="512064" cy="512064"/>
          </a:xfrm>
          <a:prstGeom prst="rect">
            <a:avLst/>
          </a:prstGeom>
          <a:noFill/>
          <a:ln/>
        </p:spPr>
        <p:txBody>
          <a:bodyPr wrap="square" lIns="0" tIns="0" rIns="0" bIns="0" rtlCol="0" anchor="ctr"/>
          <a:lstStyle/>
          <a:p>
            <a:pPr marL="0" indent="0" algn="ctr">
              <a:buNone/>
            </a:pPr>
            <a:r>
              <a:rPr lang="en-US" sz="1600" b="1" dirty="0">
                <a:solidFill>
                  <a:srgbClr val="C8A14A"/>
                </a:solidFill>
                <a:latin typeface="Calibri" pitchFamily="34" charset="0"/>
                <a:ea typeface="Calibri" pitchFamily="34" charset="-122"/>
                <a:cs typeface="Calibri" pitchFamily="34" charset="-120"/>
              </a:rPr>
              <a:t>1</a:t>
            </a:r>
            <a:endParaRPr lang="en-US" sz="1600" dirty="0"/>
          </a:p>
        </p:txBody>
      </p:sp>
      <p:sp>
        <p:nvSpPr>
          <p:cNvPr id="8" name="Shape 6"/>
          <p:cNvSpPr/>
          <p:nvPr/>
        </p:nvSpPr>
        <p:spPr>
          <a:xfrm>
            <a:off x="667512" y="2587752"/>
            <a:ext cx="1828800" cy="292608"/>
          </a:xfrm>
          <a:prstGeom prst="roundRect">
            <a:avLst>
              <a:gd name="adj" fmla="val 50000"/>
            </a:avLst>
          </a:prstGeom>
          <a:solidFill>
            <a:srgbClr val="AF4639"/>
          </a:solidFill>
          <a:ln/>
        </p:spPr>
        <p:txBody>
          <a:bodyPr/>
          <a:lstStyle/>
          <a:p>
            <a:endParaRPr lang="en-US"/>
          </a:p>
        </p:txBody>
      </p:sp>
      <p:sp>
        <p:nvSpPr>
          <p:cNvPr id="9" name="Text 7"/>
          <p:cNvSpPr/>
          <p:nvPr/>
        </p:nvSpPr>
        <p:spPr>
          <a:xfrm>
            <a:off x="667512" y="2583180"/>
            <a:ext cx="1828800" cy="301752"/>
          </a:xfrm>
          <a:prstGeom prst="rect">
            <a:avLst/>
          </a:prstGeom>
          <a:noFill/>
          <a:ln/>
        </p:spPr>
        <p:txBody>
          <a:bodyPr wrap="square" lIns="0" tIns="0" rIns="0" bIns="0" rtlCol="0" anchor="ctr"/>
          <a:lstStyle/>
          <a:p>
            <a:pPr marL="0" indent="0" algn="ctr">
              <a:buNone/>
            </a:pPr>
            <a:r>
              <a:rPr lang="en-US" sz="850" b="1" kern="0" spc="150" dirty="0">
                <a:solidFill>
                  <a:srgbClr val="FFFFFF"/>
                </a:solidFill>
                <a:latin typeface="Calibri" pitchFamily="34" charset="0"/>
                <a:ea typeface="Calibri" pitchFamily="34" charset="-122"/>
                <a:cs typeface="Calibri" pitchFamily="34" charset="-120"/>
              </a:rPr>
              <a:t>PENDING SC REVIEW</a:t>
            </a:r>
            <a:endParaRPr lang="en-US" sz="850" dirty="0"/>
          </a:p>
        </p:txBody>
      </p:sp>
      <p:sp>
        <p:nvSpPr>
          <p:cNvPr id="10" name="Text 8"/>
          <p:cNvSpPr/>
          <p:nvPr/>
        </p:nvSpPr>
        <p:spPr>
          <a:xfrm>
            <a:off x="667512" y="3008376"/>
            <a:ext cx="1828800" cy="960120"/>
          </a:xfrm>
          <a:prstGeom prst="rect">
            <a:avLst/>
          </a:prstGeom>
          <a:noFill/>
          <a:ln/>
        </p:spPr>
        <p:txBody>
          <a:bodyPr wrap="square" lIns="0" tIns="0" rIns="0" bIns="0" rtlCol="0" anchor="ctr"/>
          <a:lstStyle/>
          <a:p>
            <a:pPr marL="0" indent="0">
              <a:buNone/>
            </a:pPr>
            <a:r>
              <a:rPr lang="en-US" sz="1250" b="1" dirty="0">
                <a:solidFill>
                  <a:srgbClr val="0E2641"/>
                </a:solidFill>
                <a:latin typeface="Calibri" pitchFamily="34" charset="0"/>
                <a:ea typeface="Calibri" pitchFamily="34" charset="-122"/>
                <a:cs typeface="Calibri" pitchFamily="34" charset="-120"/>
              </a:rPr>
              <a:t>Grounds of Arrest &amp; the ECIR</a:t>
            </a:r>
            <a:endParaRPr lang="en-US" sz="1250" dirty="0"/>
          </a:p>
        </p:txBody>
      </p:sp>
      <p:sp>
        <p:nvSpPr>
          <p:cNvPr id="11" name="Text 9"/>
          <p:cNvSpPr/>
          <p:nvPr/>
        </p:nvSpPr>
        <p:spPr>
          <a:xfrm>
            <a:off x="667512" y="3995928"/>
            <a:ext cx="1828800" cy="1234440"/>
          </a:xfrm>
          <a:prstGeom prst="rect">
            <a:avLst/>
          </a:prstGeom>
          <a:noFill/>
          <a:ln/>
        </p:spPr>
        <p:txBody>
          <a:bodyPr wrap="square" lIns="0" tIns="0" rIns="0" bIns="0" rtlCol="0" anchor="ctr"/>
          <a:lstStyle/>
          <a:p>
            <a:pPr marL="0" indent="0">
              <a:buNone/>
            </a:pPr>
            <a:r>
              <a:rPr lang="en-US" sz="920" dirty="0">
                <a:solidFill>
                  <a:srgbClr val="556375"/>
                </a:solidFill>
                <a:latin typeface="Calibri" pitchFamily="34" charset="0"/>
                <a:ea typeface="Calibri" pitchFamily="34" charset="-122"/>
                <a:cs typeface="Calibri" pitchFamily="34" charset="-120"/>
              </a:rPr>
              <a:t>Is the ECIR an FIR? Must the grounds of arrest be furnished in writing — and from when?</a:t>
            </a:r>
            <a:endParaRPr lang="en-US" sz="920" dirty="0"/>
          </a:p>
        </p:txBody>
      </p:sp>
      <p:sp>
        <p:nvSpPr>
          <p:cNvPr id="12" name="Shape 10"/>
          <p:cNvSpPr/>
          <p:nvPr/>
        </p:nvSpPr>
        <p:spPr>
          <a:xfrm>
            <a:off x="2834640" y="1691640"/>
            <a:ext cx="2157984" cy="3657600"/>
          </a:xfrm>
          <a:prstGeom prst="roundRect">
            <a:avLst>
              <a:gd name="adj" fmla="val 2119"/>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13" name="Shape 11"/>
          <p:cNvSpPr/>
          <p:nvPr/>
        </p:nvSpPr>
        <p:spPr>
          <a:xfrm>
            <a:off x="3017520" y="1892808"/>
            <a:ext cx="512064" cy="512064"/>
          </a:xfrm>
          <a:prstGeom prst="ellipse">
            <a:avLst/>
          </a:prstGeom>
          <a:solidFill>
            <a:srgbClr val="0E2641"/>
          </a:solidFill>
          <a:ln/>
        </p:spPr>
        <p:txBody>
          <a:bodyPr/>
          <a:lstStyle/>
          <a:p>
            <a:endParaRPr lang="en-US"/>
          </a:p>
        </p:txBody>
      </p:sp>
      <p:sp>
        <p:nvSpPr>
          <p:cNvPr id="14" name="Text 12"/>
          <p:cNvSpPr/>
          <p:nvPr/>
        </p:nvSpPr>
        <p:spPr>
          <a:xfrm>
            <a:off x="3017520" y="1892808"/>
            <a:ext cx="512064" cy="512064"/>
          </a:xfrm>
          <a:prstGeom prst="rect">
            <a:avLst/>
          </a:prstGeom>
          <a:noFill/>
          <a:ln/>
        </p:spPr>
        <p:txBody>
          <a:bodyPr wrap="square" lIns="0" tIns="0" rIns="0" bIns="0" rtlCol="0" anchor="ctr"/>
          <a:lstStyle/>
          <a:p>
            <a:pPr marL="0" indent="0" algn="ctr">
              <a:buNone/>
            </a:pPr>
            <a:r>
              <a:rPr lang="en-US" sz="1600" b="1" dirty="0">
                <a:solidFill>
                  <a:srgbClr val="C8A14A"/>
                </a:solidFill>
                <a:latin typeface="Calibri" pitchFamily="34" charset="0"/>
                <a:ea typeface="Calibri" pitchFamily="34" charset="-122"/>
                <a:cs typeface="Calibri" pitchFamily="34" charset="-120"/>
              </a:rPr>
              <a:t>2</a:t>
            </a:r>
            <a:endParaRPr lang="en-US" sz="1600" dirty="0"/>
          </a:p>
        </p:txBody>
      </p:sp>
      <p:sp>
        <p:nvSpPr>
          <p:cNvPr id="15" name="Shape 13"/>
          <p:cNvSpPr/>
          <p:nvPr/>
        </p:nvSpPr>
        <p:spPr>
          <a:xfrm>
            <a:off x="2999232" y="2587752"/>
            <a:ext cx="1828800" cy="292608"/>
          </a:xfrm>
          <a:prstGeom prst="roundRect">
            <a:avLst>
              <a:gd name="adj" fmla="val 50000"/>
            </a:avLst>
          </a:prstGeom>
          <a:solidFill>
            <a:srgbClr val="AF4639"/>
          </a:solidFill>
          <a:ln/>
        </p:spPr>
        <p:txBody>
          <a:bodyPr/>
          <a:lstStyle/>
          <a:p>
            <a:endParaRPr lang="en-US"/>
          </a:p>
        </p:txBody>
      </p:sp>
      <p:sp>
        <p:nvSpPr>
          <p:cNvPr id="16" name="Text 14"/>
          <p:cNvSpPr/>
          <p:nvPr/>
        </p:nvSpPr>
        <p:spPr>
          <a:xfrm>
            <a:off x="2999232" y="2583180"/>
            <a:ext cx="1828800" cy="301752"/>
          </a:xfrm>
          <a:prstGeom prst="rect">
            <a:avLst/>
          </a:prstGeom>
          <a:noFill/>
          <a:ln/>
        </p:spPr>
        <p:txBody>
          <a:bodyPr wrap="square" lIns="0" tIns="0" rIns="0" bIns="0" rtlCol="0" anchor="ctr"/>
          <a:lstStyle/>
          <a:p>
            <a:pPr marL="0" indent="0" algn="ctr">
              <a:buNone/>
            </a:pPr>
            <a:r>
              <a:rPr lang="en-US" sz="850" b="1" kern="0" spc="150" dirty="0">
                <a:solidFill>
                  <a:srgbClr val="FFFFFF"/>
                </a:solidFill>
                <a:latin typeface="Calibri" pitchFamily="34" charset="0"/>
                <a:ea typeface="Calibri" pitchFamily="34" charset="-122"/>
                <a:cs typeface="Calibri" pitchFamily="34" charset="-120"/>
              </a:rPr>
              <a:t>PENDING SC REVIEW</a:t>
            </a:r>
            <a:endParaRPr lang="en-US" sz="850" dirty="0"/>
          </a:p>
        </p:txBody>
      </p:sp>
      <p:sp>
        <p:nvSpPr>
          <p:cNvPr id="17" name="Text 15"/>
          <p:cNvSpPr/>
          <p:nvPr/>
        </p:nvSpPr>
        <p:spPr>
          <a:xfrm>
            <a:off x="2999232" y="3008376"/>
            <a:ext cx="1828800" cy="960120"/>
          </a:xfrm>
          <a:prstGeom prst="rect">
            <a:avLst/>
          </a:prstGeom>
          <a:noFill/>
          <a:ln/>
        </p:spPr>
        <p:txBody>
          <a:bodyPr wrap="square" lIns="0" tIns="0" rIns="0" bIns="0" rtlCol="0" anchor="ctr"/>
          <a:lstStyle/>
          <a:p>
            <a:pPr marL="0" indent="0">
              <a:buNone/>
            </a:pPr>
            <a:r>
              <a:rPr lang="en-US" sz="1250" b="1" dirty="0">
                <a:solidFill>
                  <a:srgbClr val="0E2641"/>
                </a:solidFill>
                <a:latin typeface="Calibri" pitchFamily="34" charset="0"/>
                <a:ea typeface="Calibri" pitchFamily="34" charset="-122"/>
                <a:cs typeface="Calibri" pitchFamily="34" charset="-120"/>
              </a:rPr>
              <a:t>Bail &amp; the Reverse Burden</a:t>
            </a:r>
            <a:endParaRPr lang="en-US" sz="1250" dirty="0"/>
          </a:p>
        </p:txBody>
      </p:sp>
      <p:sp>
        <p:nvSpPr>
          <p:cNvPr id="18" name="Text 16"/>
          <p:cNvSpPr/>
          <p:nvPr/>
        </p:nvSpPr>
        <p:spPr>
          <a:xfrm>
            <a:off x="2999232" y="3995928"/>
            <a:ext cx="1828800" cy="1234440"/>
          </a:xfrm>
          <a:prstGeom prst="rect">
            <a:avLst/>
          </a:prstGeom>
          <a:noFill/>
          <a:ln/>
        </p:spPr>
        <p:txBody>
          <a:bodyPr wrap="square" lIns="0" tIns="0" rIns="0" bIns="0" rtlCol="0" anchor="ctr"/>
          <a:lstStyle/>
          <a:p>
            <a:pPr marL="0" indent="0">
              <a:buNone/>
            </a:pPr>
            <a:r>
              <a:rPr lang="en-US" sz="920" dirty="0">
                <a:solidFill>
                  <a:srgbClr val="556375"/>
                </a:solidFill>
                <a:latin typeface="Calibri" pitchFamily="34" charset="0"/>
                <a:ea typeface="Calibri" pitchFamily="34" charset="-122"/>
                <a:cs typeface="Calibri" pitchFamily="34" charset="-120"/>
              </a:rPr>
              <a:t>Sections 45 and 24 — the twin conditions against the reasserted primacy of Article 21.</a:t>
            </a:r>
            <a:endParaRPr lang="en-US" sz="920" dirty="0"/>
          </a:p>
        </p:txBody>
      </p:sp>
      <p:sp>
        <p:nvSpPr>
          <p:cNvPr id="19" name="Shape 17"/>
          <p:cNvSpPr/>
          <p:nvPr/>
        </p:nvSpPr>
        <p:spPr>
          <a:xfrm>
            <a:off x="5166360" y="1691640"/>
            <a:ext cx="2157984" cy="3657600"/>
          </a:xfrm>
          <a:prstGeom prst="roundRect">
            <a:avLst>
              <a:gd name="adj" fmla="val 2119"/>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20" name="Shape 18"/>
          <p:cNvSpPr/>
          <p:nvPr/>
        </p:nvSpPr>
        <p:spPr>
          <a:xfrm>
            <a:off x="5349240" y="1892808"/>
            <a:ext cx="512064" cy="512064"/>
          </a:xfrm>
          <a:prstGeom prst="ellipse">
            <a:avLst/>
          </a:prstGeom>
          <a:solidFill>
            <a:srgbClr val="0E2641"/>
          </a:solidFill>
          <a:ln/>
        </p:spPr>
        <p:txBody>
          <a:bodyPr/>
          <a:lstStyle/>
          <a:p>
            <a:endParaRPr lang="en-US"/>
          </a:p>
        </p:txBody>
      </p:sp>
      <p:sp>
        <p:nvSpPr>
          <p:cNvPr id="21" name="Text 19"/>
          <p:cNvSpPr/>
          <p:nvPr/>
        </p:nvSpPr>
        <p:spPr>
          <a:xfrm>
            <a:off x="5349240" y="1892808"/>
            <a:ext cx="512064" cy="512064"/>
          </a:xfrm>
          <a:prstGeom prst="rect">
            <a:avLst/>
          </a:prstGeom>
          <a:noFill/>
          <a:ln/>
        </p:spPr>
        <p:txBody>
          <a:bodyPr wrap="square" lIns="0" tIns="0" rIns="0" bIns="0" rtlCol="0" anchor="ctr"/>
          <a:lstStyle/>
          <a:p>
            <a:pPr marL="0" indent="0" algn="ctr">
              <a:buNone/>
            </a:pPr>
            <a:r>
              <a:rPr lang="en-US" sz="1600" b="1" dirty="0">
                <a:solidFill>
                  <a:srgbClr val="C8A14A"/>
                </a:solidFill>
                <a:latin typeface="Calibri" pitchFamily="34" charset="0"/>
                <a:ea typeface="Calibri" pitchFamily="34" charset="-122"/>
                <a:cs typeface="Calibri" pitchFamily="34" charset="-120"/>
              </a:rPr>
              <a:t>3</a:t>
            </a:r>
            <a:endParaRPr lang="en-US" sz="1600" dirty="0"/>
          </a:p>
        </p:txBody>
      </p:sp>
      <p:sp>
        <p:nvSpPr>
          <p:cNvPr id="22" name="Shape 20"/>
          <p:cNvSpPr/>
          <p:nvPr/>
        </p:nvSpPr>
        <p:spPr>
          <a:xfrm>
            <a:off x="5330952" y="2587752"/>
            <a:ext cx="1828800" cy="292608"/>
          </a:xfrm>
          <a:prstGeom prst="roundRect">
            <a:avLst>
              <a:gd name="adj" fmla="val 50000"/>
            </a:avLst>
          </a:prstGeom>
          <a:solidFill>
            <a:srgbClr val="AD8139"/>
          </a:solidFill>
          <a:ln/>
        </p:spPr>
        <p:txBody>
          <a:bodyPr/>
          <a:lstStyle/>
          <a:p>
            <a:endParaRPr lang="en-US"/>
          </a:p>
        </p:txBody>
      </p:sp>
      <p:sp>
        <p:nvSpPr>
          <p:cNvPr id="23" name="Text 21"/>
          <p:cNvSpPr/>
          <p:nvPr/>
        </p:nvSpPr>
        <p:spPr>
          <a:xfrm>
            <a:off x="5330952" y="2583180"/>
            <a:ext cx="1828800" cy="301752"/>
          </a:xfrm>
          <a:prstGeom prst="rect">
            <a:avLst/>
          </a:prstGeom>
          <a:noFill/>
          <a:ln/>
        </p:spPr>
        <p:txBody>
          <a:bodyPr wrap="square" lIns="0" tIns="0" rIns="0" bIns="0" rtlCol="0" anchor="ctr"/>
          <a:lstStyle/>
          <a:p>
            <a:pPr marL="0" indent="0" algn="ctr">
              <a:buNone/>
            </a:pPr>
            <a:r>
              <a:rPr lang="en-US" sz="850" b="1" kern="0" spc="150" dirty="0">
                <a:solidFill>
                  <a:srgbClr val="FFFFFF"/>
                </a:solidFill>
                <a:latin typeface="Calibri" pitchFamily="34" charset="0"/>
                <a:ea typeface="Calibri" pitchFamily="34" charset="-122"/>
                <a:cs typeface="Calibri" pitchFamily="34" charset="-120"/>
              </a:rPr>
              <a:t>SETTLED · CONTESTED</a:t>
            </a:r>
            <a:endParaRPr lang="en-US" sz="850" dirty="0"/>
          </a:p>
        </p:txBody>
      </p:sp>
      <p:sp>
        <p:nvSpPr>
          <p:cNvPr id="24" name="Text 22"/>
          <p:cNvSpPr/>
          <p:nvPr/>
        </p:nvSpPr>
        <p:spPr>
          <a:xfrm>
            <a:off x="5330952" y="3008376"/>
            <a:ext cx="1828800" cy="960120"/>
          </a:xfrm>
          <a:prstGeom prst="rect">
            <a:avLst/>
          </a:prstGeom>
          <a:noFill/>
          <a:ln/>
        </p:spPr>
        <p:txBody>
          <a:bodyPr wrap="square" lIns="0" tIns="0" rIns="0" bIns="0" rtlCol="0" anchor="ctr"/>
          <a:lstStyle/>
          <a:p>
            <a:pPr marL="0" indent="0">
              <a:buNone/>
            </a:pPr>
            <a:r>
              <a:rPr lang="en-US" sz="1250" b="1" dirty="0">
                <a:solidFill>
                  <a:srgbClr val="0E2641"/>
                </a:solidFill>
                <a:latin typeface="Calibri" pitchFamily="34" charset="0"/>
                <a:ea typeface="Calibri" pitchFamily="34" charset="-122"/>
                <a:cs typeface="Calibri" pitchFamily="34" charset="-120"/>
              </a:rPr>
              <a:t>Collapse of the Predicate</a:t>
            </a:r>
            <a:endParaRPr lang="en-US" sz="1250" dirty="0"/>
          </a:p>
        </p:txBody>
      </p:sp>
      <p:sp>
        <p:nvSpPr>
          <p:cNvPr id="25" name="Text 23"/>
          <p:cNvSpPr/>
          <p:nvPr/>
        </p:nvSpPr>
        <p:spPr>
          <a:xfrm>
            <a:off x="5330952" y="3995928"/>
            <a:ext cx="1828800" cy="1234440"/>
          </a:xfrm>
          <a:prstGeom prst="rect">
            <a:avLst/>
          </a:prstGeom>
          <a:noFill/>
          <a:ln/>
        </p:spPr>
        <p:txBody>
          <a:bodyPr wrap="square" lIns="0" tIns="0" rIns="0" bIns="0" rtlCol="0" anchor="ctr"/>
          <a:lstStyle/>
          <a:p>
            <a:pPr marL="0" indent="0">
              <a:buNone/>
            </a:pPr>
            <a:r>
              <a:rPr lang="en-US" sz="920" dirty="0">
                <a:solidFill>
                  <a:srgbClr val="556375"/>
                </a:solidFill>
                <a:latin typeface="Calibri" pitchFamily="34" charset="0"/>
                <a:ea typeface="Calibri" pitchFamily="34" charset="-122"/>
                <a:cs typeface="Calibri" pitchFamily="34" charset="-120"/>
              </a:rPr>
              <a:t>Does PMLA survive acquittal, discharge or quashing — and what of quashing on technical grounds?</a:t>
            </a:r>
            <a:endParaRPr lang="en-US" sz="920" dirty="0"/>
          </a:p>
        </p:txBody>
      </p:sp>
      <p:sp>
        <p:nvSpPr>
          <p:cNvPr id="26" name="Shape 24"/>
          <p:cNvSpPr/>
          <p:nvPr/>
        </p:nvSpPr>
        <p:spPr>
          <a:xfrm>
            <a:off x="7498080" y="1691640"/>
            <a:ext cx="2157984" cy="3657600"/>
          </a:xfrm>
          <a:prstGeom prst="roundRect">
            <a:avLst>
              <a:gd name="adj" fmla="val 2119"/>
            </a:avLst>
          </a:prstGeom>
          <a:solidFill>
            <a:srgbClr val="F7F9FB"/>
          </a:solidFill>
          <a:ln w="9525">
            <a:solidFill>
              <a:srgbClr val="D8DFE7"/>
            </a:solidFill>
            <a:prstDash val="solid"/>
          </a:ln>
          <a:effectLst>
            <a:outerShdw blurRad="88900" dist="25400" dir="2700000" algn="bl" rotWithShape="0">
              <a:srgbClr val="0E2641">
                <a:alpha val="14000"/>
              </a:srgbClr>
            </a:outerShdw>
          </a:effectLst>
        </p:spPr>
        <p:txBody>
          <a:bodyPr/>
          <a:lstStyle/>
          <a:p>
            <a:endParaRPr lang="en-US"/>
          </a:p>
        </p:txBody>
      </p:sp>
      <p:sp>
        <p:nvSpPr>
          <p:cNvPr id="27" name="Shape 25"/>
          <p:cNvSpPr/>
          <p:nvPr/>
        </p:nvSpPr>
        <p:spPr>
          <a:xfrm>
            <a:off x="7680960" y="1892808"/>
            <a:ext cx="512064" cy="512064"/>
          </a:xfrm>
          <a:prstGeom prst="ellipse">
            <a:avLst/>
          </a:prstGeom>
          <a:solidFill>
            <a:srgbClr val="0E2641"/>
          </a:solidFill>
          <a:ln/>
        </p:spPr>
        <p:txBody>
          <a:bodyPr/>
          <a:lstStyle/>
          <a:p>
            <a:endParaRPr lang="en-US"/>
          </a:p>
        </p:txBody>
      </p:sp>
      <p:sp>
        <p:nvSpPr>
          <p:cNvPr id="28" name="Text 26"/>
          <p:cNvSpPr/>
          <p:nvPr/>
        </p:nvSpPr>
        <p:spPr>
          <a:xfrm>
            <a:off x="7680960" y="1892808"/>
            <a:ext cx="512064" cy="512064"/>
          </a:xfrm>
          <a:prstGeom prst="rect">
            <a:avLst/>
          </a:prstGeom>
          <a:noFill/>
          <a:ln/>
        </p:spPr>
        <p:txBody>
          <a:bodyPr wrap="square" lIns="0" tIns="0" rIns="0" bIns="0" rtlCol="0" anchor="ctr"/>
          <a:lstStyle/>
          <a:p>
            <a:pPr marL="0" indent="0" algn="ctr">
              <a:buNone/>
            </a:pPr>
            <a:r>
              <a:rPr lang="en-US" sz="1600" b="1" dirty="0">
                <a:solidFill>
                  <a:srgbClr val="C8A14A"/>
                </a:solidFill>
                <a:latin typeface="Calibri" pitchFamily="34" charset="0"/>
                <a:ea typeface="Calibri" pitchFamily="34" charset="-122"/>
                <a:cs typeface="Calibri" pitchFamily="34" charset="-120"/>
              </a:rPr>
              <a:t>4</a:t>
            </a:r>
            <a:endParaRPr lang="en-US" sz="1600" dirty="0"/>
          </a:p>
        </p:txBody>
      </p:sp>
      <p:sp>
        <p:nvSpPr>
          <p:cNvPr id="29" name="Shape 27"/>
          <p:cNvSpPr/>
          <p:nvPr/>
        </p:nvSpPr>
        <p:spPr>
          <a:xfrm>
            <a:off x="7662672" y="2587752"/>
            <a:ext cx="1828800" cy="292608"/>
          </a:xfrm>
          <a:prstGeom prst="roundRect">
            <a:avLst>
              <a:gd name="adj" fmla="val 50000"/>
            </a:avLst>
          </a:prstGeom>
          <a:solidFill>
            <a:srgbClr val="AD8139"/>
          </a:solidFill>
          <a:ln/>
        </p:spPr>
        <p:txBody>
          <a:bodyPr/>
          <a:lstStyle/>
          <a:p>
            <a:endParaRPr lang="en-US"/>
          </a:p>
        </p:txBody>
      </p:sp>
      <p:sp>
        <p:nvSpPr>
          <p:cNvPr id="30" name="Text 28"/>
          <p:cNvSpPr/>
          <p:nvPr/>
        </p:nvSpPr>
        <p:spPr>
          <a:xfrm>
            <a:off x="7662672" y="2583180"/>
            <a:ext cx="1828800" cy="301752"/>
          </a:xfrm>
          <a:prstGeom prst="rect">
            <a:avLst/>
          </a:prstGeom>
          <a:noFill/>
          <a:ln/>
        </p:spPr>
        <p:txBody>
          <a:bodyPr wrap="square" lIns="0" tIns="0" rIns="0" bIns="0" rtlCol="0" anchor="ctr"/>
          <a:lstStyle/>
          <a:p>
            <a:pPr marL="0" indent="0" algn="ctr">
              <a:buNone/>
            </a:pPr>
            <a:r>
              <a:rPr lang="en-US" sz="850" b="1" kern="0" spc="150" dirty="0">
                <a:solidFill>
                  <a:srgbClr val="FFFFFF"/>
                </a:solidFill>
                <a:latin typeface="Calibri" pitchFamily="34" charset="0"/>
                <a:ea typeface="Calibri" pitchFamily="34" charset="-122"/>
                <a:cs typeface="Calibri" pitchFamily="34" charset="-120"/>
              </a:rPr>
              <a:t>CONTESTED</a:t>
            </a:r>
            <a:endParaRPr lang="en-US" sz="850" dirty="0"/>
          </a:p>
        </p:txBody>
      </p:sp>
      <p:sp>
        <p:nvSpPr>
          <p:cNvPr id="31" name="Text 29"/>
          <p:cNvSpPr/>
          <p:nvPr/>
        </p:nvSpPr>
        <p:spPr>
          <a:xfrm>
            <a:off x="7662672" y="3008376"/>
            <a:ext cx="1828800" cy="960120"/>
          </a:xfrm>
          <a:prstGeom prst="rect">
            <a:avLst/>
          </a:prstGeom>
          <a:noFill/>
          <a:ln/>
        </p:spPr>
        <p:txBody>
          <a:bodyPr wrap="square" lIns="0" tIns="0" rIns="0" bIns="0" rtlCol="0" anchor="ctr"/>
          <a:lstStyle/>
          <a:p>
            <a:pPr marL="0" indent="0">
              <a:buNone/>
            </a:pPr>
            <a:r>
              <a:rPr lang="en-US" sz="1250" b="1" dirty="0">
                <a:solidFill>
                  <a:srgbClr val="0E2641"/>
                </a:solidFill>
                <a:latin typeface="Calibri" pitchFamily="34" charset="0"/>
                <a:ea typeface="Calibri" pitchFamily="34" charset="-122"/>
                <a:cs typeface="Calibri" pitchFamily="34" charset="-120"/>
              </a:rPr>
              <a:t>Attachment of ‘Value Thereof’</a:t>
            </a:r>
            <a:endParaRPr lang="en-US" sz="1250" dirty="0"/>
          </a:p>
        </p:txBody>
      </p:sp>
      <p:sp>
        <p:nvSpPr>
          <p:cNvPr id="32" name="Text 30"/>
          <p:cNvSpPr/>
          <p:nvPr/>
        </p:nvSpPr>
        <p:spPr>
          <a:xfrm>
            <a:off x="7662672" y="3995928"/>
            <a:ext cx="1828800" cy="1234440"/>
          </a:xfrm>
          <a:prstGeom prst="rect">
            <a:avLst/>
          </a:prstGeom>
          <a:noFill/>
          <a:ln/>
        </p:spPr>
        <p:txBody>
          <a:bodyPr wrap="square" lIns="0" tIns="0" rIns="0" bIns="0" rtlCol="0" anchor="ctr"/>
          <a:lstStyle/>
          <a:p>
            <a:pPr marL="0" indent="0">
              <a:buNone/>
            </a:pPr>
            <a:r>
              <a:rPr lang="en-US" sz="920" dirty="0">
                <a:solidFill>
                  <a:srgbClr val="556375"/>
                </a:solidFill>
                <a:latin typeface="Calibri" pitchFamily="34" charset="0"/>
                <a:ea typeface="Calibri" pitchFamily="34" charset="-122"/>
                <a:cs typeface="Calibri" pitchFamily="34" charset="-120"/>
              </a:rPr>
              <a:t>Can wholly clean assets be frozen? Delhi and Punjab &amp; Haryana read the same words in opposite ways.</a:t>
            </a:r>
            <a:endParaRPr lang="en-US" sz="920" dirty="0"/>
          </a:p>
        </p:txBody>
      </p:sp>
      <p:sp>
        <p:nvSpPr>
          <p:cNvPr id="35" name="Text 33"/>
          <p:cNvSpPr/>
          <p:nvPr/>
        </p:nvSpPr>
        <p:spPr>
          <a:xfrm>
            <a:off x="10012680" y="1892808"/>
            <a:ext cx="512064" cy="512064"/>
          </a:xfrm>
          <a:prstGeom prst="rect">
            <a:avLst/>
          </a:prstGeom>
          <a:noFill/>
          <a:ln/>
        </p:spPr>
        <p:txBody>
          <a:bodyPr wrap="square" lIns="0" tIns="0" rIns="0" bIns="0" rtlCol="0" anchor="ctr"/>
          <a:lstStyle/>
          <a:p>
            <a:pPr marL="0" indent="0" algn="ctr">
              <a:buNone/>
            </a:pPr>
            <a:endParaRPr lang="en-US" sz="1600" dirty="0"/>
          </a:p>
        </p:txBody>
      </p:sp>
      <p:sp>
        <p:nvSpPr>
          <p:cNvPr id="37" name="Text 35"/>
          <p:cNvSpPr/>
          <p:nvPr/>
        </p:nvSpPr>
        <p:spPr>
          <a:xfrm>
            <a:off x="9994392" y="2583180"/>
            <a:ext cx="1828800" cy="301752"/>
          </a:xfrm>
          <a:prstGeom prst="rect">
            <a:avLst/>
          </a:prstGeom>
          <a:noFill/>
          <a:ln/>
        </p:spPr>
        <p:txBody>
          <a:bodyPr wrap="square" lIns="0" tIns="0" rIns="0" bIns="0" rtlCol="0" anchor="ctr"/>
          <a:lstStyle/>
          <a:p>
            <a:pPr marL="0" indent="0" algn="ctr">
              <a:buNone/>
            </a:pPr>
            <a:r>
              <a:rPr lang="en-US" sz="850" b="1" kern="0" spc="150" dirty="0">
                <a:solidFill>
                  <a:srgbClr val="FFFFFF"/>
                </a:solidFill>
                <a:latin typeface="Calibri" pitchFamily="34" charset="0"/>
                <a:ea typeface="Calibri" pitchFamily="34" charset="-122"/>
                <a:cs typeface="Calibri" pitchFamily="34" charset="-120"/>
              </a:rPr>
              <a:t>DEVELOPING</a:t>
            </a:r>
            <a:endParaRPr lang="en-US" sz="850" dirty="0"/>
          </a:p>
        </p:txBody>
      </p:sp>
      <p:sp>
        <p:nvSpPr>
          <p:cNvPr id="38" name="Text 36"/>
          <p:cNvSpPr/>
          <p:nvPr/>
        </p:nvSpPr>
        <p:spPr>
          <a:xfrm>
            <a:off x="9994392" y="3008376"/>
            <a:ext cx="1828800" cy="960120"/>
          </a:xfrm>
          <a:prstGeom prst="rect">
            <a:avLst/>
          </a:prstGeom>
          <a:noFill/>
          <a:ln/>
        </p:spPr>
        <p:txBody>
          <a:bodyPr wrap="square" lIns="0" tIns="0" rIns="0" bIns="0" rtlCol="0" anchor="ctr"/>
          <a:lstStyle/>
          <a:p>
            <a:pPr marL="0" indent="0">
              <a:buNone/>
            </a:pPr>
            <a:endParaRPr lang="en-US" sz="1250" dirty="0"/>
          </a:p>
        </p:txBody>
      </p:sp>
      <p:sp>
        <p:nvSpPr>
          <p:cNvPr id="39" name="Text 37"/>
          <p:cNvSpPr/>
          <p:nvPr/>
        </p:nvSpPr>
        <p:spPr>
          <a:xfrm>
            <a:off x="9994392" y="3995928"/>
            <a:ext cx="1828800" cy="1234440"/>
          </a:xfrm>
          <a:prstGeom prst="rect">
            <a:avLst/>
          </a:prstGeom>
          <a:noFill/>
          <a:ln/>
        </p:spPr>
        <p:txBody>
          <a:bodyPr wrap="square" lIns="0" tIns="0" rIns="0" bIns="0" rtlCol="0" anchor="ctr"/>
          <a:lstStyle/>
          <a:p>
            <a:pPr marL="0" indent="0">
              <a:buNone/>
            </a:pPr>
            <a:endParaRPr lang="en-US" sz="920" dirty="0"/>
          </a:p>
        </p:txBody>
      </p:sp>
      <p:sp>
        <p:nvSpPr>
          <p:cNvPr id="40" name="Text 38"/>
          <p:cNvSpPr/>
          <p:nvPr/>
        </p:nvSpPr>
        <p:spPr>
          <a:xfrm>
            <a:off x="502920" y="5623560"/>
            <a:ext cx="11155680" cy="548640"/>
          </a:xfrm>
          <a:prstGeom prst="rect">
            <a:avLst/>
          </a:prstGeom>
          <a:noFill/>
          <a:ln/>
        </p:spPr>
        <p:txBody>
          <a:bodyPr wrap="square" lIns="0" tIns="0" rIns="0" bIns="0" rtlCol="0" anchor="ctr"/>
          <a:lstStyle/>
          <a:p>
            <a:pPr marL="0" indent="0">
              <a:buNone/>
            </a:pPr>
            <a:r>
              <a:rPr lang="en-US" sz="1050" dirty="0">
                <a:solidFill>
                  <a:srgbClr val="556375"/>
                </a:solidFill>
                <a:latin typeface="Calibri" pitchFamily="34" charset="0"/>
                <a:ea typeface="Calibri" pitchFamily="34" charset="-122"/>
                <a:cs typeface="Calibri" pitchFamily="34" charset="-120"/>
              </a:rPr>
              <a:t>The common thread — each controversy begins in the text of the statute. The provision is therefore set out first on every slide, before the rival readings of it.</a:t>
            </a:r>
            <a:endParaRPr lang="en-US" sz="1050" dirty="0"/>
          </a:p>
        </p:txBody>
      </p:sp>
      <p:sp>
        <p:nvSpPr>
          <p:cNvPr id="41" name="Text 39"/>
          <p:cNvSpPr/>
          <p:nvPr/>
        </p:nvSpPr>
        <p:spPr>
          <a:xfrm>
            <a:off x="502920" y="6510528"/>
            <a:ext cx="5943600" cy="274320"/>
          </a:xfrm>
          <a:prstGeom prst="rect">
            <a:avLst/>
          </a:prstGeom>
          <a:noFill/>
          <a:ln/>
        </p:spPr>
        <p:txBody>
          <a:bodyPr wrap="square" lIns="0" tIns="0" rIns="0" bIns="0" rtlCol="0" anchor="ctr"/>
          <a:lstStyle/>
          <a:p>
            <a:pPr marL="0" indent="0" algn="l">
              <a:buNone/>
            </a:pPr>
            <a:r>
              <a:rPr lang="en-US" sz="750" dirty="0">
                <a:solidFill>
                  <a:srgbClr val="9EAFBF"/>
                </a:solidFill>
                <a:latin typeface="Calibri" pitchFamily="34" charset="0"/>
                <a:ea typeface="Calibri" pitchFamily="34" charset="-122"/>
                <a:cs typeface="Calibri" pitchFamily="34" charset="-120"/>
              </a:rPr>
              <a:t>PMLA &amp; Benami · Current Burning Issues · Adv. (CA.) Ajay Wadhwa</a:t>
            </a:r>
            <a:endParaRPr lang="en-US" sz="750" dirty="0"/>
          </a:p>
        </p:txBody>
      </p:sp>
      <p:sp>
        <p:nvSpPr>
          <p:cNvPr id="42" name="Text 40"/>
          <p:cNvSpPr/>
          <p:nvPr/>
        </p:nvSpPr>
        <p:spPr>
          <a:xfrm>
            <a:off x="11475720" y="6510528"/>
            <a:ext cx="457200" cy="274320"/>
          </a:xfrm>
          <a:prstGeom prst="rect">
            <a:avLst/>
          </a:prstGeom>
          <a:noFill/>
          <a:ln/>
        </p:spPr>
        <p:txBody>
          <a:bodyPr wrap="square" lIns="0" tIns="0" rIns="0" bIns="0" rtlCol="0" anchor="ctr"/>
          <a:lstStyle/>
          <a:p>
            <a:pPr marL="0" indent="0" algn="r">
              <a:buNone/>
            </a:pP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426720"/>
            <a:ext cx="7315200" cy="365760"/>
          </a:xfrm>
          <a:prstGeom prst="rect">
            <a:avLst/>
          </a:prstGeom>
          <a:noFill/>
          <a:ln/>
        </p:spPr>
        <p:txBody>
          <a:bodyPr wrap="square" lIns="0" tIns="0" rIns="0" bIns="0" rtlCol="0" anchor="ctr"/>
          <a:lstStyle/>
          <a:p>
            <a:r>
              <a:rPr lang="en-US" sz="1467" b="1" kern="0" spc="267" dirty="0">
                <a:solidFill>
                  <a:srgbClr val="B8860B"/>
                </a:solidFill>
                <a:latin typeface="Calibri" pitchFamily="34" charset="0"/>
                <a:ea typeface="Calibri" pitchFamily="34" charset="-122"/>
                <a:cs typeface="Calibri" pitchFamily="34" charset="-120"/>
              </a:rPr>
              <a:t>PMLA CONTROVERSY  ·  1 OF 4</a:t>
            </a:r>
            <a:endParaRPr lang="en-US" sz="1467" dirty="0"/>
          </a:p>
        </p:txBody>
      </p:sp>
      <p:sp>
        <p:nvSpPr>
          <p:cNvPr id="3" name="Shape 1"/>
          <p:cNvSpPr/>
          <p:nvPr/>
        </p:nvSpPr>
        <p:spPr>
          <a:xfrm>
            <a:off x="609600" y="914400"/>
            <a:ext cx="670560" cy="670560"/>
          </a:xfrm>
          <a:prstGeom prst="ellipse">
            <a:avLst/>
          </a:prstGeom>
          <a:solidFill>
            <a:srgbClr val="13294B"/>
          </a:solidFill>
          <a:ln/>
        </p:spPr>
        <p:txBody>
          <a:bodyPr/>
          <a:lstStyle/>
          <a:p>
            <a:endParaRPr lang="en-US"/>
          </a:p>
        </p:txBody>
      </p:sp>
      <p:sp>
        <p:nvSpPr>
          <p:cNvPr id="4" name="Text 2"/>
          <p:cNvSpPr/>
          <p:nvPr/>
        </p:nvSpPr>
        <p:spPr>
          <a:xfrm>
            <a:off x="609600" y="914400"/>
            <a:ext cx="670560" cy="670560"/>
          </a:xfrm>
          <a:prstGeom prst="rect">
            <a:avLst/>
          </a:prstGeom>
          <a:noFill/>
          <a:ln/>
        </p:spPr>
        <p:txBody>
          <a:bodyPr wrap="square" lIns="0" tIns="0" rIns="0" bIns="0" rtlCol="0" anchor="ctr"/>
          <a:lstStyle/>
          <a:p>
            <a:pPr algn="ctr"/>
            <a:r>
              <a:rPr lang="en-US" sz="2667" b="1" dirty="0">
                <a:solidFill>
                  <a:srgbClr val="FFFFFF"/>
                </a:solidFill>
                <a:latin typeface="Calibri" pitchFamily="34" charset="0"/>
                <a:ea typeface="Calibri" pitchFamily="34" charset="-122"/>
                <a:cs typeface="Calibri" pitchFamily="34" charset="-120"/>
              </a:rPr>
              <a:t>1</a:t>
            </a:r>
            <a:endParaRPr lang="en-US" sz="2667" dirty="0"/>
          </a:p>
        </p:txBody>
      </p:sp>
      <p:sp>
        <p:nvSpPr>
          <p:cNvPr id="5" name="Text 3"/>
          <p:cNvSpPr/>
          <p:nvPr/>
        </p:nvSpPr>
        <p:spPr>
          <a:xfrm>
            <a:off x="1524000" y="877824"/>
            <a:ext cx="9997440" cy="731520"/>
          </a:xfrm>
          <a:prstGeom prst="rect">
            <a:avLst/>
          </a:prstGeom>
          <a:noFill/>
          <a:ln/>
        </p:spPr>
        <p:txBody>
          <a:bodyPr wrap="square" lIns="0" tIns="0" rIns="0" bIns="0" rtlCol="0" anchor="ctr"/>
          <a:lstStyle/>
          <a:p>
            <a:r>
              <a:rPr lang="en-US" sz="3733" b="1" dirty="0">
                <a:solidFill>
                  <a:srgbClr val="1E2761"/>
                </a:solidFill>
                <a:latin typeface="Cambria" pitchFamily="34" charset="0"/>
                <a:ea typeface="Cambria" pitchFamily="34" charset="-122"/>
                <a:cs typeface="Cambria" pitchFamily="34" charset="-120"/>
              </a:rPr>
              <a:t>Grounds of Arrest &amp; the ECIR</a:t>
            </a:r>
            <a:endParaRPr lang="en-US" sz="3733" dirty="0"/>
          </a:p>
        </p:txBody>
      </p:sp>
      <p:sp>
        <p:nvSpPr>
          <p:cNvPr id="6" name="Shape 4"/>
          <p:cNvSpPr/>
          <p:nvPr/>
        </p:nvSpPr>
        <p:spPr>
          <a:xfrm>
            <a:off x="609600" y="1731264"/>
            <a:ext cx="10972800" cy="1706880"/>
          </a:xfrm>
          <a:prstGeom prst="roundRect">
            <a:avLst>
              <a:gd name="adj" fmla="val 4286"/>
            </a:avLst>
          </a:prstGeom>
          <a:solidFill>
            <a:srgbClr val="0D1F38"/>
          </a:solidFill>
          <a:ln/>
          <a:effectLst>
            <a:outerShdw blurRad="101600" dist="38100" dir="5400000" algn="bl" rotWithShape="0">
              <a:srgbClr val="000000">
                <a:alpha val="18000"/>
              </a:srgbClr>
            </a:outerShdw>
          </a:effectLst>
        </p:spPr>
        <p:txBody>
          <a:bodyPr/>
          <a:lstStyle/>
          <a:p>
            <a:endParaRPr lang="en-US"/>
          </a:p>
        </p:txBody>
      </p:sp>
      <p:sp>
        <p:nvSpPr>
          <p:cNvPr id="7" name="Text 5"/>
          <p:cNvSpPr/>
          <p:nvPr/>
        </p:nvSpPr>
        <p:spPr>
          <a:xfrm>
            <a:off x="1036320" y="1889760"/>
            <a:ext cx="10119360" cy="341376"/>
          </a:xfrm>
          <a:prstGeom prst="rect">
            <a:avLst/>
          </a:prstGeom>
          <a:noFill/>
          <a:ln/>
        </p:spPr>
        <p:txBody>
          <a:bodyPr wrap="square" lIns="0" tIns="0" rIns="0" bIns="0" rtlCol="0" anchor="ctr"/>
          <a:lstStyle/>
          <a:p>
            <a:r>
              <a:rPr lang="en-US" sz="1400" b="1" kern="0" spc="200" dirty="0">
                <a:solidFill>
                  <a:srgbClr val="C79A3D"/>
                </a:solidFill>
                <a:latin typeface="Calibri" pitchFamily="34" charset="0"/>
                <a:ea typeface="Calibri" pitchFamily="34" charset="-122"/>
                <a:cs typeface="Calibri" pitchFamily="34" charset="-120"/>
              </a:rPr>
              <a:t>THE PROVISION — SECTION 19(1)</a:t>
            </a:r>
            <a:endParaRPr lang="en-US" sz="1400" dirty="0"/>
          </a:p>
        </p:txBody>
      </p:sp>
      <p:sp>
        <p:nvSpPr>
          <p:cNvPr id="8" name="Text 6"/>
          <p:cNvSpPr/>
          <p:nvPr/>
        </p:nvSpPr>
        <p:spPr>
          <a:xfrm>
            <a:off x="1036320" y="2243328"/>
            <a:ext cx="10119360" cy="1121664"/>
          </a:xfrm>
          <a:prstGeom prst="rect">
            <a:avLst/>
          </a:prstGeom>
          <a:noFill/>
          <a:ln/>
        </p:spPr>
        <p:txBody>
          <a:bodyPr wrap="square" lIns="0" tIns="0" rIns="0" bIns="0" rtlCol="0" anchor="t"/>
          <a:lstStyle/>
          <a:p>
            <a:pPr>
              <a:lnSpc>
                <a:spcPct val="108000"/>
              </a:lnSpc>
            </a:pPr>
            <a:r>
              <a:rPr lang="en-US" sz="1600" i="1" dirty="0">
                <a:solidFill>
                  <a:srgbClr val="FFFFFF"/>
                </a:solidFill>
                <a:latin typeface="Cambria" pitchFamily="34" charset="0"/>
                <a:ea typeface="Cambria" pitchFamily="34" charset="-122"/>
                <a:cs typeface="Cambria" pitchFamily="34" charset="-120"/>
              </a:rPr>
              <a:t>"If the Director… has on the basis of material in his possession, reason to believe (the reason for such belief to be recorded in writing) that any person has been guilty of an offence punishable under this Act, he may arrest such person and shall, as soon as may be, inform him of the grounds for such arrest."</a:t>
            </a:r>
            <a:endParaRPr lang="en-US" sz="1600" dirty="0"/>
          </a:p>
        </p:txBody>
      </p:sp>
      <p:sp>
        <p:nvSpPr>
          <p:cNvPr id="9" name="Text 7"/>
          <p:cNvSpPr/>
          <p:nvPr/>
        </p:nvSpPr>
        <p:spPr>
          <a:xfrm>
            <a:off x="609600" y="3657600"/>
            <a:ext cx="7315200" cy="341376"/>
          </a:xfrm>
          <a:prstGeom prst="rect">
            <a:avLst/>
          </a:prstGeom>
          <a:noFill/>
          <a:ln/>
        </p:spPr>
        <p:txBody>
          <a:bodyPr wrap="square" lIns="0" tIns="0" rIns="0" bIns="0" rtlCol="0" anchor="ctr"/>
          <a:lstStyle/>
          <a:p>
            <a:r>
              <a:rPr lang="en-US" sz="1400" b="1" kern="0" spc="200" dirty="0">
                <a:solidFill>
                  <a:srgbClr val="B8860B"/>
                </a:solidFill>
                <a:latin typeface="Calibri" pitchFamily="34" charset="0"/>
                <a:ea typeface="Calibri" pitchFamily="34" charset="-122"/>
                <a:cs typeface="Calibri" pitchFamily="34" charset="-120"/>
              </a:rPr>
              <a:t>THE CONTROVERSY</a:t>
            </a:r>
            <a:endParaRPr lang="en-US" sz="1400" dirty="0"/>
          </a:p>
        </p:txBody>
      </p:sp>
      <p:sp>
        <p:nvSpPr>
          <p:cNvPr id="10" name="Text 8"/>
          <p:cNvSpPr/>
          <p:nvPr/>
        </p:nvSpPr>
        <p:spPr>
          <a:xfrm>
            <a:off x="609600" y="4047744"/>
            <a:ext cx="10972800" cy="2255520"/>
          </a:xfrm>
          <a:prstGeom prst="rect">
            <a:avLst/>
          </a:prstGeom>
          <a:noFill/>
          <a:ln/>
        </p:spPr>
        <p:txBody>
          <a:bodyPr wrap="square" lIns="0" tIns="0" rIns="0" bIns="0" rtlCol="0" anchor="t"/>
          <a:lstStyle/>
          <a:p>
            <a:pPr marL="457189" indent="-457189">
              <a:lnSpc>
                <a:spcPct val="105000"/>
              </a:lnSpc>
              <a:spcAft>
                <a:spcPts val="667"/>
              </a:spcAft>
              <a:buSzPct val="100000"/>
              <a:buChar char="•"/>
            </a:pPr>
            <a:r>
              <a:rPr lang="en-US" sz="1533" dirty="0">
                <a:solidFill>
                  <a:srgbClr val="2B2F38"/>
                </a:solidFill>
                <a:latin typeface="Calibri" pitchFamily="34" charset="0"/>
                <a:ea typeface="Calibri" pitchFamily="34" charset="-122"/>
                <a:cs typeface="Calibri" pitchFamily="34" charset="-120"/>
              </a:rPr>
              <a:t>ED opens its case via an internal ECIR, not a public FIR — accused faces probe without sight of the foundational document</a:t>
            </a:r>
            <a:endParaRPr lang="en-US" sz="1533" dirty="0"/>
          </a:p>
          <a:p>
            <a:pPr marL="457189" indent="-457189">
              <a:lnSpc>
                <a:spcPct val="105000"/>
              </a:lnSpc>
              <a:spcAft>
                <a:spcPts val="667"/>
              </a:spcAft>
              <a:buSzPct val="100000"/>
              <a:buChar char="•"/>
            </a:pPr>
            <a:r>
              <a:rPr lang="en-US" sz="1533" dirty="0">
                <a:solidFill>
                  <a:srgbClr val="2B2F38"/>
                </a:solidFill>
                <a:latin typeface="Calibri" pitchFamily="34" charset="0"/>
                <a:ea typeface="Calibri" pitchFamily="34" charset="-122"/>
                <a:cs typeface="Calibri" pitchFamily="34" charset="-120"/>
              </a:rPr>
              <a:t>Key question 1: </a:t>
            </a:r>
            <a:r>
              <a:rPr lang="en-US" sz="1533" b="1" dirty="0">
                <a:solidFill>
                  <a:srgbClr val="2B2F38"/>
                </a:solidFill>
                <a:latin typeface="Calibri" pitchFamily="34" charset="0"/>
                <a:ea typeface="Calibri" pitchFamily="34" charset="-122"/>
                <a:cs typeface="Calibri" pitchFamily="34" charset="-120"/>
              </a:rPr>
              <a:t>Is there a right to a copy of the ECIR?</a:t>
            </a:r>
            <a:endParaRPr lang="en-US" sz="1533" b="1" dirty="0"/>
          </a:p>
          <a:p>
            <a:pPr marL="457189" indent="-457189">
              <a:lnSpc>
                <a:spcPct val="105000"/>
              </a:lnSpc>
              <a:spcAft>
                <a:spcPts val="667"/>
              </a:spcAft>
              <a:buSzPct val="100000"/>
              <a:buChar char="•"/>
            </a:pPr>
            <a:r>
              <a:rPr lang="en-US" sz="1533" dirty="0">
                <a:solidFill>
                  <a:srgbClr val="2B2F38"/>
                </a:solidFill>
                <a:latin typeface="Calibri" pitchFamily="34" charset="0"/>
                <a:ea typeface="Calibri" pitchFamily="34" charset="-122"/>
                <a:cs typeface="Calibri" pitchFamily="34" charset="-120"/>
              </a:rPr>
              <a:t>Key question 2: </a:t>
            </a:r>
            <a:r>
              <a:rPr lang="en-US" sz="1533" b="1" dirty="0">
                <a:solidFill>
                  <a:srgbClr val="2B2F38"/>
                </a:solidFill>
                <a:latin typeface="Calibri" pitchFamily="34" charset="0"/>
                <a:ea typeface="Calibri" pitchFamily="34" charset="-122"/>
                <a:cs typeface="Calibri" pitchFamily="34" charset="-120"/>
              </a:rPr>
              <a:t>Does “inform him of the grounds” require written grounds at the moment of arrest, or is oral intimation enough?</a:t>
            </a:r>
            <a:endParaRPr lang="en-US" sz="1533" b="1" dirty="0"/>
          </a:p>
          <a:p>
            <a:pPr marL="457189" indent="-457189">
              <a:lnSpc>
                <a:spcPct val="105000"/>
              </a:lnSpc>
              <a:spcAft>
                <a:spcPts val="667"/>
              </a:spcAft>
              <a:buSzPct val="100000"/>
              <a:buChar char="•"/>
            </a:pPr>
            <a:r>
              <a:rPr lang="en-US" sz="1533" dirty="0">
                <a:solidFill>
                  <a:srgbClr val="2B2F38"/>
                </a:solidFill>
                <a:latin typeface="Calibri" pitchFamily="34" charset="0"/>
                <a:ea typeface="Calibri" pitchFamily="34" charset="-122"/>
                <a:cs typeface="Calibri" pitchFamily="34" charset="-120"/>
              </a:rPr>
              <a:t>ECIR disclosure is one of only two issues admitted for review in the pending Vijay </a:t>
            </a:r>
            <a:r>
              <a:rPr lang="en-US" sz="1533" dirty="0" err="1">
                <a:solidFill>
                  <a:srgbClr val="2B2F38"/>
                </a:solidFill>
                <a:latin typeface="Calibri" pitchFamily="34" charset="0"/>
                <a:ea typeface="Calibri" pitchFamily="34" charset="-122"/>
                <a:cs typeface="Calibri" pitchFamily="34" charset="-120"/>
              </a:rPr>
              <a:t>Madanlal</a:t>
            </a:r>
            <a:r>
              <a:rPr lang="en-US" sz="1533" dirty="0">
                <a:solidFill>
                  <a:srgbClr val="2B2F38"/>
                </a:solidFill>
                <a:latin typeface="Calibri" pitchFamily="34" charset="0"/>
                <a:ea typeface="Calibri" pitchFamily="34" charset="-122"/>
                <a:cs typeface="Calibri" pitchFamily="34" charset="-120"/>
              </a:rPr>
              <a:t> matter.</a:t>
            </a:r>
            <a:endParaRPr lang="en-US" sz="1533" dirty="0"/>
          </a:p>
          <a:p>
            <a:pPr marL="457189" indent="-457189">
              <a:lnSpc>
                <a:spcPct val="105000"/>
              </a:lnSpc>
              <a:buSzPct val="100000"/>
              <a:buChar char="•"/>
            </a:pPr>
            <a:r>
              <a:rPr lang="en-US" sz="1533" dirty="0">
                <a:solidFill>
                  <a:srgbClr val="2B2F38"/>
                </a:solidFill>
                <a:latin typeface="Calibri" pitchFamily="34" charset="0"/>
                <a:ea typeface="Calibri" pitchFamily="34" charset="-122"/>
                <a:cs typeface="Calibri" pitchFamily="34" charset="-120"/>
              </a:rPr>
              <a:t>Money-Bill route of the 2019 amendments remains parked, awaiting a larger Bench decision (Rojer Mathew reference)</a:t>
            </a:r>
            <a:endParaRPr lang="en-US" sz="1533" dirty="0"/>
          </a:p>
        </p:txBody>
      </p:sp>
      <p:sp>
        <p:nvSpPr>
          <p:cNvPr id="11" name="Text 9"/>
          <p:cNvSpPr/>
          <p:nvPr/>
        </p:nvSpPr>
        <p:spPr>
          <a:xfrm>
            <a:off x="609600" y="6498336"/>
            <a:ext cx="8534400" cy="268224"/>
          </a:xfrm>
          <a:prstGeom prst="rect">
            <a:avLst/>
          </a:prstGeom>
          <a:noFill/>
          <a:ln/>
        </p:spPr>
        <p:txBody>
          <a:bodyPr wrap="square" lIns="0" tIns="0" rIns="0" bIns="0" rtlCol="0" anchor="ctr"/>
          <a:lstStyle/>
          <a:p>
            <a:r>
              <a:rPr lang="en-US" sz="1133" dirty="0">
                <a:solidFill>
                  <a:srgbClr val="8A93A3"/>
                </a:solidFill>
                <a:latin typeface="Calibri" pitchFamily="34" charset="0"/>
                <a:ea typeface="Calibri" pitchFamily="34" charset="-122"/>
                <a:cs typeface="Calibri" pitchFamily="34" charset="-120"/>
              </a:rPr>
              <a:t>PMLA &amp; Benami  ·  Current Burning Issues  ·  Adv. (CA.) Ajay Wadhwa</a:t>
            </a:r>
            <a:endParaRPr lang="en-US" sz="1133" dirty="0"/>
          </a:p>
        </p:txBody>
      </p:sp>
      <p:sp>
        <p:nvSpPr>
          <p:cNvPr id="12" name="Text 10"/>
          <p:cNvSpPr/>
          <p:nvPr/>
        </p:nvSpPr>
        <p:spPr>
          <a:xfrm>
            <a:off x="11216640" y="6498336"/>
            <a:ext cx="365760" cy="268224"/>
          </a:xfrm>
          <a:prstGeom prst="rect">
            <a:avLst/>
          </a:prstGeom>
          <a:noFill/>
          <a:ln/>
        </p:spPr>
        <p:txBody>
          <a:bodyPr wrap="square" lIns="0" tIns="0" rIns="0" bIns="0" rtlCol="0" anchor="ctr"/>
          <a:lstStyle/>
          <a:p>
            <a:pPr algn="r"/>
            <a:endParaRPr lang="en-US" sz="1133"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390144"/>
            <a:ext cx="7315200" cy="341376"/>
          </a:xfrm>
          <a:prstGeom prst="rect">
            <a:avLst/>
          </a:prstGeom>
          <a:noFill/>
          <a:ln/>
        </p:spPr>
        <p:txBody>
          <a:bodyPr wrap="square" lIns="0" tIns="0" rIns="0" bIns="0" rtlCol="0" anchor="ctr"/>
          <a:lstStyle/>
          <a:p>
            <a:r>
              <a:rPr lang="en-US" sz="1400" b="1" kern="0" spc="200" dirty="0">
                <a:solidFill>
                  <a:srgbClr val="B8860B"/>
                </a:solidFill>
                <a:latin typeface="Calibri" pitchFamily="34" charset="0"/>
                <a:ea typeface="Calibri" pitchFamily="34" charset="-122"/>
                <a:cs typeface="Calibri" pitchFamily="34" charset="-120"/>
              </a:rPr>
              <a:t>PMLA CONTROVERSY  ·  1 OF 4  ·  RATIO</a:t>
            </a:r>
            <a:endParaRPr lang="en-US" sz="1400" dirty="0"/>
          </a:p>
        </p:txBody>
      </p:sp>
      <p:sp>
        <p:nvSpPr>
          <p:cNvPr id="3" name="Text 1"/>
          <p:cNvSpPr/>
          <p:nvPr/>
        </p:nvSpPr>
        <p:spPr>
          <a:xfrm>
            <a:off x="609600" y="755904"/>
            <a:ext cx="8412480" cy="731520"/>
          </a:xfrm>
          <a:prstGeom prst="rect">
            <a:avLst/>
          </a:prstGeom>
          <a:noFill/>
          <a:ln/>
        </p:spPr>
        <p:txBody>
          <a:bodyPr wrap="square" lIns="0" tIns="0" rIns="0" bIns="0" rtlCol="0" anchor="ctr"/>
          <a:lstStyle/>
          <a:p>
            <a:r>
              <a:rPr lang="en-US" sz="3200" b="1" dirty="0">
                <a:solidFill>
                  <a:srgbClr val="1E2761"/>
                </a:solidFill>
                <a:latin typeface="Cambria" pitchFamily="34" charset="0"/>
                <a:ea typeface="Cambria" pitchFamily="34" charset="-122"/>
                <a:cs typeface="Cambria" pitchFamily="34" charset="-120"/>
              </a:rPr>
              <a:t>Reading the Ratio: Enforcement View</a:t>
            </a:r>
            <a:endParaRPr lang="en-US" sz="3200" dirty="0"/>
          </a:p>
        </p:txBody>
      </p:sp>
      <p:sp>
        <p:nvSpPr>
          <p:cNvPr id="4" name="Shape 2"/>
          <p:cNvSpPr/>
          <p:nvPr/>
        </p:nvSpPr>
        <p:spPr>
          <a:xfrm>
            <a:off x="9448800" y="512064"/>
            <a:ext cx="2133600" cy="487680"/>
          </a:xfrm>
          <a:prstGeom prst="roundRect">
            <a:avLst>
              <a:gd name="adj" fmla="val 20000"/>
            </a:avLst>
          </a:prstGeom>
          <a:solidFill>
            <a:srgbClr val="9B3A34"/>
          </a:solidFill>
          <a:ln/>
        </p:spPr>
        <p:txBody>
          <a:bodyPr/>
          <a:lstStyle/>
          <a:p>
            <a:endParaRPr lang="en-US"/>
          </a:p>
        </p:txBody>
      </p:sp>
      <p:sp>
        <p:nvSpPr>
          <p:cNvPr id="5" name="Text 3"/>
          <p:cNvSpPr/>
          <p:nvPr/>
        </p:nvSpPr>
        <p:spPr>
          <a:xfrm>
            <a:off x="9448800" y="512064"/>
            <a:ext cx="2133600" cy="487680"/>
          </a:xfrm>
          <a:prstGeom prst="rect">
            <a:avLst/>
          </a:prstGeom>
          <a:noFill/>
          <a:ln/>
        </p:spPr>
        <p:txBody>
          <a:bodyPr wrap="square" lIns="0" tIns="0" rIns="0" bIns="0" rtlCol="0" anchor="ctr"/>
          <a:lstStyle/>
          <a:p>
            <a:pPr algn="ctr"/>
            <a:r>
              <a:rPr lang="en-US" sz="1267" b="1" kern="0" spc="133" dirty="0">
                <a:solidFill>
                  <a:srgbClr val="FFFFFF"/>
                </a:solidFill>
                <a:latin typeface="Calibri" pitchFamily="34" charset="0"/>
                <a:ea typeface="Calibri" pitchFamily="34" charset="-122"/>
                <a:cs typeface="Calibri" pitchFamily="34" charset="-120"/>
              </a:rPr>
              <a:t>ENFORCEMENT VIEW</a:t>
            </a:r>
            <a:endParaRPr lang="en-US" sz="1267" dirty="0"/>
          </a:p>
        </p:txBody>
      </p:sp>
      <p:sp>
        <p:nvSpPr>
          <p:cNvPr id="6" name="Text 4"/>
          <p:cNvSpPr/>
          <p:nvPr/>
        </p:nvSpPr>
        <p:spPr>
          <a:xfrm>
            <a:off x="609600" y="1731264"/>
            <a:ext cx="10972800" cy="341376"/>
          </a:xfrm>
          <a:prstGeom prst="rect">
            <a:avLst/>
          </a:prstGeom>
          <a:noFill/>
          <a:ln/>
        </p:spPr>
        <p:txBody>
          <a:bodyPr wrap="square" lIns="0" tIns="0" rIns="0" bIns="0" rtlCol="0" anchor="ctr"/>
          <a:lstStyle/>
          <a:p>
            <a:r>
              <a:rPr lang="en-US" sz="1667" b="1" dirty="0">
                <a:solidFill>
                  <a:srgbClr val="1E2761"/>
                </a:solidFill>
                <a:latin typeface="Calibri" pitchFamily="34" charset="0"/>
                <a:ea typeface="Calibri" pitchFamily="34" charset="-122"/>
                <a:cs typeface="Calibri" pitchFamily="34" charset="-120"/>
              </a:rPr>
              <a:t>Vijay Madanlal Choudhary v. UOI  </a:t>
            </a:r>
            <a:r>
              <a:rPr lang="en-US" sz="1400" i="1" dirty="0">
                <a:solidFill>
                  <a:srgbClr val="8A93A3"/>
                </a:solidFill>
                <a:latin typeface="Calibri" pitchFamily="34" charset="0"/>
                <a:ea typeface="Calibri" pitchFamily="34" charset="-122"/>
                <a:cs typeface="Calibri" pitchFamily="34" charset="-120"/>
              </a:rPr>
              <a:t>2022 SCC OnLine SC 929  ·  3-Judge Bench</a:t>
            </a:r>
            <a:endParaRPr lang="en-US" sz="1667" dirty="0"/>
          </a:p>
        </p:txBody>
      </p:sp>
      <p:sp>
        <p:nvSpPr>
          <p:cNvPr id="7" name="Text 5"/>
          <p:cNvSpPr/>
          <p:nvPr/>
        </p:nvSpPr>
        <p:spPr>
          <a:xfrm>
            <a:off x="609600" y="2097024"/>
            <a:ext cx="10972800" cy="1889760"/>
          </a:xfrm>
          <a:prstGeom prst="rect">
            <a:avLst/>
          </a:prstGeom>
          <a:noFill/>
          <a:ln/>
        </p:spPr>
        <p:txBody>
          <a:bodyPr wrap="square" lIns="0" tIns="0" rIns="0" bIns="0" rtlCol="0" anchor="t"/>
          <a:lstStyle/>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ECIR is an internal ED document, not an FIR — supply of a copy is not mandatory in every case.</a:t>
            </a:r>
            <a:endParaRPr lang="en-US" sz="1440" dirty="0"/>
          </a:p>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Sufficient if ED discloses the grounds of arrest contemporaneously at the time of arrest; no particular format prescribed.</a:t>
            </a:r>
            <a:endParaRPr lang="en-US" sz="1440" dirty="0"/>
          </a:p>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“So long as the person has been informed about grounds of his arrest, that is sufficient compliance of Article 22(1)”.</a:t>
            </a:r>
            <a:endParaRPr lang="en-US" sz="1440" dirty="0"/>
          </a:p>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Constitutional validity of Section 19 PMLA upheld — safeguards held adequate and non-arbitrary.</a:t>
            </a:r>
            <a:endParaRPr lang="en-US" sz="1440" dirty="0"/>
          </a:p>
        </p:txBody>
      </p:sp>
      <p:sp>
        <p:nvSpPr>
          <p:cNvPr id="8" name="Shape 6"/>
          <p:cNvSpPr/>
          <p:nvPr/>
        </p:nvSpPr>
        <p:spPr>
          <a:xfrm>
            <a:off x="609600" y="4108704"/>
            <a:ext cx="10972800" cy="0"/>
          </a:xfrm>
          <a:prstGeom prst="line">
            <a:avLst/>
          </a:prstGeom>
          <a:noFill/>
          <a:ln w="9525">
            <a:solidFill>
              <a:srgbClr val="E3E6EA"/>
            </a:solidFill>
            <a:prstDash val="solid"/>
          </a:ln>
        </p:spPr>
        <p:txBody>
          <a:bodyPr/>
          <a:lstStyle/>
          <a:p>
            <a:endParaRPr lang="en-US"/>
          </a:p>
        </p:txBody>
      </p:sp>
      <p:sp>
        <p:nvSpPr>
          <p:cNvPr id="9" name="Text 7"/>
          <p:cNvSpPr/>
          <p:nvPr/>
        </p:nvSpPr>
        <p:spPr>
          <a:xfrm>
            <a:off x="609600" y="4328160"/>
            <a:ext cx="10972800" cy="341376"/>
          </a:xfrm>
          <a:prstGeom prst="rect">
            <a:avLst/>
          </a:prstGeom>
          <a:noFill/>
          <a:ln/>
        </p:spPr>
        <p:txBody>
          <a:bodyPr wrap="square" lIns="0" tIns="0" rIns="0" bIns="0" rtlCol="0" anchor="ctr"/>
          <a:lstStyle/>
          <a:p>
            <a:r>
              <a:rPr lang="en-US" sz="1667" b="1" dirty="0">
                <a:solidFill>
                  <a:srgbClr val="1E2761"/>
                </a:solidFill>
                <a:latin typeface="Calibri" pitchFamily="34" charset="0"/>
                <a:ea typeface="Calibri" pitchFamily="34" charset="-122"/>
                <a:cs typeface="Calibri" pitchFamily="34" charset="-120"/>
              </a:rPr>
              <a:t>Ram Kishor Arora v. ED  </a:t>
            </a:r>
            <a:r>
              <a:rPr lang="en-US" sz="1400" i="1" dirty="0">
                <a:solidFill>
                  <a:srgbClr val="8A93A3"/>
                </a:solidFill>
                <a:latin typeface="Calibri" pitchFamily="34" charset="0"/>
                <a:ea typeface="Calibri" pitchFamily="34" charset="-122"/>
                <a:cs typeface="Calibri" pitchFamily="34" charset="-120"/>
              </a:rPr>
              <a:t>Delhi HC, 22.09.2023  ·  W.P.(CRL) 2408/2023</a:t>
            </a:r>
            <a:endParaRPr lang="en-US" sz="1667" dirty="0"/>
          </a:p>
        </p:txBody>
      </p:sp>
      <p:sp>
        <p:nvSpPr>
          <p:cNvPr id="10" name="Text 8"/>
          <p:cNvSpPr/>
          <p:nvPr/>
        </p:nvSpPr>
        <p:spPr>
          <a:xfrm>
            <a:off x="609600" y="4693920"/>
            <a:ext cx="10972800" cy="1889760"/>
          </a:xfrm>
          <a:prstGeom prst="rect">
            <a:avLst/>
          </a:prstGeom>
          <a:noFill/>
          <a:ln/>
        </p:spPr>
        <p:txBody>
          <a:bodyPr wrap="square" lIns="0" tIns="0" rIns="0" bIns="0" rtlCol="0" anchor="t"/>
          <a:lstStyle/>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Following Vijay Madanlal: mandate of S.19 met once grounds are “informed” — written copy need not be furnished at arrest.</a:t>
            </a:r>
            <a:endParaRPr lang="en-US" sz="1440" dirty="0"/>
          </a:p>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Petitioner had read and signed “I have been informed…” — held sufficient compliance.</a:t>
            </a:r>
            <a:endParaRPr lang="en-US" sz="1440" dirty="0"/>
          </a:p>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Remand application (within 24 hrs, reproducing grounds verbatim) satisfies “as soon as may be”.</a:t>
            </a:r>
            <a:endParaRPr lang="en-US" sz="1440" dirty="0"/>
          </a:p>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V. Senthil Balaji's word “served” does not mandate a written copy; no conflict with Vijay Madanlal — petition dismissed.</a:t>
            </a:r>
            <a:endParaRPr lang="en-US" sz="1440" dirty="0"/>
          </a:p>
        </p:txBody>
      </p:sp>
      <p:sp>
        <p:nvSpPr>
          <p:cNvPr id="11" name="Shape 9"/>
          <p:cNvSpPr/>
          <p:nvPr/>
        </p:nvSpPr>
        <p:spPr>
          <a:xfrm>
            <a:off x="609600" y="6705600"/>
            <a:ext cx="10972800" cy="0"/>
          </a:xfrm>
          <a:prstGeom prst="line">
            <a:avLst/>
          </a:prstGeom>
          <a:noFill/>
          <a:ln w="9525">
            <a:solidFill>
              <a:srgbClr val="E3E6EA"/>
            </a:solidFill>
            <a:prstDash val="solid"/>
          </a:ln>
        </p:spPr>
        <p:txBody>
          <a:bodyPr/>
          <a:lstStyle/>
          <a:p>
            <a:endParaRPr lang="en-US"/>
          </a:p>
        </p:txBody>
      </p:sp>
      <p:sp>
        <p:nvSpPr>
          <p:cNvPr id="12" name="Text 10"/>
          <p:cNvSpPr/>
          <p:nvPr/>
        </p:nvSpPr>
        <p:spPr>
          <a:xfrm>
            <a:off x="609600" y="6498336"/>
            <a:ext cx="8534400" cy="268224"/>
          </a:xfrm>
          <a:prstGeom prst="rect">
            <a:avLst/>
          </a:prstGeom>
          <a:noFill/>
          <a:ln/>
        </p:spPr>
        <p:txBody>
          <a:bodyPr wrap="square" lIns="0" tIns="0" rIns="0" bIns="0" rtlCol="0" anchor="ctr"/>
          <a:lstStyle/>
          <a:p>
            <a:r>
              <a:rPr lang="en-US" sz="1133" dirty="0">
                <a:solidFill>
                  <a:srgbClr val="8A93A3"/>
                </a:solidFill>
                <a:latin typeface="Calibri" pitchFamily="34" charset="0"/>
                <a:ea typeface="Calibri" pitchFamily="34" charset="-122"/>
                <a:cs typeface="Calibri" pitchFamily="34" charset="-120"/>
              </a:rPr>
              <a:t>PMLA &amp; Benami  ·  Current Burning Issues  ·  Adv. (CA.) Ajay Wadhwa</a:t>
            </a:r>
            <a:endParaRPr lang="en-US" sz="1133" dirty="0"/>
          </a:p>
        </p:txBody>
      </p:sp>
      <p:sp>
        <p:nvSpPr>
          <p:cNvPr id="13" name="Text 11"/>
          <p:cNvSpPr/>
          <p:nvPr/>
        </p:nvSpPr>
        <p:spPr>
          <a:xfrm>
            <a:off x="11216640" y="6498336"/>
            <a:ext cx="365760" cy="268224"/>
          </a:xfrm>
          <a:prstGeom prst="rect">
            <a:avLst/>
          </a:prstGeom>
          <a:noFill/>
          <a:ln/>
        </p:spPr>
        <p:txBody>
          <a:bodyPr wrap="square" lIns="0" tIns="0" rIns="0" bIns="0" rtlCol="0" anchor="ctr"/>
          <a:lstStyle/>
          <a:p>
            <a:pPr algn="r"/>
            <a:endParaRPr lang="en-US" sz="1133"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390144"/>
            <a:ext cx="7315200" cy="341376"/>
          </a:xfrm>
          <a:prstGeom prst="rect">
            <a:avLst/>
          </a:prstGeom>
          <a:noFill/>
          <a:ln/>
        </p:spPr>
        <p:txBody>
          <a:bodyPr wrap="square" lIns="0" tIns="0" rIns="0" bIns="0" rtlCol="0" anchor="ctr"/>
          <a:lstStyle/>
          <a:p>
            <a:r>
              <a:rPr lang="en-US" sz="1400" b="1" kern="0" spc="200" dirty="0">
                <a:solidFill>
                  <a:srgbClr val="B8860B"/>
                </a:solidFill>
                <a:latin typeface="Calibri" pitchFamily="34" charset="0"/>
                <a:ea typeface="Calibri" pitchFamily="34" charset="-122"/>
                <a:cs typeface="Calibri" pitchFamily="34" charset="-120"/>
              </a:rPr>
              <a:t>PMLA CONTROVERSY  ·  1 OF 4  ·  RATIO</a:t>
            </a:r>
            <a:endParaRPr lang="en-US" sz="1400" dirty="0"/>
          </a:p>
        </p:txBody>
      </p:sp>
      <p:sp>
        <p:nvSpPr>
          <p:cNvPr id="3" name="Text 1"/>
          <p:cNvSpPr/>
          <p:nvPr/>
        </p:nvSpPr>
        <p:spPr>
          <a:xfrm>
            <a:off x="609600" y="755904"/>
            <a:ext cx="8412480" cy="731520"/>
          </a:xfrm>
          <a:prstGeom prst="rect">
            <a:avLst/>
          </a:prstGeom>
          <a:noFill/>
          <a:ln/>
        </p:spPr>
        <p:txBody>
          <a:bodyPr wrap="square" lIns="0" tIns="0" rIns="0" bIns="0" rtlCol="0" anchor="ctr"/>
          <a:lstStyle/>
          <a:p>
            <a:r>
              <a:rPr lang="en-US" sz="3200" b="1" dirty="0">
                <a:solidFill>
                  <a:srgbClr val="1E2761"/>
                </a:solidFill>
                <a:latin typeface="Cambria" pitchFamily="34" charset="0"/>
                <a:ea typeface="Cambria" pitchFamily="34" charset="-122"/>
                <a:cs typeface="Cambria" pitchFamily="34" charset="-120"/>
              </a:rPr>
              <a:t>Reading the Ratio: Liberty View</a:t>
            </a:r>
            <a:endParaRPr lang="en-US" sz="3200" dirty="0"/>
          </a:p>
        </p:txBody>
      </p:sp>
      <p:sp>
        <p:nvSpPr>
          <p:cNvPr id="4" name="Shape 2"/>
          <p:cNvSpPr/>
          <p:nvPr/>
        </p:nvSpPr>
        <p:spPr>
          <a:xfrm>
            <a:off x="9448800" y="512064"/>
            <a:ext cx="2133600" cy="487680"/>
          </a:xfrm>
          <a:prstGeom prst="roundRect">
            <a:avLst>
              <a:gd name="adj" fmla="val 20000"/>
            </a:avLst>
          </a:prstGeom>
          <a:solidFill>
            <a:srgbClr val="2F5D45"/>
          </a:solidFill>
          <a:ln/>
        </p:spPr>
        <p:txBody>
          <a:bodyPr/>
          <a:lstStyle/>
          <a:p>
            <a:endParaRPr lang="en-US"/>
          </a:p>
        </p:txBody>
      </p:sp>
      <p:sp>
        <p:nvSpPr>
          <p:cNvPr id="5" name="Text 3"/>
          <p:cNvSpPr/>
          <p:nvPr/>
        </p:nvSpPr>
        <p:spPr>
          <a:xfrm>
            <a:off x="9448800" y="512064"/>
            <a:ext cx="2133600" cy="487680"/>
          </a:xfrm>
          <a:prstGeom prst="rect">
            <a:avLst/>
          </a:prstGeom>
          <a:noFill/>
          <a:ln/>
        </p:spPr>
        <p:txBody>
          <a:bodyPr wrap="square" lIns="0" tIns="0" rIns="0" bIns="0" rtlCol="0" anchor="ctr"/>
          <a:lstStyle/>
          <a:p>
            <a:pPr algn="ctr"/>
            <a:r>
              <a:rPr lang="en-US" sz="1267" b="1" kern="0" spc="133" dirty="0">
                <a:solidFill>
                  <a:srgbClr val="FFFFFF"/>
                </a:solidFill>
                <a:latin typeface="Calibri" pitchFamily="34" charset="0"/>
                <a:ea typeface="Calibri" pitchFamily="34" charset="-122"/>
                <a:cs typeface="Calibri" pitchFamily="34" charset="-120"/>
              </a:rPr>
              <a:t>LIBERTY VIEW</a:t>
            </a:r>
            <a:endParaRPr lang="en-US" sz="1267" dirty="0"/>
          </a:p>
        </p:txBody>
      </p:sp>
      <p:sp>
        <p:nvSpPr>
          <p:cNvPr id="6" name="Text 4"/>
          <p:cNvSpPr/>
          <p:nvPr/>
        </p:nvSpPr>
        <p:spPr>
          <a:xfrm>
            <a:off x="609600" y="1731264"/>
            <a:ext cx="10972800" cy="341376"/>
          </a:xfrm>
          <a:prstGeom prst="rect">
            <a:avLst/>
          </a:prstGeom>
          <a:noFill/>
          <a:ln/>
        </p:spPr>
        <p:txBody>
          <a:bodyPr wrap="square" lIns="0" tIns="0" rIns="0" bIns="0" rtlCol="0" anchor="ctr"/>
          <a:lstStyle/>
          <a:p>
            <a:r>
              <a:rPr lang="en-US" sz="1667" b="1" dirty="0">
                <a:solidFill>
                  <a:srgbClr val="1E2761"/>
                </a:solidFill>
                <a:latin typeface="Calibri" pitchFamily="34" charset="0"/>
                <a:ea typeface="Calibri" pitchFamily="34" charset="-122"/>
                <a:cs typeface="Calibri" pitchFamily="34" charset="-120"/>
              </a:rPr>
              <a:t>Pankaj Bansal v. Union of India  </a:t>
            </a:r>
            <a:r>
              <a:rPr lang="en-US" sz="1400" i="1" dirty="0">
                <a:solidFill>
                  <a:srgbClr val="8A93A3"/>
                </a:solidFill>
                <a:latin typeface="Calibri" pitchFamily="34" charset="0"/>
                <a:ea typeface="Calibri" pitchFamily="34" charset="-122"/>
                <a:cs typeface="Calibri" pitchFamily="34" charset="-120"/>
              </a:rPr>
              <a:t>[2023] 155 taxmann.com 39 (SC), 03.10.2023  ·  Bopanna &amp; Sanjay Kumar, JJ.</a:t>
            </a:r>
            <a:endParaRPr lang="en-US" sz="1667" dirty="0"/>
          </a:p>
        </p:txBody>
      </p:sp>
      <p:sp>
        <p:nvSpPr>
          <p:cNvPr id="7" name="Text 5"/>
          <p:cNvSpPr/>
          <p:nvPr/>
        </p:nvSpPr>
        <p:spPr>
          <a:xfrm>
            <a:off x="609600" y="2097024"/>
            <a:ext cx="10972800" cy="1889760"/>
          </a:xfrm>
          <a:prstGeom prst="rect">
            <a:avLst/>
          </a:prstGeom>
          <a:noFill/>
          <a:ln/>
        </p:spPr>
        <p:txBody>
          <a:bodyPr wrap="square" lIns="0" tIns="0" rIns="0" bIns="0" rtlCol="0" anchor="t"/>
          <a:lstStyle/>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Merely reading out (or letting the arrestee read) the grounds is not adequate compliance with Art. 22(1) / S.19(1).</a:t>
            </a:r>
            <a:endParaRPr lang="en-US" sz="1440" dirty="0"/>
          </a:p>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Henceforth, a written copy of the grounds of arrest must be furnished to the arrestee as a matter of course, without exception.</a:t>
            </a:r>
            <a:endParaRPr lang="en-US" sz="1440" dirty="0"/>
          </a:p>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Rationale: avoids a word-against-word dispute, and lets the arrestee instruct counsel and meet S.45's twin conditions for bail.</a:t>
            </a:r>
            <a:endParaRPr lang="en-US" sz="1440" dirty="0"/>
          </a:p>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Delhi HC's Moin Akhtar Qureshi and Bombay HC's Chhagan Bhujbal (oral reading suffices) held to not lay down correct law.</a:t>
            </a:r>
            <a:endParaRPr lang="en-US" sz="1440" dirty="0"/>
          </a:p>
        </p:txBody>
      </p:sp>
      <p:sp>
        <p:nvSpPr>
          <p:cNvPr id="8" name="Shape 6"/>
          <p:cNvSpPr/>
          <p:nvPr/>
        </p:nvSpPr>
        <p:spPr>
          <a:xfrm>
            <a:off x="609600" y="4108704"/>
            <a:ext cx="10972800" cy="0"/>
          </a:xfrm>
          <a:prstGeom prst="line">
            <a:avLst/>
          </a:prstGeom>
          <a:noFill/>
          <a:ln w="9525">
            <a:solidFill>
              <a:srgbClr val="E3E6EA"/>
            </a:solidFill>
            <a:prstDash val="solid"/>
          </a:ln>
        </p:spPr>
        <p:txBody>
          <a:bodyPr/>
          <a:lstStyle/>
          <a:p>
            <a:endParaRPr lang="en-US"/>
          </a:p>
        </p:txBody>
      </p:sp>
      <p:sp>
        <p:nvSpPr>
          <p:cNvPr id="9" name="Text 7"/>
          <p:cNvSpPr/>
          <p:nvPr/>
        </p:nvSpPr>
        <p:spPr>
          <a:xfrm>
            <a:off x="609600" y="4328160"/>
            <a:ext cx="10972800" cy="341376"/>
          </a:xfrm>
          <a:prstGeom prst="rect">
            <a:avLst/>
          </a:prstGeom>
          <a:noFill/>
          <a:ln/>
        </p:spPr>
        <p:txBody>
          <a:bodyPr wrap="square" lIns="0" tIns="0" rIns="0" bIns="0" rtlCol="0" anchor="ctr"/>
          <a:lstStyle/>
          <a:p>
            <a:r>
              <a:rPr lang="en-US" sz="1667" b="1" dirty="0">
                <a:solidFill>
                  <a:srgbClr val="1E2761"/>
                </a:solidFill>
                <a:latin typeface="Calibri" pitchFamily="34" charset="0"/>
                <a:ea typeface="Calibri" pitchFamily="34" charset="-122"/>
                <a:cs typeface="Calibri" pitchFamily="34" charset="-120"/>
              </a:rPr>
              <a:t>Prabir Purkayastha v. State (NCT of Delhi)  </a:t>
            </a:r>
            <a:r>
              <a:rPr lang="en-US" sz="1400" i="1" dirty="0">
                <a:solidFill>
                  <a:srgbClr val="8A93A3"/>
                </a:solidFill>
                <a:latin typeface="Calibri" pitchFamily="34" charset="0"/>
                <a:ea typeface="Calibri" pitchFamily="34" charset="-122"/>
                <a:cs typeface="Calibri" pitchFamily="34" charset="-120"/>
              </a:rPr>
              <a:t>2024 INSC 414, 15.05.2024  ·  Gavai &amp; Mehta, JJ.</a:t>
            </a:r>
            <a:endParaRPr lang="en-US" sz="1667" dirty="0"/>
          </a:p>
        </p:txBody>
      </p:sp>
      <p:sp>
        <p:nvSpPr>
          <p:cNvPr id="10" name="Text 8"/>
          <p:cNvSpPr/>
          <p:nvPr/>
        </p:nvSpPr>
        <p:spPr>
          <a:xfrm>
            <a:off x="609600" y="4693920"/>
            <a:ext cx="10972800" cy="1889760"/>
          </a:xfrm>
          <a:prstGeom prst="rect">
            <a:avLst/>
          </a:prstGeom>
          <a:noFill/>
          <a:ln/>
        </p:spPr>
        <p:txBody>
          <a:bodyPr wrap="square" lIns="0" tIns="0" rIns="0" bIns="0" rtlCol="0" anchor="t"/>
          <a:lstStyle/>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Extends Pankaj Bansal's ratio from PMLA to UAPA — S.43B(1) held pari materia with S.19(1) PMLA.</a:t>
            </a:r>
            <a:endParaRPr lang="en-US" sz="1440" dirty="0"/>
          </a:p>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“Reasons for arrest” (formal, in the arrest memo) held distinct from “grounds of arrest” (personal, case-specific).</a:t>
            </a:r>
            <a:endParaRPr lang="en-US" sz="1440" dirty="0"/>
          </a:p>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Pre-dawn remand via unengaged “remand advocate”; WhatsApp copy sent only after the order was signed.</a:t>
            </a:r>
            <a:endParaRPr lang="en-US" sz="1440" dirty="0"/>
          </a:p>
          <a:p>
            <a:pPr marL="457189" indent="-457189">
              <a:lnSpc>
                <a:spcPct val="105000"/>
              </a:lnSpc>
              <a:spcAft>
                <a:spcPts val="533"/>
              </a:spcAft>
              <a:buSzPct val="100000"/>
              <a:buChar char="•"/>
            </a:pPr>
            <a:r>
              <a:rPr lang="en-US" sz="1440" dirty="0">
                <a:solidFill>
                  <a:srgbClr val="2B2F38"/>
                </a:solidFill>
                <a:latin typeface="Calibri" pitchFamily="34" charset="0"/>
                <a:ea typeface="Calibri" pitchFamily="34" charset="-122"/>
                <a:cs typeface="Calibri" pitchFamily="34" charset="-120"/>
              </a:rPr>
              <a:t>Charge sheet filed held not to cure illegality — arrest and remand order quashed, appellant released on bail.</a:t>
            </a:r>
            <a:endParaRPr lang="en-US" sz="1440" dirty="0"/>
          </a:p>
        </p:txBody>
      </p:sp>
      <p:sp>
        <p:nvSpPr>
          <p:cNvPr id="11" name="Shape 9"/>
          <p:cNvSpPr/>
          <p:nvPr/>
        </p:nvSpPr>
        <p:spPr>
          <a:xfrm>
            <a:off x="609600" y="6705600"/>
            <a:ext cx="10972800" cy="0"/>
          </a:xfrm>
          <a:prstGeom prst="line">
            <a:avLst/>
          </a:prstGeom>
          <a:noFill/>
          <a:ln w="9525">
            <a:solidFill>
              <a:srgbClr val="E3E6EA"/>
            </a:solidFill>
            <a:prstDash val="solid"/>
          </a:ln>
        </p:spPr>
        <p:txBody>
          <a:bodyPr/>
          <a:lstStyle/>
          <a:p>
            <a:endParaRPr lang="en-US"/>
          </a:p>
        </p:txBody>
      </p:sp>
      <p:sp>
        <p:nvSpPr>
          <p:cNvPr id="12" name="Text 10"/>
          <p:cNvSpPr/>
          <p:nvPr/>
        </p:nvSpPr>
        <p:spPr>
          <a:xfrm>
            <a:off x="609600" y="6498336"/>
            <a:ext cx="8534400" cy="268224"/>
          </a:xfrm>
          <a:prstGeom prst="rect">
            <a:avLst/>
          </a:prstGeom>
          <a:noFill/>
          <a:ln/>
        </p:spPr>
        <p:txBody>
          <a:bodyPr wrap="square" lIns="0" tIns="0" rIns="0" bIns="0" rtlCol="0" anchor="ctr"/>
          <a:lstStyle/>
          <a:p>
            <a:r>
              <a:rPr lang="en-US" sz="1133" dirty="0">
                <a:solidFill>
                  <a:srgbClr val="8A93A3"/>
                </a:solidFill>
                <a:latin typeface="Calibri" pitchFamily="34" charset="0"/>
                <a:ea typeface="Calibri" pitchFamily="34" charset="-122"/>
                <a:cs typeface="Calibri" pitchFamily="34" charset="-120"/>
              </a:rPr>
              <a:t>PMLA &amp; Benami  ·  Current Burning Issues  ·  Adv. (CA.) Ajay Wadhwa</a:t>
            </a:r>
            <a:endParaRPr lang="en-US" sz="1133" dirty="0"/>
          </a:p>
        </p:txBody>
      </p:sp>
      <p:sp>
        <p:nvSpPr>
          <p:cNvPr id="13" name="Text 11"/>
          <p:cNvSpPr/>
          <p:nvPr/>
        </p:nvSpPr>
        <p:spPr>
          <a:xfrm>
            <a:off x="11216640" y="6498336"/>
            <a:ext cx="365760" cy="268224"/>
          </a:xfrm>
          <a:prstGeom prst="rect">
            <a:avLst/>
          </a:prstGeom>
          <a:noFill/>
          <a:ln/>
        </p:spPr>
        <p:txBody>
          <a:bodyPr wrap="square" lIns="0" tIns="0" rIns="0" bIns="0" rtlCol="0" anchor="ctr"/>
          <a:lstStyle/>
          <a:p>
            <a:pPr algn="r"/>
            <a:endParaRPr lang="en-US" sz="1133"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320040"/>
            <a:ext cx="5486400" cy="274320"/>
          </a:xfrm>
          <a:prstGeom prst="rect">
            <a:avLst/>
          </a:prstGeom>
          <a:noFill/>
          <a:ln/>
        </p:spPr>
        <p:txBody>
          <a:bodyPr wrap="square" rtlCol="0" anchor="ctr"/>
          <a:lstStyle/>
          <a:p>
            <a:pPr marL="0" indent="0">
              <a:buNone/>
            </a:pPr>
            <a:r>
              <a:rPr lang="en-US" sz="1100" b="1" kern="0" spc="200" dirty="0">
                <a:solidFill>
                  <a:srgbClr val="B8894A"/>
                </a:solidFill>
                <a:latin typeface="Calibri" pitchFamily="34" charset="0"/>
                <a:ea typeface="Calibri" pitchFamily="34" charset="-122"/>
                <a:cs typeface="Calibri" pitchFamily="34" charset="-120"/>
              </a:rPr>
              <a:t>PMLA CONTROVERSY  ·  2 OF 4</a:t>
            </a:r>
            <a:endParaRPr lang="en-US" sz="1100" dirty="0"/>
          </a:p>
        </p:txBody>
      </p:sp>
      <p:sp>
        <p:nvSpPr>
          <p:cNvPr id="3" name="Shape 1"/>
          <p:cNvSpPr/>
          <p:nvPr/>
        </p:nvSpPr>
        <p:spPr>
          <a:xfrm>
            <a:off x="457200" y="658368"/>
            <a:ext cx="566928" cy="566928"/>
          </a:xfrm>
          <a:prstGeom prst="ellipse">
            <a:avLst/>
          </a:prstGeom>
          <a:solidFill>
            <a:srgbClr val="16233F"/>
          </a:solidFill>
          <a:ln/>
        </p:spPr>
        <p:txBody>
          <a:bodyPr/>
          <a:lstStyle/>
          <a:p>
            <a:endParaRPr lang="en-US"/>
          </a:p>
        </p:txBody>
      </p:sp>
      <p:sp>
        <p:nvSpPr>
          <p:cNvPr id="4" name="Text 2"/>
          <p:cNvSpPr/>
          <p:nvPr/>
        </p:nvSpPr>
        <p:spPr>
          <a:xfrm>
            <a:off x="457200" y="658368"/>
            <a:ext cx="566928" cy="566928"/>
          </a:xfrm>
          <a:prstGeom prst="rect">
            <a:avLst/>
          </a:prstGeom>
          <a:noFill/>
          <a:ln/>
        </p:spPr>
        <p:txBody>
          <a:bodyPr wrap="square" lIns="0" tIns="0" rIns="0" bIns="0"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2</a:t>
            </a:r>
            <a:endParaRPr lang="en-US" sz="2200" dirty="0"/>
          </a:p>
        </p:txBody>
      </p:sp>
      <p:sp>
        <p:nvSpPr>
          <p:cNvPr id="5" name="Text 3"/>
          <p:cNvSpPr/>
          <p:nvPr/>
        </p:nvSpPr>
        <p:spPr>
          <a:xfrm>
            <a:off x="1234440" y="621792"/>
            <a:ext cx="7772400" cy="640080"/>
          </a:xfrm>
          <a:prstGeom prst="rect">
            <a:avLst/>
          </a:prstGeom>
          <a:noFill/>
          <a:ln/>
        </p:spPr>
        <p:txBody>
          <a:bodyPr wrap="square" lIns="0" tIns="0" rIns="0" bIns="0" rtlCol="0" anchor="ctr"/>
          <a:lstStyle/>
          <a:p>
            <a:pPr marL="0" indent="0">
              <a:buNone/>
            </a:pPr>
            <a:r>
              <a:rPr lang="en-US" sz="3000" b="1" dirty="0">
                <a:solidFill>
                  <a:srgbClr val="16233F"/>
                </a:solidFill>
                <a:latin typeface="Cambria" pitchFamily="34" charset="0"/>
                <a:ea typeface="Cambria" pitchFamily="34" charset="-122"/>
                <a:cs typeface="Cambria" pitchFamily="34" charset="-120"/>
              </a:rPr>
              <a:t>Bail (S.45) &amp; the Reverse Burden (S.24)</a:t>
            </a:r>
            <a:endParaRPr lang="en-US" sz="3000" dirty="0"/>
          </a:p>
        </p:txBody>
      </p:sp>
      <p:sp>
        <p:nvSpPr>
          <p:cNvPr id="6" name="Shape 4"/>
          <p:cNvSpPr/>
          <p:nvPr/>
        </p:nvSpPr>
        <p:spPr>
          <a:xfrm>
            <a:off x="9646920" y="365760"/>
            <a:ext cx="2084832" cy="365760"/>
          </a:xfrm>
          <a:prstGeom prst="roundRect">
            <a:avLst>
              <a:gd name="adj" fmla="val 20000"/>
            </a:avLst>
          </a:prstGeom>
          <a:solidFill>
            <a:srgbClr val="AB4B3C"/>
          </a:solidFill>
          <a:ln/>
        </p:spPr>
        <p:txBody>
          <a:bodyPr/>
          <a:lstStyle/>
          <a:p>
            <a:endParaRPr lang="en-US"/>
          </a:p>
        </p:txBody>
      </p:sp>
      <p:sp>
        <p:nvSpPr>
          <p:cNvPr id="7" name="Text 5"/>
          <p:cNvSpPr/>
          <p:nvPr/>
        </p:nvSpPr>
        <p:spPr>
          <a:xfrm>
            <a:off x="9646920" y="365760"/>
            <a:ext cx="2084832" cy="365760"/>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Calibri" pitchFamily="34" charset="0"/>
                <a:ea typeface="Calibri" pitchFamily="34" charset="-122"/>
                <a:cs typeface="Calibri" pitchFamily="34" charset="-120"/>
              </a:rPr>
              <a:t>PENDING SC REVIEW</a:t>
            </a:r>
            <a:endParaRPr lang="en-US" sz="1050" dirty="0"/>
          </a:p>
        </p:txBody>
      </p:sp>
      <p:sp>
        <p:nvSpPr>
          <p:cNvPr id="8" name="Text 6"/>
          <p:cNvSpPr/>
          <p:nvPr/>
        </p:nvSpPr>
        <p:spPr>
          <a:xfrm>
            <a:off x="8503920" y="841248"/>
            <a:ext cx="3200400" cy="274320"/>
          </a:xfrm>
          <a:prstGeom prst="rect">
            <a:avLst/>
          </a:prstGeom>
          <a:noFill/>
          <a:ln/>
        </p:spPr>
        <p:txBody>
          <a:bodyPr wrap="square" lIns="0" tIns="0" rIns="0" bIns="0" rtlCol="0" anchor="ctr"/>
          <a:lstStyle/>
          <a:p>
            <a:pPr marL="0" indent="0" algn="r">
              <a:buNone/>
            </a:pPr>
            <a:r>
              <a:rPr lang="en-US" sz="1050" b="1" dirty="0">
                <a:solidFill>
                  <a:srgbClr val="B8894A"/>
                </a:solidFill>
                <a:latin typeface="Calibri" pitchFamily="34" charset="0"/>
                <a:ea typeface="Calibri" pitchFamily="34" charset="-122"/>
                <a:cs typeface="Calibri" pitchFamily="34" charset="-120"/>
              </a:rPr>
              <a:t>Provisions   </a:t>
            </a:r>
            <a:r>
              <a:rPr lang="en-US" sz="1050" dirty="0">
                <a:solidFill>
                  <a:srgbClr val="5B6474"/>
                </a:solidFill>
                <a:latin typeface="Calibri" pitchFamily="34" charset="0"/>
                <a:ea typeface="Calibri" pitchFamily="34" charset="-122"/>
                <a:cs typeface="Calibri" pitchFamily="34" charset="-120"/>
              </a:rPr>
              <a:t>S.45 · S.24 · Arts. 14, 20(3), 21</a:t>
            </a:r>
            <a:endParaRPr lang="en-US" sz="1050" dirty="0"/>
          </a:p>
        </p:txBody>
      </p:sp>
      <p:sp>
        <p:nvSpPr>
          <p:cNvPr id="9" name="Shape 7"/>
          <p:cNvSpPr/>
          <p:nvPr/>
        </p:nvSpPr>
        <p:spPr>
          <a:xfrm>
            <a:off x="457199" y="1325880"/>
            <a:ext cx="11082867" cy="1920240"/>
          </a:xfrm>
          <a:prstGeom prst="rect">
            <a:avLst/>
          </a:prstGeom>
          <a:solidFill>
            <a:srgbClr val="16233F"/>
          </a:solidFill>
          <a:ln/>
          <a:effectLst>
            <a:outerShdw blurRad="76200" dist="25400" dir="2700000" algn="bl" rotWithShape="0">
              <a:srgbClr val="000000">
                <a:alpha val="15000"/>
              </a:srgbClr>
            </a:outerShdw>
          </a:effectLst>
        </p:spPr>
        <p:txBody>
          <a:bodyPr/>
          <a:lstStyle/>
          <a:p>
            <a:endParaRPr lang="en-US"/>
          </a:p>
        </p:txBody>
      </p:sp>
      <p:sp>
        <p:nvSpPr>
          <p:cNvPr id="10" name="Text 8"/>
          <p:cNvSpPr/>
          <p:nvPr/>
        </p:nvSpPr>
        <p:spPr>
          <a:xfrm>
            <a:off x="777240" y="1508760"/>
            <a:ext cx="3566160" cy="274320"/>
          </a:xfrm>
          <a:prstGeom prst="rect">
            <a:avLst/>
          </a:prstGeom>
          <a:noFill/>
          <a:ln/>
        </p:spPr>
        <p:txBody>
          <a:bodyPr wrap="square" rtlCol="0" anchor="ctr"/>
          <a:lstStyle/>
          <a:p>
            <a:pPr marL="0" indent="0">
              <a:buNone/>
            </a:pPr>
            <a:r>
              <a:rPr lang="en-US" sz="1100" b="1" kern="0" spc="150" dirty="0">
                <a:solidFill>
                  <a:srgbClr val="B8894A"/>
                </a:solidFill>
                <a:latin typeface="Calibri" pitchFamily="34" charset="0"/>
                <a:ea typeface="Calibri" pitchFamily="34" charset="-122"/>
                <a:cs typeface="Calibri" pitchFamily="34" charset="-120"/>
              </a:rPr>
              <a:t>THE PROVISIONS — SS. 45(1) &amp; 24</a:t>
            </a:r>
            <a:endParaRPr lang="en-US" sz="1100" dirty="0"/>
          </a:p>
        </p:txBody>
      </p:sp>
      <p:sp>
        <p:nvSpPr>
          <p:cNvPr id="11" name="Text 9"/>
          <p:cNvSpPr/>
          <p:nvPr/>
        </p:nvSpPr>
        <p:spPr>
          <a:xfrm>
            <a:off x="777239" y="1874520"/>
            <a:ext cx="10381827" cy="1280160"/>
          </a:xfrm>
          <a:prstGeom prst="rect">
            <a:avLst/>
          </a:prstGeom>
          <a:noFill/>
          <a:ln/>
        </p:spPr>
        <p:txBody>
          <a:bodyPr wrap="square" lIns="0" tIns="0" rIns="0" bIns="0" rtlCol="0" anchor="t"/>
          <a:lstStyle/>
          <a:p>
            <a:pPr marL="0" indent="0">
              <a:lnSpc>
                <a:spcPct val="115000"/>
              </a:lnSpc>
              <a:buNone/>
            </a:pPr>
            <a:r>
              <a:rPr lang="en-US" sz="1100" i="1" dirty="0">
                <a:solidFill>
                  <a:srgbClr val="E8ECF3"/>
                </a:solidFill>
                <a:latin typeface="Calibri" pitchFamily="34" charset="0"/>
                <a:ea typeface="Calibri" pitchFamily="34" charset="-122"/>
                <a:cs typeface="Calibri" pitchFamily="34" charset="-120"/>
              </a:rPr>
              <a:t>S.45(1): “…no person accused of an offence under this Act shall be released on bail… unless… the court is satisfied that there are reasonable grounds for believing that he is not guilty of such offence and that he is not likely to commit any offence while on bail.”</a:t>
            </a:r>
            <a:endParaRPr lang="en-US" sz="1100" dirty="0"/>
          </a:p>
          <a:p>
            <a:pPr marL="0" indent="0">
              <a:lnSpc>
                <a:spcPct val="115000"/>
              </a:lnSpc>
              <a:buNone/>
            </a:pPr>
            <a:endParaRPr lang="en-US" sz="1100" dirty="0"/>
          </a:p>
          <a:p>
            <a:pPr marL="0" indent="0">
              <a:lnSpc>
                <a:spcPct val="115000"/>
              </a:lnSpc>
              <a:buNone/>
            </a:pPr>
            <a:r>
              <a:rPr lang="en-US" sz="1100" i="1" dirty="0">
                <a:solidFill>
                  <a:srgbClr val="E8ECF3"/>
                </a:solidFill>
                <a:latin typeface="Calibri" pitchFamily="34" charset="0"/>
                <a:ea typeface="Calibri" pitchFamily="34" charset="-122"/>
                <a:cs typeface="Calibri" pitchFamily="34" charset="-120"/>
              </a:rPr>
              <a:t>S.24: the Court “shall, unless the contrary is proved, presume that such proceeds of crime are involved in money-laundering.”</a:t>
            </a:r>
            <a:endParaRPr lang="en-US" sz="1100" dirty="0"/>
          </a:p>
        </p:txBody>
      </p:sp>
      <p:sp>
        <p:nvSpPr>
          <p:cNvPr id="12" name="Text 10"/>
          <p:cNvSpPr/>
          <p:nvPr/>
        </p:nvSpPr>
        <p:spPr>
          <a:xfrm>
            <a:off x="457200" y="3611880"/>
            <a:ext cx="3657600" cy="274320"/>
          </a:xfrm>
          <a:prstGeom prst="rect">
            <a:avLst/>
          </a:prstGeom>
          <a:noFill/>
          <a:ln/>
        </p:spPr>
        <p:txBody>
          <a:bodyPr wrap="square" rtlCol="0" anchor="ctr"/>
          <a:lstStyle/>
          <a:p>
            <a:pPr marL="0" indent="0">
              <a:buNone/>
            </a:pPr>
            <a:r>
              <a:rPr lang="en-US" sz="1100" b="1" kern="0" spc="150" dirty="0">
                <a:solidFill>
                  <a:srgbClr val="B8894A"/>
                </a:solidFill>
                <a:latin typeface="Calibri" pitchFamily="34" charset="0"/>
                <a:ea typeface="Calibri" pitchFamily="34" charset="-122"/>
                <a:cs typeface="Calibri" pitchFamily="34" charset="-120"/>
              </a:rPr>
              <a:t>THE CONTROVERSY</a:t>
            </a:r>
            <a:endParaRPr lang="en-US" sz="1100" dirty="0"/>
          </a:p>
        </p:txBody>
      </p:sp>
      <p:sp>
        <p:nvSpPr>
          <p:cNvPr id="13" name="Text 11"/>
          <p:cNvSpPr/>
          <p:nvPr/>
        </p:nvSpPr>
        <p:spPr>
          <a:xfrm>
            <a:off x="457200" y="3931920"/>
            <a:ext cx="10881360" cy="1691640"/>
          </a:xfrm>
          <a:prstGeom prst="rect">
            <a:avLst/>
          </a:prstGeom>
          <a:noFill/>
          <a:ln/>
        </p:spPr>
        <p:txBody>
          <a:bodyPr wrap="square" lIns="0" tIns="0" rIns="0" bIns="0" rtlCol="0" anchor="t"/>
          <a:lstStyle/>
          <a:p>
            <a:pPr marL="342900" indent="-342900">
              <a:lnSpc>
                <a:spcPct val="105000"/>
              </a:lnSpc>
              <a:spcAft>
                <a:spcPts val="1000"/>
              </a:spcAft>
              <a:buSzPct val="100000"/>
              <a:buChar char="●"/>
            </a:pPr>
            <a:r>
              <a:rPr lang="en-US" sz="1350" dirty="0">
                <a:solidFill>
                  <a:srgbClr val="1E2430"/>
                </a:solidFill>
                <a:latin typeface="Calibri" pitchFamily="34" charset="0"/>
                <a:ea typeface="Calibri" pitchFamily="34" charset="-122"/>
                <a:cs typeface="Calibri" pitchFamily="34" charset="-120"/>
              </a:rPr>
              <a:t>The golden thread of criminal law — prosecution proves guilt beyond reasonable doubt — stands inverted twice under PMLA: at bail (twin conditions) and at trial (the presumption)</a:t>
            </a:r>
            <a:endParaRPr lang="en-US" sz="1350" dirty="0"/>
          </a:p>
          <a:p>
            <a:pPr marL="342900" indent="-342900">
              <a:lnSpc>
                <a:spcPct val="105000"/>
              </a:lnSpc>
              <a:spcAft>
                <a:spcPts val="1000"/>
              </a:spcAft>
              <a:buSzPct val="100000"/>
              <a:buChar char="●"/>
            </a:pPr>
            <a:r>
              <a:rPr lang="en-US" sz="1350" dirty="0">
                <a:solidFill>
                  <a:srgbClr val="1E2430"/>
                </a:solidFill>
                <a:latin typeface="Calibri" pitchFamily="34" charset="0"/>
                <a:ea typeface="Calibri" pitchFamily="34" charset="-122"/>
                <a:cs typeface="Calibri" pitchFamily="34" charset="-120"/>
              </a:rPr>
              <a:t>Vijay Madanlal Choudhary upheld both provisions, drawing on the NDPS analogy</a:t>
            </a:r>
            <a:endParaRPr lang="en-US" sz="1350" dirty="0"/>
          </a:p>
          <a:p>
            <a:pPr marL="342900" indent="-342900">
              <a:lnSpc>
                <a:spcPct val="105000"/>
              </a:lnSpc>
              <a:spcAft>
                <a:spcPts val="1000"/>
              </a:spcAft>
              <a:buSzPct val="100000"/>
              <a:buChar char="●"/>
            </a:pPr>
            <a:r>
              <a:rPr lang="en-US" sz="1350" dirty="0">
                <a:solidFill>
                  <a:srgbClr val="1E2430"/>
                </a:solidFill>
                <a:latin typeface="Calibri" pitchFamily="34" charset="0"/>
                <a:ea typeface="Calibri" pitchFamily="34" charset="-122"/>
                <a:cs typeface="Calibri" pitchFamily="34" charset="-120"/>
              </a:rPr>
              <a:t>The pending Supreme Court review squarely asks whether reversing the presumption of innocence is constitutionally valid.</a:t>
            </a:r>
            <a:endParaRPr lang="en-US" sz="1350" dirty="0"/>
          </a:p>
          <a:p>
            <a:pPr marL="342900" indent="-342900">
              <a:lnSpc>
                <a:spcPct val="105000"/>
              </a:lnSpc>
              <a:buSzPct val="100000"/>
              <a:buChar char="●"/>
            </a:pPr>
            <a:r>
              <a:rPr lang="en-US" sz="1350" dirty="0">
                <a:solidFill>
                  <a:srgbClr val="1E2430"/>
                </a:solidFill>
                <a:latin typeface="Calibri" pitchFamily="34" charset="0"/>
                <a:ea typeface="Calibri" pitchFamily="34" charset="-122"/>
                <a:cs typeface="Calibri" pitchFamily="34" charset="-120"/>
              </a:rPr>
              <a:t>A powerful 2024 line of decisions holds that S.45 cannot become an instrument of punishment without trial.</a:t>
            </a:r>
            <a:endParaRPr lang="en-US" sz="1350" dirty="0"/>
          </a:p>
        </p:txBody>
      </p:sp>
      <p:sp>
        <p:nvSpPr>
          <p:cNvPr id="15" name="Text 13"/>
          <p:cNvSpPr/>
          <p:nvPr/>
        </p:nvSpPr>
        <p:spPr>
          <a:xfrm>
            <a:off x="731520" y="5806440"/>
            <a:ext cx="10725912" cy="713232"/>
          </a:xfrm>
          <a:prstGeom prst="rect">
            <a:avLst/>
          </a:prstGeom>
          <a:noFill/>
          <a:ln/>
        </p:spPr>
        <p:txBody>
          <a:bodyPr wrap="square" lIns="0" tIns="0" rIns="0" bIns="0" rtlCol="0" anchor="ctr"/>
          <a:lstStyle/>
          <a:p>
            <a:pPr marL="0" indent="0">
              <a:lnSpc>
                <a:spcPct val="110000"/>
              </a:lnSpc>
              <a:buNone/>
            </a:pPr>
            <a:endParaRPr lang="en-US" sz="1150" dirty="0"/>
          </a:p>
        </p:txBody>
      </p:sp>
      <p:sp>
        <p:nvSpPr>
          <p:cNvPr id="16" name="Text 14"/>
          <p:cNvSpPr/>
          <p:nvPr/>
        </p:nvSpPr>
        <p:spPr>
          <a:xfrm>
            <a:off x="457200" y="6583680"/>
            <a:ext cx="8229600" cy="228600"/>
          </a:xfrm>
          <a:prstGeom prst="rect">
            <a:avLst/>
          </a:prstGeom>
          <a:noFill/>
          <a:ln/>
        </p:spPr>
        <p:txBody>
          <a:bodyPr wrap="square" lIns="0" tIns="0" rIns="0" bIns="0" rtlCol="0" anchor="ctr"/>
          <a:lstStyle/>
          <a:p>
            <a:pPr marL="0" indent="0">
              <a:buNone/>
            </a:pPr>
            <a:r>
              <a:rPr lang="en-US" sz="950" dirty="0">
                <a:solidFill>
                  <a:srgbClr val="5B6474"/>
                </a:solidFill>
                <a:latin typeface="Calibri" pitchFamily="34" charset="0"/>
                <a:ea typeface="Calibri" pitchFamily="34" charset="-122"/>
                <a:cs typeface="Calibri" pitchFamily="34" charset="-120"/>
              </a:rPr>
              <a:t>PMLA &amp; Benami · Current Burning Issues · Adv. (CA.) Ajay Wadhwa</a:t>
            </a:r>
            <a:endParaRPr lang="en-US" sz="950" dirty="0"/>
          </a:p>
        </p:txBody>
      </p:sp>
      <p:sp>
        <p:nvSpPr>
          <p:cNvPr id="17" name="Text 15"/>
          <p:cNvSpPr/>
          <p:nvPr/>
        </p:nvSpPr>
        <p:spPr>
          <a:xfrm>
            <a:off x="11338560" y="6583680"/>
            <a:ext cx="365760" cy="228600"/>
          </a:xfrm>
          <a:prstGeom prst="rect">
            <a:avLst/>
          </a:prstGeom>
          <a:noFill/>
          <a:ln/>
        </p:spPr>
        <p:txBody>
          <a:bodyPr wrap="square" lIns="0" tIns="0" rIns="0" bIns="0" rtlCol="0" anchor="ctr"/>
          <a:lstStyle/>
          <a:p>
            <a:pPr marL="0" indent="0" algn="r">
              <a:buNone/>
            </a:pP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622</TotalTime>
  <Words>9264</Words>
  <Application>Microsoft Office PowerPoint</Application>
  <PresentationFormat>Widescreen</PresentationFormat>
  <Paragraphs>749</Paragraphs>
  <Slides>37</Slides>
  <Notes>37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37</vt:i4>
      </vt:variant>
    </vt:vector>
  </HeadingPairs>
  <TitlesOfParts>
    <vt:vector size="49" baseType="lpstr">
      <vt:lpstr>Arial</vt:lpstr>
      <vt:lpstr>Calibri</vt:lpstr>
      <vt:lpstr>Calibri Light</vt:lpstr>
      <vt:lpstr>Cambria</vt:lpstr>
      <vt:lpstr>DM Sans</vt:lpstr>
      <vt:lpstr>DM Sans Bold</vt:lpstr>
      <vt:lpstr>Libre Baskerville</vt:lpstr>
      <vt:lpstr>Libre Baskerville Bold</vt:lpstr>
      <vt:lpstr>Platypi Medium</vt:lpstr>
      <vt:lpstr>Source Serif 4</vt:lpstr>
      <vt:lpstr>Source Serif 4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PMLA &amp; Benami — The Current Burning Issues</dc:title>
  <dc:subject>PptxGenJS Presentation</dc:subject>
  <dc:creator>Adv. (CA.) Ajay Wadhwa</dc:creator>
  <cp:lastModifiedBy>Ajay Wadhwa</cp:lastModifiedBy>
  <cp:revision>8</cp:revision>
  <dcterms:created xsi:type="dcterms:W3CDTF">2026-07-05T15:25:06Z</dcterms:created>
  <dcterms:modified xsi:type="dcterms:W3CDTF">2026-07-10T10:35:17Z</dcterms:modified>
</cp:coreProperties>
</file>