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81" r:id="rId3"/>
    <p:sldId id="282" r:id="rId4"/>
    <p:sldId id="257" r:id="rId5"/>
    <p:sldId id="258" r:id="rId6"/>
    <p:sldId id="259" r:id="rId7"/>
    <p:sldId id="268" r:id="rId8"/>
    <p:sldId id="267" r:id="rId9"/>
    <p:sldId id="260" r:id="rId10"/>
    <p:sldId id="264" r:id="rId11"/>
    <p:sldId id="262" r:id="rId12"/>
    <p:sldId id="263" r:id="rId13"/>
    <p:sldId id="265" r:id="rId14"/>
    <p:sldId id="266"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3789"/>
    <a:srgbClr val="5643A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1B60AE-6540-4439-92B2-511AC9BBC705}"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58EC642F-5B4B-4CAD-89F0-3C50B2FFC661}">
      <dgm:prSet phldrT="[Text]"/>
      <dgm:spPr/>
      <dgm:t>
        <a:bodyPr/>
        <a:lstStyle/>
        <a:p>
          <a:r>
            <a:rPr lang="en-US" dirty="0" smtClean="0"/>
            <a:t>Traditional Transaction Method</a:t>
          </a:r>
          <a:endParaRPr lang="en-US" dirty="0"/>
        </a:p>
      </dgm:t>
    </dgm:pt>
    <dgm:pt modelId="{185F9104-3497-461A-8C79-EF43CBC8C685}" type="parTrans" cxnId="{1BB1EE01-B63E-431C-810A-FD2E968AD9F7}">
      <dgm:prSet/>
      <dgm:spPr/>
      <dgm:t>
        <a:bodyPr/>
        <a:lstStyle/>
        <a:p>
          <a:endParaRPr lang="en-US"/>
        </a:p>
      </dgm:t>
    </dgm:pt>
    <dgm:pt modelId="{83A6DAEE-D423-4B45-B5E2-C6EB17D02F67}" type="sibTrans" cxnId="{1BB1EE01-B63E-431C-810A-FD2E968AD9F7}">
      <dgm:prSet/>
      <dgm:spPr/>
      <dgm:t>
        <a:bodyPr/>
        <a:lstStyle/>
        <a:p>
          <a:endParaRPr lang="en-US"/>
        </a:p>
      </dgm:t>
    </dgm:pt>
    <dgm:pt modelId="{35AAD3D4-C85C-4B03-B218-442F75A64F42}">
      <dgm:prSet phldrT="[Text]"/>
      <dgm:spPr/>
      <dgm:t>
        <a:bodyPr/>
        <a:lstStyle/>
        <a:p>
          <a:r>
            <a:rPr lang="en-US" dirty="0" smtClean="0"/>
            <a:t>Comparable uncontrolled price</a:t>
          </a:r>
          <a:endParaRPr lang="en-US" dirty="0"/>
        </a:p>
      </dgm:t>
    </dgm:pt>
    <dgm:pt modelId="{10EF0D1D-C3DB-4576-A57D-7B2339BBBC7E}" type="parTrans" cxnId="{9F68F874-6E10-431A-BFC8-F363A197C772}">
      <dgm:prSet/>
      <dgm:spPr/>
      <dgm:t>
        <a:bodyPr/>
        <a:lstStyle/>
        <a:p>
          <a:endParaRPr lang="en-US"/>
        </a:p>
      </dgm:t>
    </dgm:pt>
    <dgm:pt modelId="{6245516D-4549-4EC4-9442-D0731D2346A1}" type="sibTrans" cxnId="{9F68F874-6E10-431A-BFC8-F363A197C772}">
      <dgm:prSet/>
      <dgm:spPr/>
      <dgm:t>
        <a:bodyPr/>
        <a:lstStyle/>
        <a:p>
          <a:endParaRPr lang="en-US"/>
        </a:p>
      </dgm:t>
    </dgm:pt>
    <dgm:pt modelId="{4670DADB-1A1D-4A42-BDC3-A41D4E365730}">
      <dgm:prSet phldrT="[Text]"/>
      <dgm:spPr/>
      <dgm:t>
        <a:bodyPr/>
        <a:lstStyle/>
        <a:p>
          <a:r>
            <a:rPr lang="en-US" dirty="0" smtClean="0"/>
            <a:t>Resale Price Method</a:t>
          </a:r>
          <a:endParaRPr lang="en-US" dirty="0"/>
        </a:p>
      </dgm:t>
    </dgm:pt>
    <dgm:pt modelId="{C739537E-44F4-4822-9356-8D969CF603A1}" type="parTrans" cxnId="{D70BC553-CA24-4F75-B740-29B62969F4C7}">
      <dgm:prSet/>
      <dgm:spPr/>
      <dgm:t>
        <a:bodyPr/>
        <a:lstStyle/>
        <a:p>
          <a:endParaRPr lang="en-US"/>
        </a:p>
      </dgm:t>
    </dgm:pt>
    <dgm:pt modelId="{2F5DBEFF-F52D-445D-83E9-1119ABAD307E}" type="sibTrans" cxnId="{D70BC553-CA24-4F75-B740-29B62969F4C7}">
      <dgm:prSet/>
      <dgm:spPr/>
      <dgm:t>
        <a:bodyPr/>
        <a:lstStyle/>
        <a:p>
          <a:endParaRPr lang="en-US"/>
        </a:p>
      </dgm:t>
    </dgm:pt>
    <dgm:pt modelId="{7737D9C3-867E-4E58-8837-F34C81C40326}">
      <dgm:prSet phldrT="[Text]"/>
      <dgm:spPr/>
      <dgm:t>
        <a:bodyPr/>
        <a:lstStyle/>
        <a:p>
          <a:r>
            <a:rPr lang="en-US" dirty="0" smtClean="0"/>
            <a:t>Cost plus Method</a:t>
          </a:r>
          <a:endParaRPr lang="en-US" dirty="0"/>
        </a:p>
      </dgm:t>
    </dgm:pt>
    <dgm:pt modelId="{81133E24-A7F4-40FE-80BD-EEFEE1760EB1}" type="parTrans" cxnId="{6FD9C34F-3832-42F2-ABB8-34E0CA66DE3F}">
      <dgm:prSet/>
      <dgm:spPr/>
      <dgm:t>
        <a:bodyPr/>
        <a:lstStyle/>
        <a:p>
          <a:endParaRPr lang="en-US"/>
        </a:p>
      </dgm:t>
    </dgm:pt>
    <dgm:pt modelId="{560E3E2B-6F40-487A-A506-75A5F253B5ED}" type="sibTrans" cxnId="{6FD9C34F-3832-42F2-ABB8-34E0CA66DE3F}">
      <dgm:prSet/>
      <dgm:spPr/>
      <dgm:t>
        <a:bodyPr/>
        <a:lstStyle/>
        <a:p>
          <a:endParaRPr lang="en-US"/>
        </a:p>
      </dgm:t>
    </dgm:pt>
    <dgm:pt modelId="{D4A7275D-DF37-4E47-9F55-EC01CFE95CA3}" type="pres">
      <dgm:prSet presAssocID="{F51B60AE-6540-4439-92B2-511AC9BBC705}" presName="cycle" presStyleCnt="0">
        <dgm:presLayoutVars>
          <dgm:chMax val="1"/>
          <dgm:dir/>
          <dgm:animLvl val="ctr"/>
          <dgm:resizeHandles val="exact"/>
        </dgm:presLayoutVars>
      </dgm:prSet>
      <dgm:spPr/>
      <dgm:t>
        <a:bodyPr/>
        <a:lstStyle/>
        <a:p>
          <a:endParaRPr lang="en-US"/>
        </a:p>
      </dgm:t>
    </dgm:pt>
    <dgm:pt modelId="{909C53E5-8CC6-49D7-9DD1-B15E41F62E78}" type="pres">
      <dgm:prSet presAssocID="{58EC642F-5B4B-4CAD-89F0-3C50B2FFC661}" presName="centerShape" presStyleLbl="node0" presStyleIdx="0" presStyleCnt="1"/>
      <dgm:spPr/>
      <dgm:t>
        <a:bodyPr/>
        <a:lstStyle/>
        <a:p>
          <a:endParaRPr lang="en-US"/>
        </a:p>
      </dgm:t>
    </dgm:pt>
    <dgm:pt modelId="{D9762534-751D-45A8-886F-AF2EC1F0153D}" type="pres">
      <dgm:prSet presAssocID="{10EF0D1D-C3DB-4576-A57D-7B2339BBBC7E}" presName="parTrans" presStyleLbl="bgSibTrans2D1" presStyleIdx="0" presStyleCnt="3"/>
      <dgm:spPr/>
      <dgm:t>
        <a:bodyPr/>
        <a:lstStyle/>
        <a:p>
          <a:endParaRPr lang="en-US"/>
        </a:p>
      </dgm:t>
    </dgm:pt>
    <dgm:pt modelId="{C94205E7-4089-4B56-AA93-E2674F347578}" type="pres">
      <dgm:prSet presAssocID="{35AAD3D4-C85C-4B03-B218-442F75A64F42}" presName="node" presStyleLbl="node1" presStyleIdx="0" presStyleCnt="3">
        <dgm:presLayoutVars>
          <dgm:bulletEnabled val="1"/>
        </dgm:presLayoutVars>
      </dgm:prSet>
      <dgm:spPr/>
      <dgm:t>
        <a:bodyPr/>
        <a:lstStyle/>
        <a:p>
          <a:endParaRPr lang="en-US"/>
        </a:p>
      </dgm:t>
    </dgm:pt>
    <dgm:pt modelId="{4D26478A-2652-419F-8F7D-E18662DC91B9}" type="pres">
      <dgm:prSet presAssocID="{C739537E-44F4-4822-9356-8D969CF603A1}" presName="parTrans" presStyleLbl="bgSibTrans2D1" presStyleIdx="1" presStyleCnt="3"/>
      <dgm:spPr/>
      <dgm:t>
        <a:bodyPr/>
        <a:lstStyle/>
        <a:p>
          <a:endParaRPr lang="en-US"/>
        </a:p>
      </dgm:t>
    </dgm:pt>
    <dgm:pt modelId="{066D986D-313B-4A10-8451-D9274074C040}" type="pres">
      <dgm:prSet presAssocID="{4670DADB-1A1D-4A42-BDC3-A41D4E365730}" presName="node" presStyleLbl="node1" presStyleIdx="1" presStyleCnt="3">
        <dgm:presLayoutVars>
          <dgm:bulletEnabled val="1"/>
        </dgm:presLayoutVars>
      </dgm:prSet>
      <dgm:spPr/>
      <dgm:t>
        <a:bodyPr/>
        <a:lstStyle/>
        <a:p>
          <a:endParaRPr lang="en-US"/>
        </a:p>
      </dgm:t>
    </dgm:pt>
    <dgm:pt modelId="{D8B1CE7F-AE0A-424B-81D0-677CF605E4B1}" type="pres">
      <dgm:prSet presAssocID="{81133E24-A7F4-40FE-80BD-EEFEE1760EB1}" presName="parTrans" presStyleLbl="bgSibTrans2D1" presStyleIdx="2" presStyleCnt="3"/>
      <dgm:spPr/>
      <dgm:t>
        <a:bodyPr/>
        <a:lstStyle/>
        <a:p>
          <a:endParaRPr lang="en-US"/>
        </a:p>
      </dgm:t>
    </dgm:pt>
    <dgm:pt modelId="{BD5D6A0A-3EA3-4C38-8468-C82585CAB3E2}" type="pres">
      <dgm:prSet presAssocID="{7737D9C3-867E-4E58-8837-F34C81C40326}" presName="node" presStyleLbl="node1" presStyleIdx="2" presStyleCnt="3">
        <dgm:presLayoutVars>
          <dgm:bulletEnabled val="1"/>
        </dgm:presLayoutVars>
      </dgm:prSet>
      <dgm:spPr/>
      <dgm:t>
        <a:bodyPr/>
        <a:lstStyle/>
        <a:p>
          <a:endParaRPr lang="en-US"/>
        </a:p>
      </dgm:t>
    </dgm:pt>
  </dgm:ptLst>
  <dgm:cxnLst>
    <dgm:cxn modelId="{C44B8789-492F-41B8-87D4-1451AC41FD9F}" type="presOf" srcId="{81133E24-A7F4-40FE-80BD-EEFEE1760EB1}" destId="{D8B1CE7F-AE0A-424B-81D0-677CF605E4B1}" srcOrd="0" destOrd="0" presId="urn:microsoft.com/office/officeart/2005/8/layout/radial4"/>
    <dgm:cxn modelId="{D70BC553-CA24-4F75-B740-29B62969F4C7}" srcId="{58EC642F-5B4B-4CAD-89F0-3C50B2FFC661}" destId="{4670DADB-1A1D-4A42-BDC3-A41D4E365730}" srcOrd="1" destOrd="0" parTransId="{C739537E-44F4-4822-9356-8D969CF603A1}" sibTransId="{2F5DBEFF-F52D-445D-83E9-1119ABAD307E}"/>
    <dgm:cxn modelId="{1387E5A1-5CC5-4226-8AB2-96641D563901}" type="presOf" srcId="{4670DADB-1A1D-4A42-BDC3-A41D4E365730}" destId="{066D986D-313B-4A10-8451-D9274074C040}" srcOrd="0" destOrd="0" presId="urn:microsoft.com/office/officeart/2005/8/layout/radial4"/>
    <dgm:cxn modelId="{1BB1EE01-B63E-431C-810A-FD2E968AD9F7}" srcId="{F51B60AE-6540-4439-92B2-511AC9BBC705}" destId="{58EC642F-5B4B-4CAD-89F0-3C50B2FFC661}" srcOrd="0" destOrd="0" parTransId="{185F9104-3497-461A-8C79-EF43CBC8C685}" sibTransId="{83A6DAEE-D423-4B45-B5E2-C6EB17D02F67}"/>
    <dgm:cxn modelId="{6FD9C34F-3832-42F2-ABB8-34E0CA66DE3F}" srcId="{58EC642F-5B4B-4CAD-89F0-3C50B2FFC661}" destId="{7737D9C3-867E-4E58-8837-F34C81C40326}" srcOrd="2" destOrd="0" parTransId="{81133E24-A7F4-40FE-80BD-EEFEE1760EB1}" sibTransId="{560E3E2B-6F40-487A-A506-75A5F253B5ED}"/>
    <dgm:cxn modelId="{D362800B-624F-45A4-BCF1-4421AEDBE377}" type="presOf" srcId="{10EF0D1D-C3DB-4576-A57D-7B2339BBBC7E}" destId="{D9762534-751D-45A8-886F-AF2EC1F0153D}" srcOrd="0" destOrd="0" presId="urn:microsoft.com/office/officeart/2005/8/layout/radial4"/>
    <dgm:cxn modelId="{CAFB8B47-90A2-402E-B80D-6D79BB841709}" type="presOf" srcId="{F51B60AE-6540-4439-92B2-511AC9BBC705}" destId="{D4A7275D-DF37-4E47-9F55-EC01CFE95CA3}" srcOrd="0" destOrd="0" presId="urn:microsoft.com/office/officeart/2005/8/layout/radial4"/>
    <dgm:cxn modelId="{0F5C3969-2EDD-4BA2-BA3A-5257BE9CC3D7}" type="presOf" srcId="{58EC642F-5B4B-4CAD-89F0-3C50B2FFC661}" destId="{909C53E5-8CC6-49D7-9DD1-B15E41F62E78}" srcOrd="0" destOrd="0" presId="urn:microsoft.com/office/officeart/2005/8/layout/radial4"/>
    <dgm:cxn modelId="{457932E2-49A0-4C9A-BE43-93E0451F76BD}" type="presOf" srcId="{C739537E-44F4-4822-9356-8D969CF603A1}" destId="{4D26478A-2652-419F-8F7D-E18662DC91B9}" srcOrd="0" destOrd="0" presId="urn:microsoft.com/office/officeart/2005/8/layout/radial4"/>
    <dgm:cxn modelId="{72BA8317-6B53-48B0-A251-3559448D9766}" type="presOf" srcId="{7737D9C3-867E-4E58-8837-F34C81C40326}" destId="{BD5D6A0A-3EA3-4C38-8468-C82585CAB3E2}" srcOrd="0" destOrd="0" presId="urn:microsoft.com/office/officeart/2005/8/layout/radial4"/>
    <dgm:cxn modelId="{9F68F874-6E10-431A-BFC8-F363A197C772}" srcId="{58EC642F-5B4B-4CAD-89F0-3C50B2FFC661}" destId="{35AAD3D4-C85C-4B03-B218-442F75A64F42}" srcOrd="0" destOrd="0" parTransId="{10EF0D1D-C3DB-4576-A57D-7B2339BBBC7E}" sibTransId="{6245516D-4549-4EC4-9442-D0731D2346A1}"/>
    <dgm:cxn modelId="{13EB0205-70E4-4606-BDCE-58B5F1BC2152}" type="presOf" srcId="{35AAD3D4-C85C-4B03-B218-442F75A64F42}" destId="{C94205E7-4089-4B56-AA93-E2674F347578}" srcOrd="0" destOrd="0" presId="urn:microsoft.com/office/officeart/2005/8/layout/radial4"/>
    <dgm:cxn modelId="{9810B5C3-EB79-44E2-B0F8-48B78A1DD320}" type="presParOf" srcId="{D4A7275D-DF37-4E47-9F55-EC01CFE95CA3}" destId="{909C53E5-8CC6-49D7-9DD1-B15E41F62E78}" srcOrd="0" destOrd="0" presId="urn:microsoft.com/office/officeart/2005/8/layout/radial4"/>
    <dgm:cxn modelId="{6129F90F-8978-4BCA-BBC3-35D83C5D5828}" type="presParOf" srcId="{D4A7275D-DF37-4E47-9F55-EC01CFE95CA3}" destId="{D9762534-751D-45A8-886F-AF2EC1F0153D}" srcOrd="1" destOrd="0" presId="urn:microsoft.com/office/officeart/2005/8/layout/radial4"/>
    <dgm:cxn modelId="{87E1C7F9-002A-40DA-80AC-73D0D3F1592A}" type="presParOf" srcId="{D4A7275D-DF37-4E47-9F55-EC01CFE95CA3}" destId="{C94205E7-4089-4B56-AA93-E2674F347578}" srcOrd="2" destOrd="0" presId="urn:microsoft.com/office/officeart/2005/8/layout/radial4"/>
    <dgm:cxn modelId="{E8FEBE2C-F1F9-4B06-9340-6F045B5BA98B}" type="presParOf" srcId="{D4A7275D-DF37-4E47-9F55-EC01CFE95CA3}" destId="{4D26478A-2652-419F-8F7D-E18662DC91B9}" srcOrd="3" destOrd="0" presId="urn:microsoft.com/office/officeart/2005/8/layout/radial4"/>
    <dgm:cxn modelId="{0748BE49-D6E8-47A6-898B-B7B424E95B19}" type="presParOf" srcId="{D4A7275D-DF37-4E47-9F55-EC01CFE95CA3}" destId="{066D986D-313B-4A10-8451-D9274074C040}" srcOrd="4" destOrd="0" presId="urn:microsoft.com/office/officeart/2005/8/layout/radial4"/>
    <dgm:cxn modelId="{85EB4A64-0594-419C-BB68-B72B7E41AF17}" type="presParOf" srcId="{D4A7275D-DF37-4E47-9F55-EC01CFE95CA3}" destId="{D8B1CE7F-AE0A-424B-81D0-677CF605E4B1}" srcOrd="5" destOrd="0" presId="urn:microsoft.com/office/officeart/2005/8/layout/radial4"/>
    <dgm:cxn modelId="{28E7FA4B-B094-40F1-8C49-3460CBD63915}" type="presParOf" srcId="{D4A7275D-DF37-4E47-9F55-EC01CFE95CA3}" destId="{BD5D6A0A-3EA3-4C38-8468-C82585CAB3E2}" srcOrd="6" destOrd="0" presId="urn:microsoft.com/office/officeart/2005/8/layout/radial4"/>
  </dgm:cxnLst>
  <dgm:bg/>
  <dgm:whole/>
</dgm:dataModel>
</file>

<file path=ppt/diagrams/data2.xml><?xml version="1.0" encoding="utf-8"?>
<dgm:dataModel xmlns:dgm="http://schemas.openxmlformats.org/drawingml/2006/diagram" xmlns:a="http://schemas.openxmlformats.org/drawingml/2006/main">
  <dgm:ptLst>
    <dgm:pt modelId="{F51B60AE-6540-4439-92B2-511AC9BBC705}"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58EC642F-5B4B-4CAD-89F0-3C50B2FFC661}">
      <dgm:prSet phldrT="[Text]"/>
      <dgm:spPr/>
      <dgm:t>
        <a:bodyPr/>
        <a:lstStyle/>
        <a:p>
          <a:r>
            <a:rPr lang="en-US" dirty="0" smtClean="0"/>
            <a:t>Transactional Profit Method</a:t>
          </a:r>
          <a:endParaRPr lang="en-US" dirty="0"/>
        </a:p>
      </dgm:t>
    </dgm:pt>
    <dgm:pt modelId="{185F9104-3497-461A-8C79-EF43CBC8C685}" type="parTrans" cxnId="{1BB1EE01-B63E-431C-810A-FD2E968AD9F7}">
      <dgm:prSet/>
      <dgm:spPr/>
      <dgm:t>
        <a:bodyPr/>
        <a:lstStyle/>
        <a:p>
          <a:endParaRPr lang="en-US"/>
        </a:p>
      </dgm:t>
    </dgm:pt>
    <dgm:pt modelId="{83A6DAEE-D423-4B45-B5E2-C6EB17D02F67}" type="sibTrans" cxnId="{1BB1EE01-B63E-431C-810A-FD2E968AD9F7}">
      <dgm:prSet/>
      <dgm:spPr/>
      <dgm:t>
        <a:bodyPr/>
        <a:lstStyle/>
        <a:p>
          <a:endParaRPr lang="en-US"/>
        </a:p>
      </dgm:t>
    </dgm:pt>
    <dgm:pt modelId="{35AAD3D4-C85C-4B03-B218-442F75A64F42}">
      <dgm:prSet phldrT="[Text]"/>
      <dgm:spPr/>
      <dgm:t>
        <a:bodyPr/>
        <a:lstStyle/>
        <a:p>
          <a:r>
            <a:rPr lang="en-US" dirty="0" smtClean="0"/>
            <a:t>Profit Split Method</a:t>
          </a:r>
          <a:endParaRPr lang="en-US" dirty="0"/>
        </a:p>
      </dgm:t>
    </dgm:pt>
    <dgm:pt modelId="{10EF0D1D-C3DB-4576-A57D-7B2339BBBC7E}" type="parTrans" cxnId="{9F68F874-6E10-431A-BFC8-F363A197C772}">
      <dgm:prSet/>
      <dgm:spPr/>
      <dgm:t>
        <a:bodyPr/>
        <a:lstStyle/>
        <a:p>
          <a:endParaRPr lang="en-US"/>
        </a:p>
      </dgm:t>
    </dgm:pt>
    <dgm:pt modelId="{6245516D-4549-4EC4-9442-D0731D2346A1}" type="sibTrans" cxnId="{9F68F874-6E10-431A-BFC8-F363A197C772}">
      <dgm:prSet/>
      <dgm:spPr/>
      <dgm:t>
        <a:bodyPr/>
        <a:lstStyle/>
        <a:p>
          <a:endParaRPr lang="en-US"/>
        </a:p>
      </dgm:t>
    </dgm:pt>
    <dgm:pt modelId="{4670DADB-1A1D-4A42-BDC3-A41D4E365730}">
      <dgm:prSet phldrT="[Text]"/>
      <dgm:spPr/>
      <dgm:t>
        <a:bodyPr/>
        <a:lstStyle/>
        <a:p>
          <a:r>
            <a:rPr lang="en-US" dirty="0" smtClean="0"/>
            <a:t>Transactional Net Margin Method</a:t>
          </a:r>
          <a:endParaRPr lang="en-US" dirty="0"/>
        </a:p>
      </dgm:t>
    </dgm:pt>
    <dgm:pt modelId="{C739537E-44F4-4822-9356-8D969CF603A1}" type="parTrans" cxnId="{D70BC553-CA24-4F75-B740-29B62969F4C7}">
      <dgm:prSet/>
      <dgm:spPr/>
      <dgm:t>
        <a:bodyPr/>
        <a:lstStyle/>
        <a:p>
          <a:endParaRPr lang="en-US"/>
        </a:p>
      </dgm:t>
    </dgm:pt>
    <dgm:pt modelId="{2F5DBEFF-F52D-445D-83E9-1119ABAD307E}" type="sibTrans" cxnId="{D70BC553-CA24-4F75-B740-29B62969F4C7}">
      <dgm:prSet/>
      <dgm:spPr/>
      <dgm:t>
        <a:bodyPr/>
        <a:lstStyle/>
        <a:p>
          <a:endParaRPr lang="en-US"/>
        </a:p>
      </dgm:t>
    </dgm:pt>
    <dgm:pt modelId="{7737D9C3-867E-4E58-8837-F34C81C40326}">
      <dgm:prSet phldrT="[Text]"/>
      <dgm:spPr/>
      <dgm:t>
        <a:bodyPr/>
        <a:lstStyle/>
        <a:p>
          <a:endParaRPr lang="en-US" dirty="0"/>
        </a:p>
      </dgm:t>
    </dgm:pt>
    <dgm:pt modelId="{81133E24-A7F4-40FE-80BD-EEFEE1760EB1}" type="parTrans" cxnId="{6FD9C34F-3832-42F2-ABB8-34E0CA66DE3F}">
      <dgm:prSet/>
      <dgm:spPr/>
      <dgm:t>
        <a:bodyPr/>
        <a:lstStyle/>
        <a:p>
          <a:endParaRPr lang="en-US"/>
        </a:p>
      </dgm:t>
    </dgm:pt>
    <dgm:pt modelId="{560E3E2B-6F40-487A-A506-75A5F253B5ED}" type="sibTrans" cxnId="{6FD9C34F-3832-42F2-ABB8-34E0CA66DE3F}">
      <dgm:prSet/>
      <dgm:spPr/>
      <dgm:t>
        <a:bodyPr/>
        <a:lstStyle/>
        <a:p>
          <a:endParaRPr lang="en-US"/>
        </a:p>
      </dgm:t>
    </dgm:pt>
    <dgm:pt modelId="{D4A7275D-DF37-4E47-9F55-EC01CFE95CA3}" type="pres">
      <dgm:prSet presAssocID="{F51B60AE-6540-4439-92B2-511AC9BBC705}" presName="cycle" presStyleCnt="0">
        <dgm:presLayoutVars>
          <dgm:chMax val="1"/>
          <dgm:dir/>
          <dgm:animLvl val="ctr"/>
          <dgm:resizeHandles val="exact"/>
        </dgm:presLayoutVars>
      </dgm:prSet>
      <dgm:spPr/>
      <dgm:t>
        <a:bodyPr/>
        <a:lstStyle/>
        <a:p>
          <a:endParaRPr lang="en-US"/>
        </a:p>
      </dgm:t>
    </dgm:pt>
    <dgm:pt modelId="{909C53E5-8CC6-49D7-9DD1-B15E41F62E78}" type="pres">
      <dgm:prSet presAssocID="{58EC642F-5B4B-4CAD-89F0-3C50B2FFC661}" presName="centerShape" presStyleLbl="node0" presStyleIdx="0" presStyleCnt="1"/>
      <dgm:spPr/>
      <dgm:t>
        <a:bodyPr/>
        <a:lstStyle/>
        <a:p>
          <a:endParaRPr lang="en-US"/>
        </a:p>
      </dgm:t>
    </dgm:pt>
    <dgm:pt modelId="{D9762534-751D-45A8-886F-AF2EC1F0153D}" type="pres">
      <dgm:prSet presAssocID="{10EF0D1D-C3DB-4576-A57D-7B2339BBBC7E}" presName="parTrans" presStyleLbl="bgSibTrans2D1" presStyleIdx="0" presStyleCnt="2"/>
      <dgm:spPr/>
      <dgm:t>
        <a:bodyPr/>
        <a:lstStyle/>
        <a:p>
          <a:endParaRPr lang="en-US"/>
        </a:p>
      </dgm:t>
    </dgm:pt>
    <dgm:pt modelId="{C94205E7-4089-4B56-AA93-E2674F347578}" type="pres">
      <dgm:prSet presAssocID="{35AAD3D4-C85C-4B03-B218-442F75A64F42}" presName="node" presStyleLbl="node1" presStyleIdx="0" presStyleCnt="2">
        <dgm:presLayoutVars>
          <dgm:bulletEnabled val="1"/>
        </dgm:presLayoutVars>
      </dgm:prSet>
      <dgm:spPr/>
      <dgm:t>
        <a:bodyPr/>
        <a:lstStyle/>
        <a:p>
          <a:endParaRPr lang="en-US"/>
        </a:p>
      </dgm:t>
    </dgm:pt>
    <dgm:pt modelId="{4D26478A-2652-419F-8F7D-E18662DC91B9}" type="pres">
      <dgm:prSet presAssocID="{C739537E-44F4-4822-9356-8D969CF603A1}" presName="parTrans" presStyleLbl="bgSibTrans2D1" presStyleIdx="1" presStyleCnt="2"/>
      <dgm:spPr/>
      <dgm:t>
        <a:bodyPr/>
        <a:lstStyle/>
        <a:p>
          <a:endParaRPr lang="en-US"/>
        </a:p>
      </dgm:t>
    </dgm:pt>
    <dgm:pt modelId="{066D986D-313B-4A10-8451-D9274074C040}" type="pres">
      <dgm:prSet presAssocID="{4670DADB-1A1D-4A42-BDC3-A41D4E365730}" presName="node" presStyleLbl="node1" presStyleIdx="1" presStyleCnt="2">
        <dgm:presLayoutVars>
          <dgm:bulletEnabled val="1"/>
        </dgm:presLayoutVars>
      </dgm:prSet>
      <dgm:spPr/>
      <dgm:t>
        <a:bodyPr/>
        <a:lstStyle/>
        <a:p>
          <a:endParaRPr lang="en-US"/>
        </a:p>
      </dgm:t>
    </dgm:pt>
  </dgm:ptLst>
  <dgm:cxnLst>
    <dgm:cxn modelId="{D70BC553-CA24-4F75-B740-29B62969F4C7}" srcId="{58EC642F-5B4B-4CAD-89F0-3C50B2FFC661}" destId="{4670DADB-1A1D-4A42-BDC3-A41D4E365730}" srcOrd="1" destOrd="0" parTransId="{C739537E-44F4-4822-9356-8D969CF603A1}" sibTransId="{2F5DBEFF-F52D-445D-83E9-1119ABAD307E}"/>
    <dgm:cxn modelId="{1BB1EE01-B63E-431C-810A-FD2E968AD9F7}" srcId="{F51B60AE-6540-4439-92B2-511AC9BBC705}" destId="{58EC642F-5B4B-4CAD-89F0-3C50B2FFC661}" srcOrd="0" destOrd="0" parTransId="{185F9104-3497-461A-8C79-EF43CBC8C685}" sibTransId="{83A6DAEE-D423-4B45-B5E2-C6EB17D02F67}"/>
    <dgm:cxn modelId="{6FD9C34F-3832-42F2-ABB8-34E0CA66DE3F}" srcId="{F51B60AE-6540-4439-92B2-511AC9BBC705}" destId="{7737D9C3-867E-4E58-8837-F34C81C40326}" srcOrd="1" destOrd="0" parTransId="{81133E24-A7F4-40FE-80BD-EEFEE1760EB1}" sibTransId="{560E3E2B-6F40-487A-A506-75A5F253B5ED}"/>
    <dgm:cxn modelId="{6D43634C-4F60-4F28-BA6C-9C487DFA88B1}" type="presOf" srcId="{10EF0D1D-C3DB-4576-A57D-7B2339BBBC7E}" destId="{D9762534-751D-45A8-886F-AF2EC1F0153D}" srcOrd="0" destOrd="0" presId="urn:microsoft.com/office/officeart/2005/8/layout/radial4"/>
    <dgm:cxn modelId="{BF215648-1C49-48DE-94CC-FA5CE9721F25}" type="presOf" srcId="{58EC642F-5B4B-4CAD-89F0-3C50B2FFC661}" destId="{909C53E5-8CC6-49D7-9DD1-B15E41F62E78}" srcOrd="0" destOrd="0" presId="urn:microsoft.com/office/officeart/2005/8/layout/radial4"/>
    <dgm:cxn modelId="{A4896B37-EDB0-4888-877C-9A0E833B1078}" type="presOf" srcId="{C739537E-44F4-4822-9356-8D969CF603A1}" destId="{4D26478A-2652-419F-8F7D-E18662DC91B9}" srcOrd="0" destOrd="0" presId="urn:microsoft.com/office/officeart/2005/8/layout/radial4"/>
    <dgm:cxn modelId="{9F68F874-6E10-431A-BFC8-F363A197C772}" srcId="{58EC642F-5B4B-4CAD-89F0-3C50B2FFC661}" destId="{35AAD3D4-C85C-4B03-B218-442F75A64F42}" srcOrd="0" destOrd="0" parTransId="{10EF0D1D-C3DB-4576-A57D-7B2339BBBC7E}" sibTransId="{6245516D-4549-4EC4-9442-D0731D2346A1}"/>
    <dgm:cxn modelId="{7CA2158C-D93F-4149-863C-5293B2661E4A}" type="presOf" srcId="{4670DADB-1A1D-4A42-BDC3-A41D4E365730}" destId="{066D986D-313B-4A10-8451-D9274074C040}" srcOrd="0" destOrd="0" presId="urn:microsoft.com/office/officeart/2005/8/layout/radial4"/>
    <dgm:cxn modelId="{B4ED0997-228E-4717-A622-A96518710C8A}" type="presOf" srcId="{35AAD3D4-C85C-4B03-B218-442F75A64F42}" destId="{C94205E7-4089-4B56-AA93-E2674F347578}" srcOrd="0" destOrd="0" presId="urn:microsoft.com/office/officeart/2005/8/layout/radial4"/>
    <dgm:cxn modelId="{63E5DA3C-13D8-4A9C-BA28-E1CF8AE58ECE}" type="presOf" srcId="{F51B60AE-6540-4439-92B2-511AC9BBC705}" destId="{D4A7275D-DF37-4E47-9F55-EC01CFE95CA3}" srcOrd="0" destOrd="0" presId="urn:microsoft.com/office/officeart/2005/8/layout/radial4"/>
    <dgm:cxn modelId="{3AE99D8F-34A7-400F-BD2B-3D6AE52AA55B}" type="presParOf" srcId="{D4A7275D-DF37-4E47-9F55-EC01CFE95CA3}" destId="{909C53E5-8CC6-49D7-9DD1-B15E41F62E78}" srcOrd="0" destOrd="0" presId="urn:microsoft.com/office/officeart/2005/8/layout/radial4"/>
    <dgm:cxn modelId="{B04ADBCD-94AA-458A-8983-FF8F701A63D4}" type="presParOf" srcId="{D4A7275D-DF37-4E47-9F55-EC01CFE95CA3}" destId="{D9762534-751D-45A8-886F-AF2EC1F0153D}" srcOrd="1" destOrd="0" presId="urn:microsoft.com/office/officeart/2005/8/layout/radial4"/>
    <dgm:cxn modelId="{BD40674F-0F42-40C8-82B6-451D2CA5CBD4}" type="presParOf" srcId="{D4A7275D-DF37-4E47-9F55-EC01CFE95CA3}" destId="{C94205E7-4089-4B56-AA93-E2674F347578}" srcOrd="2" destOrd="0" presId="urn:microsoft.com/office/officeart/2005/8/layout/radial4"/>
    <dgm:cxn modelId="{7F1572F2-A2DB-48FA-87B8-3C9353CADFE4}" type="presParOf" srcId="{D4A7275D-DF37-4E47-9F55-EC01CFE95CA3}" destId="{4D26478A-2652-419F-8F7D-E18662DC91B9}" srcOrd="3" destOrd="0" presId="urn:microsoft.com/office/officeart/2005/8/layout/radial4"/>
    <dgm:cxn modelId="{25B4DF3B-5BBF-4B46-83DF-8F325D5F4B8B}" type="presParOf" srcId="{D4A7275D-DF37-4E47-9F55-EC01CFE95CA3}" destId="{066D986D-313B-4A10-8451-D9274074C040}" srcOrd="4" destOrd="0" presId="urn:microsoft.com/office/officeart/2005/8/layout/radial4"/>
  </dgm:cxnLst>
  <dgm:bg/>
  <dgm:whole/>
</dgm:dataModel>
</file>

<file path=ppt/diagrams/data3.xml><?xml version="1.0" encoding="utf-8"?>
<dgm:dataModel xmlns:dgm="http://schemas.openxmlformats.org/drawingml/2006/diagram" xmlns:a="http://schemas.openxmlformats.org/drawingml/2006/main">
  <dgm:ptLst>
    <dgm:pt modelId="{E9AE0DC7-8721-480E-854D-2205024F686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B66D4850-BBEE-4D96-88E5-3EF54CE69D3A}">
      <dgm:prSet phldrT="[Text]"/>
      <dgm:spPr/>
      <dgm:t>
        <a:bodyPr/>
        <a:lstStyle/>
        <a:p>
          <a:r>
            <a:rPr lang="en-US" dirty="0" smtClean="0"/>
            <a:t>Comparable Uncontrolled Price Method</a:t>
          </a:r>
          <a:endParaRPr lang="en-US" dirty="0"/>
        </a:p>
      </dgm:t>
    </dgm:pt>
    <dgm:pt modelId="{E863A8CE-0B54-4B9E-B14C-B86F2166AA8A}" type="parTrans" cxnId="{5A0EACA8-DD8B-42CC-9C95-47E5D3A24A6A}">
      <dgm:prSet/>
      <dgm:spPr/>
      <dgm:t>
        <a:bodyPr/>
        <a:lstStyle/>
        <a:p>
          <a:endParaRPr lang="en-US"/>
        </a:p>
      </dgm:t>
    </dgm:pt>
    <dgm:pt modelId="{D817BA77-36C1-4F99-B45B-54A814CB35F1}" type="sibTrans" cxnId="{5A0EACA8-DD8B-42CC-9C95-47E5D3A24A6A}">
      <dgm:prSet/>
      <dgm:spPr/>
      <dgm:t>
        <a:bodyPr/>
        <a:lstStyle/>
        <a:p>
          <a:endParaRPr lang="en-US"/>
        </a:p>
      </dgm:t>
    </dgm:pt>
    <dgm:pt modelId="{3623A44F-1E86-42E6-B1D1-C70E3EE8A61C}">
      <dgm:prSet phldrT="[Text]"/>
      <dgm:spPr/>
      <dgm:t>
        <a:bodyPr/>
        <a:lstStyle/>
        <a:p>
          <a:r>
            <a:rPr lang="en-US" dirty="0" smtClean="0"/>
            <a:t>1. Identification of price charged or paid in comparable transaction(s)</a:t>
          </a:r>
          <a:endParaRPr lang="en-US" dirty="0"/>
        </a:p>
      </dgm:t>
    </dgm:pt>
    <dgm:pt modelId="{CAA1E972-2F50-4491-AE03-EE9F3928FCDD}" type="parTrans" cxnId="{3AF666FC-CB0A-4159-BCC3-3890A0844F80}">
      <dgm:prSet/>
      <dgm:spPr/>
      <dgm:t>
        <a:bodyPr/>
        <a:lstStyle/>
        <a:p>
          <a:endParaRPr lang="en-US"/>
        </a:p>
      </dgm:t>
    </dgm:pt>
    <dgm:pt modelId="{AA5BF82B-B449-4A00-8B1C-C9162CBB8892}" type="sibTrans" cxnId="{3AF666FC-CB0A-4159-BCC3-3890A0844F80}">
      <dgm:prSet/>
      <dgm:spPr/>
      <dgm:t>
        <a:bodyPr/>
        <a:lstStyle/>
        <a:p>
          <a:endParaRPr lang="en-US"/>
        </a:p>
      </dgm:t>
    </dgm:pt>
    <dgm:pt modelId="{7A29379C-67F3-41E6-98B0-DF59471F2371}">
      <dgm:prSet phldrT="[Text]"/>
      <dgm:spPr/>
      <dgm:t>
        <a:bodyPr/>
        <a:lstStyle/>
        <a:p>
          <a:r>
            <a:rPr lang="en-US" dirty="0" smtClean="0"/>
            <a:t>2. Such price adjusted to account for differences if any between international</a:t>
          </a:r>
        </a:p>
        <a:p>
          <a:r>
            <a:rPr lang="en-US" dirty="0" smtClean="0"/>
            <a:t>transaction and uncontrolled transaction(s)</a:t>
          </a:r>
          <a:endParaRPr lang="en-US" dirty="0"/>
        </a:p>
      </dgm:t>
    </dgm:pt>
    <dgm:pt modelId="{7F6D69EF-C74F-4499-A7EB-1B83630858DD}" type="parTrans" cxnId="{4790C314-8404-4D99-BC50-C0D008E036B5}">
      <dgm:prSet/>
      <dgm:spPr/>
      <dgm:t>
        <a:bodyPr/>
        <a:lstStyle/>
        <a:p>
          <a:endParaRPr lang="en-US"/>
        </a:p>
      </dgm:t>
    </dgm:pt>
    <dgm:pt modelId="{41B05C17-3E83-423D-B8CE-8F428FE6AA3B}" type="sibTrans" cxnId="{4790C314-8404-4D99-BC50-C0D008E036B5}">
      <dgm:prSet/>
      <dgm:spPr/>
      <dgm:t>
        <a:bodyPr/>
        <a:lstStyle/>
        <a:p>
          <a:endParaRPr lang="en-US"/>
        </a:p>
      </dgm:t>
    </dgm:pt>
    <dgm:pt modelId="{BF5E1282-5C49-46B3-9C28-80D95B0AFF3C}">
      <dgm:prSet phldrT="[Text]"/>
      <dgm:spPr/>
      <dgm:t>
        <a:bodyPr/>
        <a:lstStyle/>
        <a:p>
          <a:r>
            <a:rPr lang="en-US" dirty="0" smtClean="0"/>
            <a:t>3. Adjusted price arrived above taken to arm’s length price</a:t>
          </a:r>
          <a:endParaRPr lang="en-US" dirty="0"/>
        </a:p>
      </dgm:t>
    </dgm:pt>
    <dgm:pt modelId="{E23F6FC8-9298-48D8-84B5-6233CBE92C79}" type="parTrans" cxnId="{1F428382-B2D5-4F42-A051-E0398345CBAC}">
      <dgm:prSet/>
      <dgm:spPr/>
      <dgm:t>
        <a:bodyPr/>
        <a:lstStyle/>
        <a:p>
          <a:endParaRPr lang="en-US"/>
        </a:p>
      </dgm:t>
    </dgm:pt>
    <dgm:pt modelId="{EB7A10D1-F24F-4695-8F26-EE2D191D4A9A}" type="sibTrans" cxnId="{1F428382-B2D5-4F42-A051-E0398345CBAC}">
      <dgm:prSet/>
      <dgm:spPr/>
      <dgm:t>
        <a:bodyPr/>
        <a:lstStyle/>
        <a:p>
          <a:endParaRPr lang="en-US"/>
        </a:p>
      </dgm:t>
    </dgm:pt>
    <dgm:pt modelId="{DEFF1DCB-32A0-4F90-B96B-1EE9BDDBB65C}" type="pres">
      <dgm:prSet presAssocID="{E9AE0DC7-8721-480E-854D-2205024F6862}" presName="cycle" presStyleCnt="0">
        <dgm:presLayoutVars>
          <dgm:chMax val="1"/>
          <dgm:dir/>
          <dgm:animLvl val="ctr"/>
          <dgm:resizeHandles val="exact"/>
        </dgm:presLayoutVars>
      </dgm:prSet>
      <dgm:spPr/>
      <dgm:t>
        <a:bodyPr/>
        <a:lstStyle/>
        <a:p>
          <a:endParaRPr lang="en-US"/>
        </a:p>
      </dgm:t>
    </dgm:pt>
    <dgm:pt modelId="{627E030F-4FD1-411E-A97A-70D9FD774BE8}" type="pres">
      <dgm:prSet presAssocID="{B66D4850-BBEE-4D96-88E5-3EF54CE69D3A}" presName="centerShape" presStyleLbl="node0" presStyleIdx="0" presStyleCnt="1"/>
      <dgm:spPr/>
      <dgm:t>
        <a:bodyPr/>
        <a:lstStyle/>
        <a:p>
          <a:endParaRPr lang="en-US"/>
        </a:p>
      </dgm:t>
    </dgm:pt>
    <dgm:pt modelId="{CC120CF7-2228-4288-86FD-EFA6A6C62EEE}" type="pres">
      <dgm:prSet presAssocID="{CAA1E972-2F50-4491-AE03-EE9F3928FCDD}" presName="parTrans" presStyleLbl="bgSibTrans2D1" presStyleIdx="0" presStyleCnt="3"/>
      <dgm:spPr/>
      <dgm:t>
        <a:bodyPr/>
        <a:lstStyle/>
        <a:p>
          <a:endParaRPr lang="en-US"/>
        </a:p>
      </dgm:t>
    </dgm:pt>
    <dgm:pt modelId="{D25FA8B7-7F8E-4382-8A95-F0E4542E94B6}" type="pres">
      <dgm:prSet presAssocID="{3623A44F-1E86-42E6-B1D1-C70E3EE8A61C}" presName="node" presStyleLbl="node1" presStyleIdx="0" presStyleCnt="3" custScaleX="154584">
        <dgm:presLayoutVars>
          <dgm:bulletEnabled val="1"/>
        </dgm:presLayoutVars>
      </dgm:prSet>
      <dgm:spPr/>
      <dgm:t>
        <a:bodyPr/>
        <a:lstStyle/>
        <a:p>
          <a:endParaRPr lang="en-US"/>
        </a:p>
      </dgm:t>
    </dgm:pt>
    <dgm:pt modelId="{733BB3CD-3F9B-4C92-80B6-03CDE006B228}" type="pres">
      <dgm:prSet presAssocID="{7F6D69EF-C74F-4499-A7EB-1B83630858DD}" presName="parTrans" presStyleLbl="bgSibTrans2D1" presStyleIdx="1" presStyleCnt="3"/>
      <dgm:spPr/>
      <dgm:t>
        <a:bodyPr/>
        <a:lstStyle/>
        <a:p>
          <a:endParaRPr lang="en-US"/>
        </a:p>
      </dgm:t>
    </dgm:pt>
    <dgm:pt modelId="{B5F9EBC7-32F3-4E36-A5DE-EFEFAA6A7B65}" type="pres">
      <dgm:prSet presAssocID="{7A29379C-67F3-41E6-98B0-DF59471F2371}" presName="node" presStyleLbl="node1" presStyleIdx="1" presStyleCnt="3" custScaleX="185173" custRadScaleRad="102356">
        <dgm:presLayoutVars>
          <dgm:bulletEnabled val="1"/>
        </dgm:presLayoutVars>
      </dgm:prSet>
      <dgm:spPr/>
      <dgm:t>
        <a:bodyPr/>
        <a:lstStyle/>
        <a:p>
          <a:endParaRPr lang="en-US"/>
        </a:p>
      </dgm:t>
    </dgm:pt>
    <dgm:pt modelId="{968DF078-FB0A-414F-9A8B-D4013F9ABEDE}" type="pres">
      <dgm:prSet presAssocID="{E23F6FC8-9298-48D8-84B5-6233CBE92C79}" presName="parTrans" presStyleLbl="bgSibTrans2D1" presStyleIdx="2" presStyleCnt="3"/>
      <dgm:spPr/>
      <dgm:t>
        <a:bodyPr/>
        <a:lstStyle/>
        <a:p>
          <a:endParaRPr lang="en-US"/>
        </a:p>
      </dgm:t>
    </dgm:pt>
    <dgm:pt modelId="{3DB421B9-DFAA-4318-9E53-FE0ABDE3307F}" type="pres">
      <dgm:prSet presAssocID="{BF5E1282-5C49-46B3-9C28-80D95B0AFF3C}" presName="node" presStyleLbl="node1" presStyleIdx="2" presStyleCnt="3" custScaleX="135066">
        <dgm:presLayoutVars>
          <dgm:bulletEnabled val="1"/>
        </dgm:presLayoutVars>
      </dgm:prSet>
      <dgm:spPr/>
      <dgm:t>
        <a:bodyPr/>
        <a:lstStyle/>
        <a:p>
          <a:endParaRPr lang="en-US"/>
        </a:p>
      </dgm:t>
    </dgm:pt>
  </dgm:ptLst>
  <dgm:cxnLst>
    <dgm:cxn modelId="{B785B5AD-E90A-48CC-B9B5-B12B579403CB}" type="presOf" srcId="{E9AE0DC7-8721-480E-854D-2205024F6862}" destId="{DEFF1DCB-32A0-4F90-B96B-1EE9BDDBB65C}" srcOrd="0" destOrd="0" presId="urn:microsoft.com/office/officeart/2005/8/layout/radial4"/>
    <dgm:cxn modelId="{86C59B37-DDDC-4754-A77F-941C5209715C}" type="presOf" srcId="{7A29379C-67F3-41E6-98B0-DF59471F2371}" destId="{B5F9EBC7-32F3-4E36-A5DE-EFEFAA6A7B65}" srcOrd="0" destOrd="0" presId="urn:microsoft.com/office/officeart/2005/8/layout/radial4"/>
    <dgm:cxn modelId="{4790C314-8404-4D99-BC50-C0D008E036B5}" srcId="{B66D4850-BBEE-4D96-88E5-3EF54CE69D3A}" destId="{7A29379C-67F3-41E6-98B0-DF59471F2371}" srcOrd="1" destOrd="0" parTransId="{7F6D69EF-C74F-4499-A7EB-1B83630858DD}" sibTransId="{41B05C17-3E83-423D-B8CE-8F428FE6AA3B}"/>
    <dgm:cxn modelId="{BECC1F4C-8420-44D5-8048-EFCAA5070E11}" type="presOf" srcId="{CAA1E972-2F50-4491-AE03-EE9F3928FCDD}" destId="{CC120CF7-2228-4288-86FD-EFA6A6C62EEE}" srcOrd="0" destOrd="0" presId="urn:microsoft.com/office/officeart/2005/8/layout/radial4"/>
    <dgm:cxn modelId="{28A65FA1-EFA7-4BDE-8D1B-EEE2DB47A821}" type="presOf" srcId="{3623A44F-1E86-42E6-B1D1-C70E3EE8A61C}" destId="{D25FA8B7-7F8E-4382-8A95-F0E4542E94B6}" srcOrd="0" destOrd="0" presId="urn:microsoft.com/office/officeart/2005/8/layout/radial4"/>
    <dgm:cxn modelId="{E53BBFB3-326A-4D19-9376-5E023C122E0F}" type="presOf" srcId="{7F6D69EF-C74F-4499-A7EB-1B83630858DD}" destId="{733BB3CD-3F9B-4C92-80B6-03CDE006B228}" srcOrd="0" destOrd="0" presId="urn:microsoft.com/office/officeart/2005/8/layout/radial4"/>
    <dgm:cxn modelId="{3AF666FC-CB0A-4159-BCC3-3890A0844F80}" srcId="{B66D4850-BBEE-4D96-88E5-3EF54CE69D3A}" destId="{3623A44F-1E86-42E6-B1D1-C70E3EE8A61C}" srcOrd="0" destOrd="0" parTransId="{CAA1E972-2F50-4491-AE03-EE9F3928FCDD}" sibTransId="{AA5BF82B-B449-4A00-8B1C-C9162CBB8892}"/>
    <dgm:cxn modelId="{6FC9B10E-05F7-441D-B97C-22B0E4932AC9}" type="presOf" srcId="{BF5E1282-5C49-46B3-9C28-80D95B0AFF3C}" destId="{3DB421B9-DFAA-4318-9E53-FE0ABDE3307F}" srcOrd="0" destOrd="0" presId="urn:microsoft.com/office/officeart/2005/8/layout/radial4"/>
    <dgm:cxn modelId="{2C887833-3A9D-4954-A02C-955B3FAF46DF}" type="presOf" srcId="{B66D4850-BBEE-4D96-88E5-3EF54CE69D3A}" destId="{627E030F-4FD1-411E-A97A-70D9FD774BE8}" srcOrd="0" destOrd="0" presId="urn:microsoft.com/office/officeart/2005/8/layout/radial4"/>
    <dgm:cxn modelId="{7BCA281A-9AAD-42E4-8E60-A8FC7EBBA3A9}" type="presOf" srcId="{E23F6FC8-9298-48D8-84B5-6233CBE92C79}" destId="{968DF078-FB0A-414F-9A8B-D4013F9ABEDE}" srcOrd="0" destOrd="0" presId="urn:microsoft.com/office/officeart/2005/8/layout/radial4"/>
    <dgm:cxn modelId="{5A0EACA8-DD8B-42CC-9C95-47E5D3A24A6A}" srcId="{E9AE0DC7-8721-480E-854D-2205024F6862}" destId="{B66D4850-BBEE-4D96-88E5-3EF54CE69D3A}" srcOrd="0" destOrd="0" parTransId="{E863A8CE-0B54-4B9E-B14C-B86F2166AA8A}" sibTransId="{D817BA77-36C1-4F99-B45B-54A814CB35F1}"/>
    <dgm:cxn modelId="{1F428382-B2D5-4F42-A051-E0398345CBAC}" srcId="{B66D4850-BBEE-4D96-88E5-3EF54CE69D3A}" destId="{BF5E1282-5C49-46B3-9C28-80D95B0AFF3C}" srcOrd="2" destOrd="0" parTransId="{E23F6FC8-9298-48D8-84B5-6233CBE92C79}" sibTransId="{EB7A10D1-F24F-4695-8F26-EE2D191D4A9A}"/>
    <dgm:cxn modelId="{D09C472F-F56C-4EBA-98D5-50920BAEC580}" type="presParOf" srcId="{DEFF1DCB-32A0-4F90-B96B-1EE9BDDBB65C}" destId="{627E030F-4FD1-411E-A97A-70D9FD774BE8}" srcOrd="0" destOrd="0" presId="urn:microsoft.com/office/officeart/2005/8/layout/radial4"/>
    <dgm:cxn modelId="{CCBA243C-E4BD-4F20-A527-3C6BA0CCB95F}" type="presParOf" srcId="{DEFF1DCB-32A0-4F90-B96B-1EE9BDDBB65C}" destId="{CC120CF7-2228-4288-86FD-EFA6A6C62EEE}" srcOrd="1" destOrd="0" presId="urn:microsoft.com/office/officeart/2005/8/layout/radial4"/>
    <dgm:cxn modelId="{C8D5A946-523E-4D50-A9E0-9FF0748678D5}" type="presParOf" srcId="{DEFF1DCB-32A0-4F90-B96B-1EE9BDDBB65C}" destId="{D25FA8B7-7F8E-4382-8A95-F0E4542E94B6}" srcOrd="2" destOrd="0" presId="urn:microsoft.com/office/officeart/2005/8/layout/radial4"/>
    <dgm:cxn modelId="{59D9E596-DAB7-4B3C-B69C-209304830923}" type="presParOf" srcId="{DEFF1DCB-32A0-4F90-B96B-1EE9BDDBB65C}" destId="{733BB3CD-3F9B-4C92-80B6-03CDE006B228}" srcOrd="3" destOrd="0" presId="urn:microsoft.com/office/officeart/2005/8/layout/radial4"/>
    <dgm:cxn modelId="{5FA58941-43A1-4077-AA3F-15126C6304D1}" type="presParOf" srcId="{DEFF1DCB-32A0-4F90-B96B-1EE9BDDBB65C}" destId="{B5F9EBC7-32F3-4E36-A5DE-EFEFAA6A7B65}" srcOrd="4" destOrd="0" presId="urn:microsoft.com/office/officeart/2005/8/layout/radial4"/>
    <dgm:cxn modelId="{1634C556-2985-46D6-9A9C-E9D5400C01E0}" type="presParOf" srcId="{DEFF1DCB-32A0-4F90-B96B-1EE9BDDBB65C}" destId="{968DF078-FB0A-414F-9A8B-D4013F9ABEDE}" srcOrd="5" destOrd="0" presId="urn:microsoft.com/office/officeart/2005/8/layout/radial4"/>
    <dgm:cxn modelId="{DCC572F3-9A06-4582-92E4-4513CAF52931}" type="presParOf" srcId="{DEFF1DCB-32A0-4F90-B96B-1EE9BDDBB65C}" destId="{3DB421B9-DFAA-4318-9E53-FE0ABDE3307F}" srcOrd="6" destOrd="0" presId="urn:microsoft.com/office/officeart/2005/8/layout/radial4"/>
  </dgm:cxnLst>
  <dgm:bg/>
  <dgm:whole/>
</dgm:dataModel>
</file>

<file path=ppt/diagrams/data4.xml><?xml version="1.0" encoding="utf-8"?>
<dgm:dataModel xmlns:dgm="http://schemas.openxmlformats.org/drawingml/2006/diagram" xmlns:a="http://schemas.openxmlformats.org/drawingml/2006/main">
  <dgm:ptLst>
    <dgm:pt modelId="{232EC7A4-985B-4054-BF99-092B27FFE7E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1067E528-1D88-4581-8C5C-9F705FEDC409}">
      <dgm:prSet phldrT="[Text]" phldr="1"/>
      <dgm:spPr/>
      <dgm:t>
        <a:bodyPr/>
        <a:lstStyle/>
        <a:p>
          <a:endParaRPr lang="en-US" dirty="0"/>
        </a:p>
      </dgm:t>
    </dgm:pt>
    <dgm:pt modelId="{E49EC1FA-1BCB-4D3C-86DF-7E15EF6BF33A}" type="parTrans" cxnId="{812C989F-907B-45BD-B331-86A2B9955CC2}">
      <dgm:prSet/>
      <dgm:spPr/>
      <dgm:t>
        <a:bodyPr/>
        <a:lstStyle/>
        <a:p>
          <a:endParaRPr lang="en-US"/>
        </a:p>
      </dgm:t>
    </dgm:pt>
    <dgm:pt modelId="{7A228120-3DB3-43A3-A20B-C5F5C0539476}" type="sibTrans" cxnId="{812C989F-907B-45BD-B331-86A2B9955CC2}">
      <dgm:prSet/>
      <dgm:spPr/>
      <dgm:t>
        <a:bodyPr/>
        <a:lstStyle/>
        <a:p>
          <a:endParaRPr lang="en-US"/>
        </a:p>
      </dgm:t>
    </dgm:pt>
    <dgm:pt modelId="{E5993AF3-E4AC-4EDE-BE9D-611588E6D1C3}">
      <dgm:prSet phldrT="[Text]"/>
      <dgm:spPr/>
      <dgm:t>
        <a:bodyPr/>
        <a:lstStyle/>
        <a:p>
          <a:r>
            <a:rPr lang="en-US" dirty="0" smtClean="0"/>
            <a:t>Determination of combined net profit of the associated enterprise arising out of international transaction.</a:t>
          </a:r>
          <a:endParaRPr lang="en-US" dirty="0"/>
        </a:p>
      </dgm:t>
    </dgm:pt>
    <dgm:pt modelId="{4A43C44B-8BB1-47F7-B96F-50BBA4AC19AE}" type="parTrans" cxnId="{C8334650-0BD3-4322-861A-4251E482E704}">
      <dgm:prSet/>
      <dgm:spPr/>
      <dgm:t>
        <a:bodyPr/>
        <a:lstStyle/>
        <a:p>
          <a:endParaRPr lang="en-US"/>
        </a:p>
      </dgm:t>
    </dgm:pt>
    <dgm:pt modelId="{9DF7310D-5B91-4981-8E17-8DBB61F84E59}" type="sibTrans" cxnId="{C8334650-0BD3-4322-861A-4251E482E704}">
      <dgm:prSet/>
      <dgm:spPr/>
      <dgm:t>
        <a:bodyPr/>
        <a:lstStyle/>
        <a:p>
          <a:endParaRPr lang="en-US"/>
        </a:p>
      </dgm:t>
    </dgm:pt>
    <dgm:pt modelId="{4A62038B-CF19-4191-94FC-C71599521D87}">
      <dgm:prSet phldrT="[Text]" phldr="1"/>
      <dgm:spPr/>
      <dgm:t>
        <a:bodyPr/>
        <a:lstStyle/>
        <a:p>
          <a:endParaRPr lang="en-US" dirty="0"/>
        </a:p>
      </dgm:t>
    </dgm:pt>
    <dgm:pt modelId="{C5406E64-B6E2-481C-8ED2-373A29297AA8}" type="parTrans" cxnId="{F7479E0F-855F-4034-9576-935D9B76E9F7}">
      <dgm:prSet/>
      <dgm:spPr/>
      <dgm:t>
        <a:bodyPr/>
        <a:lstStyle/>
        <a:p>
          <a:endParaRPr lang="en-US"/>
        </a:p>
      </dgm:t>
    </dgm:pt>
    <dgm:pt modelId="{B4B259F9-AD5E-41C2-AF6E-4E32008075F4}" type="sibTrans" cxnId="{F7479E0F-855F-4034-9576-935D9B76E9F7}">
      <dgm:prSet/>
      <dgm:spPr/>
      <dgm:t>
        <a:bodyPr/>
        <a:lstStyle/>
        <a:p>
          <a:endParaRPr lang="en-US"/>
        </a:p>
      </dgm:t>
    </dgm:pt>
    <dgm:pt modelId="{5CF80000-93FE-4627-B694-CDF8428B06F2}">
      <dgm:prSet phldrT="[Text]"/>
      <dgm:spPr/>
      <dgm:t>
        <a:bodyPr/>
        <a:lstStyle/>
        <a:p>
          <a:r>
            <a:rPr lang="en-US" dirty="0" smtClean="0"/>
            <a:t>Evaluation of relative contributions by each enterprise on the basis of functions performed, risks assumed and assets employed.</a:t>
          </a:r>
          <a:endParaRPr lang="en-US" dirty="0"/>
        </a:p>
      </dgm:t>
    </dgm:pt>
    <dgm:pt modelId="{BB8364F7-6EF6-4410-9F88-48CFF30773F3}" type="parTrans" cxnId="{D1C6CA59-787F-41D8-8ACB-0062BC900FD7}">
      <dgm:prSet/>
      <dgm:spPr/>
      <dgm:t>
        <a:bodyPr/>
        <a:lstStyle/>
        <a:p>
          <a:endParaRPr lang="en-US"/>
        </a:p>
      </dgm:t>
    </dgm:pt>
    <dgm:pt modelId="{191A5D7A-E034-4BFB-8D7B-73AE457D40DB}" type="sibTrans" cxnId="{D1C6CA59-787F-41D8-8ACB-0062BC900FD7}">
      <dgm:prSet/>
      <dgm:spPr/>
      <dgm:t>
        <a:bodyPr/>
        <a:lstStyle/>
        <a:p>
          <a:endParaRPr lang="en-US"/>
        </a:p>
      </dgm:t>
    </dgm:pt>
    <dgm:pt modelId="{9155B701-D5BE-4D73-B57D-41CF6E7718A3}">
      <dgm:prSet phldrT="[Text]" phldr="1"/>
      <dgm:spPr/>
      <dgm:t>
        <a:bodyPr/>
        <a:lstStyle/>
        <a:p>
          <a:endParaRPr lang="en-US" dirty="0"/>
        </a:p>
      </dgm:t>
    </dgm:pt>
    <dgm:pt modelId="{2E1C79A6-268B-46F7-9EF0-5CC6D025EB76}" type="parTrans" cxnId="{065A45E7-D4B2-412D-8EB0-1AC276E09AC1}">
      <dgm:prSet/>
      <dgm:spPr/>
      <dgm:t>
        <a:bodyPr/>
        <a:lstStyle/>
        <a:p>
          <a:endParaRPr lang="en-US"/>
        </a:p>
      </dgm:t>
    </dgm:pt>
    <dgm:pt modelId="{5060DD81-1A29-4A02-8249-37DE39454A33}" type="sibTrans" cxnId="{065A45E7-D4B2-412D-8EB0-1AC276E09AC1}">
      <dgm:prSet/>
      <dgm:spPr/>
      <dgm:t>
        <a:bodyPr/>
        <a:lstStyle/>
        <a:p>
          <a:endParaRPr lang="en-US"/>
        </a:p>
      </dgm:t>
    </dgm:pt>
    <dgm:pt modelId="{426C2801-FD7B-4883-9211-1D3198CB764C}">
      <dgm:prSet phldrT="[Text]"/>
      <dgm:spPr/>
      <dgm:t>
        <a:bodyPr/>
        <a:lstStyle/>
        <a:p>
          <a:r>
            <a:rPr lang="en-US" dirty="0" smtClean="0"/>
            <a:t>Splitting of combined net profit amongst enterprises in proportion to their relative contributions.</a:t>
          </a:r>
          <a:endParaRPr lang="en-US" dirty="0"/>
        </a:p>
      </dgm:t>
    </dgm:pt>
    <dgm:pt modelId="{673B2A65-1911-4FBE-85C4-52DDFD3EA6A1}" type="parTrans" cxnId="{A5B0A932-FCEA-4DED-87C0-8200942F7B5D}">
      <dgm:prSet/>
      <dgm:spPr/>
      <dgm:t>
        <a:bodyPr/>
        <a:lstStyle/>
        <a:p>
          <a:endParaRPr lang="en-US"/>
        </a:p>
      </dgm:t>
    </dgm:pt>
    <dgm:pt modelId="{C0DEF780-5756-4A22-BC07-A1DED41E5E73}" type="sibTrans" cxnId="{A5B0A932-FCEA-4DED-87C0-8200942F7B5D}">
      <dgm:prSet/>
      <dgm:spPr/>
      <dgm:t>
        <a:bodyPr/>
        <a:lstStyle/>
        <a:p>
          <a:endParaRPr lang="en-US"/>
        </a:p>
      </dgm:t>
    </dgm:pt>
    <dgm:pt modelId="{2568B217-497C-4042-A00B-E31B7A800CB6}">
      <dgm:prSet phldrT="[Text]"/>
      <dgm:spPr/>
      <dgm:t>
        <a:bodyPr/>
        <a:lstStyle/>
        <a:p>
          <a:endParaRPr lang="en-US" dirty="0"/>
        </a:p>
      </dgm:t>
    </dgm:pt>
    <dgm:pt modelId="{D898BE55-BA1F-4F67-953B-095D340ACF2D}" type="parTrans" cxnId="{E3828574-D262-4052-AF7A-BEA59ECA22E1}">
      <dgm:prSet/>
      <dgm:spPr/>
      <dgm:t>
        <a:bodyPr/>
        <a:lstStyle/>
        <a:p>
          <a:endParaRPr lang="en-US"/>
        </a:p>
      </dgm:t>
    </dgm:pt>
    <dgm:pt modelId="{25355044-73F9-441B-8B04-44CEC33EE930}" type="sibTrans" cxnId="{E3828574-D262-4052-AF7A-BEA59ECA22E1}">
      <dgm:prSet/>
      <dgm:spPr/>
      <dgm:t>
        <a:bodyPr/>
        <a:lstStyle/>
        <a:p>
          <a:endParaRPr lang="en-US"/>
        </a:p>
      </dgm:t>
    </dgm:pt>
    <dgm:pt modelId="{C753D872-EE7E-41EA-90D8-66F443A2F31F}">
      <dgm:prSet phldrT="[Text]"/>
      <dgm:spPr/>
      <dgm:t>
        <a:bodyPr/>
        <a:lstStyle/>
        <a:p>
          <a:endParaRPr lang="en-US" dirty="0"/>
        </a:p>
      </dgm:t>
    </dgm:pt>
    <dgm:pt modelId="{87EFB6DA-92DB-4F50-9031-A2A4E8EFCFC1}" type="parTrans" cxnId="{A7ED4464-860B-4D6E-8A4D-19C8B435A1D8}">
      <dgm:prSet/>
      <dgm:spPr/>
      <dgm:t>
        <a:bodyPr/>
        <a:lstStyle/>
        <a:p>
          <a:endParaRPr lang="en-US"/>
        </a:p>
      </dgm:t>
    </dgm:pt>
    <dgm:pt modelId="{0F34E37F-75AF-4839-AD8B-D6C82BBE629A}" type="sibTrans" cxnId="{A7ED4464-860B-4D6E-8A4D-19C8B435A1D8}">
      <dgm:prSet/>
      <dgm:spPr/>
      <dgm:t>
        <a:bodyPr/>
        <a:lstStyle/>
        <a:p>
          <a:endParaRPr lang="en-US"/>
        </a:p>
      </dgm:t>
    </dgm:pt>
    <dgm:pt modelId="{45FB1A5D-FE5A-4702-B42B-58E60EFDCA75}">
      <dgm:prSet/>
      <dgm:spPr/>
      <dgm:t>
        <a:bodyPr/>
        <a:lstStyle/>
        <a:p>
          <a:r>
            <a:rPr lang="en-US" dirty="0" smtClean="0"/>
            <a:t>Profit thus apportioned to the tested party is used to arrive at the arm’s length price.</a:t>
          </a:r>
          <a:endParaRPr lang="en-US" dirty="0"/>
        </a:p>
      </dgm:t>
    </dgm:pt>
    <dgm:pt modelId="{97B1BA27-1597-4DA7-A6A2-E8650783D4C5}" type="parTrans" cxnId="{D698DD67-8013-44B6-B616-9286874EB15E}">
      <dgm:prSet/>
      <dgm:spPr/>
      <dgm:t>
        <a:bodyPr/>
        <a:lstStyle/>
        <a:p>
          <a:endParaRPr lang="en-US"/>
        </a:p>
      </dgm:t>
    </dgm:pt>
    <dgm:pt modelId="{70AC28D5-638F-4B0E-A503-3ABD80B62D13}" type="sibTrans" cxnId="{D698DD67-8013-44B6-B616-9286874EB15E}">
      <dgm:prSet/>
      <dgm:spPr/>
      <dgm:t>
        <a:bodyPr/>
        <a:lstStyle/>
        <a:p>
          <a:endParaRPr lang="en-US"/>
        </a:p>
      </dgm:t>
    </dgm:pt>
    <dgm:pt modelId="{1097C3DF-5B6E-4CDA-B56F-1B5538488A66}" type="pres">
      <dgm:prSet presAssocID="{232EC7A4-985B-4054-BF99-092B27FFE7EB}" presName="linearFlow" presStyleCnt="0">
        <dgm:presLayoutVars>
          <dgm:dir/>
          <dgm:animLvl val="lvl"/>
          <dgm:resizeHandles val="exact"/>
        </dgm:presLayoutVars>
      </dgm:prSet>
      <dgm:spPr/>
      <dgm:t>
        <a:bodyPr/>
        <a:lstStyle/>
        <a:p>
          <a:endParaRPr lang="en-US"/>
        </a:p>
      </dgm:t>
    </dgm:pt>
    <dgm:pt modelId="{66A5ED92-ACEC-4C2D-A0BC-9C4DAD945963}" type="pres">
      <dgm:prSet presAssocID="{1067E528-1D88-4581-8C5C-9F705FEDC409}" presName="composite" presStyleCnt="0"/>
      <dgm:spPr/>
    </dgm:pt>
    <dgm:pt modelId="{EDFBE98B-CFE2-4C44-B075-C83A4E1DEFC0}" type="pres">
      <dgm:prSet presAssocID="{1067E528-1D88-4581-8C5C-9F705FEDC409}" presName="parentText" presStyleLbl="alignNode1" presStyleIdx="0" presStyleCnt="4">
        <dgm:presLayoutVars>
          <dgm:chMax val="1"/>
          <dgm:bulletEnabled val="1"/>
        </dgm:presLayoutVars>
      </dgm:prSet>
      <dgm:spPr/>
      <dgm:t>
        <a:bodyPr/>
        <a:lstStyle/>
        <a:p>
          <a:endParaRPr lang="en-US"/>
        </a:p>
      </dgm:t>
    </dgm:pt>
    <dgm:pt modelId="{A46202EA-C0FB-4B5B-96CB-438C114A3E91}" type="pres">
      <dgm:prSet presAssocID="{1067E528-1D88-4581-8C5C-9F705FEDC409}" presName="descendantText" presStyleLbl="alignAcc1" presStyleIdx="0" presStyleCnt="4">
        <dgm:presLayoutVars>
          <dgm:bulletEnabled val="1"/>
        </dgm:presLayoutVars>
      </dgm:prSet>
      <dgm:spPr/>
      <dgm:t>
        <a:bodyPr/>
        <a:lstStyle/>
        <a:p>
          <a:endParaRPr lang="en-US"/>
        </a:p>
      </dgm:t>
    </dgm:pt>
    <dgm:pt modelId="{EF6855EE-3448-4BFC-B27D-8FDDBA16BC34}" type="pres">
      <dgm:prSet presAssocID="{7A228120-3DB3-43A3-A20B-C5F5C0539476}" presName="sp" presStyleCnt="0"/>
      <dgm:spPr/>
    </dgm:pt>
    <dgm:pt modelId="{820041C9-E82F-49A3-8409-6752FDFCE53A}" type="pres">
      <dgm:prSet presAssocID="{4A62038B-CF19-4191-94FC-C71599521D87}" presName="composite" presStyleCnt="0"/>
      <dgm:spPr/>
    </dgm:pt>
    <dgm:pt modelId="{5E0248FF-F1C9-44A4-A6F7-60A77A82786E}" type="pres">
      <dgm:prSet presAssocID="{4A62038B-CF19-4191-94FC-C71599521D87}" presName="parentText" presStyleLbl="alignNode1" presStyleIdx="1" presStyleCnt="4">
        <dgm:presLayoutVars>
          <dgm:chMax val="1"/>
          <dgm:bulletEnabled val="1"/>
        </dgm:presLayoutVars>
      </dgm:prSet>
      <dgm:spPr/>
      <dgm:t>
        <a:bodyPr/>
        <a:lstStyle/>
        <a:p>
          <a:endParaRPr lang="en-US"/>
        </a:p>
      </dgm:t>
    </dgm:pt>
    <dgm:pt modelId="{61B93F16-3B43-4B8E-9120-EE010A625227}" type="pres">
      <dgm:prSet presAssocID="{4A62038B-CF19-4191-94FC-C71599521D87}" presName="descendantText" presStyleLbl="alignAcc1" presStyleIdx="1" presStyleCnt="4">
        <dgm:presLayoutVars>
          <dgm:bulletEnabled val="1"/>
        </dgm:presLayoutVars>
      </dgm:prSet>
      <dgm:spPr/>
      <dgm:t>
        <a:bodyPr/>
        <a:lstStyle/>
        <a:p>
          <a:endParaRPr lang="en-US"/>
        </a:p>
      </dgm:t>
    </dgm:pt>
    <dgm:pt modelId="{7FE1E1E4-0B3A-4380-89EC-A2AB447612D2}" type="pres">
      <dgm:prSet presAssocID="{B4B259F9-AD5E-41C2-AF6E-4E32008075F4}" presName="sp" presStyleCnt="0"/>
      <dgm:spPr/>
    </dgm:pt>
    <dgm:pt modelId="{B88F6411-0E15-4AD4-9E27-8F4E31BF3934}" type="pres">
      <dgm:prSet presAssocID="{9155B701-D5BE-4D73-B57D-41CF6E7718A3}" presName="composite" presStyleCnt="0"/>
      <dgm:spPr/>
    </dgm:pt>
    <dgm:pt modelId="{B4FAD037-24EB-4F27-87B8-32FCD03BDBB1}" type="pres">
      <dgm:prSet presAssocID="{9155B701-D5BE-4D73-B57D-41CF6E7718A3}" presName="parentText" presStyleLbl="alignNode1" presStyleIdx="2" presStyleCnt="4">
        <dgm:presLayoutVars>
          <dgm:chMax val="1"/>
          <dgm:bulletEnabled val="1"/>
        </dgm:presLayoutVars>
      </dgm:prSet>
      <dgm:spPr/>
      <dgm:t>
        <a:bodyPr/>
        <a:lstStyle/>
        <a:p>
          <a:endParaRPr lang="en-US"/>
        </a:p>
      </dgm:t>
    </dgm:pt>
    <dgm:pt modelId="{01489F76-BF49-4D0A-A4B5-C50278FE3B0A}" type="pres">
      <dgm:prSet presAssocID="{9155B701-D5BE-4D73-B57D-41CF6E7718A3}" presName="descendantText" presStyleLbl="alignAcc1" presStyleIdx="2" presStyleCnt="4">
        <dgm:presLayoutVars>
          <dgm:bulletEnabled val="1"/>
        </dgm:presLayoutVars>
      </dgm:prSet>
      <dgm:spPr/>
      <dgm:t>
        <a:bodyPr/>
        <a:lstStyle/>
        <a:p>
          <a:endParaRPr lang="en-US"/>
        </a:p>
      </dgm:t>
    </dgm:pt>
    <dgm:pt modelId="{8DCAD437-C6C8-44E9-92B8-4AF191922F16}" type="pres">
      <dgm:prSet presAssocID="{5060DD81-1A29-4A02-8249-37DE39454A33}" presName="sp" presStyleCnt="0"/>
      <dgm:spPr/>
    </dgm:pt>
    <dgm:pt modelId="{4DAE03C4-3B0B-4CA4-AC8B-39896D8BD9FA}" type="pres">
      <dgm:prSet presAssocID="{C753D872-EE7E-41EA-90D8-66F443A2F31F}" presName="composite" presStyleCnt="0"/>
      <dgm:spPr/>
    </dgm:pt>
    <dgm:pt modelId="{63A46532-A637-4215-B155-4137D2A74138}" type="pres">
      <dgm:prSet presAssocID="{C753D872-EE7E-41EA-90D8-66F443A2F31F}" presName="parentText" presStyleLbl="alignNode1" presStyleIdx="3" presStyleCnt="4">
        <dgm:presLayoutVars>
          <dgm:chMax val="1"/>
          <dgm:bulletEnabled val="1"/>
        </dgm:presLayoutVars>
      </dgm:prSet>
      <dgm:spPr/>
      <dgm:t>
        <a:bodyPr/>
        <a:lstStyle/>
        <a:p>
          <a:endParaRPr lang="en-US"/>
        </a:p>
      </dgm:t>
    </dgm:pt>
    <dgm:pt modelId="{30ADDD1F-CBAA-46A2-81F3-8350AA95D0BC}" type="pres">
      <dgm:prSet presAssocID="{C753D872-EE7E-41EA-90D8-66F443A2F31F}" presName="descendantText" presStyleLbl="alignAcc1" presStyleIdx="3" presStyleCnt="4">
        <dgm:presLayoutVars>
          <dgm:bulletEnabled val="1"/>
        </dgm:presLayoutVars>
      </dgm:prSet>
      <dgm:spPr/>
      <dgm:t>
        <a:bodyPr/>
        <a:lstStyle/>
        <a:p>
          <a:endParaRPr lang="en-US"/>
        </a:p>
      </dgm:t>
    </dgm:pt>
  </dgm:ptLst>
  <dgm:cxnLst>
    <dgm:cxn modelId="{A5B0A932-FCEA-4DED-87C0-8200942F7B5D}" srcId="{9155B701-D5BE-4D73-B57D-41CF6E7718A3}" destId="{426C2801-FD7B-4883-9211-1D3198CB764C}" srcOrd="0" destOrd="0" parTransId="{673B2A65-1911-4FBE-85C4-52DDFD3EA6A1}" sibTransId="{C0DEF780-5756-4A22-BC07-A1DED41E5E73}"/>
    <dgm:cxn modelId="{1F6041F7-B69D-4C0C-B225-2107B35C51B9}" type="presOf" srcId="{45FB1A5D-FE5A-4702-B42B-58E60EFDCA75}" destId="{30ADDD1F-CBAA-46A2-81F3-8350AA95D0BC}" srcOrd="0" destOrd="0" presId="urn:microsoft.com/office/officeart/2005/8/layout/chevron2"/>
    <dgm:cxn modelId="{A7ED4464-860B-4D6E-8A4D-19C8B435A1D8}" srcId="{232EC7A4-985B-4054-BF99-092B27FFE7EB}" destId="{C753D872-EE7E-41EA-90D8-66F443A2F31F}" srcOrd="3" destOrd="0" parTransId="{87EFB6DA-92DB-4F50-9031-A2A4E8EFCFC1}" sibTransId="{0F34E37F-75AF-4839-AD8B-D6C82BBE629A}"/>
    <dgm:cxn modelId="{6D0DF6F6-6189-4F9C-8EC2-30257159170C}" type="presOf" srcId="{232EC7A4-985B-4054-BF99-092B27FFE7EB}" destId="{1097C3DF-5B6E-4CDA-B56F-1B5538488A66}" srcOrd="0" destOrd="0" presId="urn:microsoft.com/office/officeart/2005/8/layout/chevron2"/>
    <dgm:cxn modelId="{56C9DF02-2085-499D-93FB-33EF2031559B}" type="presOf" srcId="{E5993AF3-E4AC-4EDE-BE9D-611588E6D1C3}" destId="{A46202EA-C0FB-4B5B-96CB-438C114A3E91}" srcOrd="0" destOrd="0" presId="urn:microsoft.com/office/officeart/2005/8/layout/chevron2"/>
    <dgm:cxn modelId="{065A45E7-D4B2-412D-8EB0-1AC276E09AC1}" srcId="{232EC7A4-985B-4054-BF99-092B27FFE7EB}" destId="{9155B701-D5BE-4D73-B57D-41CF6E7718A3}" srcOrd="2" destOrd="0" parTransId="{2E1C79A6-268B-46F7-9EF0-5CC6D025EB76}" sibTransId="{5060DD81-1A29-4A02-8249-37DE39454A33}"/>
    <dgm:cxn modelId="{6C0F5C2F-298C-43A3-81CD-8A24D0115525}" type="presOf" srcId="{426C2801-FD7B-4883-9211-1D3198CB764C}" destId="{01489F76-BF49-4D0A-A4B5-C50278FE3B0A}" srcOrd="0" destOrd="0" presId="urn:microsoft.com/office/officeart/2005/8/layout/chevron2"/>
    <dgm:cxn modelId="{F7479E0F-855F-4034-9576-935D9B76E9F7}" srcId="{232EC7A4-985B-4054-BF99-092B27FFE7EB}" destId="{4A62038B-CF19-4191-94FC-C71599521D87}" srcOrd="1" destOrd="0" parTransId="{C5406E64-B6E2-481C-8ED2-373A29297AA8}" sibTransId="{B4B259F9-AD5E-41C2-AF6E-4E32008075F4}"/>
    <dgm:cxn modelId="{C8334650-0BD3-4322-861A-4251E482E704}" srcId="{1067E528-1D88-4581-8C5C-9F705FEDC409}" destId="{E5993AF3-E4AC-4EDE-BE9D-611588E6D1C3}" srcOrd="0" destOrd="0" parTransId="{4A43C44B-8BB1-47F7-B96F-50BBA4AC19AE}" sibTransId="{9DF7310D-5B91-4981-8E17-8DBB61F84E59}"/>
    <dgm:cxn modelId="{AEFF9AD5-072F-46AB-BA8C-A93DD4C2150A}" type="presOf" srcId="{1067E528-1D88-4581-8C5C-9F705FEDC409}" destId="{EDFBE98B-CFE2-4C44-B075-C83A4E1DEFC0}" srcOrd="0" destOrd="0" presId="urn:microsoft.com/office/officeart/2005/8/layout/chevron2"/>
    <dgm:cxn modelId="{812C989F-907B-45BD-B331-86A2B9955CC2}" srcId="{232EC7A4-985B-4054-BF99-092B27FFE7EB}" destId="{1067E528-1D88-4581-8C5C-9F705FEDC409}" srcOrd="0" destOrd="0" parTransId="{E49EC1FA-1BCB-4D3C-86DF-7E15EF6BF33A}" sibTransId="{7A228120-3DB3-43A3-A20B-C5F5C0539476}"/>
    <dgm:cxn modelId="{D698DD67-8013-44B6-B616-9286874EB15E}" srcId="{C753D872-EE7E-41EA-90D8-66F443A2F31F}" destId="{45FB1A5D-FE5A-4702-B42B-58E60EFDCA75}" srcOrd="0" destOrd="0" parTransId="{97B1BA27-1597-4DA7-A6A2-E8650783D4C5}" sibTransId="{70AC28D5-638F-4B0E-A503-3ABD80B62D13}"/>
    <dgm:cxn modelId="{5C71F230-C8C9-456E-9AFB-6D48AE878B20}" type="presOf" srcId="{9155B701-D5BE-4D73-B57D-41CF6E7718A3}" destId="{B4FAD037-24EB-4F27-87B8-32FCD03BDBB1}" srcOrd="0" destOrd="0" presId="urn:microsoft.com/office/officeart/2005/8/layout/chevron2"/>
    <dgm:cxn modelId="{24F6F482-588F-46B1-9A9C-D6F6618DBF1E}" type="presOf" srcId="{4A62038B-CF19-4191-94FC-C71599521D87}" destId="{5E0248FF-F1C9-44A4-A6F7-60A77A82786E}" srcOrd="0" destOrd="0" presId="urn:microsoft.com/office/officeart/2005/8/layout/chevron2"/>
    <dgm:cxn modelId="{CE36FC85-5FDB-4AB0-973E-4E5EF9B15DAE}" type="presOf" srcId="{C753D872-EE7E-41EA-90D8-66F443A2F31F}" destId="{63A46532-A637-4215-B155-4137D2A74138}" srcOrd="0" destOrd="0" presId="urn:microsoft.com/office/officeart/2005/8/layout/chevron2"/>
    <dgm:cxn modelId="{68BD3777-DDC7-42FE-B6DE-1CD0D0072700}" type="presOf" srcId="{5CF80000-93FE-4627-B694-CDF8428B06F2}" destId="{61B93F16-3B43-4B8E-9120-EE010A625227}" srcOrd="0" destOrd="0" presId="urn:microsoft.com/office/officeart/2005/8/layout/chevron2"/>
    <dgm:cxn modelId="{D1C6CA59-787F-41D8-8ACB-0062BC900FD7}" srcId="{4A62038B-CF19-4191-94FC-C71599521D87}" destId="{5CF80000-93FE-4627-B694-CDF8428B06F2}" srcOrd="0" destOrd="0" parTransId="{BB8364F7-6EF6-4410-9F88-48CFF30773F3}" sibTransId="{191A5D7A-E034-4BFB-8D7B-73AE457D40DB}"/>
    <dgm:cxn modelId="{E3828574-D262-4052-AF7A-BEA59ECA22E1}" srcId="{9155B701-D5BE-4D73-B57D-41CF6E7718A3}" destId="{2568B217-497C-4042-A00B-E31B7A800CB6}" srcOrd="1" destOrd="0" parTransId="{D898BE55-BA1F-4F67-953B-095D340ACF2D}" sibTransId="{25355044-73F9-441B-8B04-44CEC33EE930}"/>
    <dgm:cxn modelId="{B739FFB2-7DC3-4AB3-972D-2A209C1CF6B3}" type="presOf" srcId="{2568B217-497C-4042-A00B-E31B7A800CB6}" destId="{01489F76-BF49-4D0A-A4B5-C50278FE3B0A}" srcOrd="0" destOrd="1" presId="urn:microsoft.com/office/officeart/2005/8/layout/chevron2"/>
    <dgm:cxn modelId="{B344D322-C80E-486A-990B-D0D31F8281E1}" type="presParOf" srcId="{1097C3DF-5B6E-4CDA-B56F-1B5538488A66}" destId="{66A5ED92-ACEC-4C2D-A0BC-9C4DAD945963}" srcOrd="0" destOrd="0" presId="urn:microsoft.com/office/officeart/2005/8/layout/chevron2"/>
    <dgm:cxn modelId="{2CA8C5F1-8C84-42EB-AB67-9905DDCDAB8B}" type="presParOf" srcId="{66A5ED92-ACEC-4C2D-A0BC-9C4DAD945963}" destId="{EDFBE98B-CFE2-4C44-B075-C83A4E1DEFC0}" srcOrd="0" destOrd="0" presId="urn:microsoft.com/office/officeart/2005/8/layout/chevron2"/>
    <dgm:cxn modelId="{3686F07B-7312-4DEC-AD4E-EA2EE21D6E59}" type="presParOf" srcId="{66A5ED92-ACEC-4C2D-A0BC-9C4DAD945963}" destId="{A46202EA-C0FB-4B5B-96CB-438C114A3E91}" srcOrd="1" destOrd="0" presId="urn:microsoft.com/office/officeart/2005/8/layout/chevron2"/>
    <dgm:cxn modelId="{6D31806A-6F11-44C1-8AD0-12638B33540B}" type="presParOf" srcId="{1097C3DF-5B6E-4CDA-B56F-1B5538488A66}" destId="{EF6855EE-3448-4BFC-B27D-8FDDBA16BC34}" srcOrd="1" destOrd="0" presId="urn:microsoft.com/office/officeart/2005/8/layout/chevron2"/>
    <dgm:cxn modelId="{AA220918-FA26-4BC2-B092-68F622556C77}" type="presParOf" srcId="{1097C3DF-5B6E-4CDA-B56F-1B5538488A66}" destId="{820041C9-E82F-49A3-8409-6752FDFCE53A}" srcOrd="2" destOrd="0" presId="urn:microsoft.com/office/officeart/2005/8/layout/chevron2"/>
    <dgm:cxn modelId="{23DFC856-A656-444A-A898-89F86398248D}" type="presParOf" srcId="{820041C9-E82F-49A3-8409-6752FDFCE53A}" destId="{5E0248FF-F1C9-44A4-A6F7-60A77A82786E}" srcOrd="0" destOrd="0" presId="urn:microsoft.com/office/officeart/2005/8/layout/chevron2"/>
    <dgm:cxn modelId="{F927E253-931D-486C-9494-E2F62149F316}" type="presParOf" srcId="{820041C9-E82F-49A3-8409-6752FDFCE53A}" destId="{61B93F16-3B43-4B8E-9120-EE010A625227}" srcOrd="1" destOrd="0" presId="urn:microsoft.com/office/officeart/2005/8/layout/chevron2"/>
    <dgm:cxn modelId="{914C07CC-643F-47FF-A69D-E7BFB2A72828}" type="presParOf" srcId="{1097C3DF-5B6E-4CDA-B56F-1B5538488A66}" destId="{7FE1E1E4-0B3A-4380-89EC-A2AB447612D2}" srcOrd="3" destOrd="0" presId="urn:microsoft.com/office/officeart/2005/8/layout/chevron2"/>
    <dgm:cxn modelId="{09C6C8F8-9DEF-4411-B7FC-BEE340B3F1C7}" type="presParOf" srcId="{1097C3DF-5B6E-4CDA-B56F-1B5538488A66}" destId="{B88F6411-0E15-4AD4-9E27-8F4E31BF3934}" srcOrd="4" destOrd="0" presId="urn:microsoft.com/office/officeart/2005/8/layout/chevron2"/>
    <dgm:cxn modelId="{B3D50812-961F-402C-92CA-3F89B2198C90}" type="presParOf" srcId="{B88F6411-0E15-4AD4-9E27-8F4E31BF3934}" destId="{B4FAD037-24EB-4F27-87B8-32FCD03BDBB1}" srcOrd="0" destOrd="0" presId="urn:microsoft.com/office/officeart/2005/8/layout/chevron2"/>
    <dgm:cxn modelId="{3B4E6D6E-D28F-49F0-919F-D36BF6060539}" type="presParOf" srcId="{B88F6411-0E15-4AD4-9E27-8F4E31BF3934}" destId="{01489F76-BF49-4D0A-A4B5-C50278FE3B0A}" srcOrd="1" destOrd="0" presId="urn:microsoft.com/office/officeart/2005/8/layout/chevron2"/>
    <dgm:cxn modelId="{9FE72053-5139-42FB-A948-3A975A934A2B}" type="presParOf" srcId="{1097C3DF-5B6E-4CDA-B56F-1B5538488A66}" destId="{8DCAD437-C6C8-44E9-92B8-4AF191922F16}" srcOrd="5" destOrd="0" presId="urn:microsoft.com/office/officeart/2005/8/layout/chevron2"/>
    <dgm:cxn modelId="{6B6C3FCC-CB9D-4F29-AC20-9A056254A3B7}" type="presParOf" srcId="{1097C3DF-5B6E-4CDA-B56F-1B5538488A66}" destId="{4DAE03C4-3B0B-4CA4-AC8B-39896D8BD9FA}" srcOrd="6" destOrd="0" presId="urn:microsoft.com/office/officeart/2005/8/layout/chevron2"/>
    <dgm:cxn modelId="{DC9BE595-AF7C-491F-AA32-2C8C5FE69A6E}" type="presParOf" srcId="{4DAE03C4-3B0B-4CA4-AC8B-39896D8BD9FA}" destId="{63A46532-A637-4215-B155-4137D2A74138}" srcOrd="0" destOrd="0" presId="urn:microsoft.com/office/officeart/2005/8/layout/chevron2"/>
    <dgm:cxn modelId="{31F911FF-C19A-4670-94B6-7A464AA23A7F}" type="presParOf" srcId="{4DAE03C4-3B0B-4CA4-AC8B-39896D8BD9FA}" destId="{30ADDD1F-CBAA-46A2-81F3-8350AA95D0BC}"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33789"/>
        </a:solidFill>
        <a:effectLst/>
      </p:bgPr>
    </p:bg>
    <p:spTree>
      <p:nvGrpSpPr>
        <p:cNvPr id="1" name=""/>
        <p:cNvGrpSpPr/>
        <p:nvPr/>
      </p:nvGrpSpPr>
      <p:grpSpPr>
        <a:xfrm>
          <a:off x="0" y="0"/>
          <a:ext cx="0" cy="0"/>
          <a:chOff x="0" y="0"/>
          <a:chExt cx="0" cy="0"/>
        </a:xfrm>
      </p:grpSpPr>
      <p:pic>
        <p:nvPicPr>
          <p:cNvPr id="4" name="Picture 3" descr="income_tax_expert_study_group-meeting-9.jpg"/>
          <p:cNvPicPr>
            <a:picLocks noChangeAspect="1"/>
          </p:cNvPicPr>
          <p:nvPr/>
        </p:nvPicPr>
        <p:blipFill>
          <a:blip r:embed="rId2"/>
          <a:stretch>
            <a:fillRect/>
          </a:stretch>
        </p:blipFill>
        <p:spPr>
          <a:xfrm>
            <a:off x="0" y="0"/>
            <a:ext cx="9144000" cy="5257800"/>
          </a:xfrm>
          <a:prstGeom prst="rect">
            <a:avLst/>
          </a:prstGeom>
        </p:spPr>
      </p:pic>
      <p:sp>
        <p:nvSpPr>
          <p:cNvPr id="7" name="Rectangle 6"/>
          <p:cNvSpPr/>
          <p:nvPr/>
        </p:nvSpPr>
        <p:spPr>
          <a:xfrm>
            <a:off x="1219200" y="5562600"/>
            <a:ext cx="6477000"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Transfer Pricing</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accent1">
                    <a:lumMod val="75000"/>
                  </a:schemeClr>
                </a:solidFill>
              </a:rPr>
              <a:t>Specified Domestic Transaction (Section 92BA)</a:t>
            </a:r>
            <a:endParaRPr lang="en-US" sz="3200" b="1" dirty="0">
              <a:solidFill>
                <a:schemeClr val="accent1">
                  <a:lumMod val="75000"/>
                </a:schemeClr>
              </a:solidFill>
            </a:endParaRPr>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1600" dirty="0" smtClean="0">
                <a:solidFill>
                  <a:schemeClr val="accent1">
                    <a:lumMod val="75000"/>
                  </a:schemeClr>
                </a:solidFill>
              </a:rPr>
              <a:t>Any  of the specified transactions, not being any international transaction, namely:</a:t>
            </a:r>
          </a:p>
          <a:p>
            <a:pPr indent="17463">
              <a:lnSpc>
                <a:spcPct val="150000"/>
              </a:lnSpc>
              <a:buFont typeface="Wingdings" pitchFamily="2" charset="2"/>
              <a:buChar char="Ø"/>
            </a:pPr>
            <a:r>
              <a:rPr lang="en-US" sz="1600" dirty="0" smtClean="0">
                <a:solidFill>
                  <a:schemeClr val="accent1">
                    <a:lumMod val="75000"/>
                  </a:schemeClr>
                </a:solidFill>
              </a:rPr>
              <a:t>Transaction referred to in Section 80A;</a:t>
            </a:r>
          </a:p>
          <a:p>
            <a:pPr indent="17463">
              <a:lnSpc>
                <a:spcPct val="150000"/>
              </a:lnSpc>
              <a:buFont typeface="Wingdings" pitchFamily="2" charset="2"/>
              <a:buChar char="Ø"/>
            </a:pPr>
            <a:r>
              <a:rPr lang="en-US" sz="1600" dirty="0" smtClean="0">
                <a:solidFill>
                  <a:schemeClr val="accent1">
                    <a:lumMod val="75000"/>
                  </a:schemeClr>
                </a:solidFill>
              </a:rPr>
              <a:t>Transfer of goods or services referred to in sub-section(8) of Section 80-IA;</a:t>
            </a:r>
          </a:p>
          <a:p>
            <a:pPr indent="17463">
              <a:lnSpc>
                <a:spcPct val="150000"/>
              </a:lnSpc>
              <a:buFont typeface="Wingdings" pitchFamily="2" charset="2"/>
              <a:buChar char="Ø"/>
            </a:pPr>
            <a:r>
              <a:rPr lang="en-US" sz="1600" dirty="0" smtClean="0">
                <a:solidFill>
                  <a:schemeClr val="accent1">
                    <a:lumMod val="75000"/>
                  </a:schemeClr>
                </a:solidFill>
              </a:rPr>
              <a:t>Any business transacted between the </a:t>
            </a:r>
            <a:r>
              <a:rPr lang="en-US" sz="1600" dirty="0" err="1" smtClean="0">
                <a:solidFill>
                  <a:schemeClr val="accent1">
                    <a:lumMod val="75000"/>
                  </a:schemeClr>
                </a:solidFill>
              </a:rPr>
              <a:t>assessee</a:t>
            </a:r>
            <a:r>
              <a:rPr lang="en-US" sz="1600" dirty="0" smtClean="0">
                <a:solidFill>
                  <a:schemeClr val="accent1">
                    <a:lumMod val="75000"/>
                  </a:schemeClr>
                </a:solidFill>
              </a:rPr>
              <a:t> and other persons as referred to in sub-section (10) of section 80-IA;</a:t>
            </a:r>
          </a:p>
          <a:p>
            <a:pPr indent="17463">
              <a:lnSpc>
                <a:spcPct val="150000"/>
              </a:lnSpc>
              <a:buFont typeface="Wingdings" pitchFamily="2" charset="2"/>
              <a:buChar char="Ø"/>
            </a:pPr>
            <a:r>
              <a:rPr lang="en-US" sz="1600" dirty="0" smtClean="0">
                <a:solidFill>
                  <a:schemeClr val="accent1">
                    <a:lumMod val="75000"/>
                  </a:schemeClr>
                </a:solidFill>
              </a:rPr>
              <a:t>Any transaction, referred to in any other sections under Chapter VI-A or Section 10AA, to which provisions of sub-section (8) or sub-section (10) of section 80-IA are applicable;</a:t>
            </a:r>
          </a:p>
          <a:p>
            <a:pPr indent="17463">
              <a:lnSpc>
                <a:spcPct val="150000"/>
              </a:lnSpc>
              <a:buFont typeface="Wingdings" pitchFamily="2" charset="2"/>
              <a:buChar char="Ø"/>
            </a:pPr>
            <a:r>
              <a:rPr lang="en-US" sz="1600" dirty="0" smtClean="0">
                <a:solidFill>
                  <a:schemeClr val="accent1">
                    <a:lumMod val="75000"/>
                  </a:schemeClr>
                </a:solidFill>
              </a:rPr>
              <a:t>Any other transaction as may be prescribed</a:t>
            </a:r>
          </a:p>
          <a:p>
            <a:pPr indent="17463">
              <a:lnSpc>
                <a:spcPct val="150000"/>
              </a:lnSpc>
              <a:buFont typeface="Wingdings" pitchFamily="2" charset="2"/>
              <a:buChar char="Ø"/>
            </a:pPr>
            <a:endParaRPr lang="en-US" sz="1600" dirty="0">
              <a:solidFill>
                <a:schemeClr val="accent1">
                  <a:lumMod val="75000"/>
                </a:schemeClr>
              </a:solidFill>
            </a:endParaRPr>
          </a:p>
          <a:p>
            <a:pPr indent="17463">
              <a:lnSpc>
                <a:spcPct val="150000"/>
              </a:lnSpc>
              <a:buNone/>
            </a:pPr>
            <a:r>
              <a:rPr lang="en-US" sz="1600" i="1" dirty="0" smtClean="0">
                <a:solidFill>
                  <a:schemeClr val="accent1">
                    <a:lumMod val="75000"/>
                  </a:schemeClr>
                </a:solidFill>
              </a:rPr>
              <a:t>(NOTE: The provisions of Section 92BA i.e. Specified Domestic Transaction would be applicable if the aggregate value of  transactions  entered into by </a:t>
            </a:r>
            <a:r>
              <a:rPr lang="en-US" sz="1600" i="1" dirty="0" err="1" smtClean="0">
                <a:solidFill>
                  <a:schemeClr val="accent1">
                    <a:lumMod val="75000"/>
                  </a:schemeClr>
                </a:solidFill>
              </a:rPr>
              <a:t>assessee</a:t>
            </a:r>
            <a:r>
              <a:rPr lang="en-US" sz="1600" i="1" dirty="0" smtClean="0">
                <a:solidFill>
                  <a:schemeClr val="accent1">
                    <a:lumMod val="75000"/>
                  </a:schemeClr>
                </a:solidFill>
              </a:rPr>
              <a:t> in the previous year exceeds </a:t>
            </a:r>
            <a:r>
              <a:rPr lang="en-US" sz="1600" b="1" i="1" u="sng" dirty="0" smtClean="0">
                <a:solidFill>
                  <a:schemeClr val="accent1">
                    <a:lumMod val="75000"/>
                  </a:schemeClr>
                </a:solidFill>
              </a:rPr>
              <a:t>INR 20 </a:t>
            </a:r>
            <a:r>
              <a:rPr lang="en-US" sz="1600" b="1" i="1" u="sng" dirty="0" err="1" smtClean="0">
                <a:solidFill>
                  <a:schemeClr val="accent1">
                    <a:lumMod val="75000"/>
                  </a:schemeClr>
                </a:solidFill>
              </a:rPr>
              <a:t>crores</a:t>
            </a:r>
            <a:r>
              <a:rPr lang="en-US" sz="1600" i="1" dirty="0" smtClean="0">
                <a:solidFill>
                  <a:schemeClr val="accent1">
                    <a:lumMod val="75000"/>
                  </a:schemeClr>
                </a:solidFill>
              </a:rPr>
              <a:t>.) </a:t>
            </a:r>
            <a:endParaRPr lang="en-US" sz="1600" i="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pPr algn="l"/>
            <a:r>
              <a:rPr lang="en-US" b="1" dirty="0" smtClean="0">
                <a:solidFill>
                  <a:schemeClr val="accent1">
                    <a:lumMod val="75000"/>
                  </a:schemeClr>
                </a:solidFill>
              </a:rPr>
              <a:t>Concept:</a:t>
            </a:r>
            <a:endParaRPr lang="en-US" b="1" dirty="0">
              <a:solidFill>
                <a:schemeClr val="accent1">
                  <a:lumMod val="75000"/>
                </a:schemeClr>
              </a:solidFill>
            </a:endParaRPr>
          </a:p>
        </p:txBody>
      </p:sp>
      <p:pic>
        <p:nvPicPr>
          <p:cNvPr id="8" name="Content Placeholder 7" descr="Capture.PNG"/>
          <p:cNvPicPr>
            <a:picLocks noGrp="1" noChangeAspect="1"/>
          </p:cNvPicPr>
          <p:nvPr>
            <p:ph idx="1"/>
          </p:nvPr>
        </p:nvPicPr>
        <p:blipFill>
          <a:blip r:embed="rId2"/>
          <a:stretch>
            <a:fillRect/>
          </a:stretch>
        </p:blipFill>
        <p:spPr>
          <a:xfrm>
            <a:off x="533400" y="1781678"/>
            <a:ext cx="8153400" cy="4542922"/>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l"/>
            <a:r>
              <a:rPr lang="en-US" b="1" dirty="0" smtClean="0">
                <a:solidFill>
                  <a:schemeClr val="accent1">
                    <a:lumMod val="75000"/>
                  </a:schemeClr>
                </a:solidFill>
              </a:rPr>
              <a:t>Arm’s Length Price:</a:t>
            </a:r>
            <a:endParaRPr lang="en-US" b="1"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US" sz="2000" b="1" dirty="0" smtClean="0">
                <a:solidFill>
                  <a:schemeClr val="accent1">
                    <a:lumMod val="75000"/>
                  </a:schemeClr>
                </a:solidFill>
              </a:rPr>
              <a:t>Price applied or proposed to be applied in a transaction between persons other than associated enterprises, in uncontrolled conditions.</a:t>
            </a:r>
            <a:r>
              <a:rPr lang="en-US" sz="2000" b="1" dirty="0" smtClean="0"/>
              <a:t> </a:t>
            </a:r>
          </a:p>
          <a:p>
            <a:endParaRPr lang="en-US" sz="2000" b="1" dirty="0"/>
          </a:p>
          <a:p>
            <a:r>
              <a:rPr lang="en-US" sz="2000" b="1" dirty="0" smtClean="0">
                <a:solidFill>
                  <a:schemeClr val="accent1">
                    <a:lumMod val="75000"/>
                  </a:schemeClr>
                </a:solidFill>
              </a:rPr>
              <a:t>Determination of arm’s length prices using one of the Prescribed method.</a:t>
            </a:r>
          </a:p>
          <a:p>
            <a:endParaRPr lang="en-US" sz="2000" b="1" dirty="0"/>
          </a:p>
          <a:p>
            <a:endParaRPr lang="en-US" sz="2000" b="1" dirty="0"/>
          </a:p>
        </p:txBody>
      </p:sp>
      <p:sp>
        <p:nvSpPr>
          <p:cNvPr id="4" name="Oval 3"/>
          <p:cNvSpPr/>
          <p:nvPr/>
        </p:nvSpPr>
        <p:spPr>
          <a:xfrm>
            <a:off x="2971800" y="3352800"/>
            <a:ext cx="2895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Whether arrived at a single price?</a:t>
            </a:r>
            <a:endParaRPr lang="en-US" dirty="0"/>
          </a:p>
        </p:txBody>
      </p:sp>
      <p:sp>
        <p:nvSpPr>
          <p:cNvPr id="5" name="Right Arrow 4"/>
          <p:cNvSpPr/>
          <p:nvPr/>
        </p:nvSpPr>
        <p:spPr>
          <a:xfrm>
            <a:off x="5943600" y="4038600"/>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2438400" y="4038600"/>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371600" y="3810000"/>
            <a:ext cx="7620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YES</a:t>
            </a:r>
            <a:endParaRPr lang="en-US" dirty="0"/>
          </a:p>
        </p:txBody>
      </p:sp>
      <p:sp>
        <p:nvSpPr>
          <p:cNvPr id="8" name="Oval 7"/>
          <p:cNvSpPr/>
          <p:nvPr/>
        </p:nvSpPr>
        <p:spPr>
          <a:xfrm>
            <a:off x="6781800" y="3810000"/>
            <a:ext cx="7620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a:t>
            </a:r>
            <a:endParaRPr lang="en-US" dirty="0"/>
          </a:p>
        </p:txBody>
      </p:sp>
      <p:cxnSp>
        <p:nvCxnSpPr>
          <p:cNvPr id="10" name="Straight Arrow Connector 9"/>
          <p:cNvCxnSpPr>
            <a:stCxn id="7" idx="4"/>
          </p:cNvCxnSpPr>
          <p:nvPr/>
        </p:nvCxnSpPr>
        <p:spPr>
          <a:xfrm rot="5400000">
            <a:off x="1562100" y="46863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4"/>
          </p:cNvCxnSpPr>
          <p:nvPr/>
        </p:nvCxnSpPr>
        <p:spPr>
          <a:xfrm rot="5400000">
            <a:off x="6972300" y="46863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04800" y="5029200"/>
            <a:ext cx="2743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The price thus determined is arm’s length price.</a:t>
            </a:r>
            <a:endParaRPr lang="en-US" sz="1400" dirty="0"/>
          </a:p>
        </p:txBody>
      </p:sp>
      <p:sp>
        <p:nvSpPr>
          <p:cNvPr id="14" name="Oval 13"/>
          <p:cNvSpPr/>
          <p:nvPr/>
        </p:nvSpPr>
        <p:spPr>
          <a:xfrm>
            <a:off x="3886200" y="4953000"/>
            <a:ext cx="49530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The arithmetic mean of such prices or a price which varies from such arithmetic mean by +/- 3% (or 1% as the case may be) is the arm’s length price (92C(2)). It is pertinent to note that the range concept has been introduced vide Finance Act, 2014</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accent1">
                    <a:lumMod val="75000"/>
                  </a:schemeClr>
                </a:solidFill>
              </a:rPr>
              <a:t>Prescribed Transfer Pricing Methods</a:t>
            </a:r>
            <a:endParaRPr lang="en-US" b="1" dirty="0">
              <a:solidFill>
                <a:schemeClr val="accent1">
                  <a:lumMod val="75000"/>
                </a:schemeClr>
              </a:solidFill>
            </a:endParaRPr>
          </a:p>
        </p:txBody>
      </p:sp>
      <p:graphicFrame>
        <p:nvGraphicFramePr>
          <p:cNvPr id="4" name="Content Placeholder 3"/>
          <p:cNvGraphicFramePr>
            <a:graphicFrameLocks noGrp="1"/>
          </p:cNvGraphicFramePr>
          <p:nvPr>
            <p:ph idx="1"/>
          </p:nvPr>
        </p:nvGraphicFramePr>
        <p:xfrm>
          <a:off x="457200" y="1600200"/>
          <a:ext cx="38862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p:cNvGraphicFramePr>
          <p:nvPr/>
        </p:nvGraphicFramePr>
        <p:xfrm>
          <a:off x="4724400" y="1752600"/>
          <a:ext cx="38862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accent1">
                    <a:lumMod val="75000"/>
                  </a:schemeClr>
                </a:solidFill>
              </a:rPr>
              <a:t>Selection of Most appropriate Method (Rule 10C)</a:t>
            </a:r>
            <a:endParaRPr lang="en-US" b="1" dirty="0">
              <a:solidFill>
                <a:schemeClr val="accent1">
                  <a:lumMod val="75000"/>
                </a:schemeClr>
              </a:solidFill>
            </a:endParaRPr>
          </a:p>
        </p:txBody>
      </p:sp>
      <p:sp>
        <p:nvSpPr>
          <p:cNvPr id="3" name="Content Placeholder 2"/>
          <p:cNvSpPr>
            <a:spLocks noGrp="1"/>
          </p:cNvSpPr>
          <p:nvPr>
            <p:ph idx="1"/>
          </p:nvPr>
        </p:nvSpPr>
        <p:spPr/>
        <p:txBody>
          <a:bodyPr>
            <a:normAutofit fontScale="70000" lnSpcReduction="20000"/>
          </a:bodyPr>
          <a:lstStyle/>
          <a:p>
            <a:r>
              <a:rPr lang="en-US" sz="2400" dirty="0" smtClean="0">
                <a:solidFill>
                  <a:schemeClr val="accent1">
                    <a:lumMod val="75000"/>
                  </a:schemeClr>
                </a:solidFill>
              </a:rPr>
              <a:t>Following factors should be taken into account:</a:t>
            </a:r>
          </a:p>
          <a:p>
            <a:pPr indent="17463">
              <a:buFont typeface="Wingdings" pitchFamily="2" charset="2"/>
              <a:buChar char="Ø"/>
            </a:pPr>
            <a:r>
              <a:rPr lang="en-US" sz="2400" dirty="0" smtClean="0">
                <a:solidFill>
                  <a:schemeClr val="accent1">
                    <a:lumMod val="75000"/>
                  </a:schemeClr>
                </a:solidFill>
              </a:rPr>
              <a:t>Nature and class of the international transactions.</a:t>
            </a:r>
          </a:p>
          <a:p>
            <a:pPr indent="17463">
              <a:buNone/>
            </a:pPr>
            <a:endParaRPr lang="en-US" sz="2400" dirty="0" smtClean="0">
              <a:solidFill>
                <a:schemeClr val="accent1">
                  <a:lumMod val="75000"/>
                </a:schemeClr>
              </a:solidFill>
            </a:endParaRPr>
          </a:p>
          <a:p>
            <a:pPr indent="17463">
              <a:buFont typeface="Wingdings" pitchFamily="2" charset="2"/>
              <a:buChar char="Ø"/>
            </a:pPr>
            <a:r>
              <a:rPr lang="en-US" sz="2400" dirty="0" smtClean="0">
                <a:solidFill>
                  <a:schemeClr val="accent1">
                    <a:lumMod val="75000"/>
                  </a:schemeClr>
                </a:solidFill>
              </a:rPr>
              <a:t>The class of associated enterprises entering into the transaction and the functions performed by them taking into account assets employed and risks assumed by such enterprises.</a:t>
            </a:r>
          </a:p>
          <a:p>
            <a:pPr indent="17463">
              <a:buNone/>
            </a:pPr>
            <a:endParaRPr lang="en-US" sz="2400" dirty="0" smtClean="0">
              <a:solidFill>
                <a:schemeClr val="accent1">
                  <a:lumMod val="75000"/>
                </a:schemeClr>
              </a:solidFill>
            </a:endParaRPr>
          </a:p>
          <a:p>
            <a:pPr indent="17463">
              <a:buFont typeface="Wingdings" pitchFamily="2" charset="2"/>
              <a:buChar char="Ø"/>
            </a:pPr>
            <a:r>
              <a:rPr lang="en-US" sz="2400" dirty="0" smtClean="0">
                <a:solidFill>
                  <a:schemeClr val="accent1">
                    <a:lumMod val="75000"/>
                  </a:schemeClr>
                </a:solidFill>
              </a:rPr>
              <a:t>Availability, coverage and reliability of data necessary for application of method.</a:t>
            </a:r>
          </a:p>
          <a:p>
            <a:pPr indent="17463">
              <a:buFont typeface="Wingdings" pitchFamily="2" charset="2"/>
              <a:buChar char="Ø"/>
            </a:pPr>
            <a:endParaRPr lang="en-US" sz="2400" dirty="0" smtClean="0">
              <a:solidFill>
                <a:schemeClr val="accent1">
                  <a:lumMod val="75000"/>
                </a:schemeClr>
              </a:solidFill>
            </a:endParaRPr>
          </a:p>
          <a:p>
            <a:pPr indent="17463">
              <a:buFont typeface="Wingdings" pitchFamily="2" charset="2"/>
              <a:buChar char="Ø"/>
            </a:pPr>
            <a:r>
              <a:rPr lang="en-US" sz="2400" dirty="0" smtClean="0">
                <a:solidFill>
                  <a:schemeClr val="accent1">
                    <a:lumMod val="75000"/>
                  </a:schemeClr>
                </a:solidFill>
              </a:rPr>
              <a:t>Degree of comparability existing between the international transaction and between the enterprises entering into such transactions.</a:t>
            </a:r>
          </a:p>
          <a:p>
            <a:pPr indent="17463">
              <a:buFont typeface="Wingdings" pitchFamily="2" charset="2"/>
              <a:buChar char="Ø"/>
            </a:pPr>
            <a:endParaRPr lang="en-US" sz="2400" dirty="0" smtClean="0">
              <a:solidFill>
                <a:schemeClr val="accent1">
                  <a:lumMod val="75000"/>
                </a:schemeClr>
              </a:solidFill>
            </a:endParaRPr>
          </a:p>
          <a:p>
            <a:pPr indent="17463">
              <a:buFont typeface="Wingdings" pitchFamily="2" charset="2"/>
              <a:buChar char="Ø"/>
            </a:pPr>
            <a:r>
              <a:rPr lang="en-US" sz="2400" dirty="0" smtClean="0">
                <a:solidFill>
                  <a:schemeClr val="accent1">
                    <a:lumMod val="75000"/>
                  </a:schemeClr>
                </a:solidFill>
              </a:rPr>
              <a:t>The extent to which reliable and accurate adjustments can be made on account of any differences between the international transactions and the comparable uncontrolled transaction or the enterprises entering into these transactions.</a:t>
            </a:r>
          </a:p>
          <a:p>
            <a:pPr indent="17463">
              <a:buFont typeface="Wingdings" pitchFamily="2" charset="2"/>
              <a:buChar char="Ø"/>
            </a:pPr>
            <a:endParaRPr lang="en-US" sz="2400" dirty="0" smtClean="0">
              <a:solidFill>
                <a:schemeClr val="accent1">
                  <a:lumMod val="75000"/>
                </a:schemeClr>
              </a:solidFill>
            </a:endParaRPr>
          </a:p>
          <a:p>
            <a:pPr indent="17463">
              <a:buFont typeface="Wingdings" pitchFamily="2" charset="2"/>
              <a:buChar char="Ø"/>
            </a:pPr>
            <a:r>
              <a:rPr lang="en-US" sz="2400" dirty="0" smtClean="0">
                <a:solidFill>
                  <a:schemeClr val="accent1">
                    <a:lumMod val="75000"/>
                  </a:schemeClr>
                </a:solidFill>
              </a:rPr>
              <a:t>The nature, extent and reliability of assumptions required to be made in application of a method.</a:t>
            </a:r>
            <a:endParaRPr lang="en-US" sz="24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chemeClr val="accent1">
                    <a:lumMod val="75000"/>
                  </a:schemeClr>
                </a:solidFill>
              </a:rPr>
              <a:t>Comparable Uncontrolled Price Method [Rule 10B(1)(a)]</a:t>
            </a:r>
            <a:endParaRPr lang="en-US" sz="2800" b="1" dirty="0">
              <a:solidFill>
                <a:schemeClr val="accent1">
                  <a:lumMod val="75000"/>
                </a:schemeClr>
              </a:solidFill>
            </a:endParaRPr>
          </a:p>
        </p:txBody>
      </p:sp>
      <p:sp>
        <p:nvSpPr>
          <p:cNvPr id="3" name="Content Placeholder 2"/>
          <p:cNvSpPr>
            <a:spLocks noGrp="1"/>
          </p:cNvSpPr>
          <p:nvPr>
            <p:ph idx="1"/>
          </p:nvPr>
        </p:nvSpPr>
        <p:spPr/>
        <p:txBody>
          <a:bodyPr/>
          <a:lstStyle/>
          <a:p>
            <a:r>
              <a:rPr lang="en-US" sz="1600" dirty="0" smtClean="0">
                <a:solidFill>
                  <a:schemeClr val="accent1">
                    <a:lumMod val="75000"/>
                  </a:schemeClr>
                </a:solidFill>
              </a:rPr>
              <a:t>Considered the most preferred method, for all transactions, if information is available. </a:t>
            </a:r>
          </a:p>
          <a:p>
            <a:r>
              <a:rPr lang="en-US" sz="1600" dirty="0" smtClean="0">
                <a:solidFill>
                  <a:schemeClr val="accent1">
                    <a:lumMod val="75000"/>
                  </a:schemeClr>
                </a:solidFill>
              </a:rPr>
              <a:t>Compares the price charged in a controlled transaction with the price in an uncontrolled transaction.</a:t>
            </a:r>
          </a:p>
          <a:p>
            <a:r>
              <a:rPr lang="en-US" sz="1600" dirty="0" smtClean="0">
                <a:solidFill>
                  <a:schemeClr val="accent1">
                    <a:lumMod val="75000"/>
                  </a:schemeClr>
                </a:solidFill>
              </a:rPr>
              <a:t>Comparable can be ‘internal’ or ‘external’.</a:t>
            </a:r>
          </a:p>
          <a:p>
            <a:r>
              <a:rPr lang="en-US" sz="1600" dirty="0" smtClean="0">
                <a:solidFill>
                  <a:schemeClr val="accent1">
                    <a:lumMod val="75000"/>
                  </a:schemeClr>
                </a:solidFill>
              </a:rPr>
              <a:t>Requires strict comparability in products, contractual terms, economic terms, etc.</a:t>
            </a:r>
          </a:p>
          <a:p>
            <a:r>
              <a:rPr lang="en-US" sz="1600" dirty="0" smtClean="0">
                <a:solidFill>
                  <a:schemeClr val="accent1">
                    <a:lumMod val="75000"/>
                  </a:schemeClr>
                </a:solidFill>
              </a:rPr>
              <a:t>Most direct and accurate method.</a:t>
            </a:r>
          </a:p>
          <a:p>
            <a:endParaRPr lang="en-US" sz="1600" dirty="0" smtClean="0">
              <a:solidFill>
                <a:schemeClr val="accent1">
                  <a:lumMod val="75000"/>
                </a:schemeClr>
              </a:solidFill>
            </a:endParaRPr>
          </a:p>
          <a:p>
            <a:pPr>
              <a:buNone/>
            </a:pPr>
            <a:r>
              <a:rPr lang="en-US" sz="2000" b="1" dirty="0" smtClean="0">
                <a:solidFill>
                  <a:schemeClr val="accent1">
                    <a:lumMod val="75000"/>
                  </a:schemeClr>
                </a:solidFill>
              </a:rPr>
              <a:t>Applicability:</a:t>
            </a:r>
          </a:p>
          <a:p>
            <a:pPr>
              <a:buNone/>
            </a:pPr>
            <a:endParaRPr lang="en-US" sz="1600" b="1" dirty="0" smtClean="0">
              <a:solidFill>
                <a:schemeClr val="accent1">
                  <a:lumMod val="75000"/>
                </a:schemeClr>
              </a:solidFill>
            </a:endParaRPr>
          </a:p>
          <a:p>
            <a:r>
              <a:rPr lang="en-US" sz="1600" dirty="0" smtClean="0">
                <a:solidFill>
                  <a:schemeClr val="accent1">
                    <a:lumMod val="75000"/>
                  </a:schemeClr>
                </a:solidFill>
              </a:rPr>
              <a:t>Transfer of tangibles i.e. standard products/ goods.</a:t>
            </a:r>
          </a:p>
          <a:p>
            <a:r>
              <a:rPr lang="en-US" sz="1600" dirty="0" smtClean="0">
                <a:solidFill>
                  <a:schemeClr val="accent1">
                    <a:lumMod val="75000"/>
                  </a:schemeClr>
                </a:solidFill>
              </a:rPr>
              <a:t>Use in case of strong similarity of products.</a:t>
            </a:r>
            <a:endParaRPr lang="en-US" sz="16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accent1">
                    <a:lumMod val="75000"/>
                  </a:schemeClr>
                </a:solidFill>
              </a:rPr>
              <a:t>Comparable Uncontrolled Price Method</a:t>
            </a:r>
            <a:endParaRPr lang="en-US" sz="3200" dirty="0"/>
          </a:p>
        </p:txBody>
      </p:sp>
      <p:graphicFrame>
        <p:nvGraphicFramePr>
          <p:cNvPr id="4" name="Content Placeholder 3"/>
          <p:cNvGraphicFramePr>
            <a:graphicFrameLocks noGrp="1"/>
          </p:cNvGraphicFramePr>
          <p:nvPr>
            <p:ph idx="1"/>
          </p:nvPr>
        </p:nvGraphicFramePr>
        <p:xfrm>
          <a:off x="457200" y="13716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accent1">
                    <a:lumMod val="75000"/>
                  </a:schemeClr>
                </a:solidFill>
              </a:rPr>
              <a:t>Resale Price Method- Rule 10B(1)(b)</a:t>
            </a:r>
            <a:endParaRPr lang="en-US" b="1"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t>To be used when purchases from AE for resale purposes.</a:t>
            </a:r>
          </a:p>
          <a:p>
            <a:r>
              <a:rPr lang="en-US" dirty="0" smtClean="0"/>
              <a:t>Compares the resale gross margin earned by an associated enterprise with the resale gross margin earned by comparable independent distributors.</a:t>
            </a:r>
          </a:p>
          <a:p>
            <a:r>
              <a:rPr lang="en-US" dirty="0" smtClean="0"/>
              <a:t>An arm’s length gross margin should be sufficient for a reseller to cover its operating expenses and make an appropriate operating profit (in light of its functions and risk).</a:t>
            </a:r>
          </a:p>
          <a:p>
            <a:r>
              <a:rPr lang="en-US" dirty="0" smtClean="0"/>
              <a:t>Preferred method for a distributor buying purely finished goods from a group company without any value addition.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accent1">
                    <a:lumMod val="75000"/>
                  </a:schemeClr>
                </a:solidFill>
              </a:rPr>
              <a:t>Cost Plus Method [Rule 10B(1)(c)]</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Applicable when an enterprise is engaged in manufacturing activity or provision of services, sells such goods or renders such services to AEs.</a:t>
            </a:r>
          </a:p>
          <a:p>
            <a:r>
              <a:rPr lang="en-US" dirty="0" smtClean="0"/>
              <a:t>Direct and indirect cost of production of property transferred or service provided is determined.</a:t>
            </a:r>
          </a:p>
          <a:p>
            <a:r>
              <a:rPr lang="en-US" dirty="0" smtClean="0"/>
              <a:t>Compares the gross profit on costs the associated enterprise earns with the gross profit on costs earned by comparable independent companies.</a:t>
            </a:r>
          </a:p>
          <a:p>
            <a:r>
              <a:rPr lang="en-US" dirty="0" smtClean="0"/>
              <a:t>Preferred method for:</a:t>
            </a:r>
          </a:p>
          <a:p>
            <a:pPr indent="17463">
              <a:buFont typeface="Wingdings" pitchFamily="2" charset="2"/>
              <a:buChar char="Ø"/>
            </a:pPr>
            <a:r>
              <a:rPr lang="en-US" dirty="0" smtClean="0"/>
              <a:t>Manufacturer supplying semi finished goods.</a:t>
            </a:r>
          </a:p>
          <a:p>
            <a:pPr indent="17463">
              <a:buFont typeface="Wingdings" pitchFamily="2" charset="2"/>
              <a:buChar char="Ø"/>
            </a:pPr>
            <a:r>
              <a:rPr lang="en-US" dirty="0" smtClean="0"/>
              <a:t>Company providing services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accent1">
                    <a:lumMod val="75000"/>
                  </a:schemeClr>
                </a:solidFill>
              </a:rPr>
              <a:t>Profit Split Method [Rule 10B(1)(d)]</a:t>
            </a:r>
            <a:r>
              <a:rPr lang="en-US" dirty="0" smtClean="0"/>
              <a:t> </a:t>
            </a:r>
            <a:endParaRPr lang="en-US" dirty="0"/>
          </a:p>
        </p:txBody>
      </p:sp>
      <p:sp>
        <p:nvSpPr>
          <p:cNvPr id="3" name="Content Placeholder 2"/>
          <p:cNvSpPr>
            <a:spLocks noGrp="1"/>
          </p:cNvSpPr>
          <p:nvPr>
            <p:ph idx="1"/>
          </p:nvPr>
        </p:nvSpPr>
        <p:spPr/>
        <p:txBody>
          <a:bodyPr/>
          <a:lstStyle/>
          <a:p>
            <a:r>
              <a:rPr lang="en-US" dirty="0" smtClean="0"/>
              <a:t>Appropriate for transactions which are not capable of being evaluated separately.</a:t>
            </a:r>
          </a:p>
          <a:p>
            <a:r>
              <a:rPr lang="en-US" dirty="0" smtClean="0"/>
              <a:t>Calculates the combined operating profit resulting from a whole inter-company transaction based on the relative value of each associated enterprise's contribution to the operating profit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accent1">
                    <a:lumMod val="75000"/>
                  </a:schemeClr>
                </a:solidFill>
              </a:rPr>
              <a:t>What is Transfer Pricing</a:t>
            </a:r>
            <a:endParaRPr lang="en-US" b="1"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US" sz="2800" dirty="0" smtClean="0">
                <a:solidFill>
                  <a:schemeClr val="accent1">
                    <a:lumMod val="75000"/>
                  </a:schemeClr>
                </a:solidFill>
              </a:rPr>
              <a:t>Transfer pricing refers to the pricing of cross-border transactions between two related entities.</a:t>
            </a:r>
          </a:p>
          <a:p>
            <a:r>
              <a:rPr lang="en-US" sz="2800" dirty="0" smtClean="0">
                <a:solidFill>
                  <a:schemeClr val="accent1">
                    <a:lumMod val="75000"/>
                  </a:schemeClr>
                </a:solidFill>
              </a:rPr>
              <a:t>When two related entities enter into any cross-border transaction, the price at which they undertake their transaction is called transfer price.</a:t>
            </a:r>
          </a:p>
          <a:p>
            <a:r>
              <a:rPr lang="en-US" sz="2800" dirty="0" smtClean="0">
                <a:solidFill>
                  <a:schemeClr val="accent1">
                    <a:lumMod val="75000"/>
                  </a:schemeClr>
                </a:solidFill>
              </a:rPr>
              <a:t>Due to the special relationship between related companies, transfer price may be different than the price that would have been agreed between two unrelated companies.</a:t>
            </a:r>
            <a:endParaRPr lang="en-US" sz="28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accent1">
                    <a:lumMod val="75000"/>
                  </a:schemeClr>
                </a:solidFill>
              </a:rPr>
              <a:t>Profit Split Method</a:t>
            </a:r>
            <a:endParaRPr lang="en-US" b="1" dirty="0">
              <a:solidFill>
                <a:schemeClr val="accent1">
                  <a:lumMod val="75000"/>
                </a:schemeClr>
              </a:solidFill>
            </a:endParaRP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sz="2800" b="1" dirty="0" smtClean="0">
                <a:solidFill>
                  <a:schemeClr val="accent1">
                    <a:lumMod val="75000"/>
                  </a:schemeClr>
                </a:solidFill>
              </a:rPr>
              <a:t>Transactional Net Margin Method- Rule 10B(1)(e)</a:t>
            </a:r>
            <a:endParaRPr lang="en-US" sz="2800" b="1" dirty="0">
              <a:solidFill>
                <a:schemeClr val="accent1">
                  <a:lumMod val="75000"/>
                </a:schemeClr>
              </a:solidFill>
            </a:endParaRPr>
          </a:p>
        </p:txBody>
      </p:sp>
      <p:sp>
        <p:nvSpPr>
          <p:cNvPr id="3" name="Content Placeholder 2"/>
          <p:cNvSpPr>
            <a:spLocks noGrp="1"/>
          </p:cNvSpPr>
          <p:nvPr>
            <p:ph idx="1"/>
          </p:nvPr>
        </p:nvSpPr>
        <p:spPr>
          <a:xfrm>
            <a:off x="457200" y="1219200"/>
            <a:ext cx="8229600" cy="4525963"/>
          </a:xfrm>
        </p:spPr>
        <p:txBody>
          <a:bodyPr>
            <a:normAutofit fontScale="92500" lnSpcReduction="10000"/>
          </a:bodyPr>
          <a:lstStyle/>
          <a:p>
            <a:r>
              <a:rPr lang="en-US" sz="2000" dirty="0" smtClean="0">
                <a:solidFill>
                  <a:schemeClr val="accent1">
                    <a:lumMod val="75000"/>
                  </a:schemeClr>
                </a:solidFill>
              </a:rPr>
              <a:t>Examines net operating profit from transactions as a percentage of a certain base (can use different bases </a:t>
            </a:r>
            <a:r>
              <a:rPr lang="en-US" sz="2000" dirty="0" err="1" smtClean="0">
                <a:solidFill>
                  <a:schemeClr val="accent1">
                    <a:lumMod val="75000"/>
                  </a:schemeClr>
                </a:solidFill>
              </a:rPr>
              <a:t>i.e</a:t>
            </a:r>
            <a:r>
              <a:rPr lang="en-US" sz="2000" dirty="0" smtClean="0">
                <a:solidFill>
                  <a:schemeClr val="accent1">
                    <a:lumMod val="75000"/>
                  </a:schemeClr>
                </a:solidFill>
              </a:rPr>
              <a:t> costs, turnover, etc) in respect of similar parties.</a:t>
            </a:r>
          </a:p>
          <a:p>
            <a:r>
              <a:rPr lang="en-US" sz="2000" dirty="0" smtClean="0">
                <a:solidFill>
                  <a:schemeClr val="accent1">
                    <a:lumMod val="75000"/>
                  </a:schemeClr>
                </a:solidFill>
              </a:rPr>
              <a:t>Ideally, operating margin should be compared to operating margin earned by same enterprise on uncontrolled transaction.</a:t>
            </a:r>
          </a:p>
          <a:p>
            <a:r>
              <a:rPr lang="en-US" sz="2000" dirty="0" smtClean="0">
                <a:solidFill>
                  <a:schemeClr val="accent1">
                    <a:lumMod val="75000"/>
                  </a:schemeClr>
                </a:solidFill>
              </a:rPr>
              <a:t>Applicable for any type of transaction and often used to supplement analysis under other methods.</a:t>
            </a:r>
          </a:p>
          <a:p>
            <a:r>
              <a:rPr lang="en-US" sz="2000" dirty="0" smtClean="0">
                <a:solidFill>
                  <a:schemeClr val="accent1">
                    <a:lumMod val="75000"/>
                  </a:schemeClr>
                </a:solidFill>
              </a:rPr>
              <a:t>Most frequently used method in India, due to lack of availability of comparable uncontrolled prices and gross margin data required for application of the comparable uncontrolled price method/ cost plus method/ resale price method.</a:t>
            </a:r>
          </a:p>
          <a:p>
            <a:r>
              <a:rPr lang="en-US" sz="2000" dirty="0" smtClean="0">
                <a:solidFill>
                  <a:schemeClr val="accent1">
                    <a:lumMod val="75000"/>
                  </a:schemeClr>
                </a:solidFill>
              </a:rPr>
              <a:t>TNMM can be internal or external. Internal TNMM refers to transaction between AEs and unrelated parties whereas External TNMM refers to transactions between third parties. Internal TNMM is preferred over external TNMM  as it provides more reliable and accurate data for comparison.</a:t>
            </a:r>
            <a:endParaRPr lang="en-US" sz="20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accent1">
                    <a:lumMod val="75000"/>
                  </a:schemeClr>
                </a:solidFill>
              </a:rPr>
              <a:t>Sixth Method- Rule 10AB</a:t>
            </a:r>
            <a:endParaRPr lang="en-US" b="1"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2000" i="1" dirty="0" smtClean="0"/>
              <a:t>“Rule 10AB - For the purposes of clause (f) of sub-section (1) of section 92C, the other method for Determination of the arms' length price in relation to an international transaction shall be any method which takes into account the price which has been charged or paid, or would have been charged or paid, for the same or similar uncontrolled transaction, with or between non associated enterprises, under similar circumstances, considering all the relevant facts.“</a:t>
            </a:r>
          </a:p>
          <a:p>
            <a:pPr marL="0" indent="0">
              <a:buNone/>
            </a:pPr>
            <a:endParaRPr lang="en-US" sz="2000" i="1" dirty="0" smtClean="0"/>
          </a:p>
          <a:p>
            <a:pPr marL="0" indent="0"/>
            <a:r>
              <a:rPr lang="en-US" sz="2000" dirty="0" smtClean="0"/>
              <a:t>Operative from 1 April 2012 and applicable from AY 2012-13.</a:t>
            </a:r>
          </a:p>
          <a:p>
            <a:pPr marL="0" indent="0"/>
            <a:r>
              <a:rPr lang="en-US" sz="2000" dirty="0" smtClean="0"/>
              <a:t>CBDT does not provide either clarity or guidance in terms of the manner of benchmarking a transaction under this method.</a:t>
            </a:r>
          </a:p>
          <a:p>
            <a:pPr marL="0" indent="0">
              <a:buNone/>
            </a:pP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accent1">
                    <a:lumMod val="75000"/>
                  </a:schemeClr>
                </a:solidFill>
              </a:rPr>
              <a:t>Indian TP Regulations</a:t>
            </a:r>
            <a:endParaRPr lang="en-US" b="1" dirty="0">
              <a:solidFill>
                <a:schemeClr val="accent1">
                  <a:lumMod val="75000"/>
                </a:schemeClr>
              </a:solidFill>
            </a:endParaRPr>
          </a:p>
        </p:txBody>
      </p:sp>
      <p:sp>
        <p:nvSpPr>
          <p:cNvPr id="3" name="Content Placeholder 2"/>
          <p:cNvSpPr>
            <a:spLocks noGrp="1"/>
          </p:cNvSpPr>
          <p:nvPr>
            <p:ph idx="1"/>
          </p:nvPr>
        </p:nvSpPr>
        <p:spPr/>
        <p:txBody>
          <a:bodyPr>
            <a:normAutofit lnSpcReduction="10000"/>
          </a:bodyPr>
          <a:lstStyle/>
          <a:p>
            <a:r>
              <a:rPr lang="en-US" sz="2000" dirty="0" smtClean="0"/>
              <a:t>Section 92E provides as under:</a:t>
            </a:r>
          </a:p>
          <a:p>
            <a:pPr indent="17463">
              <a:buNone/>
            </a:pPr>
            <a:r>
              <a:rPr lang="en-US" sz="2000" i="1" dirty="0" smtClean="0"/>
              <a:t>“Every person who has entered into an international transaction during a previous year shall obtain a report from an accountant and furnish such report on or before the specified date in the prescribed form duly signed and verified in the prescribed manner by such accountant and setting forth such particulars as may be prescribed.”</a:t>
            </a:r>
          </a:p>
          <a:p>
            <a:pPr indent="17463">
              <a:buNone/>
            </a:pPr>
            <a:endParaRPr lang="en-US" sz="2000" i="1" dirty="0" smtClean="0"/>
          </a:p>
          <a:p>
            <a:r>
              <a:rPr lang="en-US" sz="2000" dirty="0" smtClean="0"/>
              <a:t>Form 3CEB must be obtained by every tax payer filing a return in India and having international transaction or SDT.</a:t>
            </a:r>
          </a:p>
          <a:p>
            <a:r>
              <a:rPr lang="en-US" sz="2000" dirty="0" smtClean="0"/>
              <a:t>To be filed by due date for filing return of income (</a:t>
            </a:r>
            <a:r>
              <a:rPr lang="en-US" sz="2000" dirty="0" err="1" smtClean="0"/>
              <a:t>i.e</a:t>
            </a:r>
            <a:r>
              <a:rPr lang="en-US" sz="2000" dirty="0" smtClean="0"/>
              <a:t> 30 November).</a:t>
            </a:r>
          </a:p>
          <a:p>
            <a:r>
              <a:rPr lang="en-US" sz="2000" dirty="0" smtClean="0"/>
              <a:t>Non filing of Form 3CEB may give rise to following penal consequences:</a:t>
            </a:r>
          </a:p>
          <a:p>
            <a:pPr indent="17463">
              <a:buFont typeface="Wingdings" pitchFamily="2" charset="2"/>
              <a:buChar char="Ø"/>
            </a:pPr>
            <a:r>
              <a:rPr lang="en-US" sz="2000" dirty="0" smtClean="0"/>
              <a:t>Penalty under Section 271AA at the rate of 2% of the value of each international transaction for non reporting of transaction.</a:t>
            </a:r>
          </a:p>
          <a:p>
            <a:pPr indent="17463">
              <a:buFont typeface="Wingdings" pitchFamily="2" charset="2"/>
              <a:buChar char="Ø"/>
            </a:pPr>
            <a:r>
              <a:rPr lang="en-US" sz="2000" dirty="0" smtClean="0"/>
              <a:t>Penalty under Section 271BA of 100,000 for non filing of Form 3CEB.</a:t>
            </a: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sz="3600" b="1" dirty="0" smtClean="0">
                <a:solidFill>
                  <a:schemeClr val="accent1">
                    <a:lumMod val="75000"/>
                  </a:schemeClr>
                </a:solidFill>
              </a:rPr>
              <a:t>Particulars under Form No. 3CEB- Part A</a:t>
            </a:r>
            <a:endParaRPr lang="en-US" sz="3600" b="1"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US" sz="2000" dirty="0" smtClean="0"/>
              <a:t>List of associated enterprises with whom an </a:t>
            </a:r>
            <a:r>
              <a:rPr lang="en-US" sz="2000" dirty="0" err="1" smtClean="0"/>
              <a:t>assessee</a:t>
            </a:r>
            <a:r>
              <a:rPr lang="en-US" sz="2000" dirty="0" smtClean="0"/>
              <a:t> has entered into international transactions, with the following details:</a:t>
            </a:r>
          </a:p>
          <a:p>
            <a:pPr indent="17463">
              <a:buFont typeface="Wingdings" pitchFamily="2" charset="2"/>
              <a:buChar char="Ø"/>
            </a:pPr>
            <a:r>
              <a:rPr lang="en-US" sz="2000" dirty="0" smtClean="0"/>
              <a:t>Name, address, PAN of the associated enterprise.</a:t>
            </a:r>
          </a:p>
          <a:p>
            <a:pPr indent="17463">
              <a:buFont typeface="Wingdings" pitchFamily="2" charset="2"/>
              <a:buChar char="Ø"/>
            </a:pPr>
            <a:r>
              <a:rPr lang="en-US" sz="2000" dirty="0" smtClean="0"/>
              <a:t>Nature of business or activities of the </a:t>
            </a:r>
            <a:r>
              <a:rPr lang="en-US" sz="2000" dirty="0" err="1" smtClean="0"/>
              <a:t>assessee</a:t>
            </a:r>
            <a:r>
              <a:rPr lang="en-US" sz="2000" dirty="0" smtClean="0"/>
              <a:t> (code for nature of activity to be filled as per instruction for filing the ITR-6).</a:t>
            </a:r>
          </a:p>
          <a:p>
            <a:pPr indent="17463">
              <a:buFont typeface="Wingdings" pitchFamily="2" charset="2"/>
              <a:buChar char="Ø"/>
            </a:pPr>
            <a:r>
              <a:rPr lang="en-US" sz="2000" dirty="0" smtClean="0"/>
              <a:t>Aggregate value of International transactions as per books of accounts.</a:t>
            </a:r>
          </a:p>
          <a:p>
            <a:pPr indent="17463">
              <a:buFont typeface="Wingdings" pitchFamily="2" charset="2"/>
              <a:buChar char="Ø"/>
            </a:pPr>
            <a:r>
              <a:rPr lang="en-US" sz="2000" dirty="0" smtClean="0"/>
              <a:t>Aggregate value of specified domestic transaction as per books of accounts.</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solidFill>
                  <a:schemeClr val="accent1">
                    <a:lumMod val="75000"/>
                  </a:schemeClr>
                </a:solidFill>
              </a:rPr>
              <a:t>Particulars under Form No. 3CEB- Part B</a:t>
            </a:r>
            <a:endParaRPr lang="en-US" sz="3600" dirty="0"/>
          </a:p>
        </p:txBody>
      </p:sp>
      <p:sp>
        <p:nvSpPr>
          <p:cNvPr id="3" name="Content Placeholder 2"/>
          <p:cNvSpPr>
            <a:spLocks noGrp="1"/>
          </p:cNvSpPr>
          <p:nvPr>
            <p:ph idx="1"/>
          </p:nvPr>
        </p:nvSpPr>
        <p:spPr/>
        <p:txBody>
          <a:bodyPr>
            <a:normAutofit fontScale="92500" lnSpcReduction="10000"/>
          </a:bodyPr>
          <a:lstStyle/>
          <a:p>
            <a:r>
              <a:rPr lang="en-US" sz="2000" dirty="0" smtClean="0"/>
              <a:t>Information needs to be given regarding the following transactions:</a:t>
            </a:r>
          </a:p>
          <a:p>
            <a:pPr indent="17463">
              <a:buFont typeface="Wingdings" pitchFamily="2" charset="2"/>
              <a:buChar char="Ø"/>
            </a:pPr>
            <a:r>
              <a:rPr lang="en-US" sz="2000" dirty="0" smtClean="0"/>
              <a:t>List of AEs with whom </a:t>
            </a:r>
            <a:r>
              <a:rPr lang="en-US" sz="2000" dirty="0" err="1" smtClean="0"/>
              <a:t>assessee</a:t>
            </a:r>
            <a:r>
              <a:rPr lang="en-US" sz="2000" dirty="0" smtClean="0"/>
              <a:t> has entered into international transactions, the relationships between them and their business activities in brief.</a:t>
            </a:r>
          </a:p>
          <a:p>
            <a:pPr indent="17463">
              <a:buFont typeface="Wingdings" pitchFamily="2" charset="2"/>
              <a:buChar char="Ø"/>
            </a:pPr>
            <a:r>
              <a:rPr lang="en-US" sz="2000" dirty="0" smtClean="0"/>
              <a:t>Purchase/Sale of Raw materials, consumables or any other supplies for assembling/ processing/ manufacturing of goods/articles.</a:t>
            </a:r>
          </a:p>
          <a:p>
            <a:pPr indent="17463">
              <a:buFont typeface="Wingdings" pitchFamily="2" charset="2"/>
              <a:buChar char="Ø"/>
            </a:pPr>
            <a:r>
              <a:rPr lang="en-US" sz="2000" dirty="0" smtClean="0"/>
              <a:t>Purchase/sale of traded/ finished goods.</a:t>
            </a:r>
          </a:p>
          <a:p>
            <a:pPr indent="17463">
              <a:buFont typeface="Wingdings" pitchFamily="2" charset="2"/>
              <a:buChar char="Ø"/>
            </a:pPr>
            <a:r>
              <a:rPr lang="en-US" sz="2000" dirty="0" smtClean="0"/>
              <a:t>Purchase/ sale of any other tangible movable/ immovable property or lease of such property.</a:t>
            </a:r>
          </a:p>
          <a:p>
            <a:pPr indent="17463">
              <a:buFont typeface="Wingdings" pitchFamily="2" charset="2"/>
              <a:buChar char="Ø"/>
            </a:pPr>
            <a:r>
              <a:rPr lang="en-US" sz="2000" dirty="0" smtClean="0"/>
              <a:t>Purchase/sale/use of intangible property such as know-how, patents, copyrights, licenses etc.</a:t>
            </a:r>
          </a:p>
          <a:p>
            <a:pPr indent="17463">
              <a:buFont typeface="Wingdings" pitchFamily="2" charset="2"/>
              <a:buChar char="Ø"/>
            </a:pPr>
            <a:r>
              <a:rPr lang="en-US" sz="2000" dirty="0" smtClean="0"/>
              <a:t>Provision of services.</a:t>
            </a:r>
          </a:p>
          <a:p>
            <a:pPr indent="17463">
              <a:buFont typeface="Wingdings" pitchFamily="2" charset="2"/>
              <a:buChar char="Ø"/>
            </a:pPr>
            <a:r>
              <a:rPr lang="en-US" sz="2000" dirty="0" smtClean="0"/>
              <a:t>Lending or borrowing money</a:t>
            </a:r>
          </a:p>
          <a:p>
            <a:pPr indent="17463">
              <a:buFont typeface="Wingdings" pitchFamily="2" charset="2"/>
              <a:buChar char="Ø"/>
            </a:pPr>
            <a:r>
              <a:rPr lang="en-US" sz="2000" dirty="0" smtClean="0"/>
              <a:t>Other mutual agreements</a:t>
            </a:r>
          </a:p>
          <a:p>
            <a:pPr indent="17463">
              <a:buFont typeface="Wingdings" pitchFamily="2" charset="2"/>
              <a:buChar char="Ø"/>
            </a:pPr>
            <a:r>
              <a:rPr lang="en-US" sz="2000" dirty="0" smtClean="0"/>
              <a:t>Any other transactions.</a:t>
            </a:r>
          </a:p>
          <a:p>
            <a:pPr>
              <a:buFont typeface="Wingdings" pitchFamily="2" charset="2"/>
              <a:buChar char="Ø"/>
            </a:pPr>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smtClean="0">
                <a:solidFill>
                  <a:schemeClr val="accent1">
                    <a:lumMod val="75000"/>
                  </a:schemeClr>
                </a:solidFill>
              </a:rPr>
              <a:t>Particulars under Form No. 3CEB- Part C</a:t>
            </a:r>
            <a:endParaRPr lang="en-US" sz="3600" dirty="0"/>
          </a:p>
        </p:txBody>
      </p:sp>
      <p:sp>
        <p:nvSpPr>
          <p:cNvPr id="3" name="Content Placeholder 2"/>
          <p:cNvSpPr>
            <a:spLocks noGrp="1"/>
          </p:cNvSpPr>
          <p:nvPr>
            <p:ph idx="1"/>
          </p:nvPr>
        </p:nvSpPr>
        <p:spPr/>
        <p:txBody>
          <a:bodyPr>
            <a:normAutofit fontScale="92500" lnSpcReduction="20000"/>
          </a:bodyPr>
          <a:lstStyle/>
          <a:p>
            <a:r>
              <a:rPr lang="en-US" sz="2400" dirty="0" smtClean="0"/>
              <a:t>In relation to Specified Domestic Transactions:</a:t>
            </a:r>
          </a:p>
          <a:p>
            <a:pPr indent="17463">
              <a:buFont typeface="Wingdings" pitchFamily="2" charset="2"/>
              <a:buChar char="Ø"/>
            </a:pPr>
            <a:r>
              <a:rPr lang="en-US" sz="2400" dirty="0" smtClean="0"/>
              <a:t>Name, address and PAN of the associated enterprises.</a:t>
            </a:r>
          </a:p>
          <a:p>
            <a:pPr indent="17463">
              <a:buFont typeface="Wingdings" pitchFamily="2" charset="2"/>
              <a:buChar char="Ø"/>
            </a:pPr>
            <a:r>
              <a:rPr lang="en-US" sz="2400" dirty="0" smtClean="0"/>
              <a:t>Nature of relationship.</a:t>
            </a:r>
          </a:p>
          <a:p>
            <a:pPr indent="17463">
              <a:buFont typeface="Wingdings" pitchFamily="2" charset="2"/>
              <a:buChar char="Ø"/>
            </a:pPr>
            <a:r>
              <a:rPr lang="en-US" sz="2400" dirty="0" smtClean="0"/>
              <a:t>Brief description of the business carried out by the associated enterprises.</a:t>
            </a:r>
          </a:p>
          <a:p>
            <a:pPr indent="17463">
              <a:buFont typeface="Wingdings" pitchFamily="2" charset="2"/>
              <a:buChar char="Ø"/>
            </a:pPr>
            <a:r>
              <a:rPr lang="en-US" sz="2400" dirty="0" smtClean="0"/>
              <a:t>Transactions disclosures.</a:t>
            </a:r>
          </a:p>
          <a:p>
            <a:pPr indent="17463">
              <a:buFont typeface="Wingdings" pitchFamily="2" charset="2"/>
              <a:buChar char="Ø"/>
            </a:pPr>
            <a:r>
              <a:rPr lang="en-US" sz="2400" dirty="0" smtClean="0"/>
              <a:t>Eligible business referred to in section [80A(6), 80IA(8) or 10AA)] transferring / acquiring any goods or services to/ from any other business carried on by the </a:t>
            </a:r>
            <a:r>
              <a:rPr lang="en-US" sz="2400" dirty="0" err="1" smtClean="0"/>
              <a:t>assessee</a:t>
            </a:r>
            <a:r>
              <a:rPr lang="en-US" sz="2400" dirty="0" smtClean="0"/>
              <a:t>.</a:t>
            </a:r>
          </a:p>
          <a:p>
            <a:pPr indent="17463">
              <a:buFont typeface="Wingdings" pitchFamily="2" charset="2"/>
              <a:buChar char="Ø"/>
            </a:pPr>
            <a:r>
              <a:rPr lang="en-US" sz="2400" dirty="0" smtClean="0"/>
              <a:t>Any specified domestic transaction(s) resulted in more than ordinary profits to an eligible business to which section 80IA(10) or section 10AA applies.</a:t>
            </a:r>
          </a:p>
          <a:p>
            <a:pPr indent="17463">
              <a:buFont typeface="Wingdings" pitchFamily="2" charset="2"/>
              <a:buChar char="Ø"/>
            </a:pPr>
            <a:r>
              <a:rPr lang="en-US" sz="2400" dirty="0" smtClean="0"/>
              <a:t>Any other specified domestic transaction not specifically referred to the above.</a:t>
            </a:r>
          </a:p>
          <a:p>
            <a:pPr>
              <a:buNone/>
            </a:pP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accent1">
                    <a:lumMod val="75000"/>
                  </a:schemeClr>
                </a:solidFill>
              </a:rPr>
              <a:t>Transfer Pricing Documentation (Rule 10D)</a:t>
            </a:r>
            <a:endParaRPr lang="en-US" b="1" dirty="0">
              <a:solidFill>
                <a:schemeClr val="accent1">
                  <a:lumMod val="75000"/>
                </a:schemeClr>
              </a:solidFill>
            </a:endParaRPr>
          </a:p>
        </p:txBody>
      </p:sp>
      <p:graphicFrame>
        <p:nvGraphicFramePr>
          <p:cNvPr id="4" name="Content Placeholder 3"/>
          <p:cNvGraphicFramePr>
            <a:graphicFrameLocks noGrp="1"/>
          </p:cNvGraphicFramePr>
          <p:nvPr>
            <p:ph idx="1"/>
          </p:nvPr>
        </p:nvGraphicFramePr>
        <p:xfrm>
          <a:off x="457200" y="1600200"/>
          <a:ext cx="8534400" cy="5126256"/>
        </p:xfrm>
        <a:graphic>
          <a:graphicData uri="http://schemas.openxmlformats.org/drawingml/2006/table">
            <a:tbl>
              <a:tblPr firstRow="1" bandRow="1">
                <a:tableStyleId>{5C22544A-7EE6-4342-B048-85BDC9FD1C3A}</a:tableStyleId>
              </a:tblPr>
              <a:tblGrid>
                <a:gridCol w="2133600"/>
                <a:gridCol w="2133600"/>
                <a:gridCol w="2133600"/>
                <a:gridCol w="2133600"/>
              </a:tblGrid>
              <a:tr h="524042">
                <a:tc>
                  <a:txBody>
                    <a:bodyPr/>
                    <a:lstStyle/>
                    <a:p>
                      <a:r>
                        <a:rPr lang="en-US" sz="1400" dirty="0" smtClean="0"/>
                        <a:t>Entity Related</a:t>
                      </a:r>
                      <a:endParaRPr lang="en-US" sz="1400" dirty="0"/>
                    </a:p>
                  </a:txBody>
                  <a:tcPr/>
                </a:tc>
                <a:tc>
                  <a:txBody>
                    <a:bodyPr/>
                    <a:lstStyle/>
                    <a:p>
                      <a:r>
                        <a:rPr lang="en-US" sz="1400" dirty="0" smtClean="0"/>
                        <a:t>Price</a:t>
                      </a:r>
                      <a:r>
                        <a:rPr lang="en-US" sz="1400" baseline="0" dirty="0" smtClean="0"/>
                        <a:t> Related</a:t>
                      </a:r>
                      <a:endParaRPr lang="en-US" sz="1400" dirty="0"/>
                    </a:p>
                  </a:txBody>
                  <a:tcPr/>
                </a:tc>
                <a:tc>
                  <a:txBody>
                    <a:bodyPr/>
                    <a:lstStyle/>
                    <a:p>
                      <a:r>
                        <a:rPr lang="en-US" sz="1400" dirty="0" smtClean="0"/>
                        <a:t>Analysis</a:t>
                      </a:r>
                      <a:r>
                        <a:rPr lang="en-US" sz="1400" baseline="0" dirty="0" smtClean="0"/>
                        <a:t> Related</a:t>
                      </a:r>
                      <a:endParaRPr lang="en-US" sz="1400" dirty="0"/>
                    </a:p>
                  </a:txBody>
                  <a:tcPr/>
                </a:tc>
                <a:tc>
                  <a:txBody>
                    <a:bodyPr/>
                    <a:lstStyle/>
                    <a:p>
                      <a:r>
                        <a:rPr lang="en-US" sz="1400" dirty="0" smtClean="0"/>
                        <a:t>Supporting Documents</a:t>
                      </a:r>
                      <a:endParaRPr lang="en-US" sz="1400" dirty="0"/>
                    </a:p>
                  </a:txBody>
                  <a:tcPr/>
                </a:tc>
              </a:tr>
              <a:tr h="542758">
                <a:tc>
                  <a:txBody>
                    <a:bodyPr/>
                    <a:lstStyle/>
                    <a:p>
                      <a:r>
                        <a:rPr lang="en-US" sz="1400" dirty="0" smtClean="0"/>
                        <a:t>Ownership structure</a:t>
                      </a:r>
                      <a:endParaRPr lang="en-US" sz="1400" dirty="0"/>
                    </a:p>
                  </a:txBody>
                  <a:tcPr/>
                </a:tc>
                <a:tc>
                  <a:txBody>
                    <a:bodyPr/>
                    <a:lstStyle/>
                    <a:p>
                      <a:r>
                        <a:rPr lang="en-US" sz="1400" dirty="0" smtClean="0"/>
                        <a:t>Nature &amp; terms (incl. prices)</a:t>
                      </a:r>
                      <a:endParaRPr lang="en-US" sz="1400" dirty="0"/>
                    </a:p>
                  </a:txBody>
                  <a:tcPr/>
                </a:tc>
                <a:tc>
                  <a:txBody>
                    <a:bodyPr/>
                    <a:lstStyle/>
                    <a:p>
                      <a:r>
                        <a:rPr lang="en-US" sz="1400" dirty="0" smtClean="0"/>
                        <a:t>Record of uncontrolled transactions.</a:t>
                      </a:r>
                      <a:endParaRPr lang="en-US" sz="1400" dirty="0"/>
                    </a:p>
                  </a:txBody>
                  <a:tcPr/>
                </a:tc>
                <a:tc>
                  <a:txBody>
                    <a:bodyPr/>
                    <a:lstStyle/>
                    <a:p>
                      <a:r>
                        <a:rPr lang="en-US" sz="1400" dirty="0" smtClean="0"/>
                        <a:t>Market research reports by reputed institutions.</a:t>
                      </a:r>
                      <a:endParaRPr lang="en-US" sz="1400" dirty="0"/>
                    </a:p>
                  </a:txBody>
                  <a:tcPr/>
                </a:tc>
              </a:tr>
              <a:tr h="524042">
                <a:tc>
                  <a:txBody>
                    <a:bodyPr/>
                    <a:lstStyle/>
                    <a:p>
                      <a:r>
                        <a:rPr lang="en-US" sz="1400" dirty="0" smtClean="0"/>
                        <a:t>Profile of MNC group</a:t>
                      </a:r>
                      <a:endParaRPr lang="en-US" sz="1400" dirty="0"/>
                    </a:p>
                  </a:txBody>
                  <a:tcPr/>
                </a:tc>
                <a:tc>
                  <a:txBody>
                    <a:bodyPr/>
                    <a:lstStyle/>
                    <a:p>
                      <a:r>
                        <a:rPr lang="en-US" sz="1400" dirty="0" smtClean="0"/>
                        <a:t>FAR  analysis</a:t>
                      </a:r>
                      <a:endParaRPr lang="en-US" sz="1400" dirty="0"/>
                    </a:p>
                  </a:txBody>
                  <a:tcPr/>
                </a:tc>
                <a:tc>
                  <a:txBody>
                    <a:bodyPr/>
                    <a:lstStyle/>
                    <a:p>
                      <a:r>
                        <a:rPr lang="en-US" sz="1400" dirty="0" smtClean="0"/>
                        <a:t>Methods considered</a:t>
                      </a:r>
                      <a:r>
                        <a:rPr lang="en-US" sz="1400" baseline="0" dirty="0" smtClean="0"/>
                        <a:t> for ALP</a:t>
                      </a:r>
                      <a:endParaRPr lang="en-US" sz="1400" dirty="0"/>
                    </a:p>
                  </a:txBody>
                  <a:tcPr/>
                </a:tc>
                <a:tc>
                  <a:txBody>
                    <a:bodyPr/>
                    <a:lstStyle/>
                    <a:p>
                      <a:r>
                        <a:rPr lang="en-US" sz="1400" dirty="0" smtClean="0"/>
                        <a:t>Price publications</a:t>
                      </a:r>
                      <a:r>
                        <a:rPr lang="en-US" sz="1400" baseline="0" dirty="0" smtClean="0"/>
                        <a:t> incl. stock market quotations</a:t>
                      </a:r>
                      <a:endParaRPr lang="en-US" sz="1400" dirty="0"/>
                    </a:p>
                  </a:txBody>
                  <a:tcPr/>
                </a:tc>
              </a:tr>
              <a:tr h="771358">
                <a:tc>
                  <a:txBody>
                    <a:bodyPr/>
                    <a:lstStyle/>
                    <a:p>
                      <a:r>
                        <a:rPr lang="en-US" sz="1400" dirty="0" smtClean="0"/>
                        <a:t>Description of business &amp;</a:t>
                      </a:r>
                      <a:r>
                        <a:rPr lang="en-US" sz="1400" baseline="0" dirty="0" smtClean="0"/>
                        <a:t> the industry</a:t>
                      </a:r>
                      <a:endParaRPr lang="en-US" sz="1400" dirty="0"/>
                    </a:p>
                  </a:txBody>
                  <a:tcPr/>
                </a:tc>
                <a:tc>
                  <a:txBody>
                    <a:bodyPr/>
                    <a:lstStyle/>
                    <a:p>
                      <a:r>
                        <a:rPr lang="en-US" sz="1400" dirty="0" smtClean="0"/>
                        <a:t>Economic and market analysis incl. forecasts and budgets</a:t>
                      </a:r>
                      <a:endParaRPr lang="en-US" sz="1400" dirty="0"/>
                    </a:p>
                  </a:txBody>
                  <a:tcPr/>
                </a:tc>
                <a:tc>
                  <a:txBody>
                    <a:bodyPr/>
                    <a:lstStyle/>
                    <a:p>
                      <a:r>
                        <a:rPr lang="en-US" sz="1400" dirty="0" smtClean="0"/>
                        <a:t>Comparability analysis</a:t>
                      </a:r>
                      <a:endParaRPr lang="en-US" sz="1400" dirty="0"/>
                    </a:p>
                  </a:txBody>
                  <a:tcPr/>
                </a:tc>
                <a:tc>
                  <a:txBody>
                    <a:bodyPr/>
                    <a:lstStyle/>
                    <a:p>
                      <a:r>
                        <a:rPr lang="en-US" sz="1400" dirty="0" smtClean="0"/>
                        <a:t>Contracts with AE or unrelated parties </a:t>
                      </a:r>
                      <a:endParaRPr lang="en-US" sz="1400" dirty="0"/>
                    </a:p>
                  </a:txBody>
                  <a:tcPr/>
                </a:tc>
              </a:tr>
              <a:tr h="457200">
                <a:tc>
                  <a:txBody>
                    <a:bodyPr/>
                    <a:lstStyle/>
                    <a:p>
                      <a:r>
                        <a:rPr lang="en-US" sz="1400" dirty="0" smtClean="0"/>
                        <a:t>Published Financials of Associate</a:t>
                      </a:r>
                      <a:r>
                        <a:rPr lang="en-US" sz="1400" baseline="0" dirty="0" smtClean="0"/>
                        <a:t> enterprise</a:t>
                      </a:r>
                      <a:endParaRPr lang="en-US" sz="1400" dirty="0"/>
                    </a:p>
                  </a:txBody>
                  <a:tcPr/>
                </a:tc>
                <a:tc>
                  <a:txBody>
                    <a:bodyPr/>
                    <a:lstStyle/>
                    <a:p>
                      <a:endParaRPr lang="en-US" sz="1400" dirty="0"/>
                    </a:p>
                  </a:txBody>
                  <a:tcPr/>
                </a:tc>
                <a:tc>
                  <a:txBody>
                    <a:bodyPr/>
                    <a:lstStyle/>
                    <a:p>
                      <a:r>
                        <a:rPr lang="en-US" sz="1400" dirty="0" smtClean="0"/>
                        <a:t>Workings of ALP</a:t>
                      </a:r>
                      <a:endParaRPr lang="en-US" sz="1400" dirty="0"/>
                    </a:p>
                  </a:txBody>
                  <a:tcPr/>
                </a:tc>
                <a:tc>
                  <a:txBody>
                    <a:bodyPr/>
                    <a:lstStyle/>
                    <a:p>
                      <a:endParaRPr lang="en-US" sz="1400" dirty="0"/>
                    </a:p>
                  </a:txBody>
                  <a:tcPr/>
                </a:tc>
              </a:tr>
              <a:tr h="748632">
                <a:tc>
                  <a:txBody>
                    <a:bodyPr/>
                    <a:lstStyle/>
                    <a:p>
                      <a:r>
                        <a:rPr lang="en-US" sz="1400" dirty="0" smtClean="0"/>
                        <a:t>Correspondence with AE</a:t>
                      </a:r>
                      <a:endParaRPr lang="en-US" sz="1400" dirty="0"/>
                    </a:p>
                  </a:txBody>
                  <a:tcPr/>
                </a:tc>
                <a:tc>
                  <a:txBody>
                    <a:bodyPr/>
                    <a:lstStyle/>
                    <a:p>
                      <a:endParaRPr lang="en-US" sz="1400"/>
                    </a:p>
                  </a:txBody>
                  <a:tcPr/>
                </a:tc>
                <a:tc>
                  <a:txBody>
                    <a:bodyPr/>
                    <a:lstStyle/>
                    <a:p>
                      <a:r>
                        <a:rPr lang="en-US" sz="1400" dirty="0" smtClean="0"/>
                        <a:t>The</a:t>
                      </a:r>
                      <a:r>
                        <a:rPr lang="en-US" sz="1400" baseline="0" dirty="0" smtClean="0"/>
                        <a:t> assumptions, policies, and price negotiations- ALP </a:t>
                      </a:r>
                      <a:endParaRPr lang="en-US" sz="1400" dirty="0"/>
                    </a:p>
                  </a:txBody>
                  <a:tcPr/>
                </a:tc>
                <a:tc>
                  <a:txBody>
                    <a:bodyPr/>
                    <a:lstStyle/>
                    <a:p>
                      <a:endParaRPr lang="en-US" sz="1400" dirty="0"/>
                    </a:p>
                  </a:txBody>
                  <a:tcPr/>
                </a:tc>
              </a:tr>
              <a:tr h="748632">
                <a:tc>
                  <a:txBody>
                    <a:bodyPr/>
                    <a:lstStyle/>
                    <a:p>
                      <a:endParaRPr lang="en-US" sz="1400" dirty="0"/>
                    </a:p>
                  </a:txBody>
                  <a:tcPr/>
                </a:tc>
                <a:tc>
                  <a:txBody>
                    <a:bodyPr/>
                    <a:lstStyle/>
                    <a:p>
                      <a:endParaRPr lang="en-US" sz="1400"/>
                    </a:p>
                  </a:txBody>
                  <a:tcPr/>
                </a:tc>
                <a:tc>
                  <a:txBody>
                    <a:bodyPr/>
                    <a:lstStyle/>
                    <a:p>
                      <a:r>
                        <a:rPr lang="en-US" sz="1400" dirty="0" smtClean="0"/>
                        <a:t>Details of adjustments made</a:t>
                      </a:r>
                      <a:endParaRPr lang="en-US" sz="1400" dirty="0"/>
                    </a:p>
                  </a:txBody>
                  <a:tcPr/>
                </a:tc>
                <a:tc>
                  <a:txBody>
                    <a:bodyPr/>
                    <a:lstStyle/>
                    <a:p>
                      <a:endParaRPr lang="en-US" sz="1400" dirty="0"/>
                    </a:p>
                  </a:txBody>
                  <a:tcPr/>
                </a:tc>
              </a:tr>
              <a:tr h="748632">
                <a:tc>
                  <a:txBody>
                    <a:bodyPr/>
                    <a:lstStyle/>
                    <a:p>
                      <a:endParaRPr lang="en-US" sz="1400" dirty="0"/>
                    </a:p>
                  </a:txBody>
                  <a:tcPr/>
                </a:tc>
                <a:tc>
                  <a:txBody>
                    <a:bodyPr/>
                    <a:lstStyle/>
                    <a:p>
                      <a:endParaRPr lang="en-US" sz="1400"/>
                    </a:p>
                  </a:txBody>
                  <a:tcPr/>
                </a:tc>
                <a:tc>
                  <a:txBody>
                    <a:bodyPr/>
                    <a:lstStyle/>
                    <a:p>
                      <a:r>
                        <a:rPr lang="en-US" sz="1400" dirty="0" smtClean="0"/>
                        <a:t>Any other information relevant for ALP</a:t>
                      </a:r>
                      <a:endParaRPr lang="en-US" sz="1400" dirty="0"/>
                    </a:p>
                  </a:txBody>
                  <a:tcPr/>
                </a:tc>
                <a:tc>
                  <a:txBody>
                    <a:bodyPr/>
                    <a:lstStyle/>
                    <a:p>
                      <a:endParaRPr lang="en-US" sz="1400"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71800"/>
            <a:ext cx="8229600" cy="1143000"/>
          </a:xfrm>
        </p:spPr>
        <p:txBody>
          <a:bodyPr/>
          <a:lstStyle/>
          <a:p>
            <a:r>
              <a:rPr lang="en-US" b="1" dirty="0" smtClean="0">
                <a:solidFill>
                  <a:schemeClr val="accent1">
                    <a:lumMod val="75000"/>
                  </a:schemeClr>
                </a:solidFill>
              </a:rPr>
              <a:t>THANK YOU</a:t>
            </a:r>
            <a:endParaRPr lang="en-US" b="1" dirty="0">
              <a:solidFill>
                <a:schemeClr val="accent1">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accent1">
                    <a:lumMod val="75000"/>
                  </a:schemeClr>
                </a:solidFill>
              </a:rPr>
              <a:t>Why Transfer Pricing</a:t>
            </a:r>
            <a:endParaRPr lang="en-US" b="1"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t>TP manipulation can affect the tax liability of an individual or group of persons/ entities.</a:t>
            </a:r>
          </a:p>
          <a:p>
            <a:r>
              <a:rPr lang="en-US" dirty="0" smtClean="0"/>
              <a:t>Cash flow requirements of MNE groups.</a:t>
            </a:r>
          </a:p>
          <a:p>
            <a:r>
              <a:rPr lang="en-US" dirty="0" smtClean="0"/>
              <a:t>Price flexibility between associated enterprises.</a:t>
            </a:r>
          </a:p>
          <a:p>
            <a:endParaRPr lang="en-US" dirty="0" smtClean="0"/>
          </a:p>
          <a:p>
            <a:r>
              <a:rPr lang="en-US" dirty="0" smtClean="0"/>
              <a:t>Factors responsible for TP Misreporting- UN TP 2017:</a:t>
            </a:r>
          </a:p>
          <a:p>
            <a:pPr indent="17463">
              <a:buFont typeface="Wingdings" pitchFamily="2" charset="2"/>
              <a:buChar char="Ø"/>
            </a:pPr>
            <a:r>
              <a:rPr lang="en-US" dirty="0" smtClean="0"/>
              <a:t>Rapid advances in technology, transportation and communication.</a:t>
            </a:r>
          </a:p>
          <a:p>
            <a:pPr indent="17463">
              <a:buFont typeface="Wingdings" pitchFamily="2" charset="2"/>
              <a:buChar char="Ø"/>
            </a:pPr>
            <a:r>
              <a:rPr lang="en-US" dirty="0" smtClean="0"/>
              <a:t>Existence of tax heavens and tax friendly jurisdiction.</a:t>
            </a:r>
          </a:p>
          <a:p>
            <a:pPr indent="17463">
              <a:buFont typeface="Wingdings" pitchFamily="2" charset="2"/>
              <a:buChar char="Ø"/>
            </a:pPr>
            <a:r>
              <a:rPr lang="en-US" dirty="0" smtClean="0"/>
              <a:t>Dominance of MNCs in World trade.</a:t>
            </a:r>
          </a:p>
          <a:p>
            <a:pPr indent="17463">
              <a:buFont typeface="Wingdings" pitchFamily="2" charset="2"/>
              <a:buChar char="Ø"/>
            </a:pPr>
            <a:r>
              <a:rPr lang="en-US" dirty="0" smtClean="0"/>
              <a:t>Rise of Service sector.</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pPr algn="l"/>
            <a:r>
              <a:rPr lang="en-US" b="1" dirty="0" smtClean="0">
                <a:solidFill>
                  <a:schemeClr val="accent1">
                    <a:lumMod val="75000"/>
                  </a:schemeClr>
                </a:solidFill>
              </a:rPr>
              <a:t>Provisions- An Overview</a:t>
            </a:r>
            <a:endParaRPr lang="en-US" b="1" dirty="0">
              <a:solidFill>
                <a:schemeClr val="accent1">
                  <a:lumMod val="75000"/>
                </a:schemeClr>
              </a:solidFill>
            </a:endParaRPr>
          </a:p>
        </p:txBody>
      </p:sp>
      <p:pic>
        <p:nvPicPr>
          <p:cNvPr id="3" name="Picture 2" descr="Capture.PNG"/>
          <p:cNvPicPr>
            <a:picLocks noChangeAspect="1"/>
          </p:cNvPicPr>
          <p:nvPr/>
        </p:nvPicPr>
        <p:blipFill>
          <a:blip r:embed="rId2"/>
          <a:stretch>
            <a:fillRect/>
          </a:stretch>
        </p:blipFill>
        <p:spPr>
          <a:xfrm>
            <a:off x="0" y="1295399"/>
            <a:ext cx="9141654" cy="556260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b="1" dirty="0" smtClean="0">
                <a:solidFill>
                  <a:schemeClr val="accent1">
                    <a:lumMod val="75000"/>
                  </a:schemeClr>
                </a:solidFill>
              </a:rPr>
              <a:t>Applicability</a:t>
            </a:r>
            <a:endParaRPr lang="en-US" b="1" dirty="0">
              <a:solidFill>
                <a:schemeClr val="accent1">
                  <a:lumMod val="75000"/>
                </a:schemeClr>
              </a:solidFill>
            </a:endParaRPr>
          </a:p>
        </p:txBody>
      </p:sp>
      <p:sp>
        <p:nvSpPr>
          <p:cNvPr id="3" name="Content Placeholder 2"/>
          <p:cNvSpPr>
            <a:spLocks noGrp="1"/>
          </p:cNvSpPr>
          <p:nvPr>
            <p:ph idx="1"/>
          </p:nvPr>
        </p:nvSpPr>
        <p:spPr/>
        <p:txBody>
          <a:bodyPr>
            <a:noAutofit/>
          </a:bodyPr>
          <a:lstStyle/>
          <a:p>
            <a:r>
              <a:rPr lang="en-US" sz="1600" dirty="0" smtClean="0">
                <a:solidFill>
                  <a:schemeClr val="accent1">
                    <a:lumMod val="75000"/>
                  </a:schemeClr>
                </a:solidFill>
              </a:rPr>
              <a:t>The provisions of Section 92 to 92F of the Act are applicable only if:</a:t>
            </a:r>
          </a:p>
          <a:p>
            <a:endParaRPr lang="en-US" sz="1600" dirty="0" smtClean="0">
              <a:solidFill>
                <a:schemeClr val="accent1">
                  <a:lumMod val="75000"/>
                </a:schemeClr>
              </a:solidFill>
            </a:endParaRPr>
          </a:p>
          <a:p>
            <a:pPr indent="17463">
              <a:buFont typeface="Wingdings" pitchFamily="2" charset="2"/>
              <a:buChar char="Ø"/>
            </a:pPr>
            <a:r>
              <a:rPr lang="en-US" sz="1600" dirty="0" smtClean="0">
                <a:solidFill>
                  <a:schemeClr val="accent1">
                    <a:lumMod val="75000"/>
                  </a:schemeClr>
                </a:solidFill>
              </a:rPr>
              <a:t>There are two or more enterprises (defined in Sec 92F); and</a:t>
            </a:r>
          </a:p>
          <a:p>
            <a:pPr indent="17463">
              <a:buFont typeface="Wingdings" pitchFamily="2" charset="2"/>
              <a:buChar char="Ø"/>
            </a:pPr>
            <a:r>
              <a:rPr lang="en-US" sz="1600" dirty="0" smtClean="0">
                <a:solidFill>
                  <a:schemeClr val="accent1">
                    <a:lumMod val="75000"/>
                  </a:schemeClr>
                </a:solidFill>
              </a:rPr>
              <a:t>The enterprises are AEs (defined in Sec 92A); and</a:t>
            </a:r>
          </a:p>
          <a:p>
            <a:pPr indent="17463">
              <a:buFont typeface="Wingdings" pitchFamily="2" charset="2"/>
              <a:buChar char="Ø"/>
            </a:pPr>
            <a:r>
              <a:rPr lang="en-US" sz="1600" dirty="0" smtClean="0">
                <a:solidFill>
                  <a:schemeClr val="accent1">
                    <a:lumMod val="75000"/>
                  </a:schemeClr>
                </a:solidFill>
              </a:rPr>
              <a:t>The enterprises enter into a transaction (defined in Sec 92F); and</a:t>
            </a:r>
          </a:p>
          <a:p>
            <a:pPr indent="17463">
              <a:buFont typeface="Wingdings" pitchFamily="2" charset="2"/>
              <a:buChar char="Ø"/>
            </a:pPr>
            <a:r>
              <a:rPr lang="en-US" sz="1600" dirty="0" smtClean="0">
                <a:solidFill>
                  <a:schemeClr val="accent1">
                    <a:lumMod val="75000"/>
                  </a:schemeClr>
                </a:solidFill>
              </a:rPr>
              <a:t>The transaction is an International transaction (defined in Sec 92B).</a:t>
            </a:r>
          </a:p>
          <a:p>
            <a:pPr indent="17463">
              <a:buFont typeface="Wingdings" pitchFamily="2" charset="2"/>
              <a:buChar char="Ø"/>
            </a:pPr>
            <a:endParaRPr lang="en-US" sz="1600" dirty="0">
              <a:solidFill>
                <a:schemeClr val="accent1">
                  <a:lumMod val="75000"/>
                </a:schemeClr>
              </a:solidFill>
            </a:endParaRPr>
          </a:p>
          <a:p>
            <a:r>
              <a:rPr lang="en-US" sz="1600" dirty="0" smtClean="0">
                <a:solidFill>
                  <a:schemeClr val="accent1">
                    <a:lumMod val="75000"/>
                  </a:schemeClr>
                </a:solidFill>
              </a:rPr>
              <a:t>Further </a:t>
            </a:r>
            <a:r>
              <a:rPr lang="en-US" sz="1600" dirty="0" err="1" smtClean="0">
                <a:solidFill>
                  <a:schemeClr val="accent1">
                    <a:lumMod val="75000"/>
                  </a:schemeClr>
                </a:solidFill>
              </a:rPr>
              <a:t>w.e.f</a:t>
            </a:r>
            <a:r>
              <a:rPr lang="en-US" sz="1600" dirty="0" smtClean="0">
                <a:solidFill>
                  <a:schemeClr val="accent1">
                    <a:lumMod val="75000"/>
                  </a:schemeClr>
                </a:solidFill>
              </a:rPr>
              <a:t>. 01 April 2012, TP provisions shall also apply to Specified Domestic Transactions (SDTs)  (defined in Sec. 92BA).</a:t>
            </a:r>
          </a:p>
          <a:p>
            <a:endParaRPr lang="en-US" sz="1600" dirty="0" smtClean="0">
              <a:solidFill>
                <a:schemeClr val="accent1">
                  <a:lumMod val="75000"/>
                </a:schemeClr>
              </a:solidFill>
            </a:endParaRPr>
          </a:p>
          <a:p>
            <a:r>
              <a:rPr lang="en-US" sz="1600" dirty="0" smtClean="0">
                <a:solidFill>
                  <a:schemeClr val="accent1">
                    <a:lumMod val="75000"/>
                  </a:schemeClr>
                </a:solidFill>
              </a:rPr>
              <a:t>Consequences of these provisions:</a:t>
            </a:r>
          </a:p>
          <a:p>
            <a:endParaRPr lang="en-US" sz="1600" dirty="0" smtClean="0">
              <a:solidFill>
                <a:schemeClr val="accent1">
                  <a:lumMod val="75000"/>
                </a:schemeClr>
              </a:solidFill>
            </a:endParaRPr>
          </a:p>
          <a:p>
            <a:pPr indent="17463">
              <a:buFont typeface="Wingdings" pitchFamily="2" charset="2"/>
              <a:buChar char="Ø"/>
            </a:pPr>
            <a:r>
              <a:rPr lang="en-US" sz="1600" dirty="0" smtClean="0">
                <a:solidFill>
                  <a:schemeClr val="accent1">
                    <a:lumMod val="75000"/>
                  </a:schemeClr>
                </a:solidFill>
              </a:rPr>
              <a:t>Computation of Income/ allowance of expenses having regard to the Arm’s length price [Section 92BA].</a:t>
            </a:r>
          </a:p>
          <a:p>
            <a:pPr indent="17463">
              <a:buFont typeface="Wingdings" pitchFamily="2" charset="2"/>
              <a:buChar char="Ø"/>
            </a:pPr>
            <a:r>
              <a:rPr lang="en-US" sz="1600" dirty="0" smtClean="0">
                <a:solidFill>
                  <a:schemeClr val="accent1">
                    <a:lumMod val="75000"/>
                  </a:schemeClr>
                </a:solidFill>
              </a:rPr>
              <a:t>Maintenance of prescribed Documentation  (Section 92D &amp; Rule 10D).</a:t>
            </a:r>
          </a:p>
          <a:p>
            <a:pPr indent="17463">
              <a:buFont typeface="Wingdings" pitchFamily="2" charset="2"/>
              <a:buChar char="Ø"/>
            </a:pPr>
            <a:r>
              <a:rPr lang="en-US" sz="1600" dirty="0" smtClean="0">
                <a:solidFill>
                  <a:schemeClr val="accent1">
                    <a:lumMod val="75000"/>
                  </a:schemeClr>
                </a:solidFill>
              </a:rPr>
              <a:t>Obtaining of Accountant’s report (under Form 3CEB) (Section 92E).</a:t>
            </a:r>
          </a:p>
          <a:p>
            <a:pPr indent="17463">
              <a:buFont typeface="Wingdings" pitchFamily="2" charset="2"/>
              <a:buChar char="Ø"/>
            </a:pPr>
            <a:r>
              <a:rPr lang="en-US" sz="1600" dirty="0" smtClean="0">
                <a:solidFill>
                  <a:schemeClr val="accent1">
                    <a:lumMod val="75000"/>
                  </a:schemeClr>
                </a:solidFill>
              </a:rPr>
              <a:t>To ensure compliance with the arm’s length principle, stiff penalties have been prescribed.</a:t>
            </a:r>
            <a:endParaRPr lang="en-US" sz="16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2000" dirty="0" smtClean="0">
                <a:solidFill>
                  <a:schemeClr val="accent1">
                    <a:lumMod val="75000"/>
                  </a:schemeClr>
                </a:solidFill>
              </a:rPr>
              <a:t>Section 92(1):</a:t>
            </a:r>
          </a:p>
          <a:p>
            <a:pPr indent="17463">
              <a:buNone/>
            </a:pPr>
            <a:r>
              <a:rPr lang="en-US" sz="2000" dirty="0" smtClean="0">
                <a:solidFill>
                  <a:schemeClr val="accent1">
                    <a:lumMod val="75000"/>
                  </a:schemeClr>
                </a:solidFill>
              </a:rPr>
              <a:t>Any income arising from an international transaction shall be computed having regard to the arm’s length price.</a:t>
            </a:r>
          </a:p>
          <a:p>
            <a:pPr indent="17463">
              <a:buNone/>
            </a:pPr>
            <a:endParaRPr lang="en-US" sz="2000" dirty="0">
              <a:solidFill>
                <a:schemeClr val="accent1">
                  <a:lumMod val="75000"/>
                </a:schemeClr>
              </a:solidFill>
            </a:endParaRPr>
          </a:p>
          <a:p>
            <a:pPr indent="17463">
              <a:buNone/>
            </a:pPr>
            <a:r>
              <a:rPr lang="en-US" sz="2000" dirty="0" smtClean="0">
                <a:solidFill>
                  <a:schemeClr val="accent1">
                    <a:lumMod val="75000"/>
                  </a:schemeClr>
                </a:solidFill>
              </a:rPr>
              <a:t>Explanation - the allowance for any expense or interest arising from an international transaction shall also be determined having regard to the arm’s length price.</a:t>
            </a:r>
          </a:p>
          <a:p>
            <a:pPr indent="17463">
              <a:buNone/>
            </a:pPr>
            <a:endParaRPr lang="en-US" sz="2000" dirty="0">
              <a:solidFill>
                <a:schemeClr val="accent1">
                  <a:lumMod val="75000"/>
                </a:schemeClr>
              </a:solidFill>
            </a:endParaRPr>
          </a:p>
          <a:p>
            <a:r>
              <a:rPr lang="en-US" sz="2000" dirty="0" smtClean="0">
                <a:solidFill>
                  <a:schemeClr val="accent1">
                    <a:lumMod val="75000"/>
                  </a:schemeClr>
                </a:solidFill>
              </a:rPr>
              <a:t>Section 92(3):</a:t>
            </a:r>
          </a:p>
          <a:p>
            <a:pPr indent="17463">
              <a:buNone/>
            </a:pPr>
            <a:r>
              <a:rPr lang="en-US" sz="2000" dirty="0" smtClean="0">
                <a:solidFill>
                  <a:schemeClr val="accent1">
                    <a:lumMod val="75000"/>
                  </a:schemeClr>
                </a:solidFill>
              </a:rPr>
              <a:t>The provisions are not intended to be applied in case determination of arm’s length price reduces the income chargeable to tax or increases the loss as the case may be.</a:t>
            </a:r>
            <a:endParaRPr lang="en-US" sz="20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solidFill>
                  <a:schemeClr val="accent1">
                    <a:lumMod val="75000"/>
                  </a:schemeClr>
                </a:solidFill>
              </a:rPr>
              <a:t>Associated Enterprise- Meaning (Section 92A)</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sz="2000" dirty="0" smtClean="0">
                <a:solidFill>
                  <a:schemeClr val="accent1">
                    <a:lumMod val="75000"/>
                  </a:schemeClr>
                </a:solidFill>
              </a:rPr>
              <a:t>Associated enterprise means an enterprise which directly or indirectly participates through one or more intermediaries in the management, control or capital of the other enterprise. For example:</a:t>
            </a:r>
          </a:p>
          <a:p>
            <a:pPr>
              <a:buNone/>
            </a:pPr>
            <a:endParaRPr lang="en-US" dirty="0"/>
          </a:p>
        </p:txBody>
      </p:sp>
      <p:pic>
        <p:nvPicPr>
          <p:cNvPr id="4" name="Picture 3" descr="Capture.PNG"/>
          <p:cNvPicPr>
            <a:picLocks noChangeAspect="1"/>
          </p:cNvPicPr>
          <p:nvPr/>
        </p:nvPicPr>
        <p:blipFill>
          <a:blip r:embed="rId2"/>
          <a:stretch>
            <a:fillRect/>
          </a:stretch>
        </p:blipFill>
        <p:spPr>
          <a:xfrm>
            <a:off x="2590800" y="2819400"/>
            <a:ext cx="4104184" cy="3810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sz="2800" dirty="0" smtClean="0">
                <a:solidFill>
                  <a:schemeClr val="accent1">
                    <a:lumMod val="75000"/>
                  </a:schemeClr>
                </a:solidFill>
              </a:rPr>
              <a:t>Deemed Associated Enterprise (Section 92A)</a:t>
            </a:r>
            <a:endParaRPr lang="en-US" sz="2800" dirty="0">
              <a:solidFill>
                <a:schemeClr val="accent1">
                  <a:lumMod val="75000"/>
                </a:schemeClr>
              </a:solidFill>
            </a:endParaRPr>
          </a:p>
        </p:txBody>
      </p:sp>
      <p:graphicFrame>
        <p:nvGraphicFramePr>
          <p:cNvPr id="4" name="Content Placeholder 3"/>
          <p:cNvGraphicFramePr>
            <a:graphicFrameLocks noGrp="1"/>
          </p:cNvGraphicFramePr>
          <p:nvPr>
            <p:ph idx="1"/>
          </p:nvPr>
        </p:nvGraphicFramePr>
        <p:xfrm>
          <a:off x="228600" y="990600"/>
          <a:ext cx="8610600" cy="5394064"/>
        </p:xfrm>
        <a:graphic>
          <a:graphicData uri="http://schemas.openxmlformats.org/drawingml/2006/table">
            <a:tbl>
              <a:tblPr firstRow="1" bandRow="1">
                <a:tableStyleId>{5C22544A-7EE6-4342-B048-85BDC9FD1C3A}</a:tableStyleId>
              </a:tblPr>
              <a:tblGrid>
                <a:gridCol w="2152650"/>
                <a:gridCol w="2152650"/>
                <a:gridCol w="2152650"/>
                <a:gridCol w="2152650"/>
              </a:tblGrid>
              <a:tr h="300318">
                <a:tc>
                  <a:txBody>
                    <a:bodyPr/>
                    <a:lstStyle/>
                    <a:p>
                      <a:pPr algn="ctr"/>
                      <a:r>
                        <a:rPr lang="en-US" sz="1600" b="1" dirty="0" smtClean="0"/>
                        <a:t>HOLDING</a:t>
                      </a:r>
                      <a:endParaRPr lang="en-US" sz="1600" b="1" dirty="0"/>
                    </a:p>
                  </a:txBody>
                  <a:tcPr/>
                </a:tc>
                <a:tc>
                  <a:txBody>
                    <a:bodyPr/>
                    <a:lstStyle/>
                    <a:p>
                      <a:pPr algn="ctr"/>
                      <a:r>
                        <a:rPr lang="en-US" sz="1600" b="1" dirty="0" smtClean="0"/>
                        <a:t>MANAGEMENT</a:t>
                      </a:r>
                      <a:endParaRPr lang="en-US" sz="1600" b="1" dirty="0"/>
                    </a:p>
                  </a:txBody>
                  <a:tcPr/>
                </a:tc>
                <a:tc>
                  <a:txBody>
                    <a:bodyPr/>
                    <a:lstStyle/>
                    <a:p>
                      <a:pPr algn="ctr"/>
                      <a:r>
                        <a:rPr lang="en-US" sz="1600" b="1" dirty="0" smtClean="0"/>
                        <a:t>ACTIVITIES</a:t>
                      </a:r>
                      <a:endParaRPr lang="en-US" sz="1600" b="1" dirty="0"/>
                    </a:p>
                  </a:txBody>
                  <a:tcPr/>
                </a:tc>
                <a:tc>
                  <a:txBody>
                    <a:bodyPr/>
                    <a:lstStyle/>
                    <a:p>
                      <a:pPr algn="ctr"/>
                      <a:r>
                        <a:rPr lang="en-US" sz="1600" b="1" dirty="0" smtClean="0"/>
                        <a:t>CONTROL</a:t>
                      </a:r>
                      <a:endParaRPr lang="en-US" sz="1600" b="1" dirty="0"/>
                    </a:p>
                  </a:txBody>
                  <a:tcPr/>
                </a:tc>
              </a:tr>
              <a:tr h="2102224">
                <a:tc>
                  <a:txBody>
                    <a:bodyPr/>
                    <a:lstStyle/>
                    <a:p>
                      <a:pPr marL="342900" indent="-342900">
                        <a:buAutoNum type="arabicPeriod"/>
                      </a:pPr>
                      <a:r>
                        <a:rPr lang="en-US" sz="1600" dirty="0" smtClean="0"/>
                        <a:t>&gt;=26% direct/indirect holding by enterprise.</a:t>
                      </a:r>
                    </a:p>
                    <a:p>
                      <a:pPr marL="342900" indent="-342900">
                        <a:buNone/>
                      </a:pPr>
                      <a:r>
                        <a:rPr lang="en-US" sz="1600" dirty="0" smtClean="0"/>
                        <a:t>            OR</a:t>
                      </a:r>
                    </a:p>
                    <a:p>
                      <a:pPr marL="342900" indent="-342900">
                        <a:buNone/>
                      </a:pPr>
                      <a:r>
                        <a:rPr lang="en-US" sz="1600" dirty="0" smtClean="0"/>
                        <a:t>2.    By same person in each enterprise</a:t>
                      </a:r>
                      <a:endParaRPr lang="en-US" sz="1600" dirty="0"/>
                    </a:p>
                  </a:txBody>
                  <a:tcPr/>
                </a:tc>
                <a:tc>
                  <a:txBody>
                    <a:bodyPr/>
                    <a:lstStyle/>
                    <a:p>
                      <a:pPr marL="342900" indent="-342900">
                        <a:buAutoNum type="arabicPeriod"/>
                      </a:pPr>
                      <a:r>
                        <a:rPr lang="en-US" sz="1600" baseline="0" dirty="0" smtClean="0"/>
                        <a:t>Appointment &gt; 50% of Directors/ one or more Executive Director by an enterprise.</a:t>
                      </a:r>
                    </a:p>
                    <a:p>
                      <a:pPr marL="342900" indent="-342900">
                        <a:buNone/>
                      </a:pPr>
                      <a:r>
                        <a:rPr lang="en-US" sz="1600" baseline="0" dirty="0" smtClean="0"/>
                        <a:t>           OR</a:t>
                      </a:r>
                      <a:endParaRPr lang="en-US" sz="1600" dirty="0"/>
                    </a:p>
                  </a:txBody>
                  <a:tcPr/>
                </a:tc>
                <a:tc>
                  <a:txBody>
                    <a:bodyPr/>
                    <a:lstStyle/>
                    <a:p>
                      <a:r>
                        <a:rPr lang="en-US" sz="1600" dirty="0" smtClean="0"/>
                        <a:t>1. 100% dependence on use of intangibles for manufacture/</a:t>
                      </a:r>
                      <a:r>
                        <a:rPr lang="en-US" sz="1600" baseline="0" dirty="0" smtClean="0"/>
                        <a:t> processing/ business.</a:t>
                      </a:r>
                      <a:endParaRPr lang="en-US" sz="1600" dirty="0"/>
                    </a:p>
                  </a:txBody>
                  <a:tcPr/>
                </a:tc>
                <a:tc>
                  <a:txBody>
                    <a:bodyPr/>
                    <a:lstStyle/>
                    <a:p>
                      <a:r>
                        <a:rPr lang="en-US" sz="1600" dirty="0" smtClean="0"/>
                        <a:t>1.</a:t>
                      </a:r>
                      <a:r>
                        <a:rPr lang="en-US" sz="1600" baseline="0" dirty="0" smtClean="0"/>
                        <a:t> One enterprise controlled by an individual and the other by himself or his relative or jointly.</a:t>
                      </a:r>
                      <a:endParaRPr lang="en-US" sz="1600" dirty="0"/>
                    </a:p>
                  </a:txBody>
                  <a:tcPr/>
                </a:tc>
              </a:tr>
              <a:tr h="1426509">
                <a:tc>
                  <a:txBody>
                    <a:bodyPr/>
                    <a:lstStyle/>
                    <a:p>
                      <a:r>
                        <a:rPr lang="en-US" sz="1600" dirty="0" smtClean="0"/>
                        <a:t>3.</a:t>
                      </a:r>
                      <a:r>
                        <a:rPr lang="en-US" sz="1600" baseline="0" dirty="0" smtClean="0"/>
                        <a:t> Loan &gt;=51% of Total assets</a:t>
                      </a:r>
                      <a:endParaRPr lang="en-US" sz="1600" dirty="0"/>
                    </a:p>
                  </a:txBody>
                  <a:tcPr/>
                </a:tc>
                <a:tc>
                  <a:txBody>
                    <a:bodyPr/>
                    <a:lstStyle/>
                    <a:p>
                      <a:pPr marL="360363" indent="-360363"/>
                      <a:r>
                        <a:rPr lang="en-US" sz="1600" dirty="0" smtClean="0"/>
                        <a:t>2.   Appointment by same person in each</a:t>
                      </a:r>
                      <a:r>
                        <a:rPr lang="en-US" sz="1600" baseline="0" dirty="0" smtClean="0"/>
                        <a:t> enterprise</a:t>
                      </a:r>
                    </a:p>
                  </a:txBody>
                  <a:tcPr/>
                </a:tc>
                <a:tc>
                  <a:txBody>
                    <a:bodyPr/>
                    <a:lstStyle/>
                    <a:p>
                      <a:r>
                        <a:rPr lang="en-US" sz="1600" dirty="0" smtClean="0"/>
                        <a:t>2. Direct/indirect supply of &gt;=90% Raw materials under influenced prices and conditions</a:t>
                      </a:r>
                      <a:endParaRPr lang="en-US" sz="1600" dirty="0"/>
                    </a:p>
                  </a:txBody>
                  <a:tcPr/>
                </a:tc>
                <a:tc>
                  <a:txBody>
                    <a:bodyPr/>
                    <a:lstStyle/>
                    <a:p>
                      <a:r>
                        <a:rPr lang="en-US" sz="1600" dirty="0" smtClean="0"/>
                        <a:t>2. One enterprise</a:t>
                      </a:r>
                      <a:r>
                        <a:rPr lang="en-US" sz="1600" baseline="0" dirty="0" smtClean="0"/>
                        <a:t> controlled by HUF and the other by member of HUF or his relative or jointly.</a:t>
                      </a:r>
                    </a:p>
                    <a:p>
                      <a:endParaRPr lang="en-US" sz="1600" dirty="0"/>
                    </a:p>
                  </a:txBody>
                  <a:tcPr/>
                </a:tc>
              </a:tr>
              <a:tr h="750794">
                <a:tc>
                  <a:txBody>
                    <a:bodyPr/>
                    <a:lstStyle/>
                    <a:p>
                      <a:r>
                        <a:rPr lang="en-US" sz="1600" dirty="0" smtClean="0"/>
                        <a:t>4.</a:t>
                      </a:r>
                      <a:r>
                        <a:rPr lang="en-US" sz="1600" baseline="0" dirty="0" smtClean="0"/>
                        <a:t> Guarantees&gt;= 10% of debt</a:t>
                      </a:r>
                      <a:endParaRPr lang="en-US" sz="1600" dirty="0"/>
                    </a:p>
                  </a:txBody>
                  <a:tcPr/>
                </a:tc>
                <a:tc>
                  <a:txBody>
                    <a:bodyPr/>
                    <a:lstStyle/>
                    <a:p>
                      <a:endParaRPr lang="en-US" sz="1600"/>
                    </a:p>
                  </a:txBody>
                  <a:tcPr/>
                </a:tc>
                <a:tc>
                  <a:txBody>
                    <a:bodyPr/>
                    <a:lstStyle/>
                    <a:p>
                      <a:r>
                        <a:rPr lang="en-US" sz="1600" dirty="0" smtClean="0"/>
                        <a:t>3. Sale</a:t>
                      </a:r>
                      <a:r>
                        <a:rPr lang="en-US" sz="1600" baseline="0" dirty="0" smtClean="0"/>
                        <a:t> under influenced prices and conditions</a:t>
                      </a:r>
                      <a:endParaRPr lang="en-US" sz="1600" dirty="0"/>
                    </a:p>
                  </a:txBody>
                  <a:tcPr/>
                </a:tc>
                <a:tc>
                  <a:txBody>
                    <a:bodyPr/>
                    <a:lstStyle/>
                    <a:p>
                      <a:endParaRPr lang="en-US" sz="1600" dirty="0"/>
                    </a:p>
                  </a:txBody>
                  <a:tcPr/>
                </a:tc>
              </a:tr>
              <a:tr h="525556">
                <a:tc>
                  <a:txBody>
                    <a:bodyPr/>
                    <a:lstStyle/>
                    <a:p>
                      <a:r>
                        <a:rPr lang="en-US" sz="1600" dirty="0" smtClean="0"/>
                        <a:t>5. &gt;10% interest in Firm/AOP/BOI</a:t>
                      </a:r>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International Transaction (Section 92B)</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US" sz="2000" dirty="0" smtClean="0">
                <a:solidFill>
                  <a:schemeClr val="accent1">
                    <a:lumMod val="75000"/>
                  </a:schemeClr>
                </a:solidFill>
              </a:rPr>
              <a:t>Transactions between two or more AEs, either or both of whom are non-residents.</a:t>
            </a:r>
          </a:p>
          <a:p>
            <a:r>
              <a:rPr lang="en-US" sz="2000" dirty="0" smtClean="0">
                <a:solidFill>
                  <a:schemeClr val="accent1">
                    <a:lumMod val="75000"/>
                  </a:schemeClr>
                </a:solidFill>
              </a:rPr>
              <a:t>Transaction relates to:</a:t>
            </a:r>
          </a:p>
          <a:p>
            <a:pPr indent="17463">
              <a:buFont typeface="Wingdings" pitchFamily="2" charset="2"/>
              <a:buChar char="Ø"/>
            </a:pPr>
            <a:r>
              <a:rPr lang="en-US" sz="2000" dirty="0" smtClean="0">
                <a:solidFill>
                  <a:schemeClr val="accent1">
                    <a:lumMod val="75000"/>
                  </a:schemeClr>
                </a:solidFill>
              </a:rPr>
              <a:t>Purchase, sale or lease of tangible or intangible property;</a:t>
            </a:r>
          </a:p>
          <a:p>
            <a:pPr indent="17463">
              <a:buFont typeface="Wingdings" pitchFamily="2" charset="2"/>
              <a:buChar char="Ø"/>
            </a:pPr>
            <a:r>
              <a:rPr lang="en-US" sz="2000" dirty="0" smtClean="0">
                <a:solidFill>
                  <a:schemeClr val="accent1">
                    <a:lumMod val="75000"/>
                  </a:schemeClr>
                </a:solidFill>
              </a:rPr>
              <a:t>Provision of services;</a:t>
            </a:r>
          </a:p>
          <a:p>
            <a:pPr indent="17463">
              <a:buFont typeface="Wingdings" pitchFamily="2" charset="2"/>
              <a:buChar char="Ø"/>
            </a:pPr>
            <a:r>
              <a:rPr lang="en-US" sz="2000" dirty="0" smtClean="0">
                <a:solidFill>
                  <a:schemeClr val="accent1">
                    <a:lumMod val="75000"/>
                  </a:schemeClr>
                </a:solidFill>
              </a:rPr>
              <a:t>Lending or borrowing money; or</a:t>
            </a:r>
          </a:p>
          <a:p>
            <a:pPr indent="17463">
              <a:buFont typeface="Wingdings" pitchFamily="2" charset="2"/>
              <a:buChar char="Ø"/>
            </a:pPr>
            <a:r>
              <a:rPr lang="en-US" sz="2000" dirty="0" smtClean="0">
                <a:solidFill>
                  <a:schemeClr val="accent1">
                    <a:lumMod val="75000"/>
                  </a:schemeClr>
                </a:solidFill>
              </a:rPr>
              <a:t>Any other transaction having a bearing on the profits , income, losses, or assets of the company ; or</a:t>
            </a:r>
          </a:p>
          <a:p>
            <a:pPr indent="17463">
              <a:buFont typeface="Wingdings" pitchFamily="2" charset="2"/>
              <a:buChar char="Ø"/>
            </a:pPr>
            <a:r>
              <a:rPr lang="en-US" sz="2000" dirty="0" smtClean="0">
                <a:solidFill>
                  <a:schemeClr val="accent1">
                    <a:lumMod val="75000"/>
                  </a:schemeClr>
                </a:solidFill>
              </a:rPr>
              <a:t>Mutual agreements or arrangements for allocation or apportionment of, or any contribution to, any cost or expense incurred; or</a:t>
            </a:r>
          </a:p>
          <a:p>
            <a:pPr indent="17463">
              <a:buFont typeface="Wingdings" pitchFamily="2" charset="2"/>
              <a:buChar char="Ø"/>
            </a:pPr>
            <a:r>
              <a:rPr lang="en-US" sz="2000" dirty="0" smtClean="0">
                <a:solidFill>
                  <a:schemeClr val="accent1">
                    <a:lumMod val="75000"/>
                  </a:schemeClr>
                </a:solidFill>
              </a:rPr>
              <a:t>Business restructuring or reorganization irrespective of fact that it has bearing on the profits, income, losses or assets.</a:t>
            </a:r>
            <a:br>
              <a:rPr lang="en-US" sz="2000" dirty="0" smtClean="0">
                <a:solidFill>
                  <a:schemeClr val="accent1">
                    <a:lumMod val="75000"/>
                  </a:schemeClr>
                </a:solidFill>
              </a:rPr>
            </a:br>
            <a:endParaRPr lang="en-US" sz="2000" dirty="0">
              <a:solidFill>
                <a:schemeClr val="accent1">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1176</TotalTime>
  <Words>2378</Words>
  <Application>Microsoft Office PowerPoint</Application>
  <PresentationFormat>On-screen Show (4:3)</PresentationFormat>
  <Paragraphs>217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What is Transfer Pricing</vt:lpstr>
      <vt:lpstr>Why Transfer Pricing</vt:lpstr>
      <vt:lpstr>Provisions- An Overview</vt:lpstr>
      <vt:lpstr>Applicability</vt:lpstr>
      <vt:lpstr>Slide 6</vt:lpstr>
      <vt:lpstr>Associated Enterprise- Meaning (Section 92A)</vt:lpstr>
      <vt:lpstr>Deemed Associated Enterprise (Section 92A)</vt:lpstr>
      <vt:lpstr>International Transaction (Section 92B)</vt:lpstr>
      <vt:lpstr>Specified Domestic Transaction (Section 92BA)</vt:lpstr>
      <vt:lpstr>Concept:</vt:lpstr>
      <vt:lpstr>Arm’s Length Price:</vt:lpstr>
      <vt:lpstr>Prescribed Transfer Pricing Methods</vt:lpstr>
      <vt:lpstr>Selection of Most appropriate Method (Rule 10C)</vt:lpstr>
      <vt:lpstr>Comparable Uncontrolled Price Method [Rule 10B(1)(a)]</vt:lpstr>
      <vt:lpstr>Comparable Uncontrolled Price Method</vt:lpstr>
      <vt:lpstr>Resale Price Method- Rule 10B(1)(b)</vt:lpstr>
      <vt:lpstr>Cost Plus Method [Rule 10B(1)(c)] </vt:lpstr>
      <vt:lpstr>Profit Split Method [Rule 10B(1)(d)] </vt:lpstr>
      <vt:lpstr>Profit Split Method</vt:lpstr>
      <vt:lpstr>Transactional Net Margin Method- Rule 10B(1)(e)</vt:lpstr>
      <vt:lpstr>Sixth Method- Rule 10AB</vt:lpstr>
      <vt:lpstr>Indian TP Regulations</vt:lpstr>
      <vt:lpstr>Particulars under Form No. 3CEB- Part A</vt:lpstr>
      <vt:lpstr>Particulars under Form No. 3CEB- Part B</vt:lpstr>
      <vt:lpstr>Particulars under Form No. 3CEB- Part C</vt:lpstr>
      <vt:lpstr>Transfer Pricing Documentation (Rule 10D)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76</cp:revision>
  <dcterms:created xsi:type="dcterms:W3CDTF">2006-08-16T00:00:00Z</dcterms:created>
  <dcterms:modified xsi:type="dcterms:W3CDTF">2018-11-16T12:51:03Z</dcterms:modified>
</cp:coreProperties>
</file>