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handoutMasterIdLst>
    <p:handoutMasterId r:id="rId44"/>
  </p:handoutMasterIdLst>
  <p:sldIdLst>
    <p:sldId id="256" r:id="rId2"/>
    <p:sldId id="257" r:id="rId3"/>
    <p:sldId id="281" r:id="rId4"/>
    <p:sldId id="282" r:id="rId5"/>
    <p:sldId id="283" r:id="rId6"/>
    <p:sldId id="284" r:id="rId7"/>
    <p:sldId id="259" r:id="rId8"/>
    <p:sldId id="261" r:id="rId9"/>
    <p:sldId id="263" r:id="rId10"/>
    <p:sldId id="288" r:id="rId11"/>
    <p:sldId id="264" r:id="rId12"/>
    <p:sldId id="293" r:id="rId13"/>
    <p:sldId id="302" r:id="rId14"/>
    <p:sldId id="265" r:id="rId15"/>
    <p:sldId id="266" r:id="rId16"/>
    <p:sldId id="303" r:id="rId17"/>
    <p:sldId id="295" r:id="rId18"/>
    <p:sldId id="296" r:id="rId19"/>
    <p:sldId id="297" r:id="rId20"/>
    <p:sldId id="298" r:id="rId21"/>
    <p:sldId id="268" r:id="rId22"/>
    <p:sldId id="269" r:id="rId23"/>
    <p:sldId id="299" r:id="rId24"/>
    <p:sldId id="270" r:id="rId25"/>
    <p:sldId id="300" r:id="rId26"/>
    <p:sldId id="301" r:id="rId27"/>
    <p:sldId id="271" r:id="rId28"/>
    <p:sldId id="290" r:id="rId29"/>
    <p:sldId id="291" r:id="rId30"/>
    <p:sldId id="292" r:id="rId31"/>
    <p:sldId id="272" r:id="rId32"/>
    <p:sldId id="289" r:id="rId33"/>
    <p:sldId id="285" r:id="rId34"/>
    <p:sldId id="273" r:id="rId35"/>
    <p:sldId id="275" r:id="rId36"/>
    <p:sldId id="276" r:id="rId37"/>
    <p:sldId id="286" r:id="rId38"/>
    <p:sldId id="287" r:id="rId39"/>
    <p:sldId id="277" r:id="rId40"/>
    <p:sldId id="278" r:id="rId41"/>
    <p:sldId id="27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2276"/>
  </p:normalViewPr>
  <p:slideViewPr>
    <p:cSldViewPr snapToGrid="0" snapToObjects="1">
      <p:cViewPr>
        <p:scale>
          <a:sx n="108" d="100"/>
          <a:sy n="108" d="100"/>
        </p:scale>
        <p:origin x="1296" y="408"/>
      </p:cViewPr>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17DBA6-C720-BC46-B6C7-7446D7F913F9}" type="datetimeFigureOut">
              <a:rPr lang="en-US" smtClean="0"/>
              <a:t>8/4/18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869E2E-2135-224A-B050-41F7285DD2E7}" type="slidenum">
              <a:rPr lang="en-US" smtClean="0"/>
              <a:t>‹#›</a:t>
            </a:fld>
            <a:endParaRPr lang="en-US"/>
          </a:p>
        </p:txBody>
      </p:sp>
    </p:spTree>
    <p:extLst>
      <p:ext uri="{BB962C8B-B14F-4D97-AF65-F5344CB8AC3E}">
        <p14:creationId xmlns:p14="http://schemas.microsoft.com/office/powerpoint/2010/main" val="1616500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8065F4-427F-6745-9F19-452A00ACDF40}" type="datetimeFigureOut">
              <a:rPr lang="en-US" smtClean="0"/>
              <a:t>8/4/18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796750-3EBA-9840-A1F8-CD1B3378DACD}" type="slidenum">
              <a:rPr lang="en-US" smtClean="0"/>
              <a:t>‹#›</a:t>
            </a:fld>
            <a:endParaRPr lang="en-US"/>
          </a:p>
        </p:txBody>
      </p:sp>
    </p:spTree>
    <p:extLst>
      <p:ext uri="{BB962C8B-B14F-4D97-AF65-F5344CB8AC3E}">
        <p14:creationId xmlns:p14="http://schemas.microsoft.com/office/powerpoint/2010/main" val="2095261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796750-3EBA-9840-A1F8-CD1B3378DACD}" type="slidenum">
              <a:rPr lang="en-US" smtClean="0"/>
              <a:t>1</a:t>
            </a:fld>
            <a:endParaRPr lang="en-US"/>
          </a:p>
        </p:txBody>
      </p:sp>
    </p:spTree>
    <p:extLst>
      <p:ext uri="{BB962C8B-B14F-4D97-AF65-F5344CB8AC3E}">
        <p14:creationId xmlns:p14="http://schemas.microsoft.com/office/powerpoint/2010/main" val="1395143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796750-3EBA-9840-A1F8-CD1B3378DACD}" type="slidenum">
              <a:rPr lang="en-US" smtClean="0"/>
              <a:t>32</a:t>
            </a:fld>
            <a:endParaRPr lang="en-US"/>
          </a:p>
        </p:txBody>
      </p:sp>
    </p:spTree>
    <p:extLst>
      <p:ext uri="{BB962C8B-B14F-4D97-AF65-F5344CB8AC3E}">
        <p14:creationId xmlns:p14="http://schemas.microsoft.com/office/powerpoint/2010/main" val="25625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96750-3EBA-9840-A1F8-CD1B3378DACD}" type="slidenum">
              <a:rPr lang="en-US" smtClean="0"/>
              <a:t>40</a:t>
            </a:fld>
            <a:endParaRPr lang="en-US"/>
          </a:p>
        </p:txBody>
      </p:sp>
    </p:spTree>
    <p:extLst>
      <p:ext uri="{BB962C8B-B14F-4D97-AF65-F5344CB8AC3E}">
        <p14:creationId xmlns:p14="http://schemas.microsoft.com/office/powerpoint/2010/main" val="528375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96750-3EBA-9840-A1F8-CD1B3378DACD}" type="slidenum">
              <a:rPr lang="en-US" smtClean="0"/>
              <a:t>2</a:t>
            </a:fld>
            <a:endParaRPr lang="en-US"/>
          </a:p>
        </p:txBody>
      </p:sp>
    </p:spTree>
    <p:extLst>
      <p:ext uri="{BB962C8B-B14F-4D97-AF65-F5344CB8AC3E}">
        <p14:creationId xmlns:p14="http://schemas.microsoft.com/office/powerpoint/2010/main" val="1394111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04C58D1B-1CB2-48E6-A523-7A781A6115BD}" type="slidenum">
              <a:rPr lang="en-IN" smtClean="0"/>
              <a:t>3</a:t>
            </a:fld>
            <a:endParaRPr lang="en-IN"/>
          </a:p>
        </p:txBody>
      </p:sp>
    </p:spTree>
    <p:extLst>
      <p:ext uri="{BB962C8B-B14F-4D97-AF65-F5344CB8AC3E}">
        <p14:creationId xmlns:p14="http://schemas.microsoft.com/office/powerpoint/2010/main" val="728303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04C58D1B-1CB2-48E6-A523-7A781A6115BD}" type="slidenum">
              <a:rPr lang="en-IN" smtClean="0"/>
              <a:t>4</a:t>
            </a:fld>
            <a:endParaRPr lang="en-IN"/>
          </a:p>
        </p:txBody>
      </p:sp>
    </p:spTree>
    <p:extLst>
      <p:ext uri="{BB962C8B-B14F-4D97-AF65-F5344CB8AC3E}">
        <p14:creationId xmlns:p14="http://schemas.microsoft.com/office/powerpoint/2010/main" val="739679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04C58D1B-1CB2-48E6-A523-7A781A6115BD}" type="slidenum">
              <a:rPr lang="en-IN" smtClean="0"/>
              <a:t>5</a:t>
            </a:fld>
            <a:endParaRPr lang="en-IN"/>
          </a:p>
        </p:txBody>
      </p:sp>
    </p:spTree>
    <p:extLst>
      <p:ext uri="{BB962C8B-B14F-4D97-AF65-F5344CB8AC3E}">
        <p14:creationId xmlns:p14="http://schemas.microsoft.com/office/powerpoint/2010/main" val="1927570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04C58D1B-1CB2-48E6-A523-7A781A6115BD}" type="slidenum">
              <a:rPr lang="en-IN" smtClean="0"/>
              <a:t>6</a:t>
            </a:fld>
            <a:endParaRPr lang="en-IN"/>
          </a:p>
        </p:txBody>
      </p:sp>
    </p:spTree>
    <p:extLst>
      <p:ext uri="{BB962C8B-B14F-4D97-AF65-F5344CB8AC3E}">
        <p14:creationId xmlns:p14="http://schemas.microsoft.com/office/powerpoint/2010/main" val="1683809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796750-3EBA-9840-A1F8-CD1B3378DACD}" type="slidenum">
              <a:rPr lang="en-US" smtClean="0"/>
              <a:t>9</a:t>
            </a:fld>
            <a:endParaRPr lang="en-US"/>
          </a:p>
        </p:txBody>
      </p:sp>
    </p:spTree>
    <p:extLst>
      <p:ext uri="{BB962C8B-B14F-4D97-AF65-F5344CB8AC3E}">
        <p14:creationId xmlns:p14="http://schemas.microsoft.com/office/powerpoint/2010/main" val="1061842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796750-3EBA-9840-A1F8-CD1B3378DACD}" type="slidenum">
              <a:rPr lang="en-US" smtClean="0"/>
              <a:t>22</a:t>
            </a:fld>
            <a:endParaRPr lang="en-US"/>
          </a:p>
        </p:txBody>
      </p:sp>
    </p:spTree>
    <p:extLst>
      <p:ext uri="{BB962C8B-B14F-4D97-AF65-F5344CB8AC3E}">
        <p14:creationId xmlns:p14="http://schemas.microsoft.com/office/powerpoint/2010/main" val="1057641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796750-3EBA-9840-A1F8-CD1B3378DACD}" type="slidenum">
              <a:rPr lang="en-US" smtClean="0"/>
              <a:t>23</a:t>
            </a:fld>
            <a:endParaRPr lang="en-US"/>
          </a:p>
        </p:txBody>
      </p:sp>
    </p:spTree>
    <p:extLst>
      <p:ext uri="{BB962C8B-B14F-4D97-AF65-F5344CB8AC3E}">
        <p14:creationId xmlns:p14="http://schemas.microsoft.com/office/powerpoint/2010/main" val="75857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34063D-B331-A94D-BA47-4162AB6B6BF5}" type="datetimeFigureOut">
              <a:rPr lang="en-US" smtClean="0"/>
              <a:t>8/4/18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5DA2C-C4C1-B344-9D17-0BEA4E9C5BBE}" type="slidenum">
              <a:rPr lang="en-US" smtClean="0"/>
              <a:t>‹#›</a:t>
            </a:fld>
            <a:endParaRPr lang="en-US"/>
          </a:p>
        </p:txBody>
      </p:sp>
    </p:spTree>
    <p:extLst>
      <p:ext uri="{BB962C8B-B14F-4D97-AF65-F5344CB8AC3E}">
        <p14:creationId xmlns:p14="http://schemas.microsoft.com/office/powerpoint/2010/main" val="1480310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4063D-B331-A94D-BA47-4162AB6B6BF5}" type="datetimeFigureOut">
              <a:rPr lang="en-US" smtClean="0"/>
              <a:t>8/4/18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5DA2C-C4C1-B344-9D17-0BEA4E9C5BBE}" type="slidenum">
              <a:rPr lang="en-US" smtClean="0"/>
              <a:t>‹#›</a:t>
            </a:fld>
            <a:endParaRPr lang="en-US"/>
          </a:p>
        </p:txBody>
      </p:sp>
    </p:spTree>
    <p:extLst>
      <p:ext uri="{BB962C8B-B14F-4D97-AF65-F5344CB8AC3E}">
        <p14:creationId xmlns:p14="http://schemas.microsoft.com/office/powerpoint/2010/main" val="176603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4063D-B331-A94D-BA47-4162AB6B6BF5}" type="datetimeFigureOut">
              <a:rPr lang="en-US" smtClean="0"/>
              <a:t>8/4/18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5DA2C-C4C1-B344-9D17-0BEA4E9C5BBE}" type="slidenum">
              <a:rPr lang="en-US" smtClean="0"/>
              <a:t>‹#›</a:t>
            </a:fld>
            <a:endParaRPr lang="en-US"/>
          </a:p>
        </p:txBody>
      </p:sp>
    </p:spTree>
    <p:extLst>
      <p:ext uri="{BB962C8B-B14F-4D97-AF65-F5344CB8AC3E}">
        <p14:creationId xmlns:p14="http://schemas.microsoft.com/office/powerpoint/2010/main" val="1357196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4063D-B331-A94D-BA47-4162AB6B6BF5}" type="datetimeFigureOut">
              <a:rPr lang="en-US" smtClean="0"/>
              <a:t>8/4/18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5DA2C-C4C1-B344-9D17-0BEA4E9C5BBE}" type="slidenum">
              <a:rPr lang="en-US" smtClean="0"/>
              <a:t>‹#›</a:t>
            </a:fld>
            <a:endParaRPr lang="en-US"/>
          </a:p>
        </p:txBody>
      </p:sp>
    </p:spTree>
    <p:extLst>
      <p:ext uri="{BB962C8B-B14F-4D97-AF65-F5344CB8AC3E}">
        <p14:creationId xmlns:p14="http://schemas.microsoft.com/office/powerpoint/2010/main" val="290519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34063D-B331-A94D-BA47-4162AB6B6BF5}" type="datetimeFigureOut">
              <a:rPr lang="en-US" smtClean="0"/>
              <a:t>8/4/18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5DA2C-C4C1-B344-9D17-0BEA4E9C5BBE}" type="slidenum">
              <a:rPr lang="en-US" smtClean="0"/>
              <a:t>‹#›</a:t>
            </a:fld>
            <a:endParaRPr lang="en-US"/>
          </a:p>
        </p:txBody>
      </p:sp>
    </p:spTree>
    <p:extLst>
      <p:ext uri="{BB962C8B-B14F-4D97-AF65-F5344CB8AC3E}">
        <p14:creationId xmlns:p14="http://schemas.microsoft.com/office/powerpoint/2010/main" val="494616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34063D-B331-A94D-BA47-4162AB6B6BF5}" type="datetimeFigureOut">
              <a:rPr lang="en-US" smtClean="0"/>
              <a:t>8/4/18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05DA2C-C4C1-B344-9D17-0BEA4E9C5BBE}" type="slidenum">
              <a:rPr lang="en-US" smtClean="0"/>
              <a:t>‹#›</a:t>
            </a:fld>
            <a:endParaRPr lang="en-US"/>
          </a:p>
        </p:txBody>
      </p:sp>
    </p:spTree>
    <p:extLst>
      <p:ext uri="{BB962C8B-B14F-4D97-AF65-F5344CB8AC3E}">
        <p14:creationId xmlns:p14="http://schemas.microsoft.com/office/powerpoint/2010/main" val="102603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34063D-B331-A94D-BA47-4162AB6B6BF5}" type="datetimeFigureOut">
              <a:rPr lang="en-US" smtClean="0"/>
              <a:t>8/4/18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05DA2C-C4C1-B344-9D17-0BEA4E9C5BBE}" type="slidenum">
              <a:rPr lang="en-US" smtClean="0"/>
              <a:t>‹#›</a:t>
            </a:fld>
            <a:endParaRPr lang="en-US"/>
          </a:p>
        </p:txBody>
      </p:sp>
    </p:spTree>
    <p:extLst>
      <p:ext uri="{BB962C8B-B14F-4D97-AF65-F5344CB8AC3E}">
        <p14:creationId xmlns:p14="http://schemas.microsoft.com/office/powerpoint/2010/main" val="28496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34063D-B331-A94D-BA47-4162AB6B6BF5}" type="datetimeFigureOut">
              <a:rPr lang="en-US" smtClean="0"/>
              <a:t>8/4/18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05DA2C-C4C1-B344-9D17-0BEA4E9C5BBE}" type="slidenum">
              <a:rPr lang="en-US" smtClean="0"/>
              <a:t>‹#›</a:t>
            </a:fld>
            <a:endParaRPr lang="en-US"/>
          </a:p>
        </p:txBody>
      </p:sp>
    </p:spTree>
    <p:extLst>
      <p:ext uri="{BB962C8B-B14F-4D97-AF65-F5344CB8AC3E}">
        <p14:creationId xmlns:p14="http://schemas.microsoft.com/office/powerpoint/2010/main" val="48612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4063D-B331-A94D-BA47-4162AB6B6BF5}" type="datetimeFigureOut">
              <a:rPr lang="en-US" smtClean="0"/>
              <a:t>8/4/18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05DA2C-C4C1-B344-9D17-0BEA4E9C5BBE}" type="slidenum">
              <a:rPr lang="en-US" smtClean="0"/>
              <a:t>‹#›</a:t>
            </a:fld>
            <a:endParaRPr lang="en-US"/>
          </a:p>
        </p:txBody>
      </p:sp>
    </p:spTree>
    <p:extLst>
      <p:ext uri="{BB962C8B-B14F-4D97-AF65-F5344CB8AC3E}">
        <p14:creationId xmlns:p14="http://schemas.microsoft.com/office/powerpoint/2010/main" val="979476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4063D-B331-A94D-BA47-4162AB6B6BF5}" type="datetimeFigureOut">
              <a:rPr lang="en-US" smtClean="0"/>
              <a:t>8/4/18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05DA2C-C4C1-B344-9D17-0BEA4E9C5BBE}" type="slidenum">
              <a:rPr lang="en-US" smtClean="0"/>
              <a:t>‹#›</a:t>
            </a:fld>
            <a:endParaRPr lang="en-US"/>
          </a:p>
        </p:txBody>
      </p:sp>
    </p:spTree>
    <p:extLst>
      <p:ext uri="{BB962C8B-B14F-4D97-AF65-F5344CB8AC3E}">
        <p14:creationId xmlns:p14="http://schemas.microsoft.com/office/powerpoint/2010/main" val="1596255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4063D-B331-A94D-BA47-4162AB6B6BF5}" type="datetimeFigureOut">
              <a:rPr lang="en-US" smtClean="0"/>
              <a:t>8/4/18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05DA2C-C4C1-B344-9D17-0BEA4E9C5BBE}" type="slidenum">
              <a:rPr lang="en-US" smtClean="0"/>
              <a:t>‹#›</a:t>
            </a:fld>
            <a:endParaRPr lang="en-US"/>
          </a:p>
        </p:txBody>
      </p:sp>
    </p:spTree>
    <p:extLst>
      <p:ext uri="{BB962C8B-B14F-4D97-AF65-F5344CB8AC3E}">
        <p14:creationId xmlns:p14="http://schemas.microsoft.com/office/powerpoint/2010/main" val="18944700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4063D-B331-A94D-BA47-4162AB6B6BF5}" type="datetimeFigureOut">
              <a:rPr lang="en-US" smtClean="0"/>
              <a:t>8/4/18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05DA2C-C4C1-B344-9D17-0BEA4E9C5BBE}" type="slidenum">
              <a:rPr lang="en-US" smtClean="0"/>
              <a:t>‹#›</a:t>
            </a:fld>
            <a:endParaRPr lang="en-US"/>
          </a:p>
        </p:txBody>
      </p:sp>
    </p:spTree>
    <p:extLst>
      <p:ext uri="{BB962C8B-B14F-4D97-AF65-F5344CB8AC3E}">
        <p14:creationId xmlns:p14="http://schemas.microsoft.com/office/powerpoint/2010/main" val="626304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276" y="617838"/>
            <a:ext cx="11343502" cy="2767913"/>
          </a:xfrm>
        </p:spPr>
        <p:txBody>
          <a:bodyPr>
            <a:normAutofit/>
          </a:bodyPr>
          <a:lstStyle/>
          <a:p>
            <a:r>
              <a:rPr lang="en-US" dirty="0" err="1" smtClean="0">
                <a:solidFill>
                  <a:srgbClr val="FF0000"/>
                </a:solidFill>
              </a:rPr>
              <a:t>Ind</a:t>
            </a:r>
            <a:r>
              <a:rPr lang="en-US" smtClean="0">
                <a:solidFill>
                  <a:srgbClr val="FF0000"/>
                </a:solidFill>
              </a:rPr>
              <a:t> AS based Financial Statements </a:t>
            </a:r>
            <a:br>
              <a:rPr lang="en-US" smtClean="0">
                <a:solidFill>
                  <a:srgbClr val="FF0000"/>
                </a:solidFill>
              </a:rPr>
            </a:br>
            <a:r>
              <a:rPr lang="en-US" smtClean="0">
                <a:solidFill>
                  <a:srgbClr val="FF0000"/>
                </a:solidFill>
              </a:rPr>
              <a:t>and </a:t>
            </a:r>
            <a:br>
              <a:rPr lang="en-US" smtClean="0">
                <a:solidFill>
                  <a:srgbClr val="FF0000"/>
                </a:solidFill>
              </a:rPr>
            </a:br>
            <a:r>
              <a:rPr lang="en-US" smtClean="0">
                <a:solidFill>
                  <a:srgbClr val="FF0000"/>
                </a:solidFill>
              </a:rPr>
              <a:t>Impact on Taxable Income</a:t>
            </a:r>
            <a:endParaRPr lang="en-US">
              <a:solidFill>
                <a:srgbClr val="FF0000"/>
              </a:solidFill>
            </a:endParaRPr>
          </a:p>
        </p:txBody>
      </p:sp>
      <p:sp>
        <p:nvSpPr>
          <p:cNvPr id="3" name="Subtitle 2"/>
          <p:cNvSpPr>
            <a:spLocks noGrp="1"/>
          </p:cNvSpPr>
          <p:nvPr>
            <p:ph type="subTitle" idx="1"/>
          </p:nvPr>
        </p:nvSpPr>
        <p:spPr>
          <a:xfrm>
            <a:off x="1524000" y="4127156"/>
            <a:ext cx="9144000" cy="2001795"/>
          </a:xfrm>
        </p:spPr>
        <p:txBody>
          <a:bodyPr>
            <a:noAutofit/>
          </a:bodyPr>
          <a:lstStyle/>
          <a:p>
            <a:r>
              <a:rPr lang="en-US" sz="3600" smtClean="0"/>
              <a:t>Presentation</a:t>
            </a:r>
          </a:p>
          <a:p>
            <a:r>
              <a:rPr lang="en-US" sz="3600" smtClean="0"/>
              <a:t>By</a:t>
            </a:r>
          </a:p>
          <a:p>
            <a:r>
              <a:rPr lang="en-US" sz="3600" smtClean="0"/>
              <a:t>CA Anil Sharma</a:t>
            </a:r>
            <a:endParaRPr lang="en-US" sz="3600"/>
          </a:p>
        </p:txBody>
      </p:sp>
    </p:spTree>
    <p:extLst>
      <p:ext uri="{BB962C8B-B14F-4D97-AF65-F5344CB8AC3E}">
        <p14:creationId xmlns:p14="http://schemas.microsoft.com/office/powerpoint/2010/main" val="977027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943" y="365125"/>
            <a:ext cx="10907486" cy="777875"/>
          </a:xfrm>
        </p:spPr>
        <p:txBody>
          <a:bodyPr>
            <a:noAutofit/>
          </a:bodyPr>
          <a:lstStyle/>
          <a:p>
            <a:pPr algn="ctr"/>
            <a:r>
              <a:rPr lang="en-US" sz="2800" dirty="0" smtClean="0">
                <a:solidFill>
                  <a:srgbClr val="FF0000"/>
                </a:solidFill>
              </a:rPr>
              <a:t>Accounting Policies, Changes in Accounting Estimates and Errors</a:t>
            </a:r>
            <a:br>
              <a:rPr lang="en-US" sz="2800" dirty="0" smtClean="0">
                <a:solidFill>
                  <a:srgbClr val="FF0000"/>
                </a:solidFill>
              </a:rPr>
            </a:br>
            <a:r>
              <a:rPr lang="en-US" sz="2800" dirty="0" smtClean="0"/>
              <a:t>Changes in accounting policies</a:t>
            </a:r>
            <a:endParaRPr lang="en-US" sz="2800" dirty="0"/>
          </a:p>
        </p:txBody>
      </p:sp>
      <p:sp>
        <p:nvSpPr>
          <p:cNvPr id="4" name="Text Placeholder 3"/>
          <p:cNvSpPr>
            <a:spLocks noGrp="1"/>
          </p:cNvSpPr>
          <p:nvPr>
            <p:ph type="body" idx="1"/>
          </p:nvPr>
        </p:nvSpPr>
        <p:spPr>
          <a:xfrm>
            <a:off x="576943" y="1894114"/>
            <a:ext cx="5420633" cy="424544"/>
          </a:xfrm>
        </p:spPr>
        <p:txBody>
          <a:bodyPr/>
          <a:lstStyle/>
          <a:p>
            <a:pPr algn="ctr"/>
            <a:r>
              <a:rPr lang="en-US" dirty="0" err="1" smtClean="0"/>
              <a:t>Ind</a:t>
            </a:r>
            <a:r>
              <a:rPr lang="en-US" dirty="0" smtClean="0"/>
              <a:t> AS 8</a:t>
            </a:r>
            <a:endParaRPr lang="en-US" dirty="0"/>
          </a:p>
        </p:txBody>
      </p:sp>
      <p:sp>
        <p:nvSpPr>
          <p:cNvPr id="5" name="Content Placeholder 4"/>
          <p:cNvSpPr>
            <a:spLocks noGrp="1"/>
          </p:cNvSpPr>
          <p:nvPr>
            <p:ph sz="half" idx="2"/>
          </p:nvPr>
        </p:nvSpPr>
        <p:spPr>
          <a:xfrm>
            <a:off x="576944" y="2318658"/>
            <a:ext cx="5420632" cy="3871005"/>
          </a:xfrm>
        </p:spPr>
        <p:txBody>
          <a:bodyPr>
            <a:normAutofit/>
          </a:bodyPr>
          <a:lstStyle/>
          <a:p>
            <a:r>
              <a:rPr lang="en-US" dirty="0" smtClean="0"/>
              <a:t>An entity shall change an accounting policy only if the change:</a:t>
            </a:r>
          </a:p>
          <a:p>
            <a:pPr lvl="1"/>
            <a:r>
              <a:rPr lang="en-US" dirty="0" smtClean="0"/>
              <a:t>a) is required by an </a:t>
            </a:r>
            <a:r>
              <a:rPr lang="en-US" dirty="0" err="1" smtClean="0"/>
              <a:t>Ind</a:t>
            </a:r>
            <a:r>
              <a:rPr lang="en-US" dirty="0" smtClean="0"/>
              <a:t> AS or</a:t>
            </a:r>
          </a:p>
          <a:p>
            <a:pPr lvl="1"/>
            <a:r>
              <a:rPr lang="en-US" dirty="0" smtClean="0"/>
              <a:t>b) results in the financial statements providing reliable and more relevant information about the effects of transaction on the entity’s financial position, performance or cash flows.</a:t>
            </a:r>
          </a:p>
          <a:p>
            <a:pPr lvl="1"/>
            <a:endParaRPr lang="en-US" dirty="0"/>
          </a:p>
        </p:txBody>
      </p:sp>
      <p:sp>
        <p:nvSpPr>
          <p:cNvPr id="6" name="Text Placeholder 5"/>
          <p:cNvSpPr>
            <a:spLocks noGrp="1"/>
          </p:cNvSpPr>
          <p:nvPr>
            <p:ph type="body" sz="quarter" idx="3"/>
          </p:nvPr>
        </p:nvSpPr>
        <p:spPr>
          <a:xfrm>
            <a:off x="6172199" y="1894113"/>
            <a:ext cx="5312229" cy="424545"/>
          </a:xfrm>
        </p:spPr>
        <p:txBody>
          <a:bodyPr/>
          <a:lstStyle/>
          <a:p>
            <a:pPr algn="ctr"/>
            <a:r>
              <a:rPr lang="en-US" dirty="0" smtClean="0"/>
              <a:t>ICDS I</a:t>
            </a:r>
            <a:endParaRPr lang="en-US" dirty="0"/>
          </a:p>
        </p:txBody>
      </p:sp>
      <p:sp>
        <p:nvSpPr>
          <p:cNvPr id="7" name="Content Placeholder 6"/>
          <p:cNvSpPr>
            <a:spLocks noGrp="1"/>
          </p:cNvSpPr>
          <p:nvPr>
            <p:ph sz="quarter" idx="4"/>
          </p:nvPr>
        </p:nvSpPr>
        <p:spPr>
          <a:xfrm>
            <a:off x="6172200" y="2318658"/>
            <a:ext cx="5312228" cy="3871005"/>
          </a:xfrm>
        </p:spPr>
        <p:txBody>
          <a:bodyPr/>
          <a:lstStyle/>
          <a:p>
            <a:r>
              <a:rPr lang="en-US" dirty="0"/>
              <a:t>Changes in accounting </a:t>
            </a:r>
            <a:r>
              <a:rPr lang="en-US" dirty="0" smtClean="0"/>
              <a:t>policy will </a:t>
            </a:r>
            <a:r>
              <a:rPr lang="en-US" dirty="0"/>
              <a:t>not be done unless for </a:t>
            </a:r>
            <a:r>
              <a:rPr lang="en-US" dirty="0" smtClean="0"/>
              <a:t>a ‘reasonable </a:t>
            </a:r>
            <a:r>
              <a:rPr lang="en-US" dirty="0"/>
              <a:t>cause’. However</a:t>
            </a:r>
            <a:r>
              <a:rPr lang="en-US" dirty="0" smtClean="0"/>
              <a:t>, ‘</a:t>
            </a:r>
            <a:r>
              <a:rPr lang="en-US" dirty="0"/>
              <a:t>reasonable cause’ is not defined.</a:t>
            </a:r>
          </a:p>
        </p:txBody>
      </p:sp>
      <p:sp>
        <p:nvSpPr>
          <p:cNvPr id="8" name="TextBox 7"/>
          <p:cNvSpPr txBox="1"/>
          <p:nvPr/>
        </p:nvSpPr>
        <p:spPr>
          <a:xfrm>
            <a:off x="-1729946" y="172994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26153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87087"/>
            <a:ext cx="10515600" cy="957942"/>
          </a:xfrm>
        </p:spPr>
        <p:txBody>
          <a:bodyPr>
            <a:normAutofit fontScale="90000"/>
          </a:bodyPr>
          <a:lstStyle/>
          <a:p>
            <a:pPr algn="ctr"/>
            <a:r>
              <a:rPr lang="en-US" sz="3600" dirty="0" smtClean="0">
                <a:solidFill>
                  <a:srgbClr val="FF0000"/>
                </a:solidFill>
              </a:rPr>
              <a:t/>
            </a:r>
            <a:br>
              <a:rPr lang="en-US" sz="3600" dirty="0" smtClean="0">
                <a:solidFill>
                  <a:srgbClr val="FF0000"/>
                </a:solidFill>
              </a:rPr>
            </a:br>
            <a:r>
              <a:rPr lang="en-US" sz="3600" dirty="0" smtClean="0">
                <a:solidFill>
                  <a:srgbClr val="FF0000"/>
                </a:solidFill>
              </a:rPr>
              <a:t>Inventories</a:t>
            </a:r>
            <a:br>
              <a:rPr lang="en-US" sz="3600" dirty="0" smtClean="0">
                <a:solidFill>
                  <a:srgbClr val="FF0000"/>
                </a:solidFill>
              </a:rPr>
            </a:br>
            <a:r>
              <a:rPr lang="en-US" sz="3200" dirty="0" smtClean="0"/>
              <a:t> </a:t>
            </a:r>
            <a:r>
              <a:rPr lang="en-US" sz="3200" b="1" dirty="0"/>
              <a:t>C</a:t>
            </a:r>
            <a:r>
              <a:rPr lang="en-US" sz="3200" b="1" dirty="0" smtClean="0"/>
              <a:t>ost of purchases </a:t>
            </a:r>
            <a:r>
              <a:rPr lang="en-US" sz="3600" b="1" dirty="0" smtClean="0">
                <a:solidFill>
                  <a:srgbClr val="FF0000"/>
                </a:solidFill>
              </a:rPr>
              <a:t/>
            </a:r>
            <a:br>
              <a:rPr lang="en-US" sz="3600" b="1" dirty="0" smtClean="0">
                <a:solidFill>
                  <a:srgbClr val="FF0000"/>
                </a:solidFill>
              </a:rPr>
            </a:br>
            <a:endParaRPr lang="en-US" sz="3600" b="1" dirty="0">
              <a:solidFill>
                <a:srgbClr val="FF0000"/>
              </a:solidFill>
            </a:endParaRPr>
          </a:p>
        </p:txBody>
      </p:sp>
      <p:sp>
        <p:nvSpPr>
          <p:cNvPr id="4" name="Text Placeholder 3"/>
          <p:cNvSpPr>
            <a:spLocks noGrp="1"/>
          </p:cNvSpPr>
          <p:nvPr>
            <p:ph type="body" idx="1"/>
          </p:nvPr>
        </p:nvSpPr>
        <p:spPr>
          <a:xfrm>
            <a:off x="1121229" y="1045029"/>
            <a:ext cx="4876346" cy="511628"/>
          </a:xfrm>
        </p:spPr>
        <p:txBody>
          <a:bodyPr/>
          <a:lstStyle/>
          <a:p>
            <a:pPr algn="ctr"/>
            <a:r>
              <a:rPr lang="en-US" dirty="0" err="1">
                <a:solidFill>
                  <a:srgbClr val="FF0000"/>
                </a:solidFill>
              </a:rPr>
              <a:t>Ind</a:t>
            </a:r>
            <a:r>
              <a:rPr lang="en-US" dirty="0">
                <a:solidFill>
                  <a:srgbClr val="FF0000"/>
                </a:solidFill>
              </a:rPr>
              <a:t> AS 2</a:t>
            </a:r>
            <a:endParaRPr lang="en-US" dirty="0"/>
          </a:p>
        </p:txBody>
      </p:sp>
      <p:sp>
        <p:nvSpPr>
          <p:cNvPr id="5" name="Content Placeholder 4"/>
          <p:cNvSpPr>
            <a:spLocks noGrp="1"/>
          </p:cNvSpPr>
          <p:nvPr>
            <p:ph sz="half" idx="2"/>
          </p:nvPr>
        </p:nvSpPr>
        <p:spPr>
          <a:xfrm>
            <a:off x="839788" y="1654630"/>
            <a:ext cx="5157787" cy="4535034"/>
          </a:xfrm>
        </p:spPr>
        <p:txBody>
          <a:bodyPr>
            <a:normAutofit fontScale="92500"/>
          </a:bodyPr>
          <a:lstStyle/>
          <a:p>
            <a:r>
              <a:rPr lang="en-US" dirty="0"/>
              <a:t>The costs of purchase consist of </a:t>
            </a:r>
            <a:r>
              <a:rPr lang="en-US" dirty="0" smtClean="0"/>
              <a:t>the purchase </a:t>
            </a:r>
            <a:r>
              <a:rPr lang="en-US" dirty="0"/>
              <a:t>price including duties </a:t>
            </a:r>
            <a:r>
              <a:rPr lang="en-US" dirty="0" smtClean="0"/>
              <a:t>and taxes </a:t>
            </a:r>
            <a:r>
              <a:rPr lang="en-US" dirty="0"/>
              <a:t>(other than those </a:t>
            </a:r>
            <a:r>
              <a:rPr lang="en-US" dirty="0" smtClean="0"/>
              <a:t>subsequently recoverable </a:t>
            </a:r>
            <a:r>
              <a:rPr lang="en-US" dirty="0"/>
              <a:t>by the enterprise </a:t>
            </a:r>
            <a:r>
              <a:rPr lang="en-US" dirty="0" smtClean="0"/>
              <a:t>from the </a:t>
            </a:r>
            <a:r>
              <a:rPr lang="en-US" dirty="0"/>
              <a:t>taxing authorities), </a:t>
            </a:r>
            <a:r>
              <a:rPr lang="en-US" dirty="0" smtClean="0"/>
              <a:t>freight inwards </a:t>
            </a:r>
            <a:r>
              <a:rPr lang="en-US" dirty="0"/>
              <a:t>and other </a:t>
            </a:r>
            <a:r>
              <a:rPr lang="en-US" dirty="0" smtClean="0"/>
              <a:t>expenditure directly </a:t>
            </a:r>
            <a:r>
              <a:rPr lang="en-US" dirty="0"/>
              <a:t>attributable to </a:t>
            </a:r>
            <a:r>
              <a:rPr lang="en-US" dirty="0" smtClean="0"/>
              <a:t>the acquisition</a:t>
            </a:r>
            <a:r>
              <a:rPr lang="en-US" dirty="0"/>
              <a:t>. </a:t>
            </a:r>
            <a:endParaRPr lang="en-US" dirty="0" smtClean="0"/>
          </a:p>
          <a:p>
            <a:r>
              <a:rPr lang="en-US" dirty="0" smtClean="0"/>
              <a:t>Trade </a:t>
            </a:r>
            <a:r>
              <a:rPr lang="en-US" dirty="0"/>
              <a:t>discounts, </a:t>
            </a:r>
            <a:r>
              <a:rPr lang="en-US" dirty="0" smtClean="0"/>
              <a:t>rebates, duty </a:t>
            </a:r>
            <a:r>
              <a:rPr lang="en-US" dirty="0"/>
              <a:t>drawbacks and other </a:t>
            </a:r>
            <a:r>
              <a:rPr lang="en-US" dirty="0" smtClean="0"/>
              <a:t>similar items </a:t>
            </a:r>
            <a:r>
              <a:rPr lang="en-US" dirty="0"/>
              <a:t>are deducted in </a:t>
            </a:r>
            <a:r>
              <a:rPr lang="en-US" dirty="0" smtClean="0"/>
              <a:t>determining the </a:t>
            </a:r>
            <a:r>
              <a:rPr lang="en-US" dirty="0"/>
              <a:t>costs of purchase.</a:t>
            </a:r>
          </a:p>
        </p:txBody>
      </p:sp>
      <p:sp>
        <p:nvSpPr>
          <p:cNvPr id="6" name="Text Placeholder 5"/>
          <p:cNvSpPr>
            <a:spLocks noGrp="1"/>
          </p:cNvSpPr>
          <p:nvPr>
            <p:ph type="body" sz="quarter" idx="3"/>
          </p:nvPr>
        </p:nvSpPr>
        <p:spPr>
          <a:xfrm>
            <a:off x="6279016" y="1045028"/>
            <a:ext cx="5076372" cy="413659"/>
          </a:xfrm>
        </p:spPr>
        <p:txBody>
          <a:bodyPr>
            <a:normAutofit lnSpcReduction="10000"/>
          </a:bodyPr>
          <a:lstStyle/>
          <a:p>
            <a:pPr algn="ctr"/>
            <a:r>
              <a:rPr lang="en-US" dirty="0">
                <a:solidFill>
                  <a:srgbClr val="FF0000"/>
                </a:solidFill>
              </a:rPr>
              <a:t>ICDS II</a:t>
            </a:r>
            <a:endParaRPr lang="en-US" dirty="0"/>
          </a:p>
        </p:txBody>
      </p:sp>
      <p:sp>
        <p:nvSpPr>
          <p:cNvPr id="7" name="Content Placeholder 6"/>
          <p:cNvSpPr>
            <a:spLocks noGrp="1"/>
          </p:cNvSpPr>
          <p:nvPr>
            <p:ph sz="quarter" idx="4"/>
          </p:nvPr>
        </p:nvSpPr>
        <p:spPr>
          <a:xfrm>
            <a:off x="6172200" y="1654630"/>
            <a:ext cx="5183188" cy="4535033"/>
          </a:xfrm>
        </p:spPr>
        <p:txBody>
          <a:bodyPr>
            <a:normAutofit/>
          </a:bodyPr>
          <a:lstStyle/>
          <a:p>
            <a:r>
              <a:rPr lang="en-US" dirty="0"/>
              <a:t>Purchase price includes duties </a:t>
            </a:r>
            <a:r>
              <a:rPr lang="en-US" dirty="0" smtClean="0"/>
              <a:t>and taxes.</a:t>
            </a:r>
            <a:endParaRPr lang="en-US" dirty="0"/>
          </a:p>
          <a:p>
            <a:r>
              <a:rPr lang="en-US" dirty="0"/>
              <a:t>Under ICDS, duties and </a:t>
            </a:r>
            <a:r>
              <a:rPr lang="en-US" dirty="0" smtClean="0"/>
              <a:t>taxes, even </a:t>
            </a:r>
            <a:r>
              <a:rPr lang="en-US" dirty="0"/>
              <a:t>if subsequently </a:t>
            </a:r>
            <a:r>
              <a:rPr lang="en-US" dirty="0" smtClean="0"/>
              <a:t>recoverable from </a:t>
            </a:r>
            <a:r>
              <a:rPr lang="en-US" dirty="0"/>
              <a:t>taxing authorities, will </a:t>
            </a:r>
            <a:r>
              <a:rPr lang="en-US" dirty="0" smtClean="0"/>
              <a:t>form part </a:t>
            </a:r>
            <a:r>
              <a:rPr lang="en-US" dirty="0"/>
              <a:t>of costs of purchase, </a:t>
            </a:r>
            <a:r>
              <a:rPr lang="en-US" dirty="0" smtClean="0"/>
              <a:t>and hence</a:t>
            </a:r>
            <a:r>
              <a:rPr lang="en-US" dirty="0"/>
              <a:t>, will be included in the </a:t>
            </a:r>
            <a:r>
              <a:rPr lang="en-US" dirty="0" smtClean="0"/>
              <a:t>cost of inventories.</a:t>
            </a:r>
            <a:endParaRPr lang="en-US" dirty="0"/>
          </a:p>
        </p:txBody>
      </p:sp>
    </p:spTree>
    <p:extLst>
      <p:ext uri="{BB962C8B-B14F-4D97-AF65-F5344CB8AC3E}">
        <p14:creationId xmlns:p14="http://schemas.microsoft.com/office/powerpoint/2010/main" val="1020729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87087"/>
            <a:ext cx="10515600" cy="761998"/>
          </a:xfrm>
        </p:spPr>
        <p:txBody>
          <a:bodyPr>
            <a:normAutofit fontScale="90000"/>
          </a:bodyPr>
          <a:lstStyle/>
          <a:p>
            <a:pPr algn="ctr"/>
            <a:r>
              <a:rPr lang="en-US" sz="3600" dirty="0" smtClean="0">
                <a:solidFill>
                  <a:srgbClr val="FF0000"/>
                </a:solidFill>
              </a:rPr>
              <a:t/>
            </a:r>
            <a:br>
              <a:rPr lang="en-US" sz="3600" dirty="0" smtClean="0">
                <a:solidFill>
                  <a:srgbClr val="FF0000"/>
                </a:solidFill>
              </a:rPr>
            </a:br>
            <a:r>
              <a:rPr lang="en-US" sz="3600" dirty="0" smtClean="0">
                <a:solidFill>
                  <a:srgbClr val="FF0000"/>
                </a:solidFill>
              </a:rPr>
              <a:t>Inventories</a:t>
            </a:r>
            <a:br>
              <a:rPr lang="en-US" sz="3600" dirty="0" smtClean="0">
                <a:solidFill>
                  <a:srgbClr val="FF0000"/>
                </a:solidFill>
              </a:rPr>
            </a:br>
            <a:r>
              <a:rPr lang="en-US" sz="3200" dirty="0" smtClean="0"/>
              <a:t> </a:t>
            </a:r>
            <a:r>
              <a:rPr lang="en-US" sz="3200" b="1" dirty="0" smtClean="0"/>
              <a:t>c</a:t>
            </a:r>
            <a:r>
              <a:rPr lang="en-US" sz="2800" b="1" dirty="0" smtClean="0"/>
              <a:t>ost</a:t>
            </a:r>
            <a:r>
              <a:rPr lang="en-US" sz="2800" b="1" dirty="0"/>
              <a:t> </a:t>
            </a:r>
            <a:r>
              <a:rPr lang="en-US" sz="2800" b="1" dirty="0" smtClean="0"/>
              <a:t>formula</a:t>
            </a:r>
            <a:r>
              <a:rPr lang="en-US" sz="3200" b="1" dirty="0" smtClean="0"/>
              <a:t> </a:t>
            </a:r>
            <a:r>
              <a:rPr lang="en-US" sz="3600" dirty="0" smtClean="0">
                <a:solidFill>
                  <a:srgbClr val="FF0000"/>
                </a:solidFill>
              </a:rPr>
              <a:t/>
            </a:r>
            <a:br>
              <a:rPr lang="en-US" sz="3600" dirty="0" smtClean="0">
                <a:solidFill>
                  <a:srgbClr val="FF0000"/>
                </a:solidFill>
              </a:rPr>
            </a:br>
            <a:endParaRPr lang="en-US" sz="3600" dirty="0">
              <a:solidFill>
                <a:srgbClr val="FF0000"/>
              </a:solidFill>
            </a:endParaRPr>
          </a:p>
        </p:txBody>
      </p:sp>
      <p:sp>
        <p:nvSpPr>
          <p:cNvPr id="4" name="Text Placeholder 3"/>
          <p:cNvSpPr>
            <a:spLocks noGrp="1"/>
          </p:cNvSpPr>
          <p:nvPr>
            <p:ph type="body" idx="1"/>
          </p:nvPr>
        </p:nvSpPr>
        <p:spPr>
          <a:xfrm>
            <a:off x="1121229" y="1045029"/>
            <a:ext cx="4876346" cy="511628"/>
          </a:xfrm>
        </p:spPr>
        <p:txBody>
          <a:bodyPr/>
          <a:lstStyle/>
          <a:p>
            <a:pPr algn="ctr"/>
            <a:r>
              <a:rPr lang="en-US" dirty="0" err="1">
                <a:solidFill>
                  <a:srgbClr val="FF0000"/>
                </a:solidFill>
              </a:rPr>
              <a:t>Ind</a:t>
            </a:r>
            <a:r>
              <a:rPr lang="en-US" dirty="0">
                <a:solidFill>
                  <a:srgbClr val="FF0000"/>
                </a:solidFill>
              </a:rPr>
              <a:t> AS 2</a:t>
            </a:r>
            <a:endParaRPr lang="en-US" dirty="0"/>
          </a:p>
        </p:txBody>
      </p:sp>
      <p:sp>
        <p:nvSpPr>
          <p:cNvPr id="5" name="Content Placeholder 4"/>
          <p:cNvSpPr>
            <a:spLocks noGrp="1"/>
          </p:cNvSpPr>
          <p:nvPr>
            <p:ph sz="half" idx="2"/>
          </p:nvPr>
        </p:nvSpPr>
        <p:spPr>
          <a:xfrm>
            <a:off x="653144" y="1654630"/>
            <a:ext cx="5344432" cy="4535034"/>
          </a:xfrm>
        </p:spPr>
        <p:txBody>
          <a:bodyPr>
            <a:normAutofit lnSpcReduction="10000"/>
          </a:bodyPr>
          <a:lstStyle/>
          <a:p>
            <a:r>
              <a:rPr lang="en-US" dirty="0" smtClean="0"/>
              <a:t>It requires </a:t>
            </a:r>
            <a:r>
              <a:rPr lang="en-US" dirty="0"/>
              <a:t>an entity to use the same </a:t>
            </a:r>
            <a:r>
              <a:rPr lang="en-US" dirty="0" smtClean="0"/>
              <a:t>cost formula </a:t>
            </a:r>
            <a:r>
              <a:rPr lang="en-US" dirty="0"/>
              <a:t>for all inventories having a </a:t>
            </a:r>
            <a:r>
              <a:rPr lang="en-US" dirty="0" smtClean="0"/>
              <a:t>similar nature </a:t>
            </a:r>
            <a:r>
              <a:rPr lang="en-US" dirty="0"/>
              <a:t>and use to the entity. </a:t>
            </a:r>
            <a:endParaRPr lang="en-US" dirty="0" smtClean="0"/>
          </a:p>
          <a:p>
            <a:r>
              <a:rPr lang="en-US" dirty="0" smtClean="0"/>
              <a:t>For inventories with </a:t>
            </a:r>
            <a:r>
              <a:rPr lang="en-US" dirty="0"/>
              <a:t>a different nature or </a:t>
            </a:r>
            <a:r>
              <a:rPr lang="en-US" dirty="0" smtClean="0"/>
              <a:t>use, different </a:t>
            </a:r>
            <a:r>
              <a:rPr lang="en-US" dirty="0"/>
              <a:t>cost formulas may be </a:t>
            </a:r>
            <a:r>
              <a:rPr lang="en-US" dirty="0" smtClean="0"/>
              <a:t>justified. </a:t>
            </a:r>
          </a:p>
          <a:p>
            <a:r>
              <a:rPr lang="en-US" dirty="0" smtClean="0"/>
              <a:t>standard cost or </a:t>
            </a:r>
            <a:r>
              <a:rPr lang="en-US" dirty="0"/>
              <a:t>retail method may be used </a:t>
            </a:r>
            <a:r>
              <a:rPr lang="en-US" dirty="0" smtClean="0"/>
              <a:t>for convenience</a:t>
            </a:r>
            <a:r>
              <a:rPr lang="en-US" dirty="0"/>
              <a:t>, if the results </a:t>
            </a:r>
            <a:r>
              <a:rPr lang="en-US" dirty="0" smtClean="0"/>
              <a:t>approximate the </a:t>
            </a:r>
            <a:r>
              <a:rPr lang="en-US" dirty="0"/>
              <a:t>actual cost</a:t>
            </a:r>
            <a:r>
              <a:rPr lang="en-US" dirty="0" smtClean="0"/>
              <a:t>.</a:t>
            </a:r>
            <a:r>
              <a:rPr lang="en-US" dirty="0"/>
              <a:t> </a:t>
            </a:r>
          </a:p>
        </p:txBody>
      </p:sp>
      <p:sp>
        <p:nvSpPr>
          <p:cNvPr id="6" name="Text Placeholder 5"/>
          <p:cNvSpPr>
            <a:spLocks noGrp="1"/>
          </p:cNvSpPr>
          <p:nvPr>
            <p:ph type="body" sz="quarter" idx="3"/>
          </p:nvPr>
        </p:nvSpPr>
        <p:spPr>
          <a:xfrm>
            <a:off x="6279016" y="1045028"/>
            <a:ext cx="5076372" cy="413659"/>
          </a:xfrm>
        </p:spPr>
        <p:txBody>
          <a:bodyPr>
            <a:normAutofit lnSpcReduction="10000"/>
          </a:bodyPr>
          <a:lstStyle/>
          <a:p>
            <a:pPr algn="ctr"/>
            <a:r>
              <a:rPr lang="en-US" dirty="0">
                <a:solidFill>
                  <a:srgbClr val="FF0000"/>
                </a:solidFill>
              </a:rPr>
              <a:t>ICDS II</a:t>
            </a:r>
            <a:endParaRPr lang="en-US" dirty="0"/>
          </a:p>
        </p:txBody>
      </p:sp>
      <p:sp>
        <p:nvSpPr>
          <p:cNvPr id="7" name="Content Placeholder 6"/>
          <p:cNvSpPr>
            <a:spLocks noGrp="1"/>
          </p:cNvSpPr>
          <p:nvPr>
            <p:ph sz="quarter" idx="4"/>
          </p:nvPr>
        </p:nvSpPr>
        <p:spPr>
          <a:xfrm>
            <a:off x="6172200" y="1654630"/>
            <a:ext cx="5183188" cy="4535033"/>
          </a:xfrm>
        </p:spPr>
        <p:txBody>
          <a:bodyPr>
            <a:normAutofit fontScale="85000" lnSpcReduction="20000"/>
          </a:bodyPr>
          <a:lstStyle/>
          <a:p>
            <a:r>
              <a:rPr lang="en-US" dirty="0"/>
              <a:t>The Cost of inventories of </a:t>
            </a:r>
            <a:r>
              <a:rPr lang="en-US" dirty="0" smtClean="0"/>
              <a:t>items (</a:t>
            </a:r>
            <a:r>
              <a:rPr lang="en-US" dirty="0" err="1" smtClean="0"/>
              <a:t>i</a:t>
            </a:r>
            <a:r>
              <a:rPr lang="en-US" dirty="0"/>
              <a:t>) that are not </a:t>
            </a:r>
            <a:r>
              <a:rPr lang="en-US" dirty="0" smtClean="0"/>
              <a:t>ordinarily interchangeable</a:t>
            </a:r>
            <a:r>
              <a:rPr lang="en-US" dirty="0"/>
              <a:t>; </a:t>
            </a:r>
            <a:r>
              <a:rPr lang="en-US" dirty="0" smtClean="0"/>
              <a:t>and (ii</a:t>
            </a:r>
            <a:r>
              <a:rPr lang="en-US" dirty="0"/>
              <a:t>) goods or services </a:t>
            </a:r>
            <a:r>
              <a:rPr lang="en-US" dirty="0" smtClean="0"/>
              <a:t>produced and </a:t>
            </a:r>
            <a:r>
              <a:rPr lang="en-US" dirty="0"/>
              <a:t>segregated for </a:t>
            </a:r>
            <a:r>
              <a:rPr lang="en-US" dirty="0" smtClean="0"/>
              <a:t>specific projects </a:t>
            </a:r>
            <a:r>
              <a:rPr lang="en-US" dirty="0"/>
              <a:t>shall be assigned </a:t>
            </a:r>
            <a:r>
              <a:rPr lang="en-US" dirty="0" smtClean="0"/>
              <a:t>by specific </a:t>
            </a:r>
            <a:r>
              <a:rPr lang="en-US" dirty="0"/>
              <a:t>identification of </a:t>
            </a:r>
            <a:r>
              <a:rPr lang="en-US" dirty="0" smtClean="0"/>
              <a:t>their individual </a:t>
            </a:r>
            <a:r>
              <a:rPr lang="en-US" dirty="0"/>
              <a:t>costs.</a:t>
            </a:r>
          </a:p>
          <a:p>
            <a:r>
              <a:rPr lang="en-US" dirty="0"/>
              <a:t>Cost of inventories, other </a:t>
            </a:r>
            <a:r>
              <a:rPr lang="en-US" dirty="0" smtClean="0"/>
              <a:t>than the </a:t>
            </a:r>
            <a:r>
              <a:rPr lang="en-US" dirty="0"/>
              <a:t>inventory dealt with </a:t>
            </a:r>
            <a:r>
              <a:rPr lang="en-US" dirty="0" smtClean="0"/>
              <a:t>above, shall </a:t>
            </a:r>
            <a:r>
              <a:rPr lang="en-US" dirty="0"/>
              <a:t>be assigned by </a:t>
            </a:r>
            <a:r>
              <a:rPr lang="en-US" dirty="0" smtClean="0"/>
              <a:t>using the </a:t>
            </a:r>
            <a:r>
              <a:rPr lang="en-US" dirty="0"/>
              <a:t>First-in First-out (FIFO), </a:t>
            </a:r>
            <a:r>
              <a:rPr lang="en-US" dirty="0" smtClean="0"/>
              <a:t>or weighted </a:t>
            </a:r>
            <a:r>
              <a:rPr lang="en-US" dirty="0"/>
              <a:t>average cost formula.</a:t>
            </a:r>
          </a:p>
          <a:p>
            <a:r>
              <a:rPr lang="en-US" dirty="0" smtClean="0"/>
              <a:t>Retail </a:t>
            </a:r>
            <a:r>
              <a:rPr lang="en-US" dirty="0"/>
              <a:t>method is permitted </a:t>
            </a:r>
            <a:r>
              <a:rPr lang="en-US" dirty="0" smtClean="0"/>
              <a:t>as technique </a:t>
            </a:r>
            <a:r>
              <a:rPr lang="en-US" dirty="0"/>
              <a:t>for measurement </a:t>
            </a:r>
            <a:r>
              <a:rPr lang="en-US" dirty="0" smtClean="0"/>
              <a:t>of cost </a:t>
            </a:r>
            <a:r>
              <a:rPr lang="en-US" dirty="0"/>
              <a:t>if it is impracticable to </a:t>
            </a:r>
            <a:r>
              <a:rPr lang="en-US" dirty="0" smtClean="0"/>
              <a:t>use ‘FIFO</a:t>
            </a:r>
            <a:r>
              <a:rPr lang="en-US" dirty="0"/>
              <a:t>’ or ‘Weighted Average </a:t>
            </a:r>
            <a:r>
              <a:rPr lang="en-US" dirty="0" smtClean="0"/>
              <a:t>Cost Formula</a:t>
            </a:r>
            <a:r>
              <a:rPr lang="en-US" dirty="0"/>
              <a:t>’.</a:t>
            </a:r>
          </a:p>
        </p:txBody>
      </p:sp>
    </p:spTree>
    <p:extLst>
      <p:ext uri="{BB962C8B-B14F-4D97-AF65-F5344CB8AC3E}">
        <p14:creationId xmlns:p14="http://schemas.microsoft.com/office/powerpoint/2010/main" val="1215962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766989"/>
          </a:xfrm>
        </p:spPr>
        <p:txBody>
          <a:bodyPr>
            <a:normAutofit fontScale="90000"/>
          </a:bodyPr>
          <a:lstStyle/>
          <a:p>
            <a:pPr algn="ctr"/>
            <a:r>
              <a:rPr lang="en-US" sz="3200" dirty="0" smtClean="0">
                <a:solidFill>
                  <a:srgbClr val="FF0000"/>
                </a:solidFill>
              </a:rPr>
              <a:t>Construction Contracts</a:t>
            </a:r>
            <a:br>
              <a:rPr lang="en-US" sz="3200" dirty="0" smtClean="0">
                <a:solidFill>
                  <a:srgbClr val="FF0000"/>
                </a:solidFill>
              </a:rPr>
            </a:br>
            <a:r>
              <a:rPr lang="en-US" sz="3200" dirty="0" smtClean="0"/>
              <a:t>Revenue from contracts with customers- recognition</a:t>
            </a:r>
            <a:endParaRPr lang="en-US" sz="3200" dirty="0"/>
          </a:p>
        </p:txBody>
      </p:sp>
      <p:sp>
        <p:nvSpPr>
          <p:cNvPr id="4" name="Text Placeholder 3"/>
          <p:cNvSpPr>
            <a:spLocks noGrp="1"/>
          </p:cNvSpPr>
          <p:nvPr>
            <p:ph type="body" idx="1"/>
          </p:nvPr>
        </p:nvSpPr>
        <p:spPr>
          <a:xfrm>
            <a:off x="1104405" y="1284515"/>
            <a:ext cx="4893170" cy="366155"/>
          </a:xfrm>
        </p:spPr>
        <p:txBody>
          <a:bodyPr>
            <a:normAutofit fontScale="92500" lnSpcReduction="10000"/>
          </a:bodyPr>
          <a:lstStyle/>
          <a:p>
            <a:pPr algn="ctr"/>
            <a:r>
              <a:rPr lang="en-US" dirty="0" err="1">
                <a:solidFill>
                  <a:srgbClr val="FF0000"/>
                </a:solidFill>
              </a:rPr>
              <a:t>Ind</a:t>
            </a:r>
            <a:r>
              <a:rPr lang="en-US" dirty="0">
                <a:solidFill>
                  <a:srgbClr val="FF0000"/>
                </a:solidFill>
              </a:rPr>
              <a:t> AS 11</a:t>
            </a:r>
            <a:endParaRPr lang="en-US" dirty="0"/>
          </a:p>
        </p:txBody>
      </p:sp>
      <p:sp>
        <p:nvSpPr>
          <p:cNvPr id="5" name="Content Placeholder 4"/>
          <p:cNvSpPr>
            <a:spLocks noGrp="1"/>
          </p:cNvSpPr>
          <p:nvPr>
            <p:ph sz="half" idx="2"/>
          </p:nvPr>
        </p:nvSpPr>
        <p:spPr>
          <a:xfrm>
            <a:off x="839788" y="1923803"/>
            <a:ext cx="5157787" cy="4265860"/>
          </a:xfrm>
        </p:spPr>
        <p:txBody>
          <a:bodyPr>
            <a:normAutofit fontScale="92500" lnSpcReduction="20000"/>
          </a:bodyPr>
          <a:lstStyle/>
          <a:p>
            <a:r>
              <a:rPr lang="en-US" dirty="0" smtClean="0"/>
              <a:t>Where the outcome of a construction contract can be estimated reliably, contract revenue and contract costs associated with the construction contract shall be </a:t>
            </a:r>
            <a:r>
              <a:rPr lang="en-US" dirty="0" err="1" smtClean="0"/>
              <a:t>recognised</a:t>
            </a:r>
            <a:r>
              <a:rPr lang="en-US" dirty="0" smtClean="0"/>
              <a:t> as revenue and expenses respectively by reference to the stage of completion at the end of the reporting period.</a:t>
            </a:r>
          </a:p>
          <a:p>
            <a:r>
              <a:rPr lang="en-US" dirty="0" smtClean="0"/>
              <a:t>An expected loss of the construction contract shall be </a:t>
            </a:r>
            <a:r>
              <a:rPr lang="en-US" u="sng" dirty="0" err="1" smtClean="0"/>
              <a:t>recognised</a:t>
            </a:r>
            <a:r>
              <a:rPr lang="en-US" u="sng" dirty="0" smtClean="0"/>
              <a:t> as an expense immediately</a:t>
            </a:r>
            <a:r>
              <a:rPr lang="en-US" dirty="0" smtClean="0"/>
              <a:t>.</a:t>
            </a:r>
            <a:endParaRPr lang="en-US" dirty="0"/>
          </a:p>
        </p:txBody>
      </p:sp>
      <p:sp>
        <p:nvSpPr>
          <p:cNvPr id="6" name="Text Placeholder 5"/>
          <p:cNvSpPr>
            <a:spLocks noGrp="1"/>
          </p:cNvSpPr>
          <p:nvPr>
            <p:ph type="body" sz="quarter" idx="3"/>
          </p:nvPr>
        </p:nvSpPr>
        <p:spPr>
          <a:xfrm>
            <a:off x="6270171" y="1284515"/>
            <a:ext cx="5085216" cy="366155"/>
          </a:xfrm>
        </p:spPr>
        <p:txBody>
          <a:bodyPr>
            <a:normAutofit fontScale="92500" lnSpcReduction="10000"/>
          </a:bodyPr>
          <a:lstStyle/>
          <a:p>
            <a:pPr algn="ctr"/>
            <a:r>
              <a:rPr lang="en-US" dirty="0">
                <a:solidFill>
                  <a:srgbClr val="FF0000"/>
                </a:solidFill>
              </a:rPr>
              <a:t>ICDS III</a:t>
            </a:r>
            <a:endParaRPr lang="en-US" dirty="0"/>
          </a:p>
        </p:txBody>
      </p:sp>
      <p:sp>
        <p:nvSpPr>
          <p:cNvPr id="7" name="Content Placeholder 6"/>
          <p:cNvSpPr>
            <a:spLocks noGrp="1"/>
          </p:cNvSpPr>
          <p:nvPr>
            <p:ph sz="quarter" idx="4"/>
          </p:nvPr>
        </p:nvSpPr>
        <p:spPr>
          <a:xfrm>
            <a:off x="6172200" y="1923803"/>
            <a:ext cx="5441868" cy="4265860"/>
          </a:xfrm>
        </p:spPr>
        <p:txBody>
          <a:bodyPr>
            <a:normAutofit fontScale="85000" lnSpcReduction="20000"/>
          </a:bodyPr>
          <a:lstStyle/>
          <a:p>
            <a:r>
              <a:rPr lang="en-US" dirty="0"/>
              <a:t>Under ICDS III, percentage </a:t>
            </a:r>
            <a:r>
              <a:rPr lang="en-US" dirty="0" smtClean="0"/>
              <a:t>of completion </a:t>
            </a:r>
            <a:r>
              <a:rPr lang="en-US" dirty="0"/>
              <a:t>method is </a:t>
            </a:r>
            <a:r>
              <a:rPr lang="en-US" dirty="0" smtClean="0"/>
              <a:t>applicable, except </a:t>
            </a:r>
            <a:r>
              <a:rPr lang="en-US" dirty="0"/>
              <a:t>during early stages of </a:t>
            </a:r>
            <a:r>
              <a:rPr lang="en-US" dirty="0" smtClean="0"/>
              <a:t>a contract </a:t>
            </a:r>
            <a:r>
              <a:rPr lang="en-US" dirty="0"/>
              <a:t>when the outcome </a:t>
            </a:r>
            <a:r>
              <a:rPr lang="en-US" dirty="0" smtClean="0"/>
              <a:t>of the </a:t>
            </a:r>
            <a:r>
              <a:rPr lang="en-US" dirty="0"/>
              <a:t>contract cannot be </a:t>
            </a:r>
            <a:r>
              <a:rPr lang="en-US" dirty="0" smtClean="0"/>
              <a:t>estimated reliably</a:t>
            </a:r>
            <a:r>
              <a:rPr lang="en-US" dirty="0"/>
              <a:t>. In this case, </a:t>
            </a:r>
            <a:r>
              <a:rPr lang="en-US" dirty="0" smtClean="0"/>
              <a:t>revenue is </a:t>
            </a:r>
            <a:r>
              <a:rPr lang="en-US" dirty="0" err="1"/>
              <a:t>recognised</a:t>
            </a:r>
            <a:r>
              <a:rPr lang="en-US" dirty="0"/>
              <a:t> to the extent </a:t>
            </a:r>
            <a:r>
              <a:rPr lang="en-US" dirty="0" smtClean="0"/>
              <a:t>of costs </a:t>
            </a:r>
            <a:r>
              <a:rPr lang="en-US" dirty="0"/>
              <a:t>incurred</a:t>
            </a:r>
            <a:r>
              <a:rPr lang="en-US" dirty="0" smtClean="0"/>
              <a:t>.</a:t>
            </a:r>
          </a:p>
          <a:p>
            <a:r>
              <a:rPr lang="en-US" dirty="0"/>
              <a:t>profit recognition has </a:t>
            </a:r>
            <a:r>
              <a:rPr lang="en-US" dirty="0" smtClean="0"/>
              <a:t>to start </a:t>
            </a:r>
            <a:r>
              <a:rPr lang="en-US" dirty="0"/>
              <a:t>compulsorily once </a:t>
            </a:r>
            <a:r>
              <a:rPr lang="en-US" dirty="0" smtClean="0"/>
              <a:t>25% stage </a:t>
            </a:r>
            <a:r>
              <a:rPr lang="en-US" dirty="0"/>
              <a:t>is completed.</a:t>
            </a:r>
          </a:p>
          <a:p>
            <a:r>
              <a:rPr lang="en-US" dirty="0"/>
              <a:t>Contract costs are to </a:t>
            </a:r>
            <a:r>
              <a:rPr lang="en-US" dirty="0" smtClean="0"/>
              <a:t>be </a:t>
            </a:r>
            <a:r>
              <a:rPr lang="en-US" dirty="0" err="1" smtClean="0"/>
              <a:t>recognised</a:t>
            </a:r>
            <a:r>
              <a:rPr lang="en-US" dirty="0" smtClean="0"/>
              <a:t> </a:t>
            </a:r>
            <a:r>
              <a:rPr lang="en-US" dirty="0"/>
              <a:t>as an expense </a:t>
            </a:r>
            <a:r>
              <a:rPr lang="en-US" dirty="0" smtClean="0"/>
              <a:t>in the </a:t>
            </a:r>
            <a:r>
              <a:rPr lang="en-US" dirty="0"/>
              <a:t>period in which they </a:t>
            </a:r>
            <a:r>
              <a:rPr lang="en-US" dirty="0" smtClean="0"/>
              <a:t>are incurred</a:t>
            </a:r>
            <a:r>
              <a:rPr lang="en-US" dirty="0"/>
              <a:t>. Expected loss should </a:t>
            </a:r>
            <a:r>
              <a:rPr lang="en-US" dirty="0" smtClean="0"/>
              <a:t>be </a:t>
            </a:r>
            <a:r>
              <a:rPr lang="en-US" dirty="0" err="1" smtClean="0"/>
              <a:t>recognised</a:t>
            </a:r>
            <a:r>
              <a:rPr lang="en-US" dirty="0" smtClean="0"/>
              <a:t> </a:t>
            </a:r>
            <a:r>
              <a:rPr lang="en-US" dirty="0"/>
              <a:t>in </a:t>
            </a:r>
            <a:r>
              <a:rPr lang="en-US" u="sng" dirty="0"/>
              <a:t>proportion of </a:t>
            </a:r>
            <a:r>
              <a:rPr lang="en-US" u="sng" dirty="0" smtClean="0"/>
              <a:t>work completed</a:t>
            </a:r>
            <a:r>
              <a:rPr lang="en-US" u="sng" dirty="0"/>
              <a:t>.</a:t>
            </a:r>
          </a:p>
        </p:txBody>
      </p:sp>
    </p:spTree>
    <p:extLst>
      <p:ext uri="{BB962C8B-B14F-4D97-AF65-F5344CB8AC3E}">
        <p14:creationId xmlns:p14="http://schemas.microsoft.com/office/powerpoint/2010/main" val="1828008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766989"/>
          </a:xfrm>
        </p:spPr>
        <p:txBody>
          <a:bodyPr>
            <a:normAutofit fontScale="90000"/>
          </a:bodyPr>
          <a:lstStyle/>
          <a:p>
            <a:pPr algn="ctr"/>
            <a:r>
              <a:rPr lang="en-US" sz="3200" dirty="0" smtClean="0">
                <a:solidFill>
                  <a:srgbClr val="FF0000"/>
                </a:solidFill>
              </a:rPr>
              <a:t>Construction Contracts</a:t>
            </a:r>
            <a:br>
              <a:rPr lang="en-US" sz="3200" dirty="0" smtClean="0">
                <a:solidFill>
                  <a:srgbClr val="FF0000"/>
                </a:solidFill>
              </a:rPr>
            </a:br>
            <a:r>
              <a:rPr lang="en-US" sz="3200" dirty="0" smtClean="0"/>
              <a:t>Variable considerations, contingent considerations</a:t>
            </a:r>
            <a:endParaRPr lang="en-US" sz="3200" dirty="0"/>
          </a:p>
        </p:txBody>
      </p:sp>
      <p:sp>
        <p:nvSpPr>
          <p:cNvPr id="4" name="Text Placeholder 3"/>
          <p:cNvSpPr>
            <a:spLocks noGrp="1"/>
          </p:cNvSpPr>
          <p:nvPr>
            <p:ph type="body" idx="1"/>
          </p:nvPr>
        </p:nvSpPr>
        <p:spPr>
          <a:xfrm>
            <a:off x="1104405" y="1284515"/>
            <a:ext cx="4893170" cy="366155"/>
          </a:xfrm>
        </p:spPr>
        <p:txBody>
          <a:bodyPr>
            <a:normAutofit fontScale="92500" lnSpcReduction="10000"/>
          </a:bodyPr>
          <a:lstStyle/>
          <a:p>
            <a:pPr algn="ctr"/>
            <a:r>
              <a:rPr lang="en-US" dirty="0" err="1">
                <a:solidFill>
                  <a:srgbClr val="FF0000"/>
                </a:solidFill>
              </a:rPr>
              <a:t>Ind</a:t>
            </a:r>
            <a:r>
              <a:rPr lang="en-US" dirty="0">
                <a:solidFill>
                  <a:srgbClr val="FF0000"/>
                </a:solidFill>
              </a:rPr>
              <a:t> AS 11</a:t>
            </a:r>
            <a:endParaRPr lang="en-US" dirty="0"/>
          </a:p>
        </p:txBody>
      </p:sp>
      <p:sp>
        <p:nvSpPr>
          <p:cNvPr id="5" name="Content Placeholder 4"/>
          <p:cNvSpPr>
            <a:spLocks noGrp="1"/>
          </p:cNvSpPr>
          <p:nvPr>
            <p:ph sz="half" idx="2"/>
          </p:nvPr>
        </p:nvSpPr>
        <p:spPr>
          <a:xfrm>
            <a:off x="839788" y="1923803"/>
            <a:ext cx="5157787" cy="4265860"/>
          </a:xfrm>
        </p:spPr>
        <p:txBody>
          <a:bodyPr/>
          <a:lstStyle/>
          <a:p>
            <a:r>
              <a:rPr lang="en-US" dirty="0"/>
              <a:t>Contract revenue shall comprise of variations in contract work, claims and incentive payments to the extent that it is probable that they will result in revenue and their capable of being reliably measured.</a:t>
            </a:r>
          </a:p>
          <a:p>
            <a:endParaRPr lang="en-US" dirty="0"/>
          </a:p>
        </p:txBody>
      </p:sp>
      <p:sp>
        <p:nvSpPr>
          <p:cNvPr id="6" name="Text Placeholder 5"/>
          <p:cNvSpPr>
            <a:spLocks noGrp="1"/>
          </p:cNvSpPr>
          <p:nvPr>
            <p:ph type="body" sz="quarter" idx="3"/>
          </p:nvPr>
        </p:nvSpPr>
        <p:spPr>
          <a:xfrm>
            <a:off x="6270171" y="1284515"/>
            <a:ext cx="5085216" cy="366155"/>
          </a:xfrm>
        </p:spPr>
        <p:txBody>
          <a:bodyPr>
            <a:normAutofit fontScale="92500" lnSpcReduction="10000"/>
          </a:bodyPr>
          <a:lstStyle/>
          <a:p>
            <a:pPr algn="ctr"/>
            <a:r>
              <a:rPr lang="en-US" dirty="0">
                <a:solidFill>
                  <a:srgbClr val="FF0000"/>
                </a:solidFill>
              </a:rPr>
              <a:t>ICDS III</a:t>
            </a:r>
            <a:endParaRPr lang="en-US" dirty="0"/>
          </a:p>
        </p:txBody>
      </p:sp>
      <p:sp>
        <p:nvSpPr>
          <p:cNvPr id="7" name="Content Placeholder 6"/>
          <p:cNvSpPr>
            <a:spLocks noGrp="1"/>
          </p:cNvSpPr>
          <p:nvPr>
            <p:ph sz="quarter" idx="4"/>
          </p:nvPr>
        </p:nvSpPr>
        <p:spPr>
          <a:xfrm>
            <a:off x="6172200" y="1923803"/>
            <a:ext cx="5441868" cy="4265860"/>
          </a:xfrm>
        </p:spPr>
        <p:txBody>
          <a:bodyPr>
            <a:normAutofit/>
          </a:bodyPr>
          <a:lstStyle/>
          <a:p>
            <a:r>
              <a:rPr lang="en-US" dirty="0"/>
              <a:t>C</a:t>
            </a:r>
            <a:r>
              <a:rPr lang="en-US" dirty="0" smtClean="0"/>
              <a:t>ontract revenue shall </a:t>
            </a:r>
            <a:r>
              <a:rPr lang="en-US" dirty="0"/>
              <a:t>comprise of </a:t>
            </a:r>
            <a:r>
              <a:rPr lang="en-US" dirty="0" smtClean="0"/>
              <a:t>variations in </a:t>
            </a:r>
            <a:r>
              <a:rPr lang="en-US" dirty="0"/>
              <a:t>contract work, claims </a:t>
            </a:r>
            <a:r>
              <a:rPr lang="en-US" dirty="0" smtClean="0"/>
              <a:t>and incentive </a:t>
            </a:r>
            <a:r>
              <a:rPr lang="en-US" dirty="0"/>
              <a:t>payments to </a:t>
            </a:r>
            <a:r>
              <a:rPr lang="en-US" dirty="0" smtClean="0"/>
              <a:t>the extent </a:t>
            </a:r>
            <a:r>
              <a:rPr lang="en-US" dirty="0"/>
              <a:t>that it is probable </a:t>
            </a:r>
            <a:r>
              <a:rPr lang="en-US" dirty="0" smtClean="0"/>
              <a:t>that they </a:t>
            </a:r>
            <a:r>
              <a:rPr lang="en-US" dirty="0"/>
              <a:t>will result in revenue </a:t>
            </a:r>
            <a:r>
              <a:rPr lang="en-US" dirty="0" smtClean="0"/>
              <a:t>and their </a:t>
            </a:r>
            <a:r>
              <a:rPr lang="en-US" dirty="0"/>
              <a:t>capable of being </a:t>
            </a:r>
            <a:r>
              <a:rPr lang="en-US" dirty="0" smtClean="0"/>
              <a:t>reliably measured</a:t>
            </a:r>
            <a:r>
              <a:rPr lang="en-US" dirty="0"/>
              <a:t>.</a:t>
            </a:r>
          </a:p>
          <a:p>
            <a:r>
              <a:rPr lang="en-US" u="sng" dirty="0"/>
              <a:t>Further, retention money </a:t>
            </a:r>
            <a:r>
              <a:rPr lang="en-US" u="sng" dirty="0" smtClean="0"/>
              <a:t>is included </a:t>
            </a:r>
            <a:r>
              <a:rPr lang="en-US" u="sng" dirty="0"/>
              <a:t>as part of </a:t>
            </a:r>
            <a:r>
              <a:rPr lang="en-US" u="sng" dirty="0" smtClean="0"/>
              <a:t>contract revenue</a:t>
            </a:r>
            <a:r>
              <a:rPr lang="en-US" u="sng" dirty="0"/>
              <a:t>.</a:t>
            </a:r>
          </a:p>
        </p:txBody>
      </p:sp>
    </p:spTree>
    <p:extLst>
      <p:ext uri="{BB962C8B-B14F-4D97-AF65-F5344CB8AC3E}">
        <p14:creationId xmlns:p14="http://schemas.microsoft.com/office/powerpoint/2010/main" val="2001837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777875"/>
          </a:xfrm>
        </p:spPr>
        <p:txBody>
          <a:bodyPr>
            <a:normAutofit fontScale="90000"/>
          </a:bodyPr>
          <a:lstStyle/>
          <a:p>
            <a:pPr algn="ctr"/>
            <a:r>
              <a:rPr lang="en-US" sz="3600" dirty="0" smtClean="0">
                <a:solidFill>
                  <a:srgbClr val="FF0000"/>
                </a:solidFill>
              </a:rPr>
              <a:t>Revenue</a:t>
            </a:r>
            <a:br>
              <a:rPr lang="en-US" sz="3600" dirty="0" smtClean="0">
                <a:solidFill>
                  <a:srgbClr val="FF0000"/>
                </a:solidFill>
              </a:rPr>
            </a:br>
            <a:r>
              <a:rPr lang="en-US" sz="3600" dirty="0" smtClean="0"/>
              <a:t>Recognition</a:t>
            </a:r>
            <a:endParaRPr lang="en-US" sz="3600" dirty="0"/>
          </a:p>
        </p:txBody>
      </p:sp>
      <p:sp>
        <p:nvSpPr>
          <p:cNvPr id="4" name="Text Placeholder 3"/>
          <p:cNvSpPr>
            <a:spLocks noGrp="1"/>
          </p:cNvSpPr>
          <p:nvPr>
            <p:ph type="body" idx="1"/>
          </p:nvPr>
        </p:nvSpPr>
        <p:spPr>
          <a:xfrm>
            <a:off x="839788" y="1143000"/>
            <a:ext cx="5157787" cy="472045"/>
          </a:xfrm>
        </p:spPr>
        <p:txBody>
          <a:bodyPr/>
          <a:lstStyle/>
          <a:p>
            <a:pPr algn="ctr"/>
            <a:r>
              <a:rPr lang="en-US" dirty="0" err="1">
                <a:solidFill>
                  <a:srgbClr val="FF0000"/>
                </a:solidFill>
              </a:rPr>
              <a:t>Ind</a:t>
            </a:r>
            <a:r>
              <a:rPr lang="en-US" dirty="0">
                <a:solidFill>
                  <a:srgbClr val="FF0000"/>
                </a:solidFill>
              </a:rPr>
              <a:t> AS </a:t>
            </a:r>
            <a:r>
              <a:rPr lang="en-US" dirty="0" smtClean="0">
                <a:solidFill>
                  <a:srgbClr val="FF0000"/>
                </a:solidFill>
              </a:rPr>
              <a:t>18</a:t>
            </a:r>
            <a:endParaRPr lang="en-US" dirty="0"/>
          </a:p>
        </p:txBody>
      </p:sp>
      <p:sp>
        <p:nvSpPr>
          <p:cNvPr id="5" name="Content Placeholder 4"/>
          <p:cNvSpPr>
            <a:spLocks noGrp="1"/>
          </p:cNvSpPr>
          <p:nvPr>
            <p:ph sz="half" idx="2"/>
          </p:nvPr>
        </p:nvSpPr>
        <p:spPr>
          <a:xfrm>
            <a:off x="839788" y="1920875"/>
            <a:ext cx="5157787" cy="4268788"/>
          </a:xfrm>
        </p:spPr>
        <p:txBody>
          <a:bodyPr>
            <a:normAutofit fontScale="85000" lnSpcReduction="20000"/>
          </a:bodyPr>
          <a:lstStyle/>
          <a:p>
            <a:r>
              <a:rPr lang="en-US" dirty="0" smtClean="0"/>
              <a:t>Revenue from the sale of goods shall be </a:t>
            </a:r>
            <a:r>
              <a:rPr lang="en-US" dirty="0" err="1" smtClean="0"/>
              <a:t>recognised</a:t>
            </a:r>
            <a:r>
              <a:rPr lang="en-US" dirty="0" smtClean="0"/>
              <a:t> when:</a:t>
            </a:r>
          </a:p>
          <a:p>
            <a:pPr lvl="1"/>
            <a:r>
              <a:rPr lang="en-US" dirty="0" smtClean="0"/>
              <a:t>The entity has transferred to the buyer the significant risks and rewards of ownership of the goods,</a:t>
            </a:r>
          </a:p>
          <a:p>
            <a:pPr lvl="1"/>
            <a:r>
              <a:rPr lang="en-US" dirty="0" smtClean="0"/>
              <a:t>The entity retains neither continuing managerial involvement to the degree usually associated with ownership nor effective control over the goods sold and</a:t>
            </a:r>
          </a:p>
          <a:p>
            <a:pPr lvl="1"/>
            <a:r>
              <a:rPr lang="en-US" dirty="0" smtClean="0"/>
              <a:t>The amount of revenue can be measured reliably.</a:t>
            </a:r>
          </a:p>
          <a:p>
            <a:r>
              <a:rPr lang="en-US" dirty="0"/>
              <a:t>Revenue from service transactions is  </a:t>
            </a:r>
            <a:r>
              <a:rPr lang="en-US" dirty="0" err="1"/>
              <a:t>recognised</a:t>
            </a:r>
            <a:r>
              <a:rPr lang="en-US" dirty="0"/>
              <a:t> </a:t>
            </a:r>
            <a:r>
              <a:rPr lang="en-US" dirty="0" smtClean="0"/>
              <a:t> if revenue can </a:t>
            </a:r>
            <a:r>
              <a:rPr lang="en-US" dirty="0"/>
              <a:t>be estimated </a:t>
            </a:r>
            <a:r>
              <a:rPr lang="en-US" dirty="0" smtClean="0"/>
              <a:t>reliably,  by reference to stage of completion of the transaction at the year. </a:t>
            </a:r>
            <a:endParaRPr lang="en-US" dirty="0"/>
          </a:p>
        </p:txBody>
      </p:sp>
      <p:sp>
        <p:nvSpPr>
          <p:cNvPr id="6" name="Text Placeholder 5"/>
          <p:cNvSpPr>
            <a:spLocks noGrp="1"/>
          </p:cNvSpPr>
          <p:nvPr>
            <p:ph type="body" sz="quarter" idx="3"/>
          </p:nvPr>
        </p:nvSpPr>
        <p:spPr>
          <a:xfrm>
            <a:off x="6172200" y="1143001"/>
            <a:ext cx="5183188" cy="472044"/>
          </a:xfrm>
        </p:spPr>
        <p:txBody>
          <a:bodyPr/>
          <a:lstStyle/>
          <a:p>
            <a:pPr algn="ctr"/>
            <a:r>
              <a:rPr lang="en-US" dirty="0">
                <a:solidFill>
                  <a:srgbClr val="FF0000"/>
                </a:solidFill>
              </a:rPr>
              <a:t>ICDS IV</a:t>
            </a:r>
            <a:endParaRPr lang="en-US" dirty="0"/>
          </a:p>
        </p:txBody>
      </p:sp>
      <p:sp>
        <p:nvSpPr>
          <p:cNvPr id="7" name="Content Placeholder 6"/>
          <p:cNvSpPr>
            <a:spLocks noGrp="1"/>
          </p:cNvSpPr>
          <p:nvPr>
            <p:ph sz="quarter" idx="4"/>
          </p:nvPr>
        </p:nvSpPr>
        <p:spPr>
          <a:xfrm>
            <a:off x="6172200" y="1920875"/>
            <a:ext cx="5183188" cy="4268788"/>
          </a:xfrm>
        </p:spPr>
        <p:txBody>
          <a:bodyPr>
            <a:normAutofit fontScale="92500" lnSpcReduction="20000"/>
          </a:bodyPr>
          <a:lstStyle/>
          <a:p>
            <a:r>
              <a:rPr lang="en-US" dirty="0" smtClean="0"/>
              <a:t>ICDS requires </a:t>
            </a:r>
            <a:r>
              <a:rPr lang="en-US" dirty="0"/>
              <a:t>recognition </a:t>
            </a:r>
            <a:r>
              <a:rPr lang="en-US" dirty="0" smtClean="0"/>
              <a:t>of revenue </a:t>
            </a:r>
            <a:r>
              <a:rPr lang="en-US" dirty="0"/>
              <a:t>when (</a:t>
            </a:r>
            <a:r>
              <a:rPr lang="en-US" dirty="0" err="1"/>
              <a:t>i</a:t>
            </a:r>
            <a:r>
              <a:rPr lang="en-US" dirty="0"/>
              <a:t>) there is a </a:t>
            </a:r>
            <a:r>
              <a:rPr lang="en-US" dirty="0" smtClean="0"/>
              <a:t>transfer of </a:t>
            </a:r>
            <a:r>
              <a:rPr lang="en-US" dirty="0"/>
              <a:t>significant risks and </a:t>
            </a:r>
            <a:r>
              <a:rPr lang="en-US" dirty="0" smtClean="0"/>
              <a:t>rewards of </a:t>
            </a:r>
            <a:r>
              <a:rPr lang="en-US" dirty="0"/>
              <a:t>ownership (ii) no </a:t>
            </a:r>
            <a:r>
              <a:rPr lang="en-US" dirty="0" smtClean="0"/>
              <a:t>significant uncertainty </a:t>
            </a:r>
            <a:r>
              <a:rPr lang="en-US" dirty="0"/>
              <a:t>exists regarding </a:t>
            </a:r>
            <a:r>
              <a:rPr lang="en-US" dirty="0" smtClean="0"/>
              <a:t>the amount </a:t>
            </a:r>
            <a:r>
              <a:rPr lang="en-US" dirty="0"/>
              <a:t>of consideration and (iii) </a:t>
            </a:r>
            <a:r>
              <a:rPr lang="en-US" dirty="0" smtClean="0"/>
              <a:t>at the </a:t>
            </a:r>
            <a:r>
              <a:rPr lang="en-US" dirty="0"/>
              <a:t>time of performance, it is </a:t>
            </a:r>
            <a:r>
              <a:rPr lang="en-US" dirty="0" smtClean="0"/>
              <a:t>not unreasonable </a:t>
            </a:r>
            <a:r>
              <a:rPr lang="en-US" dirty="0"/>
              <a:t>to expect </a:t>
            </a:r>
            <a:r>
              <a:rPr lang="en-US" dirty="0" smtClean="0"/>
              <a:t>ultimate collection</a:t>
            </a:r>
            <a:r>
              <a:rPr lang="en-US" dirty="0"/>
              <a:t>.</a:t>
            </a:r>
          </a:p>
          <a:p>
            <a:r>
              <a:rPr lang="en-US" dirty="0"/>
              <a:t>Revenue from service </a:t>
            </a:r>
            <a:r>
              <a:rPr lang="en-US" dirty="0" smtClean="0"/>
              <a:t>transactions is  </a:t>
            </a:r>
            <a:r>
              <a:rPr lang="en-US" dirty="0" err="1"/>
              <a:t>recognised</a:t>
            </a:r>
            <a:r>
              <a:rPr lang="en-US" dirty="0"/>
              <a:t> as the </a:t>
            </a:r>
            <a:r>
              <a:rPr lang="en-US" dirty="0" smtClean="0"/>
              <a:t>services are </a:t>
            </a:r>
            <a:r>
              <a:rPr lang="en-US" dirty="0"/>
              <a:t>performed </a:t>
            </a:r>
            <a:r>
              <a:rPr lang="en-US" dirty="0" smtClean="0"/>
              <a:t> </a:t>
            </a:r>
            <a:r>
              <a:rPr lang="en-US" dirty="0"/>
              <a:t>by </a:t>
            </a:r>
            <a:r>
              <a:rPr lang="en-US" dirty="0" smtClean="0"/>
              <a:t>the proportionate </a:t>
            </a:r>
            <a:r>
              <a:rPr lang="en-US" dirty="0"/>
              <a:t>completion </a:t>
            </a:r>
            <a:r>
              <a:rPr lang="en-US" dirty="0" smtClean="0"/>
              <a:t>method.</a:t>
            </a:r>
            <a:endParaRPr lang="en-US" dirty="0"/>
          </a:p>
        </p:txBody>
      </p:sp>
    </p:spTree>
    <p:extLst>
      <p:ext uri="{BB962C8B-B14F-4D97-AF65-F5344CB8AC3E}">
        <p14:creationId xmlns:p14="http://schemas.microsoft.com/office/powerpoint/2010/main" val="2015438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777875"/>
          </a:xfrm>
        </p:spPr>
        <p:txBody>
          <a:bodyPr>
            <a:normAutofit fontScale="90000"/>
          </a:bodyPr>
          <a:lstStyle/>
          <a:p>
            <a:pPr algn="ctr"/>
            <a:r>
              <a:rPr lang="en-US" sz="3600" dirty="0" smtClean="0">
                <a:solidFill>
                  <a:srgbClr val="FF0000"/>
                </a:solidFill>
              </a:rPr>
              <a:t>Revenue</a:t>
            </a:r>
            <a:br>
              <a:rPr lang="en-US" sz="3600" dirty="0" smtClean="0">
                <a:solidFill>
                  <a:srgbClr val="FF0000"/>
                </a:solidFill>
              </a:rPr>
            </a:br>
            <a:r>
              <a:rPr lang="en-US" sz="3600" dirty="0" smtClean="0"/>
              <a:t>Non cash considerations</a:t>
            </a:r>
            <a:endParaRPr lang="en-US" sz="3600" dirty="0"/>
          </a:p>
        </p:txBody>
      </p:sp>
      <p:sp>
        <p:nvSpPr>
          <p:cNvPr id="4" name="Text Placeholder 3"/>
          <p:cNvSpPr>
            <a:spLocks noGrp="1"/>
          </p:cNvSpPr>
          <p:nvPr>
            <p:ph type="body" idx="1"/>
          </p:nvPr>
        </p:nvSpPr>
        <p:spPr>
          <a:xfrm>
            <a:off x="839788" y="1143000"/>
            <a:ext cx="5157787" cy="472045"/>
          </a:xfrm>
        </p:spPr>
        <p:txBody>
          <a:bodyPr/>
          <a:lstStyle/>
          <a:p>
            <a:pPr algn="ctr"/>
            <a:r>
              <a:rPr lang="en-US" dirty="0" err="1">
                <a:solidFill>
                  <a:srgbClr val="FF0000"/>
                </a:solidFill>
              </a:rPr>
              <a:t>Ind</a:t>
            </a:r>
            <a:r>
              <a:rPr lang="en-US" dirty="0">
                <a:solidFill>
                  <a:srgbClr val="FF0000"/>
                </a:solidFill>
              </a:rPr>
              <a:t> AS </a:t>
            </a:r>
            <a:r>
              <a:rPr lang="en-US" dirty="0" smtClean="0">
                <a:solidFill>
                  <a:srgbClr val="FF0000"/>
                </a:solidFill>
              </a:rPr>
              <a:t>18</a:t>
            </a:r>
            <a:endParaRPr lang="en-US" dirty="0"/>
          </a:p>
        </p:txBody>
      </p:sp>
      <p:sp>
        <p:nvSpPr>
          <p:cNvPr id="5" name="Content Placeholder 4"/>
          <p:cNvSpPr>
            <a:spLocks noGrp="1"/>
          </p:cNvSpPr>
          <p:nvPr>
            <p:ph sz="half" idx="2"/>
          </p:nvPr>
        </p:nvSpPr>
        <p:spPr>
          <a:xfrm>
            <a:off x="839788" y="1920875"/>
            <a:ext cx="5157787" cy="4268788"/>
          </a:xfrm>
        </p:spPr>
        <p:txBody>
          <a:bodyPr>
            <a:normAutofit/>
          </a:bodyPr>
          <a:lstStyle/>
          <a:p>
            <a:r>
              <a:rPr lang="en-US" dirty="0"/>
              <a:t>If a customer promises consideration </a:t>
            </a:r>
            <a:r>
              <a:rPr lang="en-US" dirty="0" smtClean="0"/>
              <a:t>in a </a:t>
            </a:r>
            <a:r>
              <a:rPr lang="en-US" dirty="0"/>
              <a:t>form other than cash, the </a:t>
            </a:r>
            <a:r>
              <a:rPr lang="en-US" dirty="0" smtClean="0"/>
              <a:t>non-cash consideration </a:t>
            </a:r>
            <a:r>
              <a:rPr lang="en-US" dirty="0"/>
              <a:t>is measured at fair value;</a:t>
            </a:r>
          </a:p>
          <a:p>
            <a:r>
              <a:rPr lang="en-US" dirty="0"/>
              <a:t>if fair value cannot be estimated, </a:t>
            </a:r>
            <a:r>
              <a:rPr lang="en-US" dirty="0" smtClean="0"/>
              <a:t>by reference </a:t>
            </a:r>
            <a:r>
              <a:rPr lang="en-US" dirty="0"/>
              <a:t>to the stand-alone selling </a:t>
            </a:r>
            <a:r>
              <a:rPr lang="en-US" dirty="0" smtClean="0"/>
              <a:t>price of </a:t>
            </a:r>
            <a:r>
              <a:rPr lang="en-US" dirty="0"/>
              <a:t>the goods or services.</a:t>
            </a:r>
          </a:p>
        </p:txBody>
      </p:sp>
      <p:sp>
        <p:nvSpPr>
          <p:cNvPr id="6" name="Text Placeholder 5"/>
          <p:cNvSpPr>
            <a:spLocks noGrp="1"/>
          </p:cNvSpPr>
          <p:nvPr>
            <p:ph type="body" sz="quarter" idx="3"/>
          </p:nvPr>
        </p:nvSpPr>
        <p:spPr>
          <a:xfrm>
            <a:off x="6172200" y="1143001"/>
            <a:ext cx="5183188" cy="472044"/>
          </a:xfrm>
        </p:spPr>
        <p:txBody>
          <a:bodyPr/>
          <a:lstStyle/>
          <a:p>
            <a:pPr algn="ctr"/>
            <a:r>
              <a:rPr lang="en-US" dirty="0">
                <a:solidFill>
                  <a:srgbClr val="FF0000"/>
                </a:solidFill>
              </a:rPr>
              <a:t>ICDS IV</a:t>
            </a:r>
            <a:endParaRPr lang="en-US" dirty="0"/>
          </a:p>
        </p:txBody>
      </p:sp>
      <p:sp>
        <p:nvSpPr>
          <p:cNvPr id="7" name="Content Placeholder 6"/>
          <p:cNvSpPr>
            <a:spLocks noGrp="1"/>
          </p:cNvSpPr>
          <p:nvPr>
            <p:ph sz="quarter" idx="4"/>
          </p:nvPr>
        </p:nvSpPr>
        <p:spPr>
          <a:xfrm>
            <a:off x="6172200" y="1920875"/>
            <a:ext cx="5183188" cy="4268788"/>
          </a:xfrm>
        </p:spPr>
        <p:txBody>
          <a:bodyPr>
            <a:normAutofit/>
          </a:bodyPr>
          <a:lstStyle/>
          <a:p>
            <a:r>
              <a:rPr lang="en-US" dirty="0" smtClean="0"/>
              <a:t>This aspect is not covered by ICDS.</a:t>
            </a:r>
            <a:endParaRPr lang="en-US" dirty="0"/>
          </a:p>
        </p:txBody>
      </p:sp>
    </p:spTree>
    <p:extLst>
      <p:ext uri="{BB962C8B-B14F-4D97-AF65-F5344CB8AC3E}">
        <p14:creationId xmlns:p14="http://schemas.microsoft.com/office/powerpoint/2010/main" val="184053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766989"/>
          </a:xfrm>
        </p:spPr>
        <p:txBody>
          <a:bodyPr>
            <a:normAutofit fontScale="90000"/>
          </a:bodyPr>
          <a:lstStyle/>
          <a:p>
            <a:pPr algn="ctr"/>
            <a:r>
              <a:rPr lang="en-US" sz="3200" dirty="0" smtClean="0">
                <a:solidFill>
                  <a:srgbClr val="FF0000"/>
                </a:solidFill>
              </a:rPr>
              <a:t>Property Plant and Equipment</a:t>
            </a:r>
            <a:br>
              <a:rPr lang="en-US" sz="3200" dirty="0" smtClean="0">
                <a:solidFill>
                  <a:srgbClr val="FF0000"/>
                </a:solidFill>
              </a:rPr>
            </a:br>
            <a:r>
              <a:rPr lang="en-US" sz="3200" dirty="0" smtClean="0"/>
              <a:t>Major parts</a:t>
            </a:r>
            <a:endParaRPr lang="en-US" sz="3200" dirty="0"/>
          </a:p>
        </p:txBody>
      </p:sp>
      <p:sp>
        <p:nvSpPr>
          <p:cNvPr id="4" name="Text Placeholder 3"/>
          <p:cNvSpPr>
            <a:spLocks noGrp="1"/>
          </p:cNvSpPr>
          <p:nvPr>
            <p:ph type="body" idx="1"/>
          </p:nvPr>
        </p:nvSpPr>
        <p:spPr>
          <a:xfrm>
            <a:off x="839788" y="1132115"/>
            <a:ext cx="5157787" cy="671972"/>
          </a:xfrm>
        </p:spPr>
        <p:txBody>
          <a:bodyPr/>
          <a:lstStyle/>
          <a:p>
            <a:pPr algn="ctr"/>
            <a:r>
              <a:rPr lang="en-US" dirty="0" err="1">
                <a:solidFill>
                  <a:srgbClr val="FF0000"/>
                </a:solidFill>
              </a:rPr>
              <a:t>Ind</a:t>
            </a:r>
            <a:r>
              <a:rPr lang="en-US" dirty="0">
                <a:solidFill>
                  <a:srgbClr val="FF0000"/>
                </a:solidFill>
              </a:rPr>
              <a:t> AS 16</a:t>
            </a:r>
            <a:endParaRPr lang="en-US" dirty="0"/>
          </a:p>
        </p:txBody>
      </p:sp>
      <p:sp>
        <p:nvSpPr>
          <p:cNvPr id="5" name="Content Placeholder 4"/>
          <p:cNvSpPr>
            <a:spLocks noGrp="1"/>
          </p:cNvSpPr>
          <p:nvPr>
            <p:ph sz="half" idx="2"/>
          </p:nvPr>
        </p:nvSpPr>
        <p:spPr>
          <a:xfrm>
            <a:off x="568412" y="2075935"/>
            <a:ext cx="5429164" cy="4113728"/>
          </a:xfrm>
        </p:spPr>
        <p:txBody>
          <a:bodyPr/>
          <a:lstStyle/>
          <a:p>
            <a:r>
              <a:rPr lang="en-US" dirty="0"/>
              <a:t>Spare parts are </a:t>
            </a:r>
            <a:r>
              <a:rPr lang="en-US" dirty="0" err="1"/>
              <a:t>recognised</a:t>
            </a:r>
            <a:r>
              <a:rPr lang="en-US" dirty="0"/>
              <a:t> in </a:t>
            </a:r>
            <a:r>
              <a:rPr lang="en-US" dirty="0" smtClean="0"/>
              <a:t>accordance with </a:t>
            </a:r>
            <a:r>
              <a:rPr lang="en-US" dirty="0" err="1"/>
              <a:t>Ind</a:t>
            </a:r>
            <a:r>
              <a:rPr lang="en-US" dirty="0"/>
              <a:t> AS 16 when they meet </a:t>
            </a:r>
            <a:r>
              <a:rPr lang="en-US" dirty="0" smtClean="0"/>
              <a:t>the definition </a:t>
            </a:r>
            <a:r>
              <a:rPr lang="en-US" dirty="0"/>
              <a:t>of PPE. Otherwise such </a:t>
            </a:r>
            <a:r>
              <a:rPr lang="en-US" dirty="0" smtClean="0"/>
              <a:t>items are </a:t>
            </a:r>
            <a:r>
              <a:rPr lang="en-US" dirty="0"/>
              <a:t>classified as inventory.</a:t>
            </a:r>
          </a:p>
        </p:txBody>
      </p:sp>
      <p:sp>
        <p:nvSpPr>
          <p:cNvPr id="6" name="Text Placeholder 5"/>
          <p:cNvSpPr>
            <a:spLocks noGrp="1"/>
          </p:cNvSpPr>
          <p:nvPr>
            <p:ph type="body" sz="quarter" idx="3"/>
          </p:nvPr>
        </p:nvSpPr>
        <p:spPr>
          <a:xfrm>
            <a:off x="6172200" y="1132114"/>
            <a:ext cx="5183188" cy="671973"/>
          </a:xfrm>
        </p:spPr>
        <p:txBody>
          <a:bodyPr/>
          <a:lstStyle/>
          <a:p>
            <a:pPr algn="ctr"/>
            <a:r>
              <a:rPr lang="en-US" dirty="0">
                <a:solidFill>
                  <a:srgbClr val="FF0000"/>
                </a:solidFill>
              </a:rPr>
              <a:t>ICDS V</a:t>
            </a:r>
            <a:endParaRPr lang="en-US" dirty="0"/>
          </a:p>
        </p:txBody>
      </p:sp>
      <p:sp>
        <p:nvSpPr>
          <p:cNvPr id="7" name="Content Placeholder 6"/>
          <p:cNvSpPr>
            <a:spLocks noGrp="1"/>
          </p:cNvSpPr>
          <p:nvPr>
            <p:ph sz="quarter" idx="4"/>
          </p:nvPr>
        </p:nvSpPr>
        <p:spPr>
          <a:xfrm>
            <a:off x="6172200" y="2075935"/>
            <a:ext cx="5439578" cy="4113728"/>
          </a:xfrm>
        </p:spPr>
        <p:txBody>
          <a:bodyPr/>
          <a:lstStyle/>
          <a:p>
            <a:r>
              <a:rPr lang="en-US" dirty="0"/>
              <a:t>Machinery spares which can </a:t>
            </a:r>
            <a:r>
              <a:rPr lang="en-US" dirty="0" smtClean="0"/>
              <a:t>be used </a:t>
            </a:r>
            <a:r>
              <a:rPr lang="en-US" dirty="0"/>
              <a:t>only in connection with </a:t>
            </a:r>
            <a:r>
              <a:rPr lang="en-US" dirty="0" smtClean="0"/>
              <a:t>a Tangible </a:t>
            </a:r>
            <a:r>
              <a:rPr lang="en-US" dirty="0"/>
              <a:t>fixed asset and </a:t>
            </a:r>
            <a:r>
              <a:rPr lang="en-US" dirty="0" smtClean="0"/>
              <a:t>where use </a:t>
            </a:r>
            <a:r>
              <a:rPr lang="en-US" dirty="0"/>
              <a:t>is irregular, have to </a:t>
            </a:r>
            <a:r>
              <a:rPr lang="en-US" dirty="0" smtClean="0"/>
              <a:t>be </a:t>
            </a:r>
            <a:r>
              <a:rPr lang="en-US" dirty="0" err="1" smtClean="0"/>
              <a:t>capitalised</a:t>
            </a:r>
            <a:r>
              <a:rPr lang="en-US" dirty="0"/>
              <a:t>.</a:t>
            </a:r>
          </a:p>
        </p:txBody>
      </p:sp>
    </p:spTree>
    <p:extLst>
      <p:ext uri="{BB962C8B-B14F-4D97-AF65-F5344CB8AC3E}">
        <p14:creationId xmlns:p14="http://schemas.microsoft.com/office/powerpoint/2010/main" val="1559816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573" y="365125"/>
            <a:ext cx="11402457" cy="766989"/>
          </a:xfrm>
        </p:spPr>
        <p:txBody>
          <a:bodyPr>
            <a:normAutofit fontScale="90000"/>
          </a:bodyPr>
          <a:lstStyle/>
          <a:p>
            <a:pPr algn="ctr"/>
            <a:r>
              <a:rPr lang="en-US" sz="3600" dirty="0" smtClean="0">
                <a:solidFill>
                  <a:srgbClr val="FF0000"/>
                </a:solidFill>
              </a:rPr>
              <a:t>Property Plant and Equipment</a:t>
            </a:r>
            <a:br>
              <a:rPr lang="en-US" sz="3600" dirty="0" smtClean="0">
                <a:solidFill>
                  <a:srgbClr val="FF0000"/>
                </a:solidFill>
              </a:rPr>
            </a:br>
            <a:r>
              <a:rPr lang="en-US" sz="2700" dirty="0"/>
              <a:t>E</a:t>
            </a:r>
            <a:r>
              <a:rPr lang="en-US" sz="2700" dirty="0" smtClean="0"/>
              <a:t>stimated costs </a:t>
            </a:r>
            <a:r>
              <a:rPr lang="en-US" sz="2700" dirty="0"/>
              <a:t>of </a:t>
            </a:r>
            <a:r>
              <a:rPr lang="en-US" sz="2700" dirty="0" smtClean="0"/>
              <a:t>dismantling, removing </a:t>
            </a:r>
            <a:r>
              <a:rPr lang="en-US" sz="2700" dirty="0"/>
              <a:t>or </a:t>
            </a:r>
            <a:r>
              <a:rPr lang="en-US" sz="2700" dirty="0" smtClean="0"/>
              <a:t>restoring items </a:t>
            </a:r>
            <a:r>
              <a:rPr lang="en-US" sz="2700" dirty="0"/>
              <a:t>of property, </a:t>
            </a:r>
            <a:r>
              <a:rPr lang="en-US" sz="2700" dirty="0" smtClean="0"/>
              <a:t>plant &amp; </a:t>
            </a:r>
            <a:r>
              <a:rPr lang="en-US" sz="2700" dirty="0"/>
              <a:t>equipment</a:t>
            </a:r>
            <a:endParaRPr lang="en-US" sz="2700" dirty="0">
              <a:solidFill>
                <a:srgbClr val="FF0000"/>
              </a:solidFill>
            </a:endParaRPr>
          </a:p>
        </p:txBody>
      </p:sp>
      <p:sp>
        <p:nvSpPr>
          <p:cNvPr id="4" name="Text Placeholder 3"/>
          <p:cNvSpPr>
            <a:spLocks noGrp="1"/>
          </p:cNvSpPr>
          <p:nvPr>
            <p:ph type="body" idx="1"/>
          </p:nvPr>
        </p:nvSpPr>
        <p:spPr>
          <a:xfrm>
            <a:off x="839788" y="1132115"/>
            <a:ext cx="5157787" cy="671972"/>
          </a:xfrm>
        </p:spPr>
        <p:txBody>
          <a:bodyPr/>
          <a:lstStyle/>
          <a:p>
            <a:pPr algn="ctr"/>
            <a:r>
              <a:rPr lang="en-US" dirty="0" smtClean="0">
                <a:solidFill>
                  <a:srgbClr val="FF0000"/>
                </a:solidFill>
              </a:rPr>
              <a:t> </a:t>
            </a:r>
            <a:r>
              <a:rPr lang="en-US" dirty="0" err="1" smtClean="0">
                <a:solidFill>
                  <a:srgbClr val="FF0000"/>
                </a:solidFill>
              </a:rPr>
              <a:t>Ind</a:t>
            </a:r>
            <a:r>
              <a:rPr lang="en-US" dirty="0" smtClean="0">
                <a:solidFill>
                  <a:srgbClr val="FF0000"/>
                </a:solidFill>
              </a:rPr>
              <a:t> </a:t>
            </a:r>
            <a:r>
              <a:rPr lang="en-US" dirty="0">
                <a:solidFill>
                  <a:srgbClr val="FF0000"/>
                </a:solidFill>
              </a:rPr>
              <a:t>AS 16</a:t>
            </a:r>
            <a:endParaRPr lang="en-US" dirty="0"/>
          </a:p>
        </p:txBody>
      </p:sp>
      <p:sp>
        <p:nvSpPr>
          <p:cNvPr id="5" name="Content Placeholder 4"/>
          <p:cNvSpPr>
            <a:spLocks noGrp="1"/>
          </p:cNvSpPr>
          <p:nvPr>
            <p:ph sz="half" idx="2"/>
          </p:nvPr>
        </p:nvSpPr>
        <p:spPr>
          <a:xfrm>
            <a:off x="568412" y="2075935"/>
            <a:ext cx="5429164" cy="4113728"/>
          </a:xfrm>
        </p:spPr>
        <p:txBody>
          <a:bodyPr>
            <a:normAutofit lnSpcReduction="10000"/>
          </a:bodyPr>
          <a:lstStyle/>
          <a:p>
            <a:r>
              <a:rPr lang="en-US" dirty="0"/>
              <a:t>The initial estimate of the costs </a:t>
            </a:r>
            <a:r>
              <a:rPr lang="en-US" dirty="0" smtClean="0"/>
              <a:t>of dismantling </a:t>
            </a:r>
            <a:r>
              <a:rPr lang="en-US" dirty="0"/>
              <a:t>and removing the </a:t>
            </a:r>
            <a:r>
              <a:rPr lang="en-US" dirty="0" smtClean="0"/>
              <a:t>item and </a:t>
            </a:r>
            <a:r>
              <a:rPr lang="en-US" dirty="0"/>
              <a:t>restoring the site on which it </a:t>
            </a:r>
            <a:r>
              <a:rPr lang="en-US" dirty="0" smtClean="0"/>
              <a:t>is located </a:t>
            </a:r>
            <a:r>
              <a:rPr lang="en-US" dirty="0"/>
              <a:t>is required to be </a:t>
            </a:r>
            <a:r>
              <a:rPr lang="en-US" dirty="0" smtClean="0"/>
              <a:t>included in </a:t>
            </a:r>
            <a:r>
              <a:rPr lang="en-US" dirty="0"/>
              <a:t>the cost of the respective item </a:t>
            </a:r>
            <a:r>
              <a:rPr lang="en-US" dirty="0" smtClean="0"/>
              <a:t>of property</a:t>
            </a:r>
            <a:r>
              <a:rPr lang="en-US" dirty="0"/>
              <a:t>, plant and equipment</a:t>
            </a:r>
            <a:r>
              <a:rPr lang="en-US" dirty="0" smtClean="0"/>
              <a:t>.</a:t>
            </a:r>
          </a:p>
          <a:p>
            <a:r>
              <a:rPr lang="en-US" dirty="0" smtClean="0"/>
              <a:t>Such provisions are </a:t>
            </a:r>
            <a:r>
              <a:rPr lang="en-US" dirty="0"/>
              <a:t>adjusted for changes in </a:t>
            </a:r>
            <a:r>
              <a:rPr lang="en-US" dirty="0" smtClean="0"/>
              <a:t>the amount </a:t>
            </a:r>
            <a:r>
              <a:rPr lang="en-US" dirty="0"/>
              <a:t>or timing of future costs and </a:t>
            </a:r>
            <a:r>
              <a:rPr lang="en-US" dirty="0" smtClean="0"/>
              <a:t>for changes </a:t>
            </a:r>
            <a:r>
              <a:rPr lang="en-US" dirty="0"/>
              <a:t>in market-based discount rates.</a:t>
            </a:r>
          </a:p>
        </p:txBody>
      </p:sp>
      <p:sp>
        <p:nvSpPr>
          <p:cNvPr id="6" name="Text Placeholder 5"/>
          <p:cNvSpPr>
            <a:spLocks noGrp="1"/>
          </p:cNvSpPr>
          <p:nvPr>
            <p:ph type="body" sz="quarter" idx="3"/>
          </p:nvPr>
        </p:nvSpPr>
        <p:spPr>
          <a:xfrm>
            <a:off x="6172200" y="1132114"/>
            <a:ext cx="5183188" cy="671973"/>
          </a:xfrm>
        </p:spPr>
        <p:txBody>
          <a:bodyPr/>
          <a:lstStyle/>
          <a:p>
            <a:pPr algn="ctr"/>
            <a:r>
              <a:rPr lang="en-US" dirty="0">
                <a:solidFill>
                  <a:srgbClr val="FF0000"/>
                </a:solidFill>
              </a:rPr>
              <a:t>ICDS V</a:t>
            </a:r>
            <a:endParaRPr lang="en-US" dirty="0"/>
          </a:p>
        </p:txBody>
      </p:sp>
      <p:sp>
        <p:nvSpPr>
          <p:cNvPr id="7" name="Content Placeholder 6"/>
          <p:cNvSpPr>
            <a:spLocks noGrp="1"/>
          </p:cNvSpPr>
          <p:nvPr>
            <p:ph sz="quarter" idx="4"/>
          </p:nvPr>
        </p:nvSpPr>
        <p:spPr>
          <a:xfrm>
            <a:off x="6172200" y="2075935"/>
            <a:ext cx="5439578" cy="4113728"/>
          </a:xfrm>
        </p:spPr>
        <p:txBody>
          <a:bodyPr/>
          <a:lstStyle/>
          <a:p>
            <a:r>
              <a:rPr lang="en-US" dirty="0" smtClean="0"/>
              <a:t>Not covered by </a:t>
            </a:r>
            <a:r>
              <a:rPr lang="en-US" dirty="0" err="1" smtClean="0"/>
              <a:t>Ind</a:t>
            </a:r>
            <a:r>
              <a:rPr lang="en-US" dirty="0" smtClean="0"/>
              <a:t> AS.</a:t>
            </a:r>
            <a:endParaRPr lang="en-US" dirty="0"/>
          </a:p>
        </p:txBody>
      </p:sp>
    </p:spTree>
    <p:extLst>
      <p:ext uri="{BB962C8B-B14F-4D97-AF65-F5344CB8AC3E}">
        <p14:creationId xmlns:p14="http://schemas.microsoft.com/office/powerpoint/2010/main" val="1617643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766989"/>
          </a:xfrm>
        </p:spPr>
        <p:txBody>
          <a:bodyPr>
            <a:normAutofit fontScale="90000"/>
          </a:bodyPr>
          <a:lstStyle/>
          <a:p>
            <a:pPr algn="ctr"/>
            <a:r>
              <a:rPr lang="en-US" sz="3600" dirty="0" smtClean="0">
                <a:solidFill>
                  <a:srgbClr val="FF0000"/>
                </a:solidFill>
              </a:rPr>
              <a:t>Property Plant and Equipment</a:t>
            </a:r>
            <a:br>
              <a:rPr lang="en-US" sz="3600" dirty="0" smtClean="0">
                <a:solidFill>
                  <a:srgbClr val="FF0000"/>
                </a:solidFill>
              </a:rPr>
            </a:br>
            <a:r>
              <a:rPr lang="en-US" sz="3600" dirty="0" smtClean="0"/>
              <a:t>Costs to be </a:t>
            </a:r>
            <a:r>
              <a:rPr lang="en-US" sz="3600" dirty="0" err="1" smtClean="0"/>
              <a:t>capitalised</a:t>
            </a:r>
            <a:endParaRPr lang="en-US" sz="3600" dirty="0"/>
          </a:p>
        </p:txBody>
      </p:sp>
      <p:sp>
        <p:nvSpPr>
          <p:cNvPr id="4" name="Text Placeholder 3"/>
          <p:cNvSpPr>
            <a:spLocks noGrp="1"/>
          </p:cNvSpPr>
          <p:nvPr>
            <p:ph type="body" idx="1"/>
          </p:nvPr>
        </p:nvSpPr>
        <p:spPr>
          <a:xfrm>
            <a:off x="839788" y="1132115"/>
            <a:ext cx="5157787" cy="671972"/>
          </a:xfrm>
        </p:spPr>
        <p:txBody>
          <a:bodyPr/>
          <a:lstStyle/>
          <a:p>
            <a:pPr algn="ctr"/>
            <a:r>
              <a:rPr lang="en-US" dirty="0" err="1">
                <a:solidFill>
                  <a:srgbClr val="FF0000"/>
                </a:solidFill>
              </a:rPr>
              <a:t>Ind</a:t>
            </a:r>
            <a:r>
              <a:rPr lang="en-US" dirty="0">
                <a:solidFill>
                  <a:srgbClr val="FF0000"/>
                </a:solidFill>
              </a:rPr>
              <a:t> AS 16</a:t>
            </a:r>
            <a:endParaRPr lang="en-US" dirty="0"/>
          </a:p>
        </p:txBody>
      </p:sp>
      <p:sp>
        <p:nvSpPr>
          <p:cNvPr id="5" name="Content Placeholder 4"/>
          <p:cNvSpPr>
            <a:spLocks noGrp="1"/>
          </p:cNvSpPr>
          <p:nvPr>
            <p:ph sz="half" idx="2"/>
          </p:nvPr>
        </p:nvSpPr>
        <p:spPr>
          <a:xfrm>
            <a:off x="568412" y="2075935"/>
            <a:ext cx="5429164" cy="4113728"/>
          </a:xfrm>
        </p:spPr>
        <p:txBody>
          <a:bodyPr>
            <a:normAutofit lnSpcReduction="10000"/>
          </a:bodyPr>
          <a:lstStyle/>
          <a:p>
            <a:r>
              <a:rPr lang="en-US" dirty="0"/>
              <a:t>Directly attributable costs may </a:t>
            </a:r>
            <a:r>
              <a:rPr lang="en-US" dirty="0" smtClean="0"/>
              <a:t>be </a:t>
            </a:r>
            <a:r>
              <a:rPr lang="en-US" dirty="0" err="1" smtClean="0"/>
              <a:t>capitalised</a:t>
            </a:r>
            <a:r>
              <a:rPr lang="en-US" dirty="0" smtClean="0"/>
              <a:t> </a:t>
            </a:r>
            <a:r>
              <a:rPr lang="en-US" dirty="0"/>
              <a:t>only until the asset is “</a:t>
            </a:r>
            <a:r>
              <a:rPr lang="en-US" dirty="0" smtClean="0"/>
              <a:t>capable of </a:t>
            </a:r>
            <a:r>
              <a:rPr lang="en-US" dirty="0"/>
              <a:t>operating in the manner intended </a:t>
            </a:r>
            <a:r>
              <a:rPr lang="en-US" dirty="0" smtClean="0"/>
              <a:t>by management</a:t>
            </a:r>
            <a:r>
              <a:rPr lang="en-US" dirty="0"/>
              <a:t>”.</a:t>
            </a:r>
          </a:p>
          <a:p>
            <a:r>
              <a:rPr lang="en-US" dirty="0"/>
              <a:t>If an asset is purchased or </a:t>
            </a:r>
            <a:r>
              <a:rPr lang="en-US" dirty="0" smtClean="0"/>
              <a:t>constructed and </a:t>
            </a:r>
            <a:r>
              <a:rPr lang="en-US" dirty="0"/>
              <a:t>can operate in that </a:t>
            </a:r>
            <a:r>
              <a:rPr lang="en-US" dirty="0" smtClean="0"/>
              <a:t>manner immediately</a:t>
            </a:r>
            <a:r>
              <a:rPr lang="en-US" dirty="0"/>
              <a:t>, costs incurred </a:t>
            </a:r>
            <a:r>
              <a:rPr lang="en-US" dirty="0" smtClean="0"/>
              <a:t>whilst the </a:t>
            </a:r>
            <a:r>
              <a:rPr lang="en-US" dirty="0"/>
              <a:t>asset is standing idle may not </a:t>
            </a:r>
            <a:r>
              <a:rPr lang="en-US" dirty="0" smtClean="0"/>
              <a:t>be </a:t>
            </a:r>
            <a:r>
              <a:rPr lang="en-US" dirty="0" err="1" smtClean="0"/>
              <a:t>capitalised</a:t>
            </a:r>
            <a:r>
              <a:rPr lang="en-US" dirty="0"/>
              <a:t>.</a:t>
            </a:r>
          </a:p>
        </p:txBody>
      </p:sp>
      <p:sp>
        <p:nvSpPr>
          <p:cNvPr id="6" name="Text Placeholder 5"/>
          <p:cNvSpPr>
            <a:spLocks noGrp="1"/>
          </p:cNvSpPr>
          <p:nvPr>
            <p:ph type="body" sz="quarter" idx="3"/>
          </p:nvPr>
        </p:nvSpPr>
        <p:spPr>
          <a:xfrm>
            <a:off x="6172200" y="1132114"/>
            <a:ext cx="5183188" cy="671973"/>
          </a:xfrm>
        </p:spPr>
        <p:txBody>
          <a:bodyPr/>
          <a:lstStyle/>
          <a:p>
            <a:pPr algn="ctr"/>
            <a:r>
              <a:rPr lang="en-US" dirty="0">
                <a:solidFill>
                  <a:srgbClr val="FF0000"/>
                </a:solidFill>
              </a:rPr>
              <a:t>ICDS V</a:t>
            </a:r>
            <a:endParaRPr lang="en-US" dirty="0"/>
          </a:p>
        </p:txBody>
      </p:sp>
      <p:sp>
        <p:nvSpPr>
          <p:cNvPr id="7" name="Content Placeholder 6"/>
          <p:cNvSpPr>
            <a:spLocks noGrp="1"/>
          </p:cNvSpPr>
          <p:nvPr>
            <p:ph sz="quarter" idx="4"/>
          </p:nvPr>
        </p:nvSpPr>
        <p:spPr>
          <a:xfrm>
            <a:off x="6172200" y="2075935"/>
            <a:ext cx="5439578" cy="4113728"/>
          </a:xfrm>
        </p:spPr>
        <p:txBody>
          <a:bodyPr>
            <a:normAutofit fontScale="92500" lnSpcReduction="20000"/>
          </a:bodyPr>
          <a:lstStyle/>
          <a:p>
            <a:r>
              <a:rPr lang="en-US" dirty="0"/>
              <a:t>The expenditure incurred on </a:t>
            </a:r>
            <a:r>
              <a:rPr lang="en-US" dirty="0" smtClean="0"/>
              <a:t>start-up and </a:t>
            </a:r>
            <a:r>
              <a:rPr lang="en-US" dirty="0"/>
              <a:t>commissioning of the </a:t>
            </a:r>
            <a:r>
              <a:rPr lang="en-US" dirty="0" smtClean="0"/>
              <a:t>project, including </a:t>
            </a:r>
            <a:r>
              <a:rPr lang="en-US" dirty="0"/>
              <a:t>the expenditure </a:t>
            </a:r>
            <a:r>
              <a:rPr lang="en-US" dirty="0" smtClean="0"/>
              <a:t>incurred on </a:t>
            </a:r>
            <a:r>
              <a:rPr lang="en-US" dirty="0"/>
              <a:t>test runs and </a:t>
            </a:r>
            <a:r>
              <a:rPr lang="en-US" dirty="0" smtClean="0"/>
              <a:t>experimental production</a:t>
            </a:r>
            <a:r>
              <a:rPr lang="en-US" dirty="0"/>
              <a:t>, shall </a:t>
            </a:r>
            <a:r>
              <a:rPr lang="en-US" dirty="0" smtClean="0"/>
              <a:t>be </a:t>
            </a:r>
            <a:r>
              <a:rPr lang="en-US" dirty="0" err="1" smtClean="0"/>
              <a:t>capitalised</a:t>
            </a:r>
            <a:r>
              <a:rPr lang="en-US" dirty="0" smtClean="0"/>
              <a:t> </a:t>
            </a:r>
            <a:r>
              <a:rPr lang="en-US" dirty="0"/>
              <a:t>as </a:t>
            </a:r>
            <a:r>
              <a:rPr lang="en-US" dirty="0" smtClean="0"/>
              <a:t>an indirect </a:t>
            </a:r>
            <a:r>
              <a:rPr lang="en-US" dirty="0"/>
              <a:t>element of the </a:t>
            </a:r>
            <a:r>
              <a:rPr lang="en-US" dirty="0" smtClean="0"/>
              <a:t>construction cost.</a:t>
            </a:r>
            <a:r>
              <a:rPr lang="en-US" dirty="0"/>
              <a:t> </a:t>
            </a:r>
            <a:endParaRPr lang="en-US" dirty="0" smtClean="0"/>
          </a:p>
          <a:p>
            <a:r>
              <a:rPr lang="en-US" dirty="0"/>
              <a:t>E</a:t>
            </a:r>
            <a:r>
              <a:rPr lang="en-US" dirty="0" smtClean="0"/>
              <a:t>xpenses </a:t>
            </a:r>
            <a:r>
              <a:rPr lang="en-US" dirty="0"/>
              <a:t>incurred in the </a:t>
            </a:r>
            <a:r>
              <a:rPr lang="en-US" dirty="0" smtClean="0"/>
              <a:t>interval when </a:t>
            </a:r>
            <a:r>
              <a:rPr lang="en-US" dirty="0"/>
              <a:t>the project is </a:t>
            </a:r>
            <a:r>
              <a:rPr lang="en-US" dirty="0" smtClean="0"/>
              <a:t>ready to </a:t>
            </a:r>
            <a:r>
              <a:rPr lang="en-US" dirty="0"/>
              <a:t>commence </a:t>
            </a:r>
            <a:r>
              <a:rPr lang="en-US" dirty="0" smtClean="0"/>
              <a:t>commercial production </a:t>
            </a:r>
            <a:r>
              <a:rPr lang="en-US" dirty="0"/>
              <a:t>and when it </a:t>
            </a:r>
            <a:r>
              <a:rPr lang="en-US" dirty="0" smtClean="0"/>
              <a:t>actually commences </a:t>
            </a:r>
            <a:r>
              <a:rPr lang="en-US" dirty="0"/>
              <a:t>production may </a:t>
            </a:r>
            <a:r>
              <a:rPr lang="en-US" dirty="0" smtClean="0"/>
              <a:t>also be </a:t>
            </a:r>
            <a:r>
              <a:rPr lang="en-US" dirty="0"/>
              <a:t>required to </a:t>
            </a:r>
            <a:r>
              <a:rPr lang="en-US" dirty="0" smtClean="0"/>
              <a:t>be </a:t>
            </a:r>
            <a:r>
              <a:rPr lang="en-US" dirty="0" err="1" smtClean="0"/>
              <a:t>capitalised</a:t>
            </a:r>
            <a:r>
              <a:rPr lang="en-US" dirty="0"/>
              <a:t>.</a:t>
            </a:r>
          </a:p>
        </p:txBody>
      </p:sp>
    </p:spTree>
    <p:extLst>
      <p:ext uri="{BB962C8B-B14F-4D97-AF65-F5344CB8AC3E}">
        <p14:creationId xmlns:p14="http://schemas.microsoft.com/office/powerpoint/2010/main" val="1219623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1124"/>
          </a:xfrm>
        </p:spPr>
        <p:txBody>
          <a:bodyPr/>
          <a:lstStyle/>
          <a:p>
            <a:pPr algn="ctr"/>
            <a:r>
              <a:rPr lang="en-US">
                <a:solidFill>
                  <a:srgbClr val="FF0000"/>
                </a:solidFill>
              </a:rPr>
              <a:t>O</a:t>
            </a:r>
            <a:r>
              <a:rPr lang="en-US" smtClean="0">
                <a:solidFill>
                  <a:srgbClr val="FF0000"/>
                </a:solidFill>
              </a:rPr>
              <a:t>verview</a:t>
            </a:r>
            <a:endParaRPr lang="en-US">
              <a:solidFill>
                <a:srgbClr val="FF0000"/>
              </a:solidFill>
            </a:endParaRPr>
          </a:p>
        </p:txBody>
      </p:sp>
      <p:sp>
        <p:nvSpPr>
          <p:cNvPr id="3" name="Content Placeholder 2"/>
          <p:cNvSpPr>
            <a:spLocks noGrp="1"/>
          </p:cNvSpPr>
          <p:nvPr>
            <p:ph idx="1"/>
          </p:nvPr>
        </p:nvSpPr>
        <p:spPr>
          <a:xfrm>
            <a:off x="838200" y="1433384"/>
            <a:ext cx="10515600" cy="4743579"/>
          </a:xfrm>
        </p:spPr>
        <p:txBody>
          <a:bodyPr/>
          <a:lstStyle/>
          <a:p>
            <a:r>
              <a:rPr lang="en-US" dirty="0" smtClean="0"/>
              <a:t>Applicability of </a:t>
            </a:r>
            <a:r>
              <a:rPr lang="en-US" dirty="0" err="1" smtClean="0"/>
              <a:t>Ind</a:t>
            </a:r>
            <a:r>
              <a:rPr lang="en-US" dirty="0" smtClean="0"/>
              <a:t> AS</a:t>
            </a:r>
          </a:p>
          <a:p>
            <a:r>
              <a:rPr lang="en-US" dirty="0" smtClean="0"/>
              <a:t>Applicability of ICDS</a:t>
            </a:r>
          </a:p>
          <a:p>
            <a:r>
              <a:rPr lang="en-US" dirty="0" err="1" smtClean="0"/>
              <a:t>Ind</a:t>
            </a:r>
            <a:r>
              <a:rPr lang="en-US" dirty="0" smtClean="0"/>
              <a:t> AS based Financial statements and tax issues</a:t>
            </a:r>
          </a:p>
          <a:p>
            <a:pPr lvl="1"/>
            <a:r>
              <a:rPr lang="en-US" dirty="0" smtClean="0"/>
              <a:t>Where ICDS are issued</a:t>
            </a:r>
          </a:p>
          <a:p>
            <a:pPr lvl="1"/>
            <a:r>
              <a:rPr lang="en-US" dirty="0" smtClean="0"/>
              <a:t>Where ICDS is not prescribed</a:t>
            </a:r>
          </a:p>
          <a:p>
            <a:r>
              <a:rPr lang="en-US" smtClean="0"/>
              <a:t>MAT</a:t>
            </a:r>
            <a:endParaRPr lang="en-US" dirty="0" smtClean="0"/>
          </a:p>
        </p:txBody>
      </p:sp>
    </p:spTree>
    <p:extLst>
      <p:ext uri="{BB962C8B-B14F-4D97-AF65-F5344CB8AC3E}">
        <p14:creationId xmlns:p14="http://schemas.microsoft.com/office/powerpoint/2010/main" val="1532100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766989"/>
          </a:xfrm>
        </p:spPr>
        <p:txBody>
          <a:bodyPr>
            <a:normAutofit fontScale="90000"/>
          </a:bodyPr>
          <a:lstStyle/>
          <a:p>
            <a:pPr algn="ctr"/>
            <a:r>
              <a:rPr lang="en-US" sz="3600" dirty="0" smtClean="0">
                <a:solidFill>
                  <a:srgbClr val="FF0000"/>
                </a:solidFill>
              </a:rPr>
              <a:t>Property Plant and Equipment</a:t>
            </a:r>
            <a:br>
              <a:rPr lang="en-US" sz="3600" dirty="0" smtClean="0">
                <a:solidFill>
                  <a:srgbClr val="FF0000"/>
                </a:solidFill>
              </a:rPr>
            </a:br>
            <a:r>
              <a:rPr lang="en-US" sz="3200" dirty="0" smtClean="0"/>
              <a:t>Non-monetary consideration</a:t>
            </a:r>
            <a:endParaRPr lang="en-US" sz="3600" dirty="0">
              <a:solidFill>
                <a:srgbClr val="FF0000"/>
              </a:solidFill>
            </a:endParaRPr>
          </a:p>
        </p:txBody>
      </p:sp>
      <p:sp>
        <p:nvSpPr>
          <p:cNvPr id="4" name="Text Placeholder 3"/>
          <p:cNvSpPr>
            <a:spLocks noGrp="1"/>
          </p:cNvSpPr>
          <p:nvPr>
            <p:ph type="body" idx="1"/>
          </p:nvPr>
        </p:nvSpPr>
        <p:spPr>
          <a:xfrm>
            <a:off x="839788" y="1132115"/>
            <a:ext cx="5157787" cy="671972"/>
          </a:xfrm>
        </p:spPr>
        <p:txBody>
          <a:bodyPr/>
          <a:lstStyle/>
          <a:p>
            <a:pPr algn="ctr"/>
            <a:r>
              <a:rPr lang="en-US" dirty="0" err="1">
                <a:solidFill>
                  <a:srgbClr val="FF0000"/>
                </a:solidFill>
              </a:rPr>
              <a:t>Ind</a:t>
            </a:r>
            <a:r>
              <a:rPr lang="en-US" dirty="0">
                <a:solidFill>
                  <a:srgbClr val="FF0000"/>
                </a:solidFill>
              </a:rPr>
              <a:t> AS 16</a:t>
            </a:r>
            <a:endParaRPr lang="en-US" dirty="0"/>
          </a:p>
        </p:txBody>
      </p:sp>
      <p:sp>
        <p:nvSpPr>
          <p:cNvPr id="5" name="Content Placeholder 4"/>
          <p:cNvSpPr>
            <a:spLocks noGrp="1"/>
          </p:cNvSpPr>
          <p:nvPr>
            <p:ph sz="half" idx="2"/>
          </p:nvPr>
        </p:nvSpPr>
        <p:spPr>
          <a:xfrm>
            <a:off x="568412" y="2075935"/>
            <a:ext cx="5429164" cy="4113728"/>
          </a:xfrm>
        </p:spPr>
        <p:txBody>
          <a:bodyPr/>
          <a:lstStyle/>
          <a:p>
            <a:r>
              <a:rPr lang="en-US" dirty="0"/>
              <a:t>Fixed asset acquired in </a:t>
            </a:r>
            <a:r>
              <a:rPr lang="en-US" dirty="0" smtClean="0"/>
              <a:t>exchange for </a:t>
            </a:r>
            <a:r>
              <a:rPr lang="en-US" dirty="0"/>
              <a:t>shares or other securities </a:t>
            </a:r>
            <a:r>
              <a:rPr lang="en-US" dirty="0" smtClean="0"/>
              <a:t>in the </a:t>
            </a:r>
            <a:r>
              <a:rPr lang="en-US" dirty="0"/>
              <a:t>enterprise should be </a:t>
            </a:r>
            <a:r>
              <a:rPr lang="en-US" dirty="0" smtClean="0"/>
              <a:t>recorded at </a:t>
            </a:r>
            <a:r>
              <a:rPr lang="en-US" dirty="0"/>
              <a:t>its fair market value, or the </a:t>
            </a:r>
            <a:r>
              <a:rPr lang="en-US" dirty="0" smtClean="0"/>
              <a:t>fair market </a:t>
            </a:r>
            <a:r>
              <a:rPr lang="en-US" dirty="0"/>
              <a:t>value of the </a:t>
            </a:r>
            <a:r>
              <a:rPr lang="en-US" dirty="0" smtClean="0"/>
              <a:t>securities issued, whichever </a:t>
            </a:r>
            <a:r>
              <a:rPr lang="en-US" dirty="0"/>
              <a:t>is more clearly evident.</a:t>
            </a:r>
          </a:p>
        </p:txBody>
      </p:sp>
      <p:sp>
        <p:nvSpPr>
          <p:cNvPr id="6" name="Text Placeholder 5"/>
          <p:cNvSpPr>
            <a:spLocks noGrp="1"/>
          </p:cNvSpPr>
          <p:nvPr>
            <p:ph type="body" sz="quarter" idx="3"/>
          </p:nvPr>
        </p:nvSpPr>
        <p:spPr>
          <a:xfrm>
            <a:off x="6172200" y="1132114"/>
            <a:ext cx="5183188" cy="671973"/>
          </a:xfrm>
        </p:spPr>
        <p:txBody>
          <a:bodyPr/>
          <a:lstStyle/>
          <a:p>
            <a:pPr algn="ctr"/>
            <a:r>
              <a:rPr lang="en-US" dirty="0">
                <a:solidFill>
                  <a:srgbClr val="FF0000"/>
                </a:solidFill>
              </a:rPr>
              <a:t>ICDS V</a:t>
            </a:r>
            <a:endParaRPr lang="en-US" dirty="0"/>
          </a:p>
        </p:txBody>
      </p:sp>
      <p:sp>
        <p:nvSpPr>
          <p:cNvPr id="7" name="Content Placeholder 6"/>
          <p:cNvSpPr>
            <a:spLocks noGrp="1"/>
          </p:cNvSpPr>
          <p:nvPr>
            <p:ph sz="quarter" idx="4"/>
          </p:nvPr>
        </p:nvSpPr>
        <p:spPr>
          <a:xfrm>
            <a:off x="6172200" y="2075935"/>
            <a:ext cx="5439578" cy="4113728"/>
          </a:xfrm>
        </p:spPr>
        <p:txBody>
          <a:bodyPr/>
          <a:lstStyle/>
          <a:p>
            <a:r>
              <a:rPr lang="en-US" dirty="0"/>
              <a:t>When a tangible fixed asset </a:t>
            </a:r>
            <a:r>
              <a:rPr lang="en-US" dirty="0" smtClean="0"/>
              <a:t>is acquired </a:t>
            </a:r>
            <a:r>
              <a:rPr lang="en-US" dirty="0"/>
              <a:t>in exchange for </a:t>
            </a:r>
            <a:r>
              <a:rPr lang="en-US" dirty="0" smtClean="0"/>
              <a:t>shares or </a:t>
            </a:r>
            <a:r>
              <a:rPr lang="en-US" dirty="0"/>
              <a:t>other securities, the fair </a:t>
            </a:r>
            <a:r>
              <a:rPr lang="en-US" dirty="0" smtClean="0"/>
              <a:t>value of </a:t>
            </a:r>
            <a:r>
              <a:rPr lang="en-US" dirty="0"/>
              <a:t>the tangible fixed asset </a:t>
            </a:r>
            <a:r>
              <a:rPr lang="en-US" dirty="0" smtClean="0"/>
              <a:t>so acquired </a:t>
            </a:r>
            <a:r>
              <a:rPr lang="en-US" dirty="0"/>
              <a:t>shall be its actual cost.</a:t>
            </a:r>
          </a:p>
        </p:txBody>
      </p:sp>
    </p:spTree>
    <p:extLst>
      <p:ext uri="{BB962C8B-B14F-4D97-AF65-F5344CB8AC3E}">
        <p14:creationId xmlns:p14="http://schemas.microsoft.com/office/powerpoint/2010/main" val="1009374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42371"/>
            <a:ext cx="10515600" cy="815248"/>
          </a:xfrm>
        </p:spPr>
        <p:txBody>
          <a:bodyPr>
            <a:normAutofit fontScale="90000"/>
          </a:bodyPr>
          <a:lstStyle/>
          <a:p>
            <a:pPr algn="ctr"/>
            <a:r>
              <a:rPr lang="en-US" sz="3600" dirty="0" smtClean="0">
                <a:solidFill>
                  <a:srgbClr val="FF0000"/>
                </a:solidFill>
              </a:rPr>
              <a:t>The Effect of Changes in Foreign Exchange Rates</a:t>
            </a:r>
            <a:br>
              <a:rPr lang="en-US" sz="3600" dirty="0" smtClean="0">
                <a:solidFill>
                  <a:srgbClr val="FF0000"/>
                </a:solidFill>
              </a:rPr>
            </a:br>
            <a:r>
              <a:rPr lang="en-US" sz="3200" dirty="0"/>
              <a:t>C</a:t>
            </a:r>
            <a:r>
              <a:rPr lang="en-US" sz="3200" dirty="0" smtClean="0"/>
              <a:t>onversion </a:t>
            </a:r>
            <a:r>
              <a:rPr lang="en-US" sz="3200" dirty="0"/>
              <a:t>at </a:t>
            </a:r>
            <a:r>
              <a:rPr lang="en-US" sz="3200" dirty="0" smtClean="0"/>
              <a:t>period end for non-monetary foreign </a:t>
            </a:r>
            <a:r>
              <a:rPr lang="en-US" sz="3200" dirty="0"/>
              <a:t>currency items</a:t>
            </a:r>
            <a:endParaRPr lang="en-US" sz="3600" dirty="0">
              <a:solidFill>
                <a:srgbClr val="FF0000"/>
              </a:solidFill>
            </a:endParaRPr>
          </a:p>
        </p:txBody>
      </p:sp>
      <p:sp>
        <p:nvSpPr>
          <p:cNvPr id="4" name="Text Placeholder 3"/>
          <p:cNvSpPr>
            <a:spLocks noGrp="1"/>
          </p:cNvSpPr>
          <p:nvPr>
            <p:ph type="body" idx="1"/>
          </p:nvPr>
        </p:nvSpPr>
        <p:spPr>
          <a:xfrm>
            <a:off x="1189822" y="1211855"/>
            <a:ext cx="4807753" cy="517793"/>
          </a:xfrm>
        </p:spPr>
        <p:txBody>
          <a:bodyPr/>
          <a:lstStyle/>
          <a:p>
            <a:pPr algn="ctr"/>
            <a:r>
              <a:rPr lang="en-US" dirty="0" err="1">
                <a:solidFill>
                  <a:srgbClr val="FF0000"/>
                </a:solidFill>
              </a:rPr>
              <a:t>Ind</a:t>
            </a:r>
            <a:r>
              <a:rPr lang="en-US" dirty="0">
                <a:solidFill>
                  <a:srgbClr val="FF0000"/>
                </a:solidFill>
              </a:rPr>
              <a:t> AS 21</a:t>
            </a:r>
            <a:endParaRPr lang="en-US" dirty="0"/>
          </a:p>
        </p:txBody>
      </p:sp>
      <p:sp>
        <p:nvSpPr>
          <p:cNvPr id="5" name="Content Placeholder 4"/>
          <p:cNvSpPr>
            <a:spLocks noGrp="1"/>
          </p:cNvSpPr>
          <p:nvPr>
            <p:ph sz="half" idx="2"/>
          </p:nvPr>
        </p:nvSpPr>
        <p:spPr>
          <a:xfrm>
            <a:off x="839788" y="1961002"/>
            <a:ext cx="5157787" cy="4228661"/>
          </a:xfrm>
        </p:spPr>
        <p:txBody>
          <a:bodyPr>
            <a:normAutofit fontScale="92500" lnSpcReduction="10000"/>
          </a:bodyPr>
          <a:lstStyle/>
          <a:p>
            <a:r>
              <a:rPr lang="en-US" dirty="0"/>
              <a:t>Non-monetary foreign </a:t>
            </a:r>
            <a:r>
              <a:rPr lang="en-US" dirty="0" smtClean="0"/>
              <a:t>currency items </a:t>
            </a:r>
            <a:r>
              <a:rPr lang="en-US" dirty="0"/>
              <a:t>which are carried in </a:t>
            </a:r>
            <a:r>
              <a:rPr lang="en-US" dirty="0" smtClean="0"/>
              <a:t>terms of </a:t>
            </a:r>
            <a:r>
              <a:rPr lang="en-US" dirty="0"/>
              <a:t>historical cost denominated in </a:t>
            </a:r>
            <a:r>
              <a:rPr lang="en-US" dirty="0" smtClean="0"/>
              <a:t>a foreign </a:t>
            </a:r>
            <a:r>
              <a:rPr lang="en-US" dirty="0"/>
              <a:t>currency are reported </a:t>
            </a:r>
            <a:r>
              <a:rPr lang="en-US" dirty="0" smtClean="0"/>
              <a:t>using the </a:t>
            </a:r>
            <a:r>
              <a:rPr lang="en-US" dirty="0"/>
              <a:t>exchange rate at the date of </a:t>
            </a:r>
            <a:r>
              <a:rPr lang="en-US" dirty="0" smtClean="0"/>
              <a:t>the transaction</a:t>
            </a:r>
            <a:r>
              <a:rPr lang="en-US" dirty="0"/>
              <a:t>; and</a:t>
            </a:r>
          </a:p>
          <a:p>
            <a:r>
              <a:rPr lang="en-US" dirty="0"/>
              <a:t>Those which are carried at </a:t>
            </a:r>
            <a:r>
              <a:rPr lang="en-US" dirty="0" smtClean="0"/>
              <a:t>fair value </a:t>
            </a:r>
            <a:r>
              <a:rPr lang="en-US" dirty="0"/>
              <a:t>or other similar </a:t>
            </a:r>
            <a:r>
              <a:rPr lang="en-US" dirty="0" smtClean="0"/>
              <a:t>valuation denominated </a:t>
            </a:r>
            <a:r>
              <a:rPr lang="en-US" dirty="0"/>
              <a:t>in a foreign </a:t>
            </a:r>
            <a:r>
              <a:rPr lang="en-US" dirty="0" smtClean="0"/>
              <a:t>currency are </a:t>
            </a:r>
            <a:r>
              <a:rPr lang="en-US" dirty="0"/>
              <a:t>reported using the </a:t>
            </a:r>
            <a:r>
              <a:rPr lang="en-US" dirty="0" smtClean="0"/>
              <a:t>exchange rates </a:t>
            </a:r>
            <a:r>
              <a:rPr lang="en-US" dirty="0"/>
              <a:t>that existed when the </a:t>
            </a:r>
            <a:r>
              <a:rPr lang="en-US" dirty="0" smtClean="0"/>
              <a:t>values were </a:t>
            </a:r>
            <a:r>
              <a:rPr lang="en-US" dirty="0"/>
              <a:t>determined.</a:t>
            </a:r>
          </a:p>
        </p:txBody>
      </p:sp>
      <p:sp>
        <p:nvSpPr>
          <p:cNvPr id="6" name="Text Placeholder 5"/>
          <p:cNvSpPr>
            <a:spLocks noGrp="1"/>
          </p:cNvSpPr>
          <p:nvPr>
            <p:ph type="body" sz="quarter" idx="3"/>
          </p:nvPr>
        </p:nvSpPr>
        <p:spPr>
          <a:xfrm>
            <a:off x="6411816" y="1211855"/>
            <a:ext cx="4943571" cy="517793"/>
          </a:xfrm>
        </p:spPr>
        <p:txBody>
          <a:bodyPr/>
          <a:lstStyle/>
          <a:p>
            <a:pPr algn="ctr"/>
            <a:r>
              <a:rPr lang="en-US" dirty="0">
                <a:solidFill>
                  <a:srgbClr val="FF0000"/>
                </a:solidFill>
              </a:rPr>
              <a:t>ICDS VI</a:t>
            </a:r>
            <a:endParaRPr lang="en-US" dirty="0"/>
          </a:p>
        </p:txBody>
      </p:sp>
      <p:sp>
        <p:nvSpPr>
          <p:cNvPr id="7" name="Content Placeholder 6"/>
          <p:cNvSpPr>
            <a:spLocks noGrp="1"/>
          </p:cNvSpPr>
          <p:nvPr>
            <p:ph sz="quarter" idx="4"/>
          </p:nvPr>
        </p:nvSpPr>
        <p:spPr>
          <a:xfrm>
            <a:off x="6172200" y="1961002"/>
            <a:ext cx="5183188" cy="4228661"/>
          </a:xfrm>
        </p:spPr>
        <p:txBody>
          <a:bodyPr>
            <a:normAutofit/>
          </a:bodyPr>
          <a:lstStyle/>
          <a:p>
            <a:r>
              <a:rPr lang="en-US" dirty="0"/>
              <a:t>Non-monetary foreign </a:t>
            </a:r>
            <a:r>
              <a:rPr lang="en-US" dirty="0" smtClean="0"/>
              <a:t>currency items </a:t>
            </a:r>
            <a:r>
              <a:rPr lang="en-US" dirty="0"/>
              <a:t>shall be converted </a:t>
            </a:r>
            <a:r>
              <a:rPr lang="en-US" dirty="0" smtClean="0"/>
              <a:t>into reporting </a:t>
            </a:r>
            <a:r>
              <a:rPr lang="en-US" dirty="0"/>
              <a:t>currency by using </a:t>
            </a:r>
            <a:r>
              <a:rPr lang="en-US" dirty="0" smtClean="0"/>
              <a:t>the exchange </a:t>
            </a:r>
            <a:r>
              <a:rPr lang="en-US" dirty="0"/>
              <a:t>rate at the date of </a:t>
            </a:r>
            <a:r>
              <a:rPr lang="en-US" dirty="0" smtClean="0"/>
              <a:t>the transaction</a:t>
            </a:r>
            <a:r>
              <a:rPr lang="en-US" dirty="0"/>
              <a:t>.</a:t>
            </a:r>
          </a:p>
          <a:p>
            <a:r>
              <a:rPr lang="en-US" dirty="0"/>
              <a:t>Exchange differences arising </a:t>
            </a:r>
            <a:r>
              <a:rPr lang="en-US" dirty="0" smtClean="0"/>
              <a:t>shall not </a:t>
            </a:r>
            <a:r>
              <a:rPr lang="en-US" dirty="0"/>
              <a:t>be </a:t>
            </a:r>
            <a:r>
              <a:rPr lang="en-US" dirty="0" err="1"/>
              <a:t>recognised</a:t>
            </a:r>
            <a:r>
              <a:rPr lang="en-US" dirty="0"/>
              <a:t> as income </a:t>
            </a:r>
            <a:r>
              <a:rPr lang="en-US" dirty="0" smtClean="0"/>
              <a:t>or expense </a:t>
            </a:r>
            <a:r>
              <a:rPr lang="en-US" dirty="0"/>
              <a:t>in that year</a:t>
            </a:r>
            <a:r>
              <a:rPr lang="en-US" dirty="0" smtClean="0"/>
              <a:t>.</a:t>
            </a:r>
            <a:endParaRPr lang="en-US" dirty="0"/>
          </a:p>
        </p:txBody>
      </p:sp>
    </p:spTree>
    <p:extLst>
      <p:ext uri="{BB962C8B-B14F-4D97-AF65-F5344CB8AC3E}">
        <p14:creationId xmlns:p14="http://schemas.microsoft.com/office/powerpoint/2010/main" val="1211172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766989"/>
          </a:xfrm>
        </p:spPr>
        <p:txBody>
          <a:bodyPr>
            <a:normAutofit fontScale="90000"/>
          </a:bodyPr>
          <a:lstStyle/>
          <a:p>
            <a:pPr algn="ctr"/>
            <a:r>
              <a:rPr lang="en-US" sz="3600" dirty="0" smtClean="0">
                <a:solidFill>
                  <a:srgbClr val="FF0000"/>
                </a:solidFill>
              </a:rPr>
              <a:t>Accounting For Govt. Grants</a:t>
            </a:r>
            <a:br>
              <a:rPr lang="en-US" sz="3600" dirty="0" smtClean="0">
                <a:solidFill>
                  <a:srgbClr val="FF0000"/>
                </a:solidFill>
              </a:rPr>
            </a:br>
            <a:r>
              <a:rPr lang="en-US" sz="3200" dirty="0"/>
              <a:t>G</a:t>
            </a:r>
            <a:r>
              <a:rPr lang="en-US" sz="3200" dirty="0" smtClean="0"/>
              <a:t>eneral recognition principle</a:t>
            </a:r>
            <a:endParaRPr lang="en-US" sz="3600" dirty="0">
              <a:solidFill>
                <a:srgbClr val="FF0000"/>
              </a:solidFill>
            </a:endParaRPr>
          </a:p>
        </p:txBody>
      </p:sp>
      <p:sp>
        <p:nvSpPr>
          <p:cNvPr id="4" name="Text Placeholder 3"/>
          <p:cNvSpPr>
            <a:spLocks noGrp="1"/>
          </p:cNvSpPr>
          <p:nvPr>
            <p:ph type="body" idx="1"/>
          </p:nvPr>
        </p:nvSpPr>
        <p:spPr>
          <a:xfrm>
            <a:off x="839788" y="1132115"/>
            <a:ext cx="5157787" cy="641602"/>
          </a:xfrm>
        </p:spPr>
        <p:txBody>
          <a:bodyPr/>
          <a:lstStyle/>
          <a:p>
            <a:pPr algn="ctr"/>
            <a:r>
              <a:rPr lang="en-US" dirty="0" err="1">
                <a:solidFill>
                  <a:srgbClr val="FF0000"/>
                </a:solidFill>
              </a:rPr>
              <a:t>Ind</a:t>
            </a:r>
            <a:r>
              <a:rPr lang="en-US" dirty="0">
                <a:solidFill>
                  <a:srgbClr val="FF0000"/>
                </a:solidFill>
              </a:rPr>
              <a:t> AS 20</a:t>
            </a:r>
            <a:endParaRPr lang="en-US" dirty="0"/>
          </a:p>
        </p:txBody>
      </p:sp>
      <p:sp>
        <p:nvSpPr>
          <p:cNvPr id="5" name="Content Placeholder 4"/>
          <p:cNvSpPr>
            <a:spLocks noGrp="1"/>
          </p:cNvSpPr>
          <p:nvPr>
            <p:ph sz="half" idx="2"/>
          </p:nvPr>
        </p:nvSpPr>
        <p:spPr>
          <a:xfrm>
            <a:off x="839788" y="1994053"/>
            <a:ext cx="5157787" cy="4195610"/>
          </a:xfrm>
        </p:spPr>
        <p:txBody>
          <a:bodyPr>
            <a:normAutofit fontScale="92500" lnSpcReduction="10000"/>
          </a:bodyPr>
          <a:lstStyle/>
          <a:p>
            <a:r>
              <a:rPr lang="en-US" dirty="0"/>
              <a:t>Government grants available </a:t>
            </a:r>
            <a:r>
              <a:rPr lang="en-US" dirty="0" smtClean="0"/>
              <a:t>to the </a:t>
            </a:r>
            <a:r>
              <a:rPr lang="en-US" dirty="0"/>
              <a:t>enterprise are considered </a:t>
            </a:r>
            <a:r>
              <a:rPr lang="en-US" dirty="0" smtClean="0"/>
              <a:t>for inclusion </a:t>
            </a:r>
            <a:r>
              <a:rPr lang="en-US" dirty="0"/>
              <a:t>in accounts:</a:t>
            </a:r>
          </a:p>
          <a:p>
            <a:r>
              <a:rPr lang="en-US" dirty="0"/>
              <a:t>(</a:t>
            </a:r>
            <a:r>
              <a:rPr lang="en-US" dirty="0" err="1"/>
              <a:t>i</a:t>
            </a:r>
            <a:r>
              <a:rPr lang="en-US" dirty="0"/>
              <a:t>) where there is </a:t>
            </a:r>
            <a:r>
              <a:rPr lang="en-US" dirty="0" smtClean="0"/>
              <a:t>reasonable assurance </a:t>
            </a:r>
            <a:r>
              <a:rPr lang="en-US" dirty="0"/>
              <a:t>that the </a:t>
            </a:r>
            <a:r>
              <a:rPr lang="en-US" dirty="0" smtClean="0"/>
              <a:t>enterprise will </a:t>
            </a:r>
            <a:r>
              <a:rPr lang="en-US" dirty="0"/>
              <a:t>comply with the </a:t>
            </a:r>
            <a:r>
              <a:rPr lang="en-US" dirty="0" smtClean="0"/>
              <a:t>conditions attached </a:t>
            </a:r>
            <a:r>
              <a:rPr lang="en-US" dirty="0"/>
              <a:t>to them; and</a:t>
            </a:r>
          </a:p>
          <a:p>
            <a:r>
              <a:rPr lang="en-US" dirty="0"/>
              <a:t>(ii) where such benefits have </a:t>
            </a:r>
            <a:r>
              <a:rPr lang="en-US" dirty="0" smtClean="0"/>
              <a:t>been earned </a:t>
            </a:r>
            <a:r>
              <a:rPr lang="en-US" dirty="0"/>
              <a:t>by the enterprise </a:t>
            </a:r>
            <a:r>
              <a:rPr lang="en-US" dirty="0" smtClean="0"/>
              <a:t>and it </a:t>
            </a:r>
            <a:r>
              <a:rPr lang="en-US" dirty="0"/>
              <a:t>is reasonably certain that </a:t>
            </a:r>
            <a:r>
              <a:rPr lang="en-US" dirty="0" smtClean="0"/>
              <a:t>the ultimate </a:t>
            </a:r>
            <a:r>
              <a:rPr lang="en-US" dirty="0"/>
              <a:t>collection will be made.</a:t>
            </a:r>
          </a:p>
        </p:txBody>
      </p:sp>
      <p:sp>
        <p:nvSpPr>
          <p:cNvPr id="6" name="Text Placeholder 5"/>
          <p:cNvSpPr>
            <a:spLocks noGrp="1"/>
          </p:cNvSpPr>
          <p:nvPr>
            <p:ph type="body" sz="quarter" idx="3"/>
          </p:nvPr>
        </p:nvSpPr>
        <p:spPr>
          <a:xfrm>
            <a:off x="6172200" y="1277957"/>
            <a:ext cx="5183188" cy="495760"/>
          </a:xfrm>
        </p:spPr>
        <p:txBody>
          <a:bodyPr/>
          <a:lstStyle/>
          <a:p>
            <a:pPr algn="ctr"/>
            <a:r>
              <a:rPr lang="en-US" dirty="0">
                <a:solidFill>
                  <a:srgbClr val="FF0000"/>
                </a:solidFill>
              </a:rPr>
              <a:t>ICDS VII</a:t>
            </a:r>
            <a:endParaRPr lang="en-US" dirty="0"/>
          </a:p>
        </p:txBody>
      </p:sp>
      <p:sp>
        <p:nvSpPr>
          <p:cNvPr id="7" name="Content Placeholder 6"/>
          <p:cNvSpPr>
            <a:spLocks noGrp="1"/>
          </p:cNvSpPr>
          <p:nvPr>
            <p:ph sz="quarter" idx="4"/>
          </p:nvPr>
        </p:nvSpPr>
        <p:spPr>
          <a:xfrm>
            <a:off x="6172200" y="1994053"/>
            <a:ext cx="5183188" cy="4195610"/>
          </a:xfrm>
        </p:spPr>
        <p:txBody>
          <a:bodyPr>
            <a:normAutofit fontScale="92500"/>
          </a:bodyPr>
          <a:lstStyle/>
          <a:p>
            <a:r>
              <a:rPr lang="en-US" dirty="0"/>
              <a:t>Government grants should </a:t>
            </a:r>
            <a:r>
              <a:rPr lang="en-US" dirty="0" smtClean="0"/>
              <a:t>not be </a:t>
            </a:r>
            <a:r>
              <a:rPr lang="en-US" dirty="0" err="1"/>
              <a:t>recognised</a:t>
            </a:r>
            <a:r>
              <a:rPr lang="en-US" dirty="0"/>
              <a:t> until there </a:t>
            </a:r>
            <a:r>
              <a:rPr lang="en-US" dirty="0" smtClean="0"/>
              <a:t>is reasonable </a:t>
            </a:r>
            <a:r>
              <a:rPr lang="en-US" dirty="0"/>
              <a:t>assurance that </a:t>
            </a:r>
            <a:endParaRPr lang="en-US" dirty="0" smtClean="0"/>
          </a:p>
          <a:p>
            <a:r>
              <a:rPr lang="en-US" dirty="0" smtClean="0"/>
              <a:t>(</a:t>
            </a:r>
            <a:r>
              <a:rPr lang="en-US" dirty="0" err="1" smtClean="0"/>
              <a:t>i</a:t>
            </a:r>
            <a:r>
              <a:rPr lang="en-US" dirty="0" smtClean="0"/>
              <a:t>) the </a:t>
            </a:r>
            <a:r>
              <a:rPr lang="en-US" dirty="0"/>
              <a:t>entity shall comply with </a:t>
            </a:r>
            <a:r>
              <a:rPr lang="en-US" dirty="0" smtClean="0"/>
              <a:t>the conditions </a:t>
            </a:r>
            <a:r>
              <a:rPr lang="en-US" dirty="0"/>
              <a:t>attached to them, and</a:t>
            </a:r>
          </a:p>
          <a:p>
            <a:r>
              <a:rPr lang="en-US" dirty="0"/>
              <a:t>(ii) the grants shall be </a:t>
            </a:r>
            <a:r>
              <a:rPr lang="en-US" dirty="0" smtClean="0"/>
              <a:t>received. </a:t>
            </a:r>
          </a:p>
          <a:p>
            <a:r>
              <a:rPr lang="en-US" u="sng" dirty="0" smtClean="0"/>
              <a:t>However</a:t>
            </a:r>
            <a:r>
              <a:rPr lang="en-US" u="sng" dirty="0"/>
              <a:t>, recognition </a:t>
            </a:r>
            <a:r>
              <a:rPr lang="en-US" u="sng" dirty="0" smtClean="0"/>
              <a:t>of Government </a:t>
            </a:r>
            <a:r>
              <a:rPr lang="en-US" u="sng" dirty="0"/>
              <a:t>grant shall not </a:t>
            </a:r>
            <a:r>
              <a:rPr lang="en-US" u="sng" dirty="0" smtClean="0"/>
              <a:t>be postponed </a:t>
            </a:r>
            <a:r>
              <a:rPr lang="en-US" u="sng" dirty="0"/>
              <a:t>beyond the date </a:t>
            </a:r>
            <a:r>
              <a:rPr lang="en-US" u="sng" dirty="0" smtClean="0"/>
              <a:t>of actual </a:t>
            </a:r>
            <a:r>
              <a:rPr lang="en-US" u="sng" dirty="0"/>
              <a:t>receipt</a:t>
            </a:r>
            <a:r>
              <a:rPr lang="en-US" dirty="0"/>
              <a:t>.</a:t>
            </a:r>
          </a:p>
        </p:txBody>
      </p:sp>
    </p:spTree>
    <p:extLst>
      <p:ext uri="{BB962C8B-B14F-4D97-AF65-F5344CB8AC3E}">
        <p14:creationId xmlns:p14="http://schemas.microsoft.com/office/powerpoint/2010/main" val="1418745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766989"/>
          </a:xfrm>
        </p:spPr>
        <p:txBody>
          <a:bodyPr>
            <a:normAutofit fontScale="90000"/>
          </a:bodyPr>
          <a:lstStyle/>
          <a:p>
            <a:pPr algn="ctr"/>
            <a:r>
              <a:rPr lang="en-US" sz="3600" dirty="0" smtClean="0">
                <a:solidFill>
                  <a:srgbClr val="FF0000"/>
                </a:solidFill>
              </a:rPr>
              <a:t/>
            </a:r>
            <a:br>
              <a:rPr lang="en-US" sz="3600" dirty="0" smtClean="0">
                <a:solidFill>
                  <a:srgbClr val="FF0000"/>
                </a:solidFill>
              </a:rPr>
            </a:br>
            <a:r>
              <a:rPr lang="en-US" sz="3600" dirty="0" smtClean="0">
                <a:solidFill>
                  <a:srgbClr val="FF0000"/>
                </a:solidFill>
              </a:rPr>
              <a:t>Accounting For Govt. Grants</a:t>
            </a:r>
            <a:br>
              <a:rPr lang="en-US" sz="3600" dirty="0" smtClean="0">
                <a:solidFill>
                  <a:srgbClr val="FF0000"/>
                </a:solidFill>
              </a:rPr>
            </a:br>
            <a:r>
              <a:rPr lang="en-US" sz="3600" dirty="0" smtClean="0"/>
              <a:t>Non- monetary Govt. grants</a:t>
            </a:r>
            <a:br>
              <a:rPr lang="en-US" sz="3600" dirty="0" smtClean="0"/>
            </a:br>
            <a:endParaRPr lang="en-US" sz="3600" dirty="0"/>
          </a:p>
        </p:txBody>
      </p:sp>
      <p:sp>
        <p:nvSpPr>
          <p:cNvPr id="4" name="Text Placeholder 3"/>
          <p:cNvSpPr>
            <a:spLocks noGrp="1"/>
          </p:cNvSpPr>
          <p:nvPr>
            <p:ph type="body" idx="1"/>
          </p:nvPr>
        </p:nvSpPr>
        <p:spPr>
          <a:xfrm>
            <a:off x="839788" y="1132115"/>
            <a:ext cx="5157787" cy="641602"/>
          </a:xfrm>
        </p:spPr>
        <p:txBody>
          <a:bodyPr/>
          <a:lstStyle/>
          <a:p>
            <a:pPr algn="ctr"/>
            <a:r>
              <a:rPr lang="en-US" dirty="0" err="1">
                <a:solidFill>
                  <a:srgbClr val="FF0000"/>
                </a:solidFill>
              </a:rPr>
              <a:t>Ind</a:t>
            </a:r>
            <a:r>
              <a:rPr lang="en-US" dirty="0">
                <a:solidFill>
                  <a:srgbClr val="FF0000"/>
                </a:solidFill>
              </a:rPr>
              <a:t> AS 20</a:t>
            </a:r>
            <a:endParaRPr lang="en-US" dirty="0"/>
          </a:p>
        </p:txBody>
      </p:sp>
      <p:sp>
        <p:nvSpPr>
          <p:cNvPr id="5" name="Content Placeholder 4"/>
          <p:cNvSpPr>
            <a:spLocks noGrp="1"/>
          </p:cNvSpPr>
          <p:nvPr>
            <p:ph sz="half" idx="2"/>
          </p:nvPr>
        </p:nvSpPr>
        <p:spPr>
          <a:xfrm>
            <a:off x="839788" y="1994053"/>
            <a:ext cx="5157787" cy="4195610"/>
          </a:xfrm>
        </p:spPr>
        <p:txBody>
          <a:bodyPr>
            <a:normAutofit/>
          </a:bodyPr>
          <a:lstStyle/>
          <a:p>
            <a:r>
              <a:rPr lang="en-US" dirty="0"/>
              <a:t>The asset and the grant should </a:t>
            </a:r>
            <a:r>
              <a:rPr lang="en-US" dirty="0" smtClean="0"/>
              <a:t> be accounted </a:t>
            </a:r>
            <a:r>
              <a:rPr lang="en-US" dirty="0"/>
              <a:t>at fair value.</a:t>
            </a:r>
          </a:p>
        </p:txBody>
      </p:sp>
      <p:sp>
        <p:nvSpPr>
          <p:cNvPr id="6" name="Text Placeholder 5"/>
          <p:cNvSpPr>
            <a:spLocks noGrp="1"/>
          </p:cNvSpPr>
          <p:nvPr>
            <p:ph type="body" sz="quarter" idx="3"/>
          </p:nvPr>
        </p:nvSpPr>
        <p:spPr>
          <a:xfrm>
            <a:off x="6172200" y="1277957"/>
            <a:ext cx="5183188" cy="495760"/>
          </a:xfrm>
        </p:spPr>
        <p:txBody>
          <a:bodyPr/>
          <a:lstStyle/>
          <a:p>
            <a:pPr algn="ctr"/>
            <a:r>
              <a:rPr lang="en-US" dirty="0">
                <a:solidFill>
                  <a:srgbClr val="FF0000"/>
                </a:solidFill>
              </a:rPr>
              <a:t>ICDS VII</a:t>
            </a:r>
            <a:endParaRPr lang="en-US" dirty="0"/>
          </a:p>
        </p:txBody>
      </p:sp>
      <p:sp>
        <p:nvSpPr>
          <p:cNvPr id="7" name="Content Placeholder 6"/>
          <p:cNvSpPr>
            <a:spLocks noGrp="1"/>
          </p:cNvSpPr>
          <p:nvPr>
            <p:ph sz="quarter" idx="4"/>
          </p:nvPr>
        </p:nvSpPr>
        <p:spPr>
          <a:xfrm>
            <a:off x="6172200" y="1994053"/>
            <a:ext cx="5183188" cy="4195610"/>
          </a:xfrm>
        </p:spPr>
        <p:txBody>
          <a:bodyPr>
            <a:normAutofit/>
          </a:bodyPr>
          <a:lstStyle/>
          <a:p>
            <a:r>
              <a:rPr lang="en-US" dirty="0"/>
              <a:t>If the asset is given by </a:t>
            </a:r>
            <a:r>
              <a:rPr lang="en-US" dirty="0" smtClean="0"/>
              <a:t>the Government </a:t>
            </a:r>
            <a:r>
              <a:rPr lang="en-US" dirty="0"/>
              <a:t>at a discounted </a:t>
            </a:r>
            <a:r>
              <a:rPr lang="en-US" dirty="0" smtClean="0"/>
              <a:t>price, the </a:t>
            </a:r>
            <a:r>
              <a:rPr lang="en-US" dirty="0"/>
              <a:t>asset and the grant is </a:t>
            </a:r>
            <a:r>
              <a:rPr lang="en-US" dirty="0" smtClean="0"/>
              <a:t>accounted at </a:t>
            </a:r>
            <a:r>
              <a:rPr lang="en-US" dirty="0"/>
              <a:t>the discounted purchase price.</a:t>
            </a:r>
          </a:p>
          <a:p>
            <a:r>
              <a:rPr lang="en-US" dirty="0"/>
              <a:t>Non-monetary grants free of cost </a:t>
            </a:r>
            <a:r>
              <a:rPr lang="en-US" dirty="0" smtClean="0"/>
              <a:t>are accounted </a:t>
            </a:r>
            <a:r>
              <a:rPr lang="en-US" dirty="0"/>
              <a:t>for at nominal values.</a:t>
            </a:r>
          </a:p>
        </p:txBody>
      </p:sp>
    </p:spTree>
    <p:extLst>
      <p:ext uri="{BB962C8B-B14F-4D97-AF65-F5344CB8AC3E}">
        <p14:creationId xmlns:p14="http://schemas.microsoft.com/office/powerpoint/2010/main" val="1387789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747578"/>
          </a:xfrm>
        </p:spPr>
        <p:txBody>
          <a:bodyPr>
            <a:normAutofit fontScale="90000"/>
          </a:bodyPr>
          <a:lstStyle/>
          <a:p>
            <a:pPr algn="ctr"/>
            <a:r>
              <a:rPr lang="en-US" sz="3600" dirty="0" smtClean="0">
                <a:solidFill>
                  <a:srgbClr val="FF0000"/>
                </a:solidFill>
              </a:rPr>
              <a:t>Securities/Financial Instruments</a:t>
            </a:r>
            <a:br>
              <a:rPr lang="en-US" sz="3600" dirty="0" smtClean="0">
                <a:solidFill>
                  <a:srgbClr val="FF0000"/>
                </a:solidFill>
              </a:rPr>
            </a:br>
            <a:r>
              <a:rPr lang="en-US" sz="3600" dirty="0" smtClean="0"/>
              <a:t>Scope</a:t>
            </a:r>
            <a:endParaRPr lang="en-US" sz="3600" dirty="0"/>
          </a:p>
        </p:txBody>
      </p:sp>
      <p:sp>
        <p:nvSpPr>
          <p:cNvPr id="4" name="Text Placeholder 3"/>
          <p:cNvSpPr>
            <a:spLocks noGrp="1"/>
          </p:cNvSpPr>
          <p:nvPr>
            <p:ph type="body" idx="1"/>
          </p:nvPr>
        </p:nvSpPr>
        <p:spPr>
          <a:xfrm>
            <a:off x="839788" y="1222872"/>
            <a:ext cx="5157787" cy="638979"/>
          </a:xfrm>
        </p:spPr>
        <p:txBody>
          <a:bodyPr/>
          <a:lstStyle/>
          <a:p>
            <a:pPr algn="ctr"/>
            <a:r>
              <a:rPr lang="en-US" dirty="0" err="1">
                <a:solidFill>
                  <a:srgbClr val="FF0000"/>
                </a:solidFill>
              </a:rPr>
              <a:t>Ind</a:t>
            </a:r>
            <a:r>
              <a:rPr lang="en-US" dirty="0">
                <a:solidFill>
                  <a:srgbClr val="FF0000"/>
                </a:solidFill>
              </a:rPr>
              <a:t> AS 109</a:t>
            </a:r>
            <a:endParaRPr lang="en-US" dirty="0"/>
          </a:p>
        </p:txBody>
      </p:sp>
      <p:sp>
        <p:nvSpPr>
          <p:cNvPr id="5" name="Content Placeholder 4"/>
          <p:cNvSpPr>
            <a:spLocks noGrp="1"/>
          </p:cNvSpPr>
          <p:nvPr>
            <p:ph sz="half" idx="2"/>
          </p:nvPr>
        </p:nvSpPr>
        <p:spPr>
          <a:xfrm>
            <a:off x="839788" y="2093205"/>
            <a:ext cx="5157787" cy="4096458"/>
          </a:xfrm>
        </p:spPr>
        <p:txBody>
          <a:bodyPr>
            <a:normAutofit/>
          </a:bodyPr>
          <a:lstStyle/>
          <a:p>
            <a:r>
              <a:rPr lang="en-US" dirty="0" err="1"/>
              <a:t>Ind</a:t>
            </a:r>
            <a:r>
              <a:rPr lang="en-US" dirty="0"/>
              <a:t> AS 109 includes the </a:t>
            </a:r>
            <a:r>
              <a:rPr lang="en-US" dirty="0" smtClean="0"/>
              <a:t>requirements for </a:t>
            </a:r>
            <a:r>
              <a:rPr lang="en-US" dirty="0" err="1"/>
              <a:t>recognising</a:t>
            </a:r>
            <a:r>
              <a:rPr lang="en-US" dirty="0"/>
              <a:t> and measuring </a:t>
            </a:r>
            <a:r>
              <a:rPr lang="en-US" dirty="0" smtClean="0"/>
              <a:t>financial assets</a:t>
            </a:r>
            <a:r>
              <a:rPr lang="en-US" dirty="0"/>
              <a:t>, financial liabilities and </a:t>
            </a:r>
            <a:r>
              <a:rPr lang="en-US" dirty="0" smtClean="0"/>
              <a:t>some contracts </a:t>
            </a:r>
            <a:r>
              <a:rPr lang="en-US" dirty="0"/>
              <a:t>to buy or sell non-financial </a:t>
            </a:r>
            <a:r>
              <a:rPr lang="en-US" dirty="0" smtClean="0"/>
              <a:t>items by </a:t>
            </a:r>
            <a:r>
              <a:rPr lang="en-US" dirty="0"/>
              <a:t>all entities; and is broader in scope </a:t>
            </a:r>
            <a:r>
              <a:rPr lang="en-US" dirty="0" smtClean="0"/>
              <a:t>as compared to </a:t>
            </a:r>
            <a:r>
              <a:rPr lang="en-US" dirty="0"/>
              <a:t>ICDS VIII.</a:t>
            </a:r>
          </a:p>
        </p:txBody>
      </p:sp>
      <p:sp>
        <p:nvSpPr>
          <p:cNvPr id="6" name="Text Placeholder 5"/>
          <p:cNvSpPr>
            <a:spLocks noGrp="1"/>
          </p:cNvSpPr>
          <p:nvPr>
            <p:ph type="body" sz="quarter" idx="3"/>
          </p:nvPr>
        </p:nvSpPr>
        <p:spPr>
          <a:xfrm>
            <a:off x="6172200" y="1222872"/>
            <a:ext cx="5183188" cy="638979"/>
          </a:xfrm>
        </p:spPr>
        <p:txBody>
          <a:bodyPr/>
          <a:lstStyle/>
          <a:p>
            <a:pPr algn="ctr"/>
            <a:r>
              <a:rPr lang="en-US" dirty="0">
                <a:solidFill>
                  <a:srgbClr val="FF0000"/>
                </a:solidFill>
              </a:rPr>
              <a:t>ICDS VIII</a:t>
            </a:r>
            <a:endParaRPr lang="en-US" dirty="0"/>
          </a:p>
        </p:txBody>
      </p:sp>
      <p:sp>
        <p:nvSpPr>
          <p:cNvPr id="7" name="Content Placeholder 6"/>
          <p:cNvSpPr>
            <a:spLocks noGrp="1"/>
          </p:cNvSpPr>
          <p:nvPr>
            <p:ph sz="quarter" idx="4"/>
          </p:nvPr>
        </p:nvSpPr>
        <p:spPr>
          <a:xfrm>
            <a:off x="6172200" y="2093205"/>
            <a:ext cx="5183188" cy="4096458"/>
          </a:xfrm>
        </p:spPr>
        <p:txBody>
          <a:bodyPr/>
          <a:lstStyle/>
          <a:p>
            <a:r>
              <a:rPr lang="en-US" dirty="0"/>
              <a:t>This ICDS deals only </a:t>
            </a:r>
            <a:r>
              <a:rPr lang="en-US" dirty="0" smtClean="0"/>
              <a:t>with securities </a:t>
            </a:r>
            <a:r>
              <a:rPr lang="en-US" dirty="0"/>
              <a:t>held as stock-in-trade.</a:t>
            </a:r>
          </a:p>
        </p:txBody>
      </p:sp>
    </p:spTree>
    <p:extLst>
      <p:ext uri="{BB962C8B-B14F-4D97-AF65-F5344CB8AC3E}">
        <p14:creationId xmlns:p14="http://schemas.microsoft.com/office/powerpoint/2010/main" val="816994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747578"/>
          </a:xfrm>
        </p:spPr>
        <p:txBody>
          <a:bodyPr>
            <a:normAutofit fontScale="90000"/>
          </a:bodyPr>
          <a:lstStyle/>
          <a:p>
            <a:pPr algn="ctr"/>
            <a:r>
              <a:rPr lang="en-US" sz="3600" dirty="0" smtClean="0">
                <a:solidFill>
                  <a:srgbClr val="FF0000"/>
                </a:solidFill>
              </a:rPr>
              <a:t>Securities/Financial Instruments</a:t>
            </a:r>
            <a:br>
              <a:rPr lang="en-US" sz="3600" dirty="0" smtClean="0">
                <a:solidFill>
                  <a:srgbClr val="FF0000"/>
                </a:solidFill>
              </a:rPr>
            </a:br>
            <a:r>
              <a:rPr lang="en-US" sz="3200" dirty="0" smtClean="0"/>
              <a:t>Initial</a:t>
            </a:r>
            <a:r>
              <a:rPr lang="en-US" sz="3200" dirty="0"/>
              <a:t> </a:t>
            </a:r>
            <a:r>
              <a:rPr lang="en-US" sz="3200" dirty="0" smtClean="0"/>
              <a:t>measurement</a:t>
            </a:r>
            <a:endParaRPr lang="en-US" sz="3600" dirty="0"/>
          </a:p>
        </p:txBody>
      </p:sp>
      <p:sp>
        <p:nvSpPr>
          <p:cNvPr id="4" name="Text Placeholder 3"/>
          <p:cNvSpPr>
            <a:spLocks noGrp="1"/>
          </p:cNvSpPr>
          <p:nvPr>
            <p:ph type="body" idx="1"/>
          </p:nvPr>
        </p:nvSpPr>
        <p:spPr>
          <a:xfrm>
            <a:off x="839788" y="1222872"/>
            <a:ext cx="5157787" cy="638979"/>
          </a:xfrm>
        </p:spPr>
        <p:txBody>
          <a:bodyPr/>
          <a:lstStyle/>
          <a:p>
            <a:pPr algn="ctr"/>
            <a:r>
              <a:rPr lang="en-US" dirty="0" err="1">
                <a:solidFill>
                  <a:srgbClr val="FF0000"/>
                </a:solidFill>
              </a:rPr>
              <a:t>Ind</a:t>
            </a:r>
            <a:r>
              <a:rPr lang="en-US" dirty="0">
                <a:solidFill>
                  <a:srgbClr val="FF0000"/>
                </a:solidFill>
              </a:rPr>
              <a:t> AS 109</a:t>
            </a:r>
            <a:endParaRPr lang="en-US" dirty="0"/>
          </a:p>
        </p:txBody>
      </p:sp>
      <p:sp>
        <p:nvSpPr>
          <p:cNvPr id="5" name="Content Placeholder 4"/>
          <p:cNvSpPr>
            <a:spLocks noGrp="1"/>
          </p:cNvSpPr>
          <p:nvPr>
            <p:ph sz="half" idx="2"/>
          </p:nvPr>
        </p:nvSpPr>
        <p:spPr>
          <a:xfrm>
            <a:off x="839788" y="2093205"/>
            <a:ext cx="5157787" cy="4096458"/>
          </a:xfrm>
        </p:spPr>
        <p:txBody>
          <a:bodyPr>
            <a:normAutofit fontScale="85000" lnSpcReduction="20000"/>
          </a:bodyPr>
          <a:lstStyle/>
          <a:p>
            <a:r>
              <a:rPr lang="en-US" dirty="0"/>
              <a:t>All financial instruments are </a:t>
            </a:r>
            <a:r>
              <a:rPr lang="en-US" dirty="0" smtClean="0"/>
              <a:t>initially measured </a:t>
            </a:r>
            <a:r>
              <a:rPr lang="en-US" dirty="0"/>
              <a:t>at fair value plus or minus, </a:t>
            </a:r>
            <a:r>
              <a:rPr lang="en-US" dirty="0" smtClean="0"/>
              <a:t>in the </a:t>
            </a:r>
            <a:r>
              <a:rPr lang="en-US" dirty="0"/>
              <a:t>case of a financial asset or </a:t>
            </a:r>
            <a:r>
              <a:rPr lang="en-US" dirty="0" smtClean="0"/>
              <a:t>financial liability </a:t>
            </a:r>
            <a:r>
              <a:rPr lang="en-US" dirty="0"/>
              <a:t>not at fair value through profit </a:t>
            </a:r>
            <a:r>
              <a:rPr lang="en-US" dirty="0" smtClean="0"/>
              <a:t>or loss</a:t>
            </a:r>
            <a:r>
              <a:rPr lang="en-US" dirty="0"/>
              <a:t>, transaction costs that are </a:t>
            </a:r>
            <a:r>
              <a:rPr lang="en-US" dirty="0" smtClean="0"/>
              <a:t>directly attributable </a:t>
            </a:r>
            <a:r>
              <a:rPr lang="en-US" dirty="0"/>
              <a:t>to the acquisition or </a:t>
            </a:r>
            <a:r>
              <a:rPr lang="en-US" dirty="0" smtClean="0"/>
              <a:t>issue of </a:t>
            </a:r>
            <a:r>
              <a:rPr lang="en-US" dirty="0"/>
              <a:t>the financial asset or financial liability.</a:t>
            </a:r>
          </a:p>
          <a:p>
            <a:endParaRPr lang="en-US" dirty="0" smtClean="0"/>
          </a:p>
          <a:p>
            <a:r>
              <a:rPr lang="en-US" dirty="0" smtClean="0"/>
              <a:t>Trade </a:t>
            </a:r>
            <a:r>
              <a:rPr lang="en-US" dirty="0"/>
              <a:t>receivables that do not have </a:t>
            </a:r>
            <a:r>
              <a:rPr lang="en-US" dirty="0" smtClean="0"/>
              <a:t>a significant </a:t>
            </a:r>
            <a:r>
              <a:rPr lang="en-US" dirty="0"/>
              <a:t>financing component </a:t>
            </a:r>
            <a:r>
              <a:rPr lang="en-US" dirty="0" smtClean="0"/>
              <a:t>should initially </a:t>
            </a:r>
            <a:r>
              <a:rPr lang="en-US" dirty="0"/>
              <a:t>be measured at transaction </a:t>
            </a:r>
            <a:r>
              <a:rPr lang="en-US" dirty="0" smtClean="0"/>
              <a:t>price.</a:t>
            </a:r>
            <a:endParaRPr lang="en-US" dirty="0"/>
          </a:p>
        </p:txBody>
      </p:sp>
      <p:sp>
        <p:nvSpPr>
          <p:cNvPr id="6" name="Text Placeholder 5"/>
          <p:cNvSpPr>
            <a:spLocks noGrp="1"/>
          </p:cNvSpPr>
          <p:nvPr>
            <p:ph type="body" sz="quarter" idx="3"/>
          </p:nvPr>
        </p:nvSpPr>
        <p:spPr>
          <a:xfrm>
            <a:off x="6172200" y="1222872"/>
            <a:ext cx="5183188" cy="638979"/>
          </a:xfrm>
        </p:spPr>
        <p:txBody>
          <a:bodyPr/>
          <a:lstStyle/>
          <a:p>
            <a:pPr algn="ctr"/>
            <a:r>
              <a:rPr lang="en-US" dirty="0">
                <a:solidFill>
                  <a:srgbClr val="FF0000"/>
                </a:solidFill>
              </a:rPr>
              <a:t>ICDS VIII</a:t>
            </a:r>
            <a:endParaRPr lang="en-US" dirty="0"/>
          </a:p>
        </p:txBody>
      </p:sp>
      <p:sp>
        <p:nvSpPr>
          <p:cNvPr id="7" name="Content Placeholder 6"/>
          <p:cNvSpPr>
            <a:spLocks noGrp="1"/>
          </p:cNvSpPr>
          <p:nvPr>
            <p:ph sz="quarter" idx="4"/>
          </p:nvPr>
        </p:nvSpPr>
        <p:spPr>
          <a:xfrm>
            <a:off x="6172200" y="2093205"/>
            <a:ext cx="5183188" cy="4096458"/>
          </a:xfrm>
        </p:spPr>
        <p:txBody>
          <a:bodyPr>
            <a:normAutofit fontScale="92500" lnSpcReduction="10000"/>
          </a:bodyPr>
          <a:lstStyle/>
          <a:p>
            <a:r>
              <a:rPr lang="en-US" dirty="0"/>
              <a:t>A security on acquisition shall </a:t>
            </a:r>
            <a:r>
              <a:rPr lang="en-US" dirty="0" smtClean="0"/>
              <a:t>be </a:t>
            </a:r>
            <a:r>
              <a:rPr lang="en-US" dirty="0" err="1" smtClean="0"/>
              <a:t>recognised</a:t>
            </a:r>
            <a:r>
              <a:rPr lang="en-US" dirty="0" smtClean="0"/>
              <a:t> </a:t>
            </a:r>
            <a:r>
              <a:rPr lang="en-US" dirty="0"/>
              <a:t>at actual cost </a:t>
            </a:r>
            <a:r>
              <a:rPr lang="en-US" dirty="0" smtClean="0"/>
              <a:t>which shall </a:t>
            </a:r>
            <a:r>
              <a:rPr lang="en-US" dirty="0"/>
              <a:t>comprise of its </a:t>
            </a:r>
            <a:r>
              <a:rPr lang="en-US" dirty="0" smtClean="0"/>
              <a:t>purchase price </a:t>
            </a:r>
            <a:r>
              <a:rPr lang="en-US" dirty="0"/>
              <a:t>and include </a:t>
            </a:r>
            <a:r>
              <a:rPr lang="en-US" dirty="0" smtClean="0"/>
              <a:t>acquisition charges </a:t>
            </a:r>
            <a:r>
              <a:rPr lang="en-US" dirty="0"/>
              <a:t>such as brokerage, </a:t>
            </a:r>
            <a:r>
              <a:rPr lang="en-US" dirty="0" smtClean="0"/>
              <a:t>fees, tax</a:t>
            </a:r>
            <a:r>
              <a:rPr lang="en-US" dirty="0"/>
              <a:t>, duty or </a:t>
            </a:r>
            <a:r>
              <a:rPr lang="en-US" dirty="0" err="1"/>
              <a:t>cess</a:t>
            </a:r>
            <a:r>
              <a:rPr lang="en-US" dirty="0"/>
              <a:t>.</a:t>
            </a:r>
          </a:p>
          <a:p>
            <a:r>
              <a:rPr lang="en-US" dirty="0"/>
              <a:t>Where a security is acquired </a:t>
            </a:r>
            <a:r>
              <a:rPr lang="en-US" dirty="0" smtClean="0"/>
              <a:t>in exchange </a:t>
            </a:r>
            <a:r>
              <a:rPr lang="en-US" dirty="0"/>
              <a:t>for other securities </a:t>
            </a:r>
            <a:r>
              <a:rPr lang="en-US" dirty="0" smtClean="0"/>
              <a:t>or for </a:t>
            </a:r>
            <a:r>
              <a:rPr lang="en-US" dirty="0"/>
              <a:t>another asset, the fair value </a:t>
            </a:r>
            <a:r>
              <a:rPr lang="en-US" dirty="0" smtClean="0"/>
              <a:t>of the </a:t>
            </a:r>
            <a:r>
              <a:rPr lang="en-US" dirty="0"/>
              <a:t>security so acquired shall </a:t>
            </a:r>
            <a:r>
              <a:rPr lang="en-US" dirty="0" smtClean="0"/>
              <a:t>be its </a:t>
            </a:r>
            <a:r>
              <a:rPr lang="en-US" dirty="0"/>
              <a:t>actual cost.</a:t>
            </a:r>
          </a:p>
        </p:txBody>
      </p:sp>
    </p:spTree>
    <p:extLst>
      <p:ext uri="{BB962C8B-B14F-4D97-AF65-F5344CB8AC3E}">
        <p14:creationId xmlns:p14="http://schemas.microsoft.com/office/powerpoint/2010/main" val="1981459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747578"/>
          </a:xfrm>
        </p:spPr>
        <p:txBody>
          <a:bodyPr>
            <a:normAutofit fontScale="90000"/>
          </a:bodyPr>
          <a:lstStyle/>
          <a:p>
            <a:pPr algn="ctr"/>
            <a:r>
              <a:rPr lang="en-US" sz="3600" dirty="0" smtClean="0">
                <a:solidFill>
                  <a:srgbClr val="FF0000"/>
                </a:solidFill>
              </a:rPr>
              <a:t>Securities/Financial Instruments</a:t>
            </a:r>
            <a:br>
              <a:rPr lang="en-US" sz="3600" dirty="0" smtClean="0">
                <a:solidFill>
                  <a:srgbClr val="FF0000"/>
                </a:solidFill>
              </a:rPr>
            </a:br>
            <a:r>
              <a:rPr lang="en-US" sz="3200" dirty="0" smtClean="0"/>
              <a:t>Subsequent</a:t>
            </a:r>
            <a:r>
              <a:rPr lang="en-US" sz="3200" dirty="0"/>
              <a:t> </a:t>
            </a:r>
            <a:r>
              <a:rPr lang="en-US" sz="3200" dirty="0" smtClean="0"/>
              <a:t>measurement</a:t>
            </a:r>
            <a:endParaRPr lang="en-US" sz="3600" dirty="0"/>
          </a:p>
        </p:txBody>
      </p:sp>
      <p:sp>
        <p:nvSpPr>
          <p:cNvPr id="4" name="Text Placeholder 3"/>
          <p:cNvSpPr>
            <a:spLocks noGrp="1"/>
          </p:cNvSpPr>
          <p:nvPr>
            <p:ph type="body" idx="1"/>
          </p:nvPr>
        </p:nvSpPr>
        <p:spPr>
          <a:xfrm>
            <a:off x="839788" y="1222872"/>
            <a:ext cx="5157787" cy="638979"/>
          </a:xfrm>
        </p:spPr>
        <p:txBody>
          <a:bodyPr/>
          <a:lstStyle/>
          <a:p>
            <a:pPr algn="ctr"/>
            <a:r>
              <a:rPr lang="en-US" dirty="0" err="1">
                <a:solidFill>
                  <a:srgbClr val="FF0000"/>
                </a:solidFill>
              </a:rPr>
              <a:t>Ind</a:t>
            </a:r>
            <a:r>
              <a:rPr lang="en-US" dirty="0">
                <a:solidFill>
                  <a:srgbClr val="FF0000"/>
                </a:solidFill>
              </a:rPr>
              <a:t> AS 109</a:t>
            </a:r>
            <a:endParaRPr lang="en-US" dirty="0"/>
          </a:p>
        </p:txBody>
      </p:sp>
      <p:sp>
        <p:nvSpPr>
          <p:cNvPr id="5" name="Content Placeholder 4"/>
          <p:cNvSpPr>
            <a:spLocks noGrp="1"/>
          </p:cNvSpPr>
          <p:nvPr>
            <p:ph sz="half" idx="2"/>
          </p:nvPr>
        </p:nvSpPr>
        <p:spPr>
          <a:xfrm>
            <a:off x="839788" y="2093205"/>
            <a:ext cx="5157787" cy="4271968"/>
          </a:xfrm>
        </p:spPr>
        <p:txBody>
          <a:bodyPr>
            <a:normAutofit/>
          </a:bodyPr>
          <a:lstStyle/>
          <a:p>
            <a:r>
              <a:rPr lang="en-US" dirty="0"/>
              <a:t>All financial assets are classified </a:t>
            </a:r>
            <a:r>
              <a:rPr lang="en-US" dirty="0" smtClean="0"/>
              <a:t>as measured </a:t>
            </a:r>
            <a:r>
              <a:rPr lang="en-US" dirty="0"/>
              <a:t>at </a:t>
            </a:r>
            <a:r>
              <a:rPr lang="en-US" dirty="0" err="1"/>
              <a:t>amortised</a:t>
            </a:r>
            <a:r>
              <a:rPr lang="en-US" dirty="0"/>
              <a:t> cost or </a:t>
            </a:r>
            <a:r>
              <a:rPr lang="en-US" dirty="0" smtClean="0"/>
              <a:t>measured at </a:t>
            </a:r>
            <a:r>
              <a:rPr lang="en-US" dirty="0"/>
              <a:t>fair value.</a:t>
            </a:r>
          </a:p>
          <a:p>
            <a:r>
              <a:rPr lang="en-US" dirty="0"/>
              <a:t>Where assets are measured at fair </a:t>
            </a:r>
            <a:r>
              <a:rPr lang="en-US" dirty="0" smtClean="0"/>
              <a:t>value, gains </a:t>
            </a:r>
            <a:r>
              <a:rPr lang="en-US" dirty="0"/>
              <a:t>and losses are either </a:t>
            </a:r>
            <a:r>
              <a:rPr lang="en-US" dirty="0" err="1" smtClean="0"/>
              <a:t>recognised</a:t>
            </a:r>
            <a:r>
              <a:rPr lang="en-US" dirty="0"/>
              <a:t> </a:t>
            </a:r>
            <a:r>
              <a:rPr lang="en-US" dirty="0" smtClean="0"/>
              <a:t>entirely </a:t>
            </a:r>
            <a:r>
              <a:rPr lang="en-US" dirty="0"/>
              <a:t>in profit or loss (FVTPL), </a:t>
            </a:r>
            <a:r>
              <a:rPr lang="en-US" dirty="0" smtClean="0"/>
              <a:t>or </a:t>
            </a:r>
            <a:r>
              <a:rPr lang="en-US" dirty="0" err="1" smtClean="0"/>
              <a:t>recognised</a:t>
            </a:r>
            <a:r>
              <a:rPr lang="en-US" dirty="0" smtClean="0"/>
              <a:t> </a:t>
            </a:r>
            <a:r>
              <a:rPr lang="en-US" dirty="0"/>
              <a:t>in </a:t>
            </a:r>
            <a:r>
              <a:rPr lang="en-US" dirty="0" smtClean="0"/>
              <a:t>other comprehensive</a:t>
            </a:r>
            <a:r>
              <a:rPr lang="en-US" dirty="0"/>
              <a:t> </a:t>
            </a:r>
            <a:r>
              <a:rPr lang="en-US" dirty="0" smtClean="0"/>
              <a:t>income </a:t>
            </a:r>
            <a:r>
              <a:rPr lang="en-US" dirty="0"/>
              <a:t>(FVTOCI).</a:t>
            </a:r>
          </a:p>
        </p:txBody>
      </p:sp>
      <p:sp>
        <p:nvSpPr>
          <p:cNvPr id="6" name="Text Placeholder 5"/>
          <p:cNvSpPr>
            <a:spLocks noGrp="1"/>
          </p:cNvSpPr>
          <p:nvPr>
            <p:ph type="body" sz="quarter" idx="3"/>
          </p:nvPr>
        </p:nvSpPr>
        <p:spPr>
          <a:xfrm>
            <a:off x="6172200" y="1222872"/>
            <a:ext cx="5183188" cy="638979"/>
          </a:xfrm>
        </p:spPr>
        <p:txBody>
          <a:bodyPr/>
          <a:lstStyle/>
          <a:p>
            <a:pPr algn="ctr"/>
            <a:r>
              <a:rPr lang="en-US" dirty="0">
                <a:solidFill>
                  <a:srgbClr val="FF0000"/>
                </a:solidFill>
              </a:rPr>
              <a:t>ICDS VIII</a:t>
            </a:r>
            <a:endParaRPr lang="en-US" dirty="0"/>
          </a:p>
        </p:txBody>
      </p:sp>
      <p:sp>
        <p:nvSpPr>
          <p:cNvPr id="7" name="Content Placeholder 6"/>
          <p:cNvSpPr>
            <a:spLocks noGrp="1"/>
          </p:cNvSpPr>
          <p:nvPr>
            <p:ph sz="quarter" idx="4"/>
          </p:nvPr>
        </p:nvSpPr>
        <p:spPr>
          <a:xfrm>
            <a:off x="6172199" y="2093204"/>
            <a:ext cx="5346865" cy="4271969"/>
          </a:xfrm>
        </p:spPr>
        <p:txBody>
          <a:bodyPr>
            <a:normAutofit fontScale="85000" lnSpcReduction="20000"/>
          </a:bodyPr>
          <a:lstStyle/>
          <a:p>
            <a:r>
              <a:rPr lang="en-US" dirty="0"/>
              <a:t>At the end of the year, </a:t>
            </a:r>
            <a:r>
              <a:rPr lang="en-US" dirty="0" smtClean="0"/>
              <a:t>securities not </a:t>
            </a:r>
            <a:r>
              <a:rPr lang="en-US" dirty="0"/>
              <a:t>listed on a </a:t>
            </a:r>
            <a:r>
              <a:rPr lang="en-US" dirty="0" err="1"/>
              <a:t>recognised</a:t>
            </a:r>
            <a:r>
              <a:rPr lang="en-US" dirty="0"/>
              <a:t> </a:t>
            </a:r>
            <a:r>
              <a:rPr lang="en-US" dirty="0" smtClean="0"/>
              <a:t>stock exchange</a:t>
            </a:r>
            <a:r>
              <a:rPr lang="en-US" dirty="0"/>
              <a:t>, or listed but </a:t>
            </a:r>
            <a:r>
              <a:rPr lang="en-US" dirty="0" smtClean="0"/>
              <a:t>not quoted </a:t>
            </a:r>
            <a:r>
              <a:rPr lang="en-US" dirty="0"/>
              <a:t>on </a:t>
            </a:r>
            <a:r>
              <a:rPr lang="en-US" dirty="0" smtClean="0"/>
              <a:t>a </a:t>
            </a:r>
            <a:r>
              <a:rPr lang="en-US" dirty="0" err="1" smtClean="0"/>
              <a:t>recognised</a:t>
            </a:r>
            <a:r>
              <a:rPr lang="en-US" dirty="0" smtClean="0"/>
              <a:t> stock exchange </a:t>
            </a:r>
            <a:r>
              <a:rPr lang="en-US" dirty="0"/>
              <a:t>with regularity </a:t>
            </a:r>
            <a:r>
              <a:rPr lang="en-US" dirty="0" smtClean="0"/>
              <a:t>from time </a:t>
            </a:r>
            <a:r>
              <a:rPr lang="en-US" dirty="0"/>
              <a:t>to time, shall be valued </a:t>
            </a:r>
            <a:r>
              <a:rPr lang="en-US" dirty="0" smtClean="0"/>
              <a:t>at initial </a:t>
            </a:r>
            <a:r>
              <a:rPr lang="en-US" dirty="0"/>
              <a:t>cost.</a:t>
            </a:r>
          </a:p>
          <a:p>
            <a:r>
              <a:rPr lang="en-US" dirty="0"/>
              <a:t>At the end of the year, </a:t>
            </a:r>
            <a:r>
              <a:rPr lang="en-US" dirty="0" smtClean="0"/>
              <a:t>securities other </a:t>
            </a:r>
            <a:r>
              <a:rPr lang="en-US" dirty="0"/>
              <a:t>than those </a:t>
            </a:r>
            <a:r>
              <a:rPr lang="en-US" dirty="0" smtClean="0"/>
              <a:t>considered above </a:t>
            </a:r>
            <a:r>
              <a:rPr lang="en-US" dirty="0"/>
              <a:t>shall be valued at lower </a:t>
            </a:r>
            <a:r>
              <a:rPr lang="en-US" dirty="0" smtClean="0"/>
              <a:t>of initial </a:t>
            </a:r>
            <a:r>
              <a:rPr lang="en-US" dirty="0"/>
              <a:t>cost or net </a:t>
            </a:r>
            <a:r>
              <a:rPr lang="en-US" dirty="0" err="1"/>
              <a:t>realisable</a:t>
            </a:r>
            <a:r>
              <a:rPr lang="en-US" dirty="0"/>
              <a:t> value.</a:t>
            </a:r>
          </a:p>
          <a:p>
            <a:r>
              <a:rPr lang="en-US" dirty="0"/>
              <a:t>The comparison of cost and </a:t>
            </a:r>
            <a:r>
              <a:rPr lang="en-US" dirty="0" smtClean="0"/>
              <a:t>net </a:t>
            </a:r>
            <a:r>
              <a:rPr lang="en-US" dirty="0" err="1" smtClean="0"/>
              <a:t>realisable</a:t>
            </a:r>
            <a:r>
              <a:rPr lang="en-US" dirty="0" smtClean="0"/>
              <a:t> </a:t>
            </a:r>
            <a:r>
              <a:rPr lang="en-US" dirty="0"/>
              <a:t>value shall be </a:t>
            </a:r>
            <a:r>
              <a:rPr lang="en-US" dirty="0" smtClean="0"/>
              <a:t>done category </a:t>
            </a:r>
            <a:r>
              <a:rPr lang="en-US" dirty="0"/>
              <a:t>wise and not for </a:t>
            </a:r>
            <a:r>
              <a:rPr lang="en-US" dirty="0" smtClean="0"/>
              <a:t>each individual </a:t>
            </a:r>
            <a:r>
              <a:rPr lang="en-US" dirty="0"/>
              <a:t>security.</a:t>
            </a:r>
          </a:p>
        </p:txBody>
      </p:sp>
    </p:spTree>
    <p:extLst>
      <p:ext uri="{BB962C8B-B14F-4D97-AF65-F5344CB8AC3E}">
        <p14:creationId xmlns:p14="http://schemas.microsoft.com/office/powerpoint/2010/main" val="131315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746982"/>
          </a:xfrm>
        </p:spPr>
        <p:txBody>
          <a:bodyPr>
            <a:normAutofit fontScale="90000"/>
          </a:bodyPr>
          <a:lstStyle/>
          <a:p>
            <a:pPr algn="ctr"/>
            <a:r>
              <a:rPr lang="en-US" sz="3600" smtClean="0">
                <a:solidFill>
                  <a:srgbClr val="FF0000"/>
                </a:solidFill>
              </a:rPr>
              <a:t>Borrowing Costs</a:t>
            </a:r>
            <a:br>
              <a:rPr lang="en-US" sz="3600" smtClean="0">
                <a:solidFill>
                  <a:srgbClr val="FF0000"/>
                </a:solidFill>
              </a:rPr>
            </a:br>
            <a:r>
              <a:rPr lang="en-US" sz="3200"/>
              <a:t>E</a:t>
            </a:r>
            <a:r>
              <a:rPr lang="en-US" sz="3200" smtClean="0"/>
              <a:t>xception </a:t>
            </a:r>
            <a:r>
              <a:rPr lang="en-US" sz="3200"/>
              <a:t>in scope</a:t>
            </a:r>
            <a:endParaRPr lang="en-US" sz="3600" dirty="0">
              <a:solidFill>
                <a:srgbClr val="FF0000"/>
              </a:solidFill>
            </a:endParaRPr>
          </a:p>
        </p:txBody>
      </p:sp>
      <p:sp>
        <p:nvSpPr>
          <p:cNvPr id="4" name="Text Placeholder 3"/>
          <p:cNvSpPr>
            <a:spLocks noGrp="1"/>
          </p:cNvSpPr>
          <p:nvPr>
            <p:ph type="body" idx="1"/>
          </p:nvPr>
        </p:nvSpPr>
        <p:spPr>
          <a:xfrm>
            <a:off x="1285103" y="1112109"/>
            <a:ext cx="4712472" cy="766118"/>
          </a:xfrm>
        </p:spPr>
        <p:txBody>
          <a:bodyPr/>
          <a:lstStyle/>
          <a:p>
            <a:pPr algn="ctr"/>
            <a:r>
              <a:rPr lang="en-US" dirty="0" err="1">
                <a:solidFill>
                  <a:srgbClr val="FF0000"/>
                </a:solidFill>
              </a:rPr>
              <a:t>Ind</a:t>
            </a:r>
            <a:r>
              <a:rPr lang="en-US" dirty="0">
                <a:solidFill>
                  <a:srgbClr val="FF0000"/>
                </a:solidFill>
              </a:rPr>
              <a:t> AS 23</a:t>
            </a:r>
            <a:endParaRPr lang="en-US" dirty="0"/>
          </a:p>
        </p:txBody>
      </p:sp>
      <p:sp>
        <p:nvSpPr>
          <p:cNvPr id="5" name="Content Placeholder 4"/>
          <p:cNvSpPr>
            <a:spLocks noGrp="1"/>
          </p:cNvSpPr>
          <p:nvPr>
            <p:ph sz="half" idx="2"/>
          </p:nvPr>
        </p:nvSpPr>
        <p:spPr>
          <a:xfrm>
            <a:off x="839788" y="2125362"/>
            <a:ext cx="5157787" cy="4064301"/>
          </a:xfrm>
        </p:spPr>
        <p:txBody>
          <a:bodyPr>
            <a:normAutofit lnSpcReduction="10000"/>
          </a:bodyPr>
          <a:lstStyle/>
          <a:p>
            <a:r>
              <a:rPr lang="en-US" dirty="0"/>
              <a:t>This </a:t>
            </a:r>
            <a:r>
              <a:rPr lang="en-US" dirty="0" err="1"/>
              <a:t>Ind</a:t>
            </a:r>
            <a:r>
              <a:rPr lang="en-US" dirty="0"/>
              <a:t> AS need not be applied </a:t>
            </a:r>
            <a:r>
              <a:rPr lang="en-US" dirty="0" smtClean="0"/>
              <a:t>in respect </a:t>
            </a:r>
            <a:r>
              <a:rPr lang="en-US" dirty="0"/>
              <a:t>of borrowing costs </a:t>
            </a:r>
            <a:r>
              <a:rPr lang="en-US" dirty="0" smtClean="0"/>
              <a:t>directly attributable </a:t>
            </a:r>
            <a:r>
              <a:rPr lang="en-US" dirty="0"/>
              <a:t>to the </a:t>
            </a:r>
            <a:r>
              <a:rPr lang="en-US" dirty="0" smtClean="0"/>
              <a:t>acquisition, construction </a:t>
            </a:r>
            <a:r>
              <a:rPr lang="en-US" dirty="0"/>
              <a:t>or production of </a:t>
            </a:r>
            <a:endParaRPr lang="en-US" dirty="0" smtClean="0"/>
          </a:p>
          <a:p>
            <a:pPr lvl="1"/>
            <a:r>
              <a:rPr lang="en-US" dirty="0" err="1" smtClean="0"/>
              <a:t>i</a:t>
            </a:r>
            <a:r>
              <a:rPr lang="en-US" dirty="0"/>
              <a:t>) </a:t>
            </a:r>
            <a:r>
              <a:rPr lang="en-US" dirty="0" smtClean="0"/>
              <a:t>qualifying assets </a:t>
            </a:r>
            <a:r>
              <a:rPr lang="en-US" dirty="0"/>
              <a:t>measured at fair </a:t>
            </a:r>
            <a:r>
              <a:rPr lang="en-US" dirty="0" smtClean="0"/>
              <a:t>value and </a:t>
            </a:r>
          </a:p>
          <a:p>
            <a:pPr lvl="1"/>
            <a:r>
              <a:rPr lang="en-US" dirty="0" smtClean="0"/>
              <a:t>ii</a:t>
            </a:r>
            <a:r>
              <a:rPr lang="en-US" dirty="0"/>
              <a:t>) inventories that </a:t>
            </a:r>
            <a:r>
              <a:rPr lang="en-US" dirty="0" smtClean="0"/>
              <a:t>are manufactured</a:t>
            </a:r>
            <a:r>
              <a:rPr lang="en-US" dirty="0"/>
              <a:t>, or otherwise produced, </a:t>
            </a:r>
            <a:r>
              <a:rPr lang="en-US" dirty="0" smtClean="0"/>
              <a:t>in large </a:t>
            </a:r>
            <a:r>
              <a:rPr lang="en-US" dirty="0"/>
              <a:t>quantities on a repetitive basis.</a:t>
            </a:r>
          </a:p>
        </p:txBody>
      </p:sp>
      <p:sp>
        <p:nvSpPr>
          <p:cNvPr id="6" name="Text Placeholder 5"/>
          <p:cNvSpPr>
            <a:spLocks noGrp="1"/>
          </p:cNvSpPr>
          <p:nvPr>
            <p:ph type="body" sz="quarter" idx="3"/>
          </p:nvPr>
        </p:nvSpPr>
        <p:spPr>
          <a:xfrm>
            <a:off x="6442890" y="1309816"/>
            <a:ext cx="4912498" cy="568411"/>
          </a:xfrm>
        </p:spPr>
        <p:txBody>
          <a:bodyPr/>
          <a:lstStyle/>
          <a:p>
            <a:pPr algn="ctr"/>
            <a:r>
              <a:rPr lang="en-US" dirty="0">
                <a:solidFill>
                  <a:srgbClr val="FF0000"/>
                </a:solidFill>
              </a:rPr>
              <a:t>ICDS IX</a:t>
            </a:r>
            <a:endParaRPr lang="en-US" dirty="0"/>
          </a:p>
        </p:txBody>
      </p:sp>
      <p:sp>
        <p:nvSpPr>
          <p:cNvPr id="7" name="Content Placeholder 6"/>
          <p:cNvSpPr>
            <a:spLocks noGrp="1"/>
          </p:cNvSpPr>
          <p:nvPr>
            <p:ph sz="quarter" idx="4"/>
          </p:nvPr>
        </p:nvSpPr>
        <p:spPr>
          <a:xfrm>
            <a:off x="6172200" y="2125362"/>
            <a:ext cx="5183188" cy="4064301"/>
          </a:xfrm>
        </p:spPr>
        <p:txBody>
          <a:bodyPr/>
          <a:lstStyle/>
          <a:p>
            <a:r>
              <a:rPr lang="en-US" dirty="0"/>
              <a:t>No such scope exception </a:t>
            </a:r>
            <a:r>
              <a:rPr lang="en-US" dirty="0" smtClean="0"/>
              <a:t>similar to </a:t>
            </a:r>
            <a:r>
              <a:rPr lang="en-US" dirty="0" err="1"/>
              <a:t>Ind</a:t>
            </a:r>
            <a:r>
              <a:rPr lang="en-US" dirty="0"/>
              <a:t> </a:t>
            </a:r>
            <a:r>
              <a:rPr lang="en-US" dirty="0" smtClean="0"/>
              <a:t>AS.</a:t>
            </a:r>
            <a:endParaRPr lang="en-US" dirty="0"/>
          </a:p>
        </p:txBody>
      </p:sp>
    </p:spTree>
    <p:extLst>
      <p:ext uri="{BB962C8B-B14F-4D97-AF65-F5344CB8AC3E}">
        <p14:creationId xmlns:p14="http://schemas.microsoft.com/office/powerpoint/2010/main" val="1525545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41514"/>
            <a:ext cx="10515600" cy="1077686"/>
          </a:xfrm>
        </p:spPr>
        <p:txBody>
          <a:bodyPr>
            <a:normAutofit/>
          </a:bodyPr>
          <a:lstStyle/>
          <a:p>
            <a:pPr algn="ctr"/>
            <a:r>
              <a:rPr lang="en-US" sz="3600" dirty="0" smtClean="0">
                <a:solidFill>
                  <a:srgbClr val="FF0000"/>
                </a:solidFill>
              </a:rPr>
              <a:t>Borrowing Costs</a:t>
            </a:r>
            <a:br>
              <a:rPr lang="en-US" sz="3600" dirty="0" smtClean="0">
                <a:solidFill>
                  <a:srgbClr val="FF0000"/>
                </a:solidFill>
              </a:rPr>
            </a:br>
            <a:r>
              <a:rPr lang="en-US" sz="3200" dirty="0"/>
              <a:t>M</a:t>
            </a:r>
            <a:r>
              <a:rPr lang="en-US" sz="3200" dirty="0" smtClean="0"/>
              <a:t>eaning </a:t>
            </a:r>
            <a:r>
              <a:rPr lang="en-US" sz="3200" dirty="0"/>
              <a:t>of </a:t>
            </a:r>
            <a:r>
              <a:rPr lang="en-US" sz="3200" dirty="0" smtClean="0"/>
              <a:t>qualifying asset</a:t>
            </a:r>
            <a:endParaRPr lang="en-US" sz="3600" dirty="0">
              <a:solidFill>
                <a:srgbClr val="FF0000"/>
              </a:solidFill>
            </a:endParaRPr>
          </a:p>
        </p:txBody>
      </p:sp>
      <p:sp>
        <p:nvSpPr>
          <p:cNvPr id="4" name="Text Placeholder 3"/>
          <p:cNvSpPr>
            <a:spLocks noGrp="1"/>
          </p:cNvSpPr>
          <p:nvPr>
            <p:ph type="body" idx="1"/>
          </p:nvPr>
        </p:nvSpPr>
        <p:spPr>
          <a:xfrm>
            <a:off x="1285103" y="1112109"/>
            <a:ext cx="4712472" cy="766118"/>
          </a:xfrm>
        </p:spPr>
        <p:txBody>
          <a:bodyPr/>
          <a:lstStyle/>
          <a:p>
            <a:pPr algn="ctr"/>
            <a:r>
              <a:rPr lang="en-US" dirty="0" err="1">
                <a:solidFill>
                  <a:srgbClr val="FF0000"/>
                </a:solidFill>
              </a:rPr>
              <a:t>Ind</a:t>
            </a:r>
            <a:r>
              <a:rPr lang="en-US" dirty="0">
                <a:solidFill>
                  <a:srgbClr val="FF0000"/>
                </a:solidFill>
              </a:rPr>
              <a:t> AS 23</a:t>
            </a:r>
            <a:endParaRPr lang="en-US" dirty="0"/>
          </a:p>
        </p:txBody>
      </p:sp>
      <p:sp>
        <p:nvSpPr>
          <p:cNvPr id="5" name="Content Placeholder 4"/>
          <p:cNvSpPr>
            <a:spLocks noGrp="1"/>
          </p:cNvSpPr>
          <p:nvPr>
            <p:ph sz="half" idx="2"/>
          </p:nvPr>
        </p:nvSpPr>
        <p:spPr>
          <a:xfrm>
            <a:off x="839788" y="2125362"/>
            <a:ext cx="5157787" cy="4064301"/>
          </a:xfrm>
        </p:spPr>
        <p:txBody>
          <a:bodyPr>
            <a:normAutofit/>
          </a:bodyPr>
          <a:lstStyle/>
          <a:p>
            <a:r>
              <a:rPr lang="en-US" dirty="0"/>
              <a:t>Qualifying asset is one which </a:t>
            </a:r>
            <a:r>
              <a:rPr lang="en-US" dirty="0" smtClean="0"/>
              <a:t>takes substantial </a:t>
            </a:r>
            <a:r>
              <a:rPr lang="en-US" dirty="0"/>
              <a:t>period of time to </a:t>
            </a:r>
            <a:r>
              <a:rPr lang="en-US" dirty="0" smtClean="0"/>
              <a:t>get ready </a:t>
            </a:r>
            <a:r>
              <a:rPr lang="en-US" dirty="0"/>
              <a:t>for its intended </a:t>
            </a:r>
            <a:r>
              <a:rPr lang="en-US" dirty="0" smtClean="0"/>
              <a:t>use or </a:t>
            </a:r>
            <a:r>
              <a:rPr lang="en-US" dirty="0"/>
              <a:t>sale.</a:t>
            </a:r>
          </a:p>
        </p:txBody>
      </p:sp>
      <p:sp>
        <p:nvSpPr>
          <p:cNvPr id="6" name="Text Placeholder 5"/>
          <p:cNvSpPr>
            <a:spLocks noGrp="1"/>
          </p:cNvSpPr>
          <p:nvPr>
            <p:ph type="body" sz="quarter" idx="3"/>
          </p:nvPr>
        </p:nvSpPr>
        <p:spPr>
          <a:xfrm>
            <a:off x="6442890" y="1309816"/>
            <a:ext cx="4912498" cy="568411"/>
          </a:xfrm>
        </p:spPr>
        <p:txBody>
          <a:bodyPr/>
          <a:lstStyle/>
          <a:p>
            <a:pPr algn="ctr"/>
            <a:r>
              <a:rPr lang="en-US" dirty="0">
                <a:solidFill>
                  <a:srgbClr val="FF0000"/>
                </a:solidFill>
              </a:rPr>
              <a:t>ICDS IX</a:t>
            </a:r>
            <a:endParaRPr lang="en-US" dirty="0"/>
          </a:p>
        </p:txBody>
      </p:sp>
      <p:sp>
        <p:nvSpPr>
          <p:cNvPr id="7" name="Content Placeholder 6"/>
          <p:cNvSpPr>
            <a:spLocks noGrp="1"/>
          </p:cNvSpPr>
          <p:nvPr>
            <p:ph sz="quarter" idx="4"/>
          </p:nvPr>
        </p:nvSpPr>
        <p:spPr>
          <a:xfrm>
            <a:off x="6172200" y="2125362"/>
            <a:ext cx="5183188" cy="4064301"/>
          </a:xfrm>
        </p:spPr>
        <p:txBody>
          <a:bodyPr>
            <a:normAutofit fontScale="92500" lnSpcReduction="20000"/>
          </a:bodyPr>
          <a:lstStyle/>
          <a:p>
            <a:r>
              <a:rPr lang="en-US" dirty="0"/>
              <a:t>Qualifying asset means:</a:t>
            </a:r>
          </a:p>
          <a:p>
            <a:r>
              <a:rPr lang="en-US" dirty="0"/>
              <a:t>(</a:t>
            </a:r>
            <a:r>
              <a:rPr lang="en-US" dirty="0" err="1"/>
              <a:t>i</a:t>
            </a:r>
            <a:r>
              <a:rPr lang="en-US" dirty="0"/>
              <a:t>) land, building, machinery, </a:t>
            </a:r>
            <a:r>
              <a:rPr lang="en-US" dirty="0" smtClean="0"/>
              <a:t>plant or </a:t>
            </a:r>
            <a:r>
              <a:rPr lang="en-US" dirty="0"/>
              <a:t>furniture, being </a:t>
            </a:r>
            <a:r>
              <a:rPr lang="en-US" dirty="0" smtClean="0"/>
              <a:t>tangible assets</a:t>
            </a:r>
            <a:r>
              <a:rPr lang="en-US" dirty="0"/>
              <a:t>;</a:t>
            </a:r>
          </a:p>
          <a:p>
            <a:r>
              <a:rPr lang="en-US" dirty="0"/>
              <a:t>(ii) know-how, </a:t>
            </a:r>
            <a:r>
              <a:rPr lang="en-US" dirty="0" smtClean="0"/>
              <a:t>patents, copyrights</a:t>
            </a:r>
            <a:r>
              <a:rPr lang="en-US" dirty="0"/>
              <a:t>, </a:t>
            </a:r>
            <a:r>
              <a:rPr lang="en-US" dirty="0" smtClean="0"/>
              <a:t>trademarks, licenses</a:t>
            </a:r>
            <a:r>
              <a:rPr lang="en-US" dirty="0"/>
              <a:t>, franchises or </a:t>
            </a:r>
            <a:r>
              <a:rPr lang="en-US" dirty="0" smtClean="0"/>
              <a:t>any other </a:t>
            </a:r>
            <a:r>
              <a:rPr lang="en-US" dirty="0"/>
              <a:t>business or </a:t>
            </a:r>
            <a:r>
              <a:rPr lang="en-US" dirty="0" smtClean="0"/>
              <a:t>commercial rights </a:t>
            </a:r>
            <a:r>
              <a:rPr lang="en-US" dirty="0"/>
              <a:t>of similar nature, </a:t>
            </a:r>
            <a:r>
              <a:rPr lang="en-US" dirty="0" smtClean="0"/>
              <a:t>being intangible </a:t>
            </a:r>
            <a:r>
              <a:rPr lang="en-US" dirty="0"/>
              <a:t>assets;</a:t>
            </a:r>
          </a:p>
          <a:p>
            <a:r>
              <a:rPr lang="en-US" dirty="0"/>
              <a:t>(iii) inventories that require </a:t>
            </a:r>
            <a:r>
              <a:rPr lang="en-US" dirty="0" smtClean="0"/>
              <a:t>a period </a:t>
            </a:r>
            <a:r>
              <a:rPr lang="en-US" dirty="0"/>
              <a:t>of twelve </a:t>
            </a:r>
            <a:r>
              <a:rPr lang="en-US" dirty="0" smtClean="0"/>
              <a:t>months or </a:t>
            </a:r>
            <a:r>
              <a:rPr lang="en-US" dirty="0"/>
              <a:t>more to bring them to </a:t>
            </a:r>
            <a:r>
              <a:rPr lang="en-US" dirty="0" smtClean="0"/>
              <a:t>a saleable condition.</a:t>
            </a:r>
            <a:endParaRPr lang="en-US" dirty="0"/>
          </a:p>
        </p:txBody>
      </p:sp>
    </p:spTree>
    <p:extLst>
      <p:ext uri="{BB962C8B-B14F-4D97-AF65-F5344CB8AC3E}">
        <p14:creationId xmlns:p14="http://schemas.microsoft.com/office/powerpoint/2010/main" val="455431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63286"/>
            <a:ext cx="10515600" cy="1146530"/>
          </a:xfrm>
        </p:spPr>
        <p:txBody>
          <a:bodyPr>
            <a:normAutofit/>
          </a:bodyPr>
          <a:lstStyle/>
          <a:p>
            <a:pPr algn="ctr"/>
            <a:r>
              <a:rPr lang="en-US" sz="3600" dirty="0" smtClean="0">
                <a:solidFill>
                  <a:srgbClr val="FF0000"/>
                </a:solidFill>
              </a:rPr>
              <a:t>Borrowing Costs</a:t>
            </a:r>
            <a:br>
              <a:rPr lang="en-US" sz="3600" dirty="0" smtClean="0">
                <a:solidFill>
                  <a:srgbClr val="FF0000"/>
                </a:solidFill>
              </a:rPr>
            </a:br>
            <a:r>
              <a:rPr lang="en-US" sz="3200" dirty="0"/>
              <a:t>C</a:t>
            </a:r>
            <a:r>
              <a:rPr lang="en-US" sz="3200" dirty="0" smtClean="0"/>
              <a:t>essation of </a:t>
            </a:r>
            <a:r>
              <a:rPr lang="en-US" sz="3200" dirty="0" err="1" smtClean="0"/>
              <a:t>capitalisation</a:t>
            </a:r>
            <a:endParaRPr lang="en-US" sz="3600" dirty="0">
              <a:solidFill>
                <a:srgbClr val="FF0000"/>
              </a:solidFill>
            </a:endParaRPr>
          </a:p>
        </p:txBody>
      </p:sp>
      <p:sp>
        <p:nvSpPr>
          <p:cNvPr id="4" name="Text Placeholder 3"/>
          <p:cNvSpPr>
            <a:spLocks noGrp="1"/>
          </p:cNvSpPr>
          <p:nvPr>
            <p:ph type="body" idx="1"/>
          </p:nvPr>
        </p:nvSpPr>
        <p:spPr>
          <a:xfrm>
            <a:off x="1285103" y="1112109"/>
            <a:ext cx="4712472" cy="766118"/>
          </a:xfrm>
        </p:spPr>
        <p:txBody>
          <a:bodyPr/>
          <a:lstStyle/>
          <a:p>
            <a:pPr algn="ctr"/>
            <a:r>
              <a:rPr lang="en-US" dirty="0" err="1">
                <a:solidFill>
                  <a:srgbClr val="FF0000"/>
                </a:solidFill>
              </a:rPr>
              <a:t>Ind</a:t>
            </a:r>
            <a:r>
              <a:rPr lang="en-US" dirty="0">
                <a:solidFill>
                  <a:srgbClr val="FF0000"/>
                </a:solidFill>
              </a:rPr>
              <a:t> AS 23</a:t>
            </a:r>
            <a:endParaRPr lang="en-US" dirty="0"/>
          </a:p>
        </p:txBody>
      </p:sp>
      <p:sp>
        <p:nvSpPr>
          <p:cNvPr id="5" name="Content Placeholder 4"/>
          <p:cNvSpPr>
            <a:spLocks noGrp="1"/>
          </p:cNvSpPr>
          <p:nvPr>
            <p:ph sz="half" idx="2"/>
          </p:nvPr>
        </p:nvSpPr>
        <p:spPr>
          <a:xfrm>
            <a:off x="839788" y="2125362"/>
            <a:ext cx="5157787" cy="4064301"/>
          </a:xfrm>
        </p:spPr>
        <p:txBody>
          <a:bodyPr>
            <a:normAutofit/>
          </a:bodyPr>
          <a:lstStyle/>
          <a:p>
            <a:r>
              <a:rPr lang="en-US" dirty="0" err="1"/>
              <a:t>Capitalisation</a:t>
            </a:r>
            <a:r>
              <a:rPr lang="en-US" dirty="0"/>
              <a:t> of borrowing </a:t>
            </a:r>
            <a:r>
              <a:rPr lang="en-US" dirty="0" smtClean="0"/>
              <a:t>costs should </a:t>
            </a:r>
            <a:r>
              <a:rPr lang="en-US" dirty="0"/>
              <a:t>cease when substantially </a:t>
            </a:r>
            <a:r>
              <a:rPr lang="en-US" dirty="0" smtClean="0"/>
              <a:t>all the </a:t>
            </a:r>
            <a:r>
              <a:rPr lang="en-US" dirty="0"/>
              <a:t>activities necessary to </a:t>
            </a:r>
            <a:r>
              <a:rPr lang="en-US" dirty="0" smtClean="0"/>
              <a:t>prepare the </a:t>
            </a:r>
            <a:r>
              <a:rPr lang="en-US" dirty="0"/>
              <a:t>qualifying asset for its </a:t>
            </a:r>
            <a:r>
              <a:rPr lang="en-US" dirty="0" smtClean="0"/>
              <a:t>intended use </a:t>
            </a:r>
            <a:r>
              <a:rPr lang="en-US" dirty="0"/>
              <a:t>or sale are complete.</a:t>
            </a:r>
          </a:p>
        </p:txBody>
      </p:sp>
      <p:sp>
        <p:nvSpPr>
          <p:cNvPr id="6" name="Text Placeholder 5"/>
          <p:cNvSpPr>
            <a:spLocks noGrp="1"/>
          </p:cNvSpPr>
          <p:nvPr>
            <p:ph type="body" sz="quarter" idx="3"/>
          </p:nvPr>
        </p:nvSpPr>
        <p:spPr>
          <a:xfrm>
            <a:off x="6442890" y="1309816"/>
            <a:ext cx="4912498" cy="568411"/>
          </a:xfrm>
        </p:spPr>
        <p:txBody>
          <a:bodyPr/>
          <a:lstStyle/>
          <a:p>
            <a:pPr algn="ctr"/>
            <a:r>
              <a:rPr lang="en-US" dirty="0">
                <a:solidFill>
                  <a:srgbClr val="FF0000"/>
                </a:solidFill>
              </a:rPr>
              <a:t>ICDS IX</a:t>
            </a:r>
            <a:endParaRPr lang="en-US" dirty="0"/>
          </a:p>
        </p:txBody>
      </p:sp>
      <p:sp>
        <p:nvSpPr>
          <p:cNvPr id="7" name="Content Placeholder 6"/>
          <p:cNvSpPr>
            <a:spLocks noGrp="1"/>
          </p:cNvSpPr>
          <p:nvPr>
            <p:ph sz="quarter" idx="4"/>
          </p:nvPr>
        </p:nvSpPr>
        <p:spPr>
          <a:xfrm>
            <a:off x="6172200" y="2125362"/>
            <a:ext cx="5183188" cy="4064301"/>
          </a:xfrm>
        </p:spPr>
        <p:txBody>
          <a:bodyPr>
            <a:normAutofit lnSpcReduction="10000"/>
          </a:bodyPr>
          <a:lstStyle/>
          <a:p>
            <a:r>
              <a:rPr lang="en-US" dirty="0" err="1"/>
              <a:t>Capitalisation</a:t>
            </a:r>
            <a:r>
              <a:rPr lang="en-US" dirty="0"/>
              <a:t> of borrowing </a:t>
            </a:r>
            <a:r>
              <a:rPr lang="en-US" dirty="0" smtClean="0"/>
              <a:t>costs shall </a:t>
            </a:r>
            <a:r>
              <a:rPr lang="en-US" dirty="0"/>
              <a:t>cease:</a:t>
            </a:r>
          </a:p>
          <a:p>
            <a:r>
              <a:rPr lang="en-US" dirty="0"/>
              <a:t>(a) in case of inventory, </a:t>
            </a:r>
            <a:r>
              <a:rPr lang="en-US" dirty="0" smtClean="0"/>
              <a:t>when substantially </a:t>
            </a:r>
            <a:r>
              <a:rPr lang="en-US" dirty="0"/>
              <a:t>all the </a:t>
            </a:r>
            <a:r>
              <a:rPr lang="en-US" dirty="0" smtClean="0"/>
              <a:t>activities necessary </a:t>
            </a:r>
            <a:r>
              <a:rPr lang="en-US" dirty="0"/>
              <a:t>to prepare </a:t>
            </a:r>
            <a:r>
              <a:rPr lang="en-US" dirty="0" smtClean="0"/>
              <a:t>such inventory </a:t>
            </a:r>
            <a:r>
              <a:rPr lang="en-US" dirty="0"/>
              <a:t>for its intended </a:t>
            </a:r>
            <a:r>
              <a:rPr lang="en-US" dirty="0" smtClean="0"/>
              <a:t>sale are </a:t>
            </a:r>
            <a:r>
              <a:rPr lang="en-US" dirty="0"/>
              <a:t>complete; and</a:t>
            </a:r>
          </a:p>
          <a:p>
            <a:r>
              <a:rPr lang="en-US" dirty="0"/>
              <a:t>(b) in case of other </a:t>
            </a:r>
            <a:r>
              <a:rPr lang="en-US" dirty="0" smtClean="0"/>
              <a:t>qualifying assets</a:t>
            </a:r>
            <a:r>
              <a:rPr lang="en-US" dirty="0"/>
              <a:t>, when such asset is </a:t>
            </a:r>
            <a:r>
              <a:rPr lang="en-US" dirty="0" smtClean="0"/>
              <a:t>first put </a:t>
            </a:r>
            <a:r>
              <a:rPr lang="en-US" dirty="0"/>
              <a:t>to use.</a:t>
            </a:r>
          </a:p>
        </p:txBody>
      </p:sp>
    </p:spTree>
    <p:extLst>
      <p:ext uri="{BB962C8B-B14F-4D97-AF65-F5344CB8AC3E}">
        <p14:creationId xmlns:p14="http://schemas.microsoft.com/office/powerpoint/2010/main" val="1034343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a:solidFill>
                  <a:srgbClr val="FF0000"/>
                </a:solidFill>
              </a:rPr>
              <a:t>Companies ( Indian Accounting Standards) Rules, 2015 </a:t>
            </a:r>
            <a:r>
              <a:rPr lang="en-IN" sz="3600" smtClean="0">
                <a:solidFill>
                  <a:srgbClr val="FF0000"/>
                </a:solidFill>
              </a:rPr>
              <a:t>  ( </a:t>
            </a:r>
            <a:r>
              <a:rPr lang="en-IN" sz="3600">
                <a:solidFill>
                  <a:srgbClr val="FF0000"/>
                </a:solidFill>
              </a:rPr>
              <a:t>as Amended)</a:t>
            </a:r>
          </a:p>
        </p:txBody>
      </p:sp>
      <p:sp>
        <p:nvSpPr>
          <p:cNvPr id="3" name="Content Placeholder 2"/>
          <p:cNvSpPr>
            <a:spLocks noGrp="1"/>
          </p:cNvSpPr>
          <p:nvPr>
            <p:ph idx="1"/>
          </p:nvPr>
        </p:nvSpPr>
        <p:spPr/>
        <p:txBody>
          <a:bodyPr/>
          <a:lstStyle/>
          <a:p>
            <a:r>
              <a:rPr lang="en-IN" dirty="0" smtClean="0"/>
              <a:t>Notified by MCA on 16</a:t>
            </a:r>
            <a:r>
              <a:rPr lang="en-IN" baseline="30000" dirty="0" smtClean="0"/>
              <a:t>th</a:t>
            </a:r>
            <a:r>
              <a:rPr lang="en-IN" dirty="0" smtClean="0"/>
              <a:t> February, 2015.</a:t>
            </a:r>
          </a:p>
          <a:p>
            <a:r>
              <a:rPr lang="en-IN" dirty="0" smtClean="0"/>
              <a:t>Amended by Notification dated 30.12.2016.</a:t>
            </a:r>
          </a:p>
          <a:p>
            <a:r>
              <a:rPr lang="en-IN" dirty="0" smtClean="0"/>
              <a:t>Applicable to specified companies in phased manner.</a:t>
            </a:r>
          </a:p>
          <a:p>
            <a:r>
              <a:rPr lang="en-IN" dirty="0" smtClean="0"/>
              <a:t>Time line for NBFCs also specified in Amended Rules.</a:t>
            </a:r>
          </a:p>
          <a:p>
            <a:r>
              <a:rPr lang="en-IN" dirty="0" smtClean="0"/>
              <a:t>Rules are not applicable to insurance </a:t>
            </a:r>
            <a:r>
              <a:rPr lang="en-IN" smtClean="0"/>
              <a:t>companies and banking companies.</a:t>
            </a:r>
            <a:endParaRPr lang="en-IN" dirty="0"/>
          </a:p>
        </p:txBody>
      </p:sp>
    </p:spTree>
    <p:extLst>
      <p:ext uri="{BB962C8B-B14F-4D97-AF65-F5344CB8AC3E}">
        <p14:creationId xmlns:p14="http://schemas.microsoft.com/office/powerpoint/2010/main" val="6252374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28600"/>
            <a:ext cx="10515600" cy="979714"/>
          </a:xfrm>
        </p:spPr>
        <p:txBody>
          <a:bodyPr>
            <a:normAutofit fontScale="90000"/>
          </a:bodyPr>
          <a:lstStyle/>
          <a:p>
            <a:pPr algn="ctr"/>
            <a:r>
              <a:rPr lang="en-US" sz="3600" dirty="0" smtClean="0">
                <a:solidFill>
                  <a:srgbClr val="FF0000"/>
                </a:solidFill>
              </a:rPr>
              <a:t>Borrowing Costs</a:t>
            </a:r>
            <a:br>
              <a:rPr lang="en-US" sz="3600" dirty="0" smtClean="0">
                <a:solidFill>
                  <a:srgbClr val="FF0000"/>
                </a:solidFill>
              </a:rPr>
            </a:br>
            <a:r>
              <a:rPr lang="en-US" sz="3200" dirty="0"/>
              <a:t>S</a:t>
            </a:r>
            <a:r>
              <a:rPr lang="en-US" sz="3200" dirty="0" smtClean="0"/>
              <a:t>uspension of </a:t>
            </a:r>
            <a:r>
              <a:rPr lang="en-US" sz="3200" dirty="0" err="1" smtClean="0"/>
              <a:t>capitalisation</a:t>
            </a:r>
            <a:endParaRPr lang="en-US" sz="3600" dirty="0">
              <a:solidFill>
                <a:srgbClr val="FF0000"/>
              </a:solidFill>
            </a:endParaRPr>
          </a:p>
        </p:txBody>
      </p:sp>
      <p:sp>
        <p:nvSpPr>
          <p:cNvPr id="4" name="Text Placeholder 3"/>
          <p:cNvSpPr>
            <a:spLocks noGrp="1"/>
          </p:cNvSpPr>
          <p:nvPr>
            <p:ph type="body" idx="1"/>
          </p:nvPr>
        </p:nvSpPr>
        <p:spPr>
          <a:xfrm>
            <a:off x="1285103" y="1112109"/>
            <a:ext cx="4712472" cy="766118"/>
          </a:xfrm>
        </p:spPr>
        <p:txBody>
          <a:bodyPr/>
          <a:lstStyle/>
          <a:p>
            <a:pPr algn="ctr"/>
            <a:r>
              <a:rPr lang="en-US" dirty="0" err="1">
                <a:solidFill>
                  <a:srgbClr val="FF0000"/>
                </a:solidFill>
              </a:rPr>
              <a:t>Ind</a:t>
            </a:r>
            <a:r>
              <a:rPr lang="en-US" dirty="0">
                <a:solidFill>
                  <a:srgbClr val="FF0000"/>
                </a:solidFill>
              </a:rPr>
              <a:t> AS 23</a:t>
            </a:r>
            <a:endParaRPr lang="en-US" dirty="0"/>
          </a:p>
        </p:txBody>
      </p:sp>
      <p:sp>
        <p:nvSpPr>
          <p:cNvPr id="5" name="Content Placeholder 4"/>
          <p:cNvSpPr>
            <a:spLocks noGrp="1"/>
          </p:cNvSpPr>
          <p:nvPr>
            <p:ph sz="half" idx="2"/>
          </p:nvPr>
        </p:nvSpPr>
        <p:spPr>
          <a:xfrm>
            <a:off x="839788" y="2125362"/>
            <a:ext cx="5157787" cy="4064301"/>
          </a:xfrm>
        </p:spPr>
        <p:txBody>
          <a:bodyPr>
            <a:normAutofit/>
          </a:bodyPr>
          <a:lstStyle/>
          <a:p>
            <a:r>
              <a:rPr lang="en-US" dirty="0" err="1"/>
              <a:t>Capitalisation</a:t>
            </a:r>
            <a:r>
              <a:rPr lang="en-US" dirty="0"/>
              <a:t> of borrowing </a:t>
            </a:r>
            <a:r>
              <a:rPr lang="en-US" dirty="0" smtClean="0"/>
              <a:t>costs should </a:t>
            </a:r>
            <a:r>
              <a:rPr lang="en-US" dirty="0"/>
              <a:t>be suspended </a:t>
            </a:r>
            <a:r>
              <a:rPr lang="en-US" dirty="0" smtClean="0"/>
              <a:t>during extended </a:t>
            </a:r>
            <a:r>
              <a:rPr lang="en-US" dirty="0"/>
              <a:t>periods in which </a:t>
            </a:r>
            <a:r>
              <a:rPr lang="en-US" dirty="0" smtClean="0"/>
              <a:t>active development </a:t>
            </a:r>
            <a:r>
              <a:rPr lang="en-US" dirty="0"/>
              <a:t>is interrupted.</a:t>
            </a:r>
          </a:p>
        </p:txBody>
      </p:sp>
      <p:sp>
        <p:nvSpPr>
          <p:cNvPr id="6" name="Text Placeholder 5"/>
          <p:cNvSpPr>
            <a:spLocks noGrp="1"/>
          </p:cNvSpPr>
          <p:nvPr>
            <p:ph type="body" sz="quarter" idx="3"/>
          </p:nvPr>
        </p:nvSpPr>
        <p:spPr>
          <a:xfrm>
            <a:off x="6442890" y="1309816"/>
            <a:ext cx="4912498" cy="568411"/>
          </a:xfrm>
        </p:spPr>
        <p:txBody>
          <a:bodyPr/>
          <a:lstStyle/>
          <a:p>
            <a:pPr algn="ctr"/>
            <a:r>
              <a:rPr lang="en-US" dirty="0">
                <a:solidFill>
                  <a:srgbClr val="FF0000"/>
                </a:solidFill>
              </a:rPr>
              <a:t>ICDS IX</a:t>
            </a:r>
            <a:endParaRPr lang="en-US" dirty="0"/>
          </a:p>
        </p:txBody>
      </p:sp>
      <p:sp>
        <p:nvSpPr>
          <p:cNvPr id="7" name="Content Placeholder 6"/>
          <p:cNvSpPr>
            <a:spLocks noGrp="1"/>
          </p:cNvSpPr>
          <p:nvPr>
            <p:ph sz="quarter" idx="4"/>
          </p:nvPr>
        </p:nvSpPr>
        <p:spPr>
          <a:xfrm>
            <a:off x="6172200" y="2125362"/>
            <a:ext cx="5183188" cy="4064301"/>
          </a:xfrm>
        </p:spPr>
        <p:txBody>
          <a:bodyPr/>
          <a:lstStyle/>
          <a:p>
            <a:r>
              <a:rPr lang="en-US" dirty="0"/>
              <a:t>Not covered </a:t>
            </a:r>
            <a:r>
              <a:rPr lang="en-US" dirty="0" smtClean="0"/>
              <a:t>by ICDS.</a:t>
            </a:r>
            <a:endParaRPr lang="en-US" dirty="0"/>
          </a:p>
        </p:txBody>
      </p:sp>
    </p:spTree>
    <p:extLst>
      <p:ext uri="{BB962C8B-B14F-4D97-AF65-F5344CB8AC3E}">
        <p14:creationId xmlns:p14="http://schemas.microsoft.com/office/powerpoint/2010/main" val="21324974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845836"/>
          </a:xfrm>
        </p:spPr>
        <p:txBody>
          <a:bodyPr>
            <a:normAutofit fontScale="90000"/>
          </a:bodyPr>
          <a:lstStyle/>
          <a:p>
            <a:pPr algn="ctr"/>
            <a:r>
              <a:rPr lang="en-US" sz="3600" dirty="0" smtClean="0">
                <a:solidFill>
                  <a:srgbClr val="FF0000"/>
                </a:solidFill>
              </a:rPr>
              <a:t>Provisions, Contingent Liabilities and Contingent Assets</a:t>
            </a:r>
            <a:br>
              <a:rPr lang="en-US" sz="3600" dirty="0" smtClean="0">
                <a:solidFill>
                  <a:srgbClr val="FF0000"/>
                </a:solidFill>
              </a:rPr>
            </a:br>
            <a:r>
              <a:rPr lang="en-US" sz="3600" dirty="0" smtClean="0"/>
              <a:t>Recognition of provision</a:t>
            </a:r>
            <a:endParaRPr lang="en-US" sz="3600" dirty="0"/>
          </a:p>
        </p:txBody>
      </p:sp>
      <p:sp>
        <p:nvSpPr>
          <p:cNvPr id="4" name="Text Placeholder 3"/>
          <p:cNvSpPr>
            <a:spLocks noGrp="1"/>
          </p:cNvSpPr>
          <p:nvPr>
            <p:ph type="body" idx="1"/>
          </p:nvPr>
        </p:nvSpPr>
        <p:spPr>
          <a:xfrm>
            <a:off x="936171" y="1681163"/>
            <a:ext cx="5061404" cy="441551"/>
          </a:xfrm>
        </p:spPr>
        <p:txBody>
          <a:bodyPr/>
          <a:lstStyle/>
          <a:p>
            <a:pPr algn="ctr"/>
            <a:r>
              <a:rPr lang="en-US" dirty="0" err="1">
                <a:solidFill>
                  <a:srgbClr val="FF0000"/>
                </a:solidFill>
              </a:rPr>
              <a:t>Ind</a:t>
            </a:r>
            <a:r>
              <a:rPr lang="en-US" dirty="0">
                <a:solidFill>
                  <a:srgbClr val="FF0000"/>
                </a:solidFill>
              </a:rPr>
              <a:t> AS 37</a:t>
            </a:r>
            <a:endParaRPr lang="en-US" dirty="0"/>
          </a:p>
        </p:txBody>
      </p:sp>
      <p:sp>
        <p:nvSpPr>
          <p:cNvPr id="5" name="Content Placeholder 4"/>
          <p:cNvSpPr>
            <a:spLocks noGrp="1"/>
          </p:cNvSpPr>
          <p:nvPr>
            <p:ph sz="half" idx="2"/>
          </p:nvPr>
        </p:nvSpPr>
        <p:spPr>
          <a:xfrm>
            <a:off x="839788" y="2122714"/>
            <a:ext cx="5157787" cy="4066949"/>
          </a:xfrm>
        </p:spPr>
        <p:txBody>
          <a:bodyPr>
            <a:normAutofit/>
          </a:bodyPr>
          <a:lstStyle/>
          <a:p>
            <a:r>
              <a:rPr lang="en-US" dirty="0"/>
              <a:t>A provision is </a:t>
            </a:r>
            <a:r>
              <a:rPr lang="en-US" dirty="0" err="1"/>
              <a:t>recognised</a:t>
            </a:r>
            <a:r>
              <a:rPr lang="en-US" dirty="0"/>
              <a:t> only when a </a:t>
            </a:r>
            <a:r>
              <a:rPr lang="en-US" dirty="0" smtClean="0"/>
              <a:t>past event </a:t>
            </a:r>
            <a:r>
              <a:rPr lang="en-US" dirty="0"/>
              <a:t>has created a </a:t>
            </a:r>
            <a:r>
              <a:rPr lang="en-US" u="sng" dirty="0"/>
              <a:t>legal or </a:t>
            </a:r>
            <a:r>
              <a:rPr lang="en-US" u="sng" dirty="0" smtClean="0"/>
              <a:t>constructive obligation</a:t>
            </a:r>
            <a:r>
              <a:rPr lang="en-US" dirty="0"/>
              <a:t>, an outflow of </a:t>
            </a:r>
            <a:r>
              <a:rPr lang="en-US" dirty="0" smtClean="0"/>
              <a:t>resources is </a:t>
            </a:r>
            <a:r>
              <a:rPr lang="en-US" u="sng" dirty="0"/>
              <a:t>probable</a:t>
            </a:r>
            <a:r>
              <a:rPr lang="en-US" dirty="0"/>
              <a:t>, and the amount of </a:t>
            </a:r>
            <a:r>
              <a:rPr lang="en-US" dirty="0" smtClean="0"/>
              <a:t>the obligation </a:t>
            </a:r>
            <a:r>
              <a:rPr lang="en-US" dirty="0"/>
              <a:t>can be estimated reliably.</a:t>
            </a:r>
          </a:p>
        </p:txBody>
      </p:sp>
      <p:sp>
        <p:nvSpPr>
          <p:cNvPr id="6" name="Text Placeholder 5"/>
          <p:cNvSpPr>
            <a:spLocks noGrp="1"/>
          </p:cNvSpPr>
          <p:nvPr>
            <p:ph type="body" sz="quarter" idx="3"/>
          </p:nvPr>
        </p:nvSpPr>
        <p:spPr>
          <a:xfrm>
            <a:off x="6172200" y="1681163"/>
            <a:ext cx="5183188" cy="441551"/>
          </a:xfrm>
        </p:spPr>
        <p:txBody>
          <a:bodyPr/>
          <a:lstStyle/>
          <a:p>
            <a:pPr algn="ctr"/>
            <a:r>
              <a:rPr lang="en-US" dirty="0">
                <a:solidFill>
                  <a:srgbClr val="FF0000"/>
                </a:solidFill>
              </a:rPr>
              <a:t>ICDS X</a:t>
            </a:r>
            <a:endParaRPr lang="en-US" dirty="0"/>
          </a:p>
        </p:txBody>
      </p:sp>
      <p:sp>
        <p:nvSpPr>
          <p:cNvPr id="7" name="Content Placeholder 6"/>
          <p:cNvSpPr>
            <a:spLocks noGrp="1"/>
          </p:cNvSpPr>
          <p:nvPr>
            <p:ph sz="quarter" idx="4"/>
          </p:nvPr>
        </p:nvSpPr>
        <p:spPr>
          <a:xfrm>
            <a:off x="6172200" y="2209800"/>
            <a:ext cx="5183188" cy="3979863"/>
          </a:xfrm>
        </p:spPr>
        <p:txBody>
          <a:bodyPr>
            <a:normAutofit fontScale="92500" lnSpcReduction="10000"/>
          </a:bodyPr>
          <a:lstStyle/>
          <a:p>
            <a:r>
              <a:rPr lang="en-US" dirty="0"/>
              <a:t>A provision shall be </a:t>
            </a:r>
            <a:r>
              <a:rPr lang="en-US" dirty="0" err="1" smtClean="0"/>
              <a:t>recognised</a:t>
            </a:r>
            <a:r>
              <a:rPr lang="en-US" dirty="0"/>
              <a:t> </a:t>
            </a:r>
            <a:r>
              <a:rPr lang="en-US" dirty="0" smtClean="0"/>
              <a:t>when </a:t>
            </a:r>
            <a:r>
              <a:rPr lang="en-US" dirty="0"/>
              <a:t>all of the </a:t>
            </a:r>
            <a:r>
              <a:rPr lang="en-US" dirty="0" smtClean="0"/>
              <a:t>following conditions </a:t>
            </a:r>
            <a:r>
              <a:rPr lang="en-US" dirty="0"/>
              <a:t>are met:</a:t>
            </a:r>
          </a:p>
          <a:p>
            <a:r>
              <a:rPr lang="en-US" dirty="0"/>
              <a:t>(a) there is a </a:t>
            </a:r>
            <a:r>
              <a:rPr lang="en-US" u="sng" dirty="0"/>
              <a:t>present obligation </a:t>
            </a:r>
            <a:r>
              <a:rPr lang="en-US" dirty="0" smtClean="0"/>
              <a:t>as a </a:t>
            </a:r>
            <a:r>
              <a:rPr lang="en-US" dirty="0"/>
              <a:t>result of a past event;</a:t>
            </a:r>
          </a:p>
          <a:p>
            <a:r>
              <a:rPr lang="en-US" dirty="0"/>
              <a:t>(b) it is </a:t>
            </a:r>
            <a:r>
              <a:rPr lang="en-US" u="sng" dirty="0"/>
              <a:t>reasonably certain </a:t>
            </a:r>
            <a:r>
              <a:rPr lang="en-US" dirty="0" smtClean="0"/>
              <a:t>that an </a:t>
            </a:r>
            <a:r>
              <a:rPr lang="en-US" dirty="0"/>
              <a:t>outflow of </a:t>
            </a:r>
            <a:r>
              <a:rPr lang="en-US" dirty="0" smtClean="0"/>
              <a:t>resources embodying </a:t>
            </a:r>
            <a:r>
              <a:rPr lang="en-US" dirty="0"/>
              <a:t>economic </a:t>
            </a:r>
            <a:r>
              <a:rPr lang="en-US" dirty="0" smtClean="0"/>
              <a:t>benefits will </a:t>
            </a:r>
            <a:r>
              <a:rPr lang="en-US" dirty="0"/>
              <a:t>be required to settle </a:t>
            </a:r>
            <a:r>
              <a:rPr lang="en-US" dirty="0" smtClean="0"/>
              <a:t>the obligation</a:t>
            </a:r>
            <a:r>
              <a:rPr lang="en-US" dirty="0"/>
              <a:t>; and</a:t>
            </a:r>
          </a:p>
          <a:p>
            <a:r>
              <a:rPr lang="en-US" dirty="0"/>
              <a:t>(c) a reliable estimate can </a:t>
            </a:r>
            <a:r>
              <a:rPr lang="en-US" dirty="0" smtClean="0"/>
              <a:t>be made </a:t>
            </a:r>
            <a:r>
              <a:rPr lang="en-US" dirty="0"/>
              <a:t>of the amount of </a:t>
            </a:r>
            <a:r>
              <a:rPr lang="en-US" dirty="0" smtClean="0"/>
              <a:t>the obligation</a:t>
            </a:r>
            <a:r>
              <a:rPr lang="en-US" dirty="0"/>
              <a:t>.</a:t>
            </a:r>
          </a:p>
        </p:txBody>
      </p:sp>
    </p:spTree>
    <p:extLst>
      <p:ext uri="{BB962C8B-B14F-4D97-AF65-F5344CB8AC3E}">
        <p14:creationId xmlns:p14="http://schemas.microsoft.com/office/powerpoint/2010/main" val="3262875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845836"/>
          </a:xfrm>
        </p:spPr>
        <p:txBody>
          <a:bodyPr>
            <a:normAutofit fontScale="90000"/>
          </a:bodyPr>
          <a:lstStyle/>
          <a:p>
            <a:pPr algn="ctr"/>
            <a:r>
              <a:rPr lang="en-US" sz="3600" dirty="0" smtClean="0">
                <a:solidFill>
                  <a:srgbClr val="FF0000"/>
                </a:solidFill>
              </a:rPr>
              <a:t>Provisions, Contingent Liabilities and Contingent Assets</a:t>
            </a:r>
            <a:br>
              <a:rPr lang="en-US" sz="3600" dirty="0" smtClean="0">
                <a:solidFill>
                  <a:srgbClr val="FF0000"/>
                </a:solidFill>
              </a:rPr>
            </a:br>
            <a:r>
              <a:rPr lang="en-US" sz="3600" dirty="0" smtClean="0"/>
              <a:t>Recognition of Contingent Asset</a:t>
            </a:r>
            <a:endParaRPr lang="en-US" sz="3600" dirty="0"/>
          </a:p>
        </p:txBody>
      </p:sp>
      <p:sp>
        <p:nvSpPr>
          <p:cNvPr id="4" name="Text Placeholder 3"/>
          <p:cNvSpPr>
            <a:spLocks noGrp="1"/>
          </p:cNvSpPr>
          <p:nvPr>
            <p:ph type="body" idx="1"/>
          </p:nvPr>
        </p:nvSpPr>
        <p:spPr>
          <a:xfrm>
            <a:off x="936171" y="1681163"/>
            <a:ext cx="5061404" cy="441551"/>
          </a:xfrm>
        </p:spPr>
        <p:txBody>
          <a:bodyPr/>
          <a:lstStyle/>
          <a:p>
            <a:pPr algn="ctr"/>
            <a:r>
              <a:rPr lang="en-US" dirty="0" err="1">
                <a:solidFill>
                  <a:srgbClr val="FF0000"/>
                </a:solidFill>
              </a:rPr>
              <a:t>Ind</a:t>
            </a:r>
            <a:r>
              <a:rPr lang="en-US" dirty="0">
                <a:solidFill>
                  <a:srgbClr val="FF0000"/>
                </a:solidFill>
              </a:rPr>
              <a:t> AS 37</a:t>
            </a:r>
            <a:endParaRPr lang="en-US" dirty="0"/>
          </a:p>
        </p:txBody>
      </p:sp>
      <p:sp>
        <p:nvSpPr>
          <p:cNvPr id="5" name="Content Placeholder 4"/>
          <p:cNvSpPr>
            <a:spLocks noGrp="1"/>
          </p:cNvSpPr>
          <p:nvPr>
            <p:ph sz="half" idx="2"/>
          </p:nvPr>
        </p:nvSpPr>
        <p:spPr>
          <a:xfrm>
            <a:off x="839788" y="2122714"/>
            <a:ext cx="5157787" cy="4066949"/>
          </a:xfrm>
        </p:spPr>
        <p:txBody>
          <a:bodyPr>
            <a:normAutofit/>
          </a:bodyPr>
          <a:lstStyle/>
          <a:p>
            <a:r>
              <a:rPr lang="en-US" dirty="0" smtClean="0"/>
              <a:t>.</a:t>
            </a:r>
            <a:r>
              <a:rPr lang="en-US" dirty="0"/>
              <a:t> Contingent assets are </a:t>
            </a:r>
            <a:r>
              <a:rPr lang="en-US" dirty="0" smtClean="0"/>
              <a:t>assessed continually </a:t>
            </a:r>
            <a:r>
              <a:rPr lang="en-US" dirty="0"/>
              <a:t>and if it has </a:t>
            </a:r>
            <a:r>
              <a:rPr lang="en-US" dirty="0" smtClean="0"/>
              <a:t>become </a:t>
            </a:r>
            <a:r>
              <a:rPr lang="en-US" u="sng" dirty="0" smtClean="0"/>
              <a:t>virtually </a:t>
            </a:r>
            <a:r>
              <a:rPr lang="en-US" u="sng" dirty="0"/>
              <a:t>certain </a:t>
            </a:r>
            <a:r>
              <a:rPr lang="en-US" dirty="0"/>
              <a:t>that an </a:t>
            </a:r>
            <a:r>
              <a:rPr lang="en-US" dirty="0" smtClean="0"/>
              <a:t>inflow of </a:t>
            </a:r>
            <a:r>
              <a:rPr lang="en-US" dirty="0"/>
              <a:t>economic benefits will </a:t>
            </a:r>
            <a:r>
              <a:rPr lang="en-US" dirty="0" smtClean="0"/>
              <a:t>arise, the </a:t>
            </a:r>
            <a:r>
              <a:rPr lang="en-US" dirty="0"/>
              <a:t>asset and the related </a:t>
            </a:r>
            <a:r>
              <a:rPr lang="en-US" dirty="0" smtClean="0"/>
              <a:t>income are </a:t>
            </a:r>
            <a:r>
              <a:rPr lang="en-US" dirty="0" err="1"/>
              <a:t>recognised</a:t>
            </a:r>
            <a:r>
              <a:rPr lang="en-US" dirty="0"/>
              <a:t> in the </a:t>
            </a:r>
            <a:r>
              <a:rPr lang="en-US" dirty="0" smtClean="0"/>
              <a:t>financial statements </a:t>
            </a:r>
            <a:r>
              <a:rPr lang="en-US" dirty="0"/>
              <a:t>of the period </a:t>
            </a:r>
            <a:r>
              <a:rPr lang="en-US" dirty="0" smtClean="0"/>
              <a:t>in which</a:t>
            </a:r>
            <a:r>
              <a:rPr lang="en-US" dirty="0"/>
              <a:t> </a:t>
            </a:r>
            <a:r>
              <a:rPr lang="en-US" dirty="0" smtClean="0"/>
              <a:t>the </a:t>
            </a:r>
            <a:r>
              <a:rPr lang="en-US" dirty="0"/>
              <a:t>change </a:t>
            </a:r>
            <a:r>
              <a:rPr lang="en-US" dirty="0" smtClean="0"/>
              <a:t>occurs.</a:t>
            </a:r>
            <a:endParaRPr lang="en-US" dirty="0"/>
          </a:p>
        </p:txBody>
      </p:sp>
      <p:sp>
        <p:nvSpPr>
          <p:cNvPr id="6" name="Text Placeholder 5"/>
          <p:cNvSpPr>
            <a:spLocks noGrp="1"/>
          </p:cNvSpPr>
          <p:nvPr>
            <p:ph type="body" sz="quarter" idx="3"/>
          </p:nvPr>
        </p:nvSpPr>
        <p:spPr>
          <a:xfrm>
            <a:off x="6172200" y="1681163"/>
            <a:ext cx="5183188" cy="441551"/>
          </a:xfrm>
        </p:spPr>
        <p:txBody>
          <a:bodyPr/>
          <a:lstStyle/>
          <a:p>
            <a:pPr algn="ctr"/>
            <a:r>
              <a:rPr lang="en-US" dirty="0">
                <a:solidFill>
                  <a:srgbClr val="FF0000"/>
                </a:solidFill>
              </a:rPr>
              <a:t>ICDS X</a:t>
            </a:r>
            <a:endParaRPr lang="en-US" dirty="0"/>
          </a:p>
        </p:txBody>
      </p:sp>
      <p:sp>
        <p:nvSpPr>
          <p:cNvPr id="7" name="Content Placeholder 6"/>
          <p:cNvSpPr>
            <a:spLocks noGrp="1"/>
          </p:cNvSpPr>
          <p:nvPr>
            <p:ph sz="quarter" idx="4"/>
          </p:nvPr>
        </p:nvSpPr>
        <p:spPr>
          <a:xfrm>
            <a:off x="6172200" y="2209800"/>
            <a:ext cx="5183188" cy="3979863"/>
          </a:xfrm>
        </p:spPr>
        <p:txBody>
          <a:bodyPr>
            <a:normAutofit/>
          </a:bodyPr>
          <a:lstStyle/>
          <a:p>
            <a:r>
              <a:rPr lang="en-US" dirty="0"/>
              <a:t>Contingent assets are </a:t>
            </a:r>
            <a:r>
              <a:rPr lang="en-US" dirty="0" smtClean="0"/>
              <a:t>assessed continually </a:t>
            </a:r>
            <a:r>
              <a:rPr lang="en-US" dirty="0"/>
              <a:t>and when it </a:t>
            </a:r>
            <a:r>
              <a:rPr lang="en-US" dirty="0" smtClean="0"/>
              <a:t>becomes </a:t>
            </a:r>
            <a:r>
              <a:rPr lang="en-US" u="sng" dirty="0" smtClean="0"/>
              <a:t>reasonably </a:t>
            </a:r>
            <a:r>
              <a:rPr lang="en-US" u="sng" dirty="0"/>
              <a:t>certain </a:t>
            </a:r>
            <a:r>
              <a:rPr lang="en-US" dirty="0"/>
              <a:t>that </a:t>
            </a:r>
            <a:r>
              <a:rPr lang="en-US" dirty="0" smtClean="0"/>
              <a:t>inflow of </a:t>
            </a:r>
            <a:r>
              <a:rPr lang="en-US" dirty="0"/>
              <a:t>economic benefit will </a:t>
            </a:r>
            <a:r>
              <a:rPr lang="en-US" dirty="0" smtClean="0"/>
              <a:t>arise, the </a:t>
            </a:r>
            <a:r>
              <a:rPr lang="en-US" dirty="0"/>
              <a:t>asset and related income </a:t>
            </a:r>
            <a:r>
              <a:rPr lang="en-US" dirty="0" smtClean="0"/>
              <a:t>are </a:t>
            </a:r>
            <a:r>
              <a:rPr lang="en-US" dirty="0" err="1" smtClean="0"/>
              <a:t>recognised</a:t>
            </a:r>
            <a:r>
              <a:rPr lang="en-US" dirty="0" smtClean="0"/>
              <a:t> </a:t>
            </a:r>
            <a:r>
              <a:rPr lang="en-US" dirty="0"/>
              <a:t>in the year in </a:t>
            </a:r>
            <a:r>
              <a:rPr lang="en-US" dirty="0" smtClean="0"/>
              <a:t>which the </a:t>
            </a:r>
            <a:r>
              <a:rPr lang="en-US" dirty="0"/>
              <a:t>change occurs.</a:t>
            </a:r>
          </a:p>
        </p:txBody>
      </p:sp>
    </p:spTree>
    <p:extLst>
      <p:ext uri="{BB962C8B-B14F-4D97-AF65-F5344CB8AC3E}">
        <p14:creationId xmlns:p14="http://schemas.microsoft.com/office/powerpoint/2010/main" val="14678610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err="1" smtClean="0">
                <a:solidFill>
                  <a:srgbClr val="FF0000"/>
                </a:solidFill>
              </a:rPr>
              <a:t>Ind</a:t>
            </a:r>
            <a:r>
              <a:rPr lang="en-US" smtClean="0">
                <a:solidFill>
                  <a:srgbClr val="FF0000"/>
                </a:solidFill>
              </a:rPr>
              <a:t> AS which have no corresponding ICDS but have tax issues</a:t>
            </a:r>
            <a:endParaRPr lang="en-US">
              <a:solidFill>
                <a:srgbClr val="FF0000"/>
              </a:solidFill>
            </a:endParaRPr>
          </a:p>
        </p:txBody>
      </p:sp>
      <p:sp>
        <p:nvSpPr>
          <p:cNvPr id="3" name="Content Placeholder 2"/>
          <p:cNvSpPr>
            <a:spLocks noGrp="1"/>
          </p:cNvSpPr>
          <p:nvPr>
            <p:ph idx="1"/>
          </p:nvPr>
        </p:nvSpPr>
        <p:spPr/>
        <p:txBody>
          <a:bodyPr/>
          <a:lstStyle/>
          <a:p>
            <a:r>
              <a:rPr lang="en-US" err="1" smtClean="0"/>
              <a:t>Ind</a:t>
            </a:r>
            <a:r>
              <a:rPr lang="en-US" smtClean="0"/>
              <a:t> AS 17  Leases</a:t>
            </a:r>
          </a:p>
          <a:p>
            <a:r>
              <a:rPr lang="en-US" err="1" smtClean="0"/>
              <a:t>Ind</a:t>
            </a:r>
            <a:r>
              <a:rPr lang="en-US" smtClean="0"/>
              <a:t> AS 38  Intangible Assets</a:t>
            </a:r>
          </a:p>
          <a:p>
            <a:r>
              <a:rPr lang="en-US" err="1" smtClean="0"/>
              <a:t>Ind</a:t>
            </a:r>
            <a:r>
              <a:rPr lang="en-US" smtClean="0"/>
              <a:t> AS 40 Investment Property</a:t>
            </a:r>
          </a:p>
          <a:p>
            <a:pPr marL="0" indent="0">
              <a:buNone/>
            </a:pPr>
            <a:endParaRPr lang="en-US" u="sng" smtClean="0"/>
          </a:p>
          <a:p>
            <a:pPr marL="0" indent="0">
              <a:buNone/>
            </a:pPr>
            <a:r>
              <a:rPr lang="en-US" u="sng" smtClean="0"/>
              <a:t>Industry Specific</a:t>
            </a:r>
          </a:p>
          <a:p>
            <a:r>
              <a:rPr lang="en-US" err="1" smtClean="0"/>
              <a:t>Ind</a:t>
            </a:r>
            <a:r>
              <a:rPr lang="en-US" smtClean="0"/>
              <a:t> AS 41 Agriculture</a:t>
            </a:r>
          </a:p>
          <a:p>
            <a:r>
              <a:rPr lang="en-US" err="1" smtClean="0"/>
              <a:t>Ind</a:t>
            </a:r>
            <a:r>
              <a:rPr lang="en-US" smtClean="0"/>
              <a:t> AS 106 Exploration for and Evaluation of Mineral Resources</a:t>
            </a:r>
          </a:p>
          <a:p>
            <a:r>
              <a:rPr lang="en-US" err="1" smtClean="0"/>
              <a:t>Ind</a:t>
            </a:r>
            <a:r>
              <a:rPr lang="en-US" smtClean="0"/>
              <a:t> AS 114 Regulatory Deferral Accounts</a:t>
            </a:r>
            <a:endParaRPr lang="en-US"/>
          </a:p>
        </p:txBody>
      </p:sp>
    </p:spTree>
    <p:extLst>
      <p:ext uri="{BB962C8B-B14F-4D97-AF65-F5344CB8AC3E}">
        <p14:creationId xmlns:p14="http://schemas.microsoft.com/office/powerpoint/2010/main" val="4469618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8132"/>
          </a:xfrm>
        </p:spPr>
        <p:txBody>
          <a:bodyPr>
            <a:normAutofit/>
          </a:bodyPr>
          <a:lstStyle/>
          <a:p>
            <a:pPr algn="ctr"/>
            <a:r>
              <a:rPr lang="en-US" sz="3600" err="1" smtClean="0">
                <a:solidFill>
                  <a:srgbClr val="FF0000"/>
                </a:solidFill>
              </a:rPr>
              <a:t>Ind</a:t>
            </a:r>
            <a:r>
              <a:rPr lang="en-US" sz="3600" smtClean="0">
                <a:solidFill>
                  <a:srgbClr val="FF0000"/>
                </a:solidFill>
              </a:rPr>
              <a:t> AS 17 Leases</a:t>
            </a:r>
            <a:endParaRPr lang="en-US" sz="3600">
              <a:solidFill>
                <a:srgbClr val="FF0000"/>
              </a:solidFill>
            </a:endParaRPr>
          </a:p>
        </p:txBody>
      </p:sp>
      <p:sp>
        <p:nvSpPr>
          <p:cNvPr id="3" name="Content Placeholder 2"/>
          <p:cNvSpPr>
            <a:spLocks noGrp="1"/>
          </p:cNvSpPr>
          <p:nvPr>
            <p:ph idx="1"/>
          </p:nvPr>
        </p:nvSpPr>
        <p:spPr>
          <a:xfrm>
            <a:off x="838200" y="1260389"/>
            <a:ext cx="10515600" cy="4916574"/>
          </a:xfrm>
        </p:spPr>
        <p:txBody>
          <a:bodyPr>
            <a:normAutofit fontScale="92500"/>
          </a:bodyPr>
          <a:lstStyle/>
          <a:p>
            <a:r>
              <a:rPr lang="en-US" smtClean="0"/>
              <a:t>Since land lease agreements are specifically excluded from AS 19, Interest in leasehold land is </a:t>
            </a:r>
            <a:r>
              <a:rPr lang="en-US" err="1" smtClean="0"/>
              <a:t>recognised</a:t>
            </a:r>
            <a:r>
              <a:rPr lang="en-US" smtClean="0"/>
              <a:t> as tangible fixed assets regardless of whether title is expected to pass to the lessee by the end of the lease term.</a:t>
            </a:r>
            <a:endParaRPr lang="en-US"/>
          </a:p>
          <a:p>
            <a:r>
              <a:rPr lang="en-US" err="1" smtClean="0"/>
              <a:t>Ind</a:t>
            </a:r>
            <a:r>
              <a:rPr lang="en-US" smtClean="0"/>
              <a:t> AS 17: </a:t>
            </a:r>
            <a:r>
              <a:rPr lang="en-US" err="1" smtClean="0"/>
              <a:t>recognises</a:t>
            </a:r>
            <a:r>
              <a:rPr lang="en-US" smtClean="0"/>
              <a:t> interest in leasehold land as operating lease if the lease term is not for the major part of the economic life of the asset.</a:t>
            </a:r>
          </a:p>
          <a:p>
            <a:r>
              <a:rPr lang="en-US"/>
              <a:t>T</a:t>
            </a:r>
            <a:r>
              <a:rPr lang="en-US" smtClean="0"/>
              <a:t>he lease payments under an operating lease are be </a:t>
            </a:r>
            <a:r>
              <a:rPr lang="en-US" err="1" smtClean="0"/>
              <a:t>recognised</a:t>
            </a:r>
            <a:r>
              <a:rPr lang="en-US" smtClean="0"/>
              <a:t> as an expense on a straight line basis over the lease term unless another systematic basis is more representative of the time pattern of the user’s benefits.</a:t>
            </a:r>
          </a:p>
          <a:p>
            <a:endParaRPr lang="en-US" smtClean="0"/>
          </a:p>
          <a:p>
            <a:r>
              <a:rPr lang="en-US" b="1" smtClean="0">
                <a:solidFill>
                  <a:srgbClr val="FF0000"/>
                </a:solidFill>
              </a:rPr>
              <a:t>Whether for income tax purposes such lease rent can be claimed as admissible expenses?</a:t>
            </a:r>
          </a:p>
        </p:txBody>
      </p:sp>
    </p:spTree>
    <p:extLst>
      <p:ext uri="{BB962C8B-B14F-4D97-AF65-F5344CB8AC3E}">
        <p14:creationId xmlns:p14="http://schemas.microsoft.com/office/powerpoint/2010/main" val="4416735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5264"/>
          </a:xfrm>
        </p:spPr>
        <p:txBody>
          <a:bodyPr/>
          <a:lstStyle/>
          <a:p>
            <a:pPr algn="ctr"/>
            <a:r>
              <a:rPr lang="en-US" err="1" smtClean="0">
                <a:solidFill>
                  <a:srgbClr val="FF0000"/>
                </a:solidFill>
              </a:rPr>
              <a:t>Ind</a:t>
            </a:r>
            <a:r>
              <a:rPr lang="en-US" smtClean="0">
                <a:solidFill>
                  <a:srgbClr val="FF0000"/>
                </a:solidFill>
              </a:rPr>
              <a:t> AS 38 Intangible Assets</a:t>
            </a:r>
            <a:endParaRPr lang="en-US">
              <a:solidFill>
                <a:srgbClr val="FF0000"/>
              </a:solidFill>
            </a:endParaRPr>
          </a:p>
        </p:txBody>
      </p:sp>
      <p:sp>
        <p:nvSpPr>
          <p:cNvPr id="3" name="Content Placeholder 2"/>
          <p:cNvSpPr>
            <a:spLocks noGrp="1"/>
          </p:cNvSpPr>
          <p:nvPr>
            <p:ph idx="1"/>
          </p:nvPr>
        </p:nvSpPr>
        <p:spPr>
          <a:xfrm>
            <a:off x="838200" y="1482811"/>
            <a:ext cx="10515600" cy="4694152"/>
          </a:xfrm>
        </p:spPr>
        <p:txBody>
          <a:bodyPr>
            <a:normAutofit lnSpcReduction="10000"/>
          </a:bodyPr>
          <a:lstStyle/>
          <a:p>
            <a:r>
              <a:rPr lang="en-US" smtClean="0"/>
              <a:t>Under AS 26, an intangible assets acquired free of charge or for nominal consideration by way of Govt. grant is </a:t>
            </a:r>
            <a:r>
              <a:rPr lang="en-US" err="1" smtClean="0"/>
              <a:t>recognised</a:t>
            </a:r>
            <a:r>
              <a:rPr lang="en-US" smtClean="0"/>
              <a:t> at nominal value or at acquisition cost.</a:t>
            </a:r>
          </a:p>
          <a:p>
            <a:endParaRPr lang="en-US"/>
          </a:p>
          <a:p>
            <a:r>
              <a:rPr lang="en-US" smtClean="0"/>
              <a:t>Under </a:t>
            </a:r>
            <a:r>
              <a:rPr lang="en-US" err="1" smtClean="0"/>
              <a:t>Ind</a:t>
            </a:r>
            <a:r>
              <a:rPr lang="en-US" smtClean="0"/>
              <a:t> AS 38, an intangible assets acquired free of cost or for nominal consideration by way of govt. grant, the entity to record both the grant  ( in accordance with </a:t>
            </a:r>
            <a:r>
              <a:rPr lang="en-US" err="1" smtClean="0"/>
              <a:t>Ind</a:t>
            </a:r>
            <a:r>
              <a:rPr lang="en-US" smtClean="0"/>
              <a:t> AS 20) and the intangible asset at fair value.</a:t>
            </a:r>
          </a:p>
          <a:p>
            <a:endParaRPr lang="en-US"/>
          </a:p>
          <a:p>
            <a:r>
              <a:rPr lang="en-US" b="1" smtClean="0">
                <a:solidFill>
                  <a:srgbClr val="FF0000"/>
                </a:solidFill>
              </a:rPr>
              <a:t>Whether for income tax purposes intangible asset recoded at fair value can be claimed as expense?</a:t>
            </a:r>
            <a:endParaRPr lang="en-US" b="1">
              <a:solidFill>
                <a:srgbClr val="FF0000"/>
              </a:solidFill>
            </a:endParaRPr>
          </a:p>
        </p:txBody>
      </p:sp>
    </p:spTree>
    <p:extLst>
      <p:ext uri="{BB962C8B-B14F-4D97-AF65-F5344CB8AC3E}">
        <p14:creationId xmlns:p14="http://schemas.microsoft.com/office/powerpoint/2010/main" val="1640778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0551"/>
          </a:xfrm>
        </p:spPr>
        <p:txBody>
          <a:bodyPr/>
          <a:lstStyle/>
          <a:p>
            <a:pPr algn="ctr"/>
            <a:r>
              <a:rPr lang="en-US" err="1" smtClean="0">
                <a:solidFill>
                  <a:srgbClr val="FF0000"/>
                </a:solidFill>
              </a:rPr>
              <a:t>Ind</a:t>
            </a:r>
            <a:r>
              <a:rPr lang="en-US" smtClean="0">
                <a:solidFill>
                  <a:srgbClr val="FF0000"/>
                </a:solidFill>
              </a:rPr>
              <a:t> AS 40  Investment Property</a:t>
            </a:r>
            <a:endParaRPr lang="en-US">
              <a:solidFill>
                <a:srgbClr val="FF0000"/>
              </a:solidFill>
            </a:endParaRPr>
          </a:p>
        </p:txBody>
      </p:sp>
      <p:sp>
        <p:nvSpPr>
          <p:cNvPr id="3" name="Content Placeholder 2"/>
          <p:cNvSpPr>
            <a:spLocks noGrp="1"/>
          </p:cNvSpPr>
          <p:nvPr>
            <p:ph idx="1"/>
          </p:nvPr>
        </p:nvSpPr>
        <p:spPr>
          <a:xfrm>
            <a:off x="838200" y="1433384"/>
            <a:ext cx="10515600" cy="4743579"/>
          </a:xfrm>
        </p:spPr>
        <p:txBody>
          <a:bodyPr>
            <a:normAutofit lnSpcReduction="10000"/>
          </a:bodyPr>
          <a:lstStyle/>
          <a:p>
            <a:r>
              <a:rPr lang="en-US" smtClean="0"/>
              <a:t>Land or building or both or part of a building held by the owner to earn rentals or for capital appreciation or both rather than for</a:t>
            </a:r>
          </a:p>
          <a:p>
            <a:pPr lvl="1"/>
            <a:r>
              <a:rPr lang="en-US" smtClean="0"/>
              <a:t>Use in the production or supply of goods or services or for administrative purposes or</a:t>
            </a:r>
          </a:p>
          <a:p>
            <a:pPr lvl="1"/>
            <a:r>
              <a:rPr lang="en-US" smtClean="0"/>
              <a:t>Sale in the ordinary course of business.</a:t>
            </a:r>
          </a:p>
          <a:p>
            <a:r>
              <a:rPr lang="en-US" smtClean="0"/>
              <a:t>To be </a:t>
            </a:r>
            <a:r>
              <a:rPr lang="en-US" err="1" smtClean="0"/>
              <a:t>recognised</a:t>
            </a:r>
            <a:r>
              <a:rPr lang="en-US" smtClean="0"/>
              <a:t> initially at cost and subsequently measured at cost less accumulated depreciation and impairment losses.</a:t>
            </a:r>
          </a:p>
          <a:p>
            <a:r>
              <a:rPr lang="en-US" smtClean="0"/>
              <a:t>Only Cost model is available as its accounting policy.</a:t>
            </a:r>
          </a:p>
          <a:p>
            <a:endParaRPr lang="en-US" smtClean="0"/>
          </a:p>
          <a:p>
            <a:r>
              <a:rPr lang="en-US" b="1" smtClean="0">
                <a:solidFill>
                  <a:srgbClr val="FF0000"/>
                </a:solidFill>
              </a:rPr>
              <a:t>How for income tax purposes, depreciation as well as impairment loss, if any ,on building held as investment property is to be treated?</a:t>
            </a:r>
            <a:endParaRPr lang="en-US" b="1">
              <a:solidFill>
                <a:srgbClr val="FF0000"/>
              </a:solidFill>
            </a:endParaRPr>
          </a:p>
          <a:p>
            <a:endParaRPr lang="en-US"/>
          </a:p>
        </p:txBody>
      </p:sp>
    </p:spTree>
    <p:extLst>
      <p:ext uri="{BB962C8B-B14F-4D97-AF65-F5344CB8AC3E}">
        <p14:creationId xmlns:p14="http://schemas.microsoft.com/office/powerpoint/2010/main" val="12840337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0789"/>
          </a:xfrm>
        </p:spPr>
        <p:txBody>
          <a:bodyPr>
            <a:normAutofit/>
          </a:bodyPr>
          <a:lstStyle/>
          <a:p>
            <a:pPr algn="ctr"/>
            <a:r>
              <a:rPr lang="en-US" sz="3600" err="1" smtClean="0">
                <a:solidFill>
                  <a:srgbClr val="FF0000"/>
                </a:solidFill>
              </a:rPr>
              <a:t>Ind</a:t>
            </a:r>
            <a:r>
              <a:rPr lang="en-US" sz="3600" smtClean="0">
                <a:solidFill>
                  <a:srgbClr val="FF0000"/>
                </a:solidFill>
              </a:rPr>
              <a:t> AS 41 Agriculture</a:t>
            </a:r>
            <a:endParaRPr lang="en-US" sz="3600">
              <a:solidFill>
                <a:srgbClr val="FF0000"/>
              </a:solidFill>
            </a:endParaRPr>
          </a:p>
        </p:txBody>
      </p:sp>
      <p:sp>
        <p:nvSpPr>
          <p:cNvPr id="3" name="Content Placeholder 2"/>
          <p:cNvSpPr>
            <a:spLocks noGrp="1"/>
          </p:cNvSpPr>
          <p:nvPr>
            <p:ph idx="1"/>
          </p:nvPr>
        </p:nvSpPr>
        <p:spPr>
          <a:xfrm>
            <a:off x="838200" y="1426029"/>
            <a:ext cx="10515600" cy="4750934"/>
          </a:xfrm>
        </p:spPr>
        <p:txBody>
          <a:bodyPr/>
          <a:lstStyle/>
          <a:p>
            <a:r>
              <a:rPr lang="en-US" smtClean="0"/>
              <a:t>Applicable for accounting of biological assets relating to agricultural activities and agricultural produce at the point of harvest.</a:t>
            </a:r>
          </a:p>
          <a:p>
            <a:r>
              <a:rPr lang="en-US" smtClean="0"/>
              <a:t>Biological asset ( cattle on acquisition, birth and weaning) is required to be measured on initial recognition and at each reporting date at its fair value less cost to sell and any gain or loss arising should be included in profit or loss for the period to which it relates.</a:t>
            </a:r>
          </a:p>
          <a:p>
            <a:r>
              <a:rPr lang="en-US" smtClean="0"/>
              <a:t>Agricultural produce at the point of harvest is to be </a:t>
            </a:r>
            <a:r>
              <a:rPr lang="en-US" err="1" smtClean="0"/>
              <a:t>recognised</a:t>
            </a:r>
            <a:r>
              <a:rPr lang="en-US" smtClean="0"/>
              <a:t> at its fair valve less cost to sell. Gain or loss arising on initial recognition to be included in profit or loss for the period to which it relates.</a:t>
            </a:r>
          </a:p>
          <a:p>
            <a:r>
              <a:rPr lang="en-US" b="1" smtClean="0">
                <a:solidFill>
                  <a:srgbClr val="FF0000"/>
                </a:solidFill>
              </a:rPr>
              <a:t>Whether for income tax purposes such gain or loss in account would be taxable or deductible respectively ?</a:t>
            </a:r>
            <a:endParaRPr lang="en-US" b="1">
              <a:solidFill>
                <a:srgbClr val="FF0000"/>
              </a:solidFill>
            </a:endParaRPr>
          </a:p>
          <a:p>
            <a:endParaRPr lang="en-US" b="1">
              <a:solidFill>
                <a:srgbClr val="FF0000"/>
              </a:solidFill>
            </a:endParaRPr>
          </a:p>
        </p:txBody>
      </p:sp>
    </p:spTree>
    <p:extLst>
      <p:ext uri="{BB962C8B-B14F-4D97-AF65-F5344CB8AC3E}">
        <p14:creationId xmlns:p14="http://schemas.microsoft.com/office/powerpoint/2010/main" val="1016466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2304"/>
          </a:xfrm>
        </p:spPr>
        <p:txBody>
          <a:bodyPr>
            <a:normAutofit fontScale="90000"/>
          </a:bodyPr>
          <a:lstStyle/>
          <a:p>
            <a:pPr algn="ctr"/>
            <a:r>
              <a:rPr lang="en-US" sz="3600" err="1" smtClean="0">
                <a:solidFill>
                  <a:srgbClr val="FF0000"/>
                </a:solidFill>
              </a:rPr>
              <a:t>Ind</a:t>
            </a:r>
            <a:r>
              <a:rPr lang="en-US" sz="3600" smtClean="0">
                <a:solidFill>
                  <a:srgbClr val="FF0000"/>
                </a:solidFill>
              </a:rPr>
              <a:t> AS 106 Exploration for and Evaluation of Mineral Resources</a:t>
            </a:r>
            <a:endParaRPr lang="en-US" sz="3600">
              <a:solidFill>
                <a:srgbClr val="FF0000"/>
              </a:solidFill>
            </a:endParaRPr>
          </a:p>
        </p:txBody>
      </p:sp>
      <p:sp>
        <p:nvSpPr>
          <p:cNvPr id="3" name="Content Placeholder 2"/>
          <p:cNvSpPr>
            <a:spLocks noGrp="1"/>
          </p:cNvSpPr>
          <p:nvPr>
            <p:ph idx="1"/>
          </p:nvPr>
        </p:nvSpPr>
        <p:spPr>
          <a:xfrm>
            <a:off x="838200" y="1426029"/>
            <a:ext cx="10515600" cy="4750934"/>
          </a:xfrm>
        </p:spPr>
        <p:txBody>
          <a:bodyPr>
            <a:normAutofit fontScale="85000" lnSpcReduction="20000"/>
          </a:bodyPr>
          <a:lstStyle/>
          <a:p>
            <a:r>
              <a:rPr lang="en-US" smtClean="0"/>
              <a:t>The expenses for exploration and evaluation of mineral resources are generally in the nature of research and ideally should be expensed out till the development begins.</a:t>
            </a:r>
          </a:p>
          <a:p>
            <a:endParaRPr lang="en-US"/>
          </a:p>
          <a:p>
            <a:r>
              <a:rPr lang="en-US" smtClean="0"/>
              <a:t>The Standard requires these expenses to be </a:t>
            </a:r>
            <a:r>
              <a:rPr lang="en-US" err="1" smtClean="0"/>
              <a:t>capitalised</a:t>
            </a:r>
            <a:r>
              <a:rPr lang="en-US" smtClean="0"/>
              <a:t>, (to be measured at cost on recognition), until the evaluation fails.</a:t>
            </a:r>
          </a:p>
          <a:p>
            <a:endParaRPr lang="en-US"/>
          </a:p>
          <a:p>
            <a:r>
              <a:rPr lang="en-US" smtClean="0"/>
              <a:t>Exploration and Evaluation assets to be classified as tangible (drilling rigs and vehicles) or intangible ( drilling rights)according to the nature of assets acquired.</a:t>
            </a:r>
          </a:p>
          <a:p>
            <a:r>
              <a:rPr lang="en-US" smtClean="0"/>
              <a:t>These assets shall be assessed for impairment  when facts and circumstances suggest that the carrying amount may exceed its recoverable amount. Resulting impairment to be identified according to </a:t>
            </a:r>
            <a:r>
              <a:rPr lang="en-US" err="1" smtClean="0"/>
              <a:t>Ind</a:t>
            </a:r>
            <a:r>
              <a:rPr lang="en-US" smtClean="0"/>
              <a:t> AS 36.</a:t>
            </a:r>
          </a:p>
          <a:p>
            <a:r>
              <a:rPr lang="en-US" b="1" smtClean="0">
                <a:solidFill>
                  <a:srgbClr val="FF0000"/>
                </a:solidFill>
              </a:rPr>
              <a:t>Whether for income tax purposes expenses incurred in more than one earlier period would be allowed as expense in the year when claimed failure on evaluation? </a:t>
            </a:r>
          </a:p>
          <a:p>
            <a:endParaRPr lang="en-US"/>
          </a:p>
          <a:p>
            <a:endParaRPr lang="en-US" smtClean="0"/>
          </a:p>
          <a:p>
            <a:endParaRPr lang="en-US"/>
          </a:p>
          <a:p>
            <a:endParaRPr lang="en-US"/>
          </a:p>
        </p:txBody>
      </p:sp>
    </p:spTree>
    <p:extLst>
      <p:ext uri="{BB962C8B-B14F-4D97-AF65-F5344CB8AC3E}">
        <p14:creationId xmlns:p14="http://schemas.microsoft.com/office/powerpoint/2010/main" val="3994498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1124"/>
          </a:xfrm>
        </p:spPr>
        <p:txBody>
          <a:bodyPr/>
          <a:lstStyle/>
          <a:p>
            <a:pPr algn="ctr"/>
            <a:r>
              <a:rPr lang="en-US" err="1" smtClean="0">
                <a:solidFill>
                  <a:srgbClr val="FF0000"/>
                </a:solidFill>
              </a:rPr>
              <a:t>Ind</a:t>
            </a:r>
            <a:r>
              <a:rPr lang="en-US" smtClean="0">
                <a:solidFill>
                  <a:srgbClr val="FF0000"/>
                </a:solidFill>
              </a:rPr>
              <a:t> AS 114 Regulatory Deferral Accounts</a:t>
            </a:r>
            <a:endParaRPr lang="en-US">
              <a:solidFill>
                <a:srgbClr val="FF0000"/>
              </a:solidFill>
            </a:endParaRPr>
          </a:p>
        </p:txBody>
      </p:sp>
      <p:sp>
        <p:nvSpPr>
          <p:cNvPr id="3" name="Content Placeholder 2"/>
          <p:cNvSpPr>
            <a:spLocks noGrp="1"/>
          </p:cNvSpPr>
          <p:nvPr>
            <p:ph idx="1"/>
          </p:nvPr>
        </p:nvSpPr>
        <p:spPr/>
        <p:txBody>
          <a:bodyPr>
            <a:normAutofit lnSpcReduction="10000"/>
          </a:bodyPr>
          <a:lstStyle/>
          <a:p>
            <a:r>
              <a:rPr lang="en-US" smtClean="0"/>
              <a:t>Deals with financial reporting requirements for regulatory deferral account balances that arise when an entity provides goods or services to customers at a price or rate that is subject to rate regulation.</a:t>
            </a:r>
          </a:p>
          <a:p>
            <a:r>
              <a:rPr lang="en-US" smtClean="0"/>
              <a:t>Regulatory deferral account is defined as the balance of any expense or income account that would not be </a:t>
            </a:r>
            <a:r>
              <a:rPr lang="en-US" err="1" smtClean="0"/>
              <a:t>recognised</a:t>
            </a:r>
            <a:r>
              <a:rPr lang="en-US" smtClean="0"/>
              <a:t> as an asset or a liability in accordance with other standards but that qualifies for deferral because it is included or is expected to be included , by the rate regulator in establishing the rate that can be charged to the customers.</a:t>
            </a:r>
          </a:p>
          <a:p>
            <a:r>
              <a:rPr lang="en-US" b="1" smtClean="0">
                <a:solidFill>
                  <a:srgbClr val="FF0000"/>
                </a:solidFill>
              </a:rPr>
              <a:t>Whether for income tax purposes such deferral regulatory income or expense are taxable in the year in which they arise?</a:t>
            </a:r>
          </a:p>
          <a:p>
            <a:endParaRPr lang="en-US"/>
          </a:p>
          <a:p>
            <a:endParaRPr lang="en-US"/>
          </a:p>
        </p:txBody>
      </p:sp>
    </p:spTree>
    <p:extLst>
      <p:ext uri="{BB962C8B-B14F-4D97-AF65-F5344CB8AC3E}">
        <p14:creationId xmlns:p14="http://schemas.microsoft.com/office/powerpoint/2010/main" val="281401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a:solidFill>
                  <a:srgbClr val="FF0000"/>
                </a:solidFill>
              </a:rPr>
              <a:t>Companies ( Indian Accounting Standards) Rules, 2015 </a:t>
            </a:r>
            <a:r>
              <a:rPr lang="en-IN" sz="3600" smtClean="0">
                <a:solidFill>
                  <a:srgbClr val="FF0000"/>
                </a:solidFill>
              </a:rPr>
              <a:t>	( </a:t>
            </a:r>
            <a:r>
              <a:rPr lang="en-IN" sz="3600">
                <a:solidFill>
                  <a:srgbClr val="FF0000"/>
                </a:solidFill>
              </a:rPr>
              <a:t>as Amended)</a:t>
            </a:r>
            <a:endParaRPr lang="en-IN" sz="3600"/>
          </a:p>
        </p:txBody>
      </p:sp>
      <p:sp>
        <p:nvSpPr>
          <p:cNvPr id="3" name="Content Placeholder 2"/>
          <p:cNvSpPr>
            <a:spLocks noGrp="1"/>
          </p:cNvSpPr>
          <p:nvPr>
            <p:ph idx="1"/>
          </p:nvPr>
        </p:nvSpPr>
        <p:spPr/>
        <p:txBody>
          <a:bodyPr>
            <a:normAutofit/>
          </a:bodyPr>
          <a:lstStyle/>
          <a:p>
            <a:pPr marL="0" indent="0">
              <a:buNone/>
            </a:pPr>
            <a:r>
              <a:rPr lang="en-IN" b="1" smtClean="0"/>
              <a:t>To apply for accounting periods commencing on or after 1</a:t>
            </a:r>
            <a:r>
              <a:rPr lang="en-IN" b="1" baseline="30000" smtClean="0"/>
              <a:t>st</a:t>
            </a:r>
            <a:r>
              <a:rPr lang="en-IN" b="1" smtClean="0"/>
              <a:t> April, 2016 with the comparatives  for the period ended 31.3.2015</a:t>
            </a:r>
            <a:r>
              <a:rPr lang="en-IN" smtClean="0"/>
              <a:t>:</a:t>
            </a:r>
          </a:p>
          <a:p>
            <a:r>
              <a:rPr lang="en-IN" smtClean="0"/>
              <a:t>Companies net worth of Rs.500 Crores or more whether listed in India or abroad or not listed,</a:t>
            </a:r>
          </a:p>
          <a:p>
            <a:r>
              <a:rPr lang="en-IN" smtClean="0"/>
              <a:t>Holding, subsidiary, joint venture or associate companies of companies covered in above clause.</a:t>
            </a:r>
            <a:endParaRPr lang="en-IN"/>
          </a:p>
        </p:txBody>
      </p:sp>
    </p:spTree>
    <p:extLst>
      <p:ext uri="{BB962C8B-B14F-4D97-AF65-F5344CB8AC3E}">
        <p14:creationId xmlns:p14="http://schemas.microsoft.com/office/powerpoint/2010/main" val="20920741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4846"/>
          </a:xfrm>
        </p:spPr>
        <p:txBody>
          <a:bodyPr>
            <a:normAutofit fontScale="90000"/>
          </a:bodyPr>
          <a:lstStyle/>
          <a:p>
            <a:pPr algn="ctr"/>
            <a:r>
              <a:rPr lang="en-US" err="1" smtClean="0">
                <a:solidFill>
                  <a:srgbClr val="FF0000"/>
                </a:solidFill>
              </a:rPr>
              <a:t>Ind</a:t>
            </a:r>
            <a:r>
              <a:rPr lang="en-US" smtClean="0">
                <a:solidFill>
                  <a:srgbClr val="FF0000"/>
                </a:solidFill>
              </a:rPr>
              <a:t> AS based financial statements and MAT</a:t>
            </a:r>
            <a:endParaRPr lang="en-US">
              <a:solidFill>
                <a:srgbClr val="FF0000"/>
              </a:solidFill>
            </a:endParaRPr>
          </a:p>
        </p:txBody>
      </p:sp>
      <p:sp>
        <p:nvSpPr>
          <p:cNvPr id="3" name="Content Placeholder 2"/>
          <p:cNvSpPr>
            <a:spLocks noGrp="1"/>
          </p:cNvSpPr>
          <p:nvPr>
            <p:ph idx="1"/>
          </p:nvPr>
        </p:nvSpPr>
        <p:spPr>
          <a:xfrm>
            <a:off x="321276" y="1062681"/>
            <a:ext cx="11442356" cy="5594151"/>
          </a:xfrm>
        </p:spPr>
        <p:txBody>
          <a:bodyPr>
            <a:normAutofit/>
          </a:bodyPr>
          <a:lstStyle/>
          <a:p>
            <a:r>
              <a:rPr lang="en-US" sz="2400" dirty="0" smtClean="0"/>
              <a:t>The Finance Act, 2017, amended the provisions of section 115JB of the Income-tax Act, 1961 for </a:t>
            </a:r>
            <a:r>
              <a:rPr lang="en-US" sz="2400" dirty="0" err="1" smtClean="0"/>
              <a:t>Ind</a:t>
            </a:r>
            <a:r>
              <a:rPr lang="en-US" sz="2400" dirty="0" smtClean="0"/>
              <a:t> AS compliant companies </a:t>
            </a:r>
            <a:r>
              <a:rPr lang="en-US" sz="2400" dirty="0" err="1" smtClean="0"/>
              <a:t>w.e.f</a:t>
            </a:r>
            <a:r>
              <a:rPr lang="en-US" sz="2400" dirty="0" smtClean="0"/>
              <a:t>. 1.4.2017  </a:t>
            </a:r>
            <a:r>
              <a:rPr lang="is-IS" sz="2400" dirty="0" smtClean="0"/>
              <a:t>(A.Y. 2017-18).</a:t>
            </a:r>
          </a:p>
          <a:p>
            <a:r>
              <a:rPr lang="en-US" sz="2400" dirty="0" smtClean="0"/>
              <a:t> CBDT issued clarifications on computation of book profit for the purposes of levy of Minimum Alternate Tax (MAT) under section 115JB of the Income-tax Act, 1961 for </a:t>
            </a:r>
            <a:r>
              <a:rPr lang="en-US" sz="2400" dirty="0" err="1" smtClean="0"/>
              <a:t>Ind</a:t>
            </a:r>
            <a:r>
              <a:rPr lang="en-US" sz="2400" dirty="0" smtClean="0"/>
              <a:t> AS compliant companies. Vide  </a:t>
            </a:r>
            <a:r>
              <a:rPr lang="pt-BR" sz="2400" dirty="0" smtClean="0"/>
              <a:t>F. No 133/23/2015-TPL </a:t>
            </a:r>
            <a:r>
              <a:rPr lang="pt-BR" sz="2400" dirty="0" err="1" smtClean="0"/>
              <a:t>dated</a:t>
            </a:r>
            <a:r>
              <a:rPr lang="pt-BR" sz="2400" dirty="0" smtClean="0"/>
              <a:t> 25th July, 2017.</a:t>
            </a:r>
          </a:p>
          <a:p>
            <a:r>
              <a:rPr lang="en-US" sz="2400" dirty="0" smtClean="0"/>
              <a:t>Some of the issues clarified are:</a:t>
            </a:r>
          </a:p>
          <a:p>
            <a:pPr lvl="1"/>
            <a:r>
              <a:rPr lang="en-US" sz="2000" dirty="0" smtClean="0"/>
              <a:t>starting point for computation of ‘Book Profit” shall be profit before OCI.</a:t>
            </a:r>
          </a:p>
          <a:p>
            <a:pPr lvl="1"/>
            <a:r>
              <a:rPr lang="en-US" sz="2000" dirty="0" smtClean="0"/>
              <a:t>Transition amount consisting of all first time adoption adjustment under </a:t>
            </a:r>
            <a:r>
              <a:rPr lang="en-US" sz="2000" dirty="0" err="1" smtClean="0"/>
              <a:t>Ind</a:t>
            </a:r>
            <a:r>
              <a:rPr lang="en-US" sz="2000" dirty="0" smtClean="0"/>
              <a:t> AS 101 shall be adjusted over a period of five years.</a:t>
            </a:r>
          </a:p>
          <a:p>
            <a:pPr lvl="1"/>
            <a:r>
              <a:rPr lang="en-US" sz="2000" dirty="0" smtClean="0"/>
              <a:t>Adjustment of proposed dividend and DDT shall not form part of the Transition amount.</a:t>
            </a:r>
          </a:p>
          <a:p>
            <a:pPr lvl="1"/>
            <a:r>
              <a:rPr lang="en-US" sz="2000" dirty="0" smtClean="0"/>
              <a:t>Items such as equity component of financial instruments like NCDs, Interest free loans would be included in the Transition amount.</a:t>
            </a:r>
          </a:p>
          <a:p>
            <a:pPr lvl="1"/>
            <a:r>
              <a:rPr lang="en-US" sz="2000" dirty="0" smtClean="0"/>
              <a:t>Capital Reserve or Securities Premium existing on the convergence date which is classified to Retained Earnings/Other Reserves and vice versa shall not be considered in Transition amount.</a:t>
            </a:r>
          </a:p>
          <a:p>
            <a:pPr lvl="1"/>
            <a:endParaRPr lang="pt-BR" sz="2000" dirty="0" smtClean="0"/>
          </a:p>
          <a:p>
            <a:pPr lvl="1"/>
            <a:endParaRPr lang="pt-BR" dirty="0" smtClean="0"/>
          </a:p>
          <a:p>
            <a:pPr lvl="1"/>
            <a:endParaRPr lang="en-US" dirty="0"/>
          </a:p>
        </p:txBody>
      </p:sp>
    </p:spTree>
    <p:extLst>
      <p:ext uri="{BB962C8B-B14F-4D97-AF65-F5344CB8AC3E}">
        <p14:creationId xmlns:p14="http://schemas.microsoft.com/office/powerpoint/2010/main" val="4582028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705231"/>
            <a:ext cx="10515600" cy="3805883"/>
          </a:xfrm>
        </p:spPr>
        <p:txBody>
          <a:bodyPr>
            <a:normAutofit/>
          </a:bodyPr>
          <a:lstStyle/>
          <a:p>
            <a:pPr algn="ctr"/>
            <a:r>
              <a:rPr lang="en-US" sz="6600" smtClean="0">
                <a:solidFill>
                  <a:srgbClr val="FF0000"/>
                </a:solidFill>
              </a:rPr>
              <a:t>Thank you.</a:t>
            </a:r>
            <a:br>
              <a:rPr lang="en-US" sz="6600" smtClean="0">
                <a:solidFill>
                  <a:srgbClr val="FF0000"/>
                </a:solidFill>
              </a:rPr>
            </a:br>
            <a:r>
              <a:rPr lang="en-US" sz="6600" smtClean="0">
                <a:solidFill>
                  <a:srgbClr val="FF0000"/>
                </a:solidFill>
              </a:rPr>
              <a:t/>
            </a:r>
            <a:br>
              <a:rPr lang="en-US" sz="6600" smtClean="0">
                <a:solidFill>
                  <a:srgbClr val="FF0000"/>
                </a:solidFill>
              </a:rPr>
            </a:br>
            <a:r>
              <a:rPr lang="en-US" smtClean="0"/>
              <a:t>Contact me at:</a:t>
            </a:r>
            <a:br>
              <a:rPr lang="en-US" smtClean="0"/>
            </a:br>
            <a:r>
              <a:rPr lang="en-US" smtClean="0"/>
              <a:t>anil54@gmail.com</a:t>
            </a:r>
            <a:br>
              <a:rPr lang="en-US" smtClean="0"/>
            </a:br>
            <a:r>
              <a:rPr lang="en-US" smtClean="0"/>
              <a:t>9811320203</a:t>
            </a:r>
            <a:endParaRPr lang="en-US"/>
          </a:p>
        </p:txBody>
      </p:sp>
    </p:spTree>
    <p:extLst>
      <p:ext uri="{BB962C8B-B14F-4D97-AF65-F5344CB8AC3E}">
        <p14:creationId xmlns:p14="http://schemas.microsoft.com/office/powerpoint/2010/main" val="1162718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a:solidFill>
                  <a:srgbClr val="FF0000"/>
                </a:solidFill>
              </a:rPr>
              <a:t>Companies ( Indian Accounting Standards) Rules, 2015 </a:t>
            </a:r>
            <a:r>
              <a:rPr lang="en-IN" sz="3600" smtClean="0">
                <a:solidFill>
                  <a:srgbClr val="FF0000"/>
                </a:solidFill>
              </a:rPr>
              <a:t>	( </a:t>
            </a:r>
            <a:r>
              <a:rPr lang="en-IN" sz="3600">
                <a:solidFill>
                  <a:srgbClr val="FF0000"/>
                </a:solidFill>
              </a:rPr>
              <a:t>as Amended)</a:t>
            </a:r>
            <a:endParaRPr lang="en-IN" sz="3600"/>
          </a:p>
        </p:txBody>
      </p:sp>
      <p:sp>
        <p:nvSpPr>
          <p:cNvPr id="3" name="Content Placeholder 2"/>
          <p:cNvSpPr>
            <a:spLocks noGrp="1"/>
          </p:cNvSpPr>
          <p:nvPr>
            <p:ph idx="1"/>
          </p:nvPr>
        </p:nvSpPr>
        <p:spPr/>
        <p:txBody>
          <a:bodyPr>
            <a:normAutofit/>
          </a:bodyPr>
          <a:lstStyle/>
          <a:p>
            <a:pPr marL="0" indent="0">
              <a:buNone/>
            </a:pPr>
            <a:r>
              <a:rPr lang="en-IN" b="1" smtClean="0"/>
              <a:t>To apply for accounting periods commencing on or after 1</a:t>
            </a:r>
            <a:r>
              <a:rPr lang="en-IN" b="1" baseline="30000" smtClean="0"/>
              <a:t>st</a:t>
            </a:r>
            <a:r>
              <a:rPr lang="en-IN" b="1" smtClean="0"/>
              <a:t> April, 2017 with the comparatives  for the period ended 31.3.2016</a:t>
            </a:r>
            <a:r>
              <a:rPr lang="en-IN" smtClean="0"/>
              <a:t>:</a:t>
            </a:r>
          </a:p>
          <a:p>
            <a:r>
              <a:rPr lang="en-IN" smtClean="0"/>
              <a:t>Companies net worth of Rs.250 Crores or more  but not more than Rs. 500 crores, whether listed in India or abroad or not listed,</a:t>
            </a:r>
          </a:p>
          <a:p>
            <a:r>
              <a:rPr lang="en-IN" smtClean="0"/>
              <a:t>Holding, subsidiary, joint venture or associate companies of companies covered in above clause.</a:t>
            </a:r>
          </a:p>
          <a:p>
            <a:r>
              <a:rPr lang="en-IN" smtClean="0"/>
              <a:t>Such companies can voluntarily implement Ind AS for the period ending before1.4.2017.</a:t>
            </a:r>
            <a:endParaRPr lang="en-IN"/>
          </a:p>
        </p:txBody>
      </p:sp>
    </p:spTree>
    <p:extLst>
      <p:ext uri="{BB962C8B-B14F-4D97-AF65-F5344CB8AC3E}">
        <p14:creationId xmlns:p14="http://schemas.microsoft.com/office/powerpoint/2010/main" val="18641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78098"/>
          </a:xfrm>
        </p:spPr>
        <p:txBody>
          <a:bodyPr>
            <a:normAutofit/>
          </a:bodyPr>
          <a:lstStyle/>
          <a:p>
            <a:r>
              <a:rPr lang="en-IN" sz="3600">
                <a:solidFill>
                  <a:srgbClr val="FF0000"/>
                </a:solidFill>
              </a:rPr>
              <a:t>Implementation of Ind AS by NBFCs</a:t>
            </a:r>
            <a:endParaRPr lang="en-IN" sz="3600"/>
          </a:p>
        </p:txBody>
      </p:sp>
      <p:sp>
        <p:nvSpPr>
          <p:cNvPr id="3" name="Content Placeholder 2"/>
          <p:cNvSpPr>
            <a:spLocks noGrp="1"/>
          </p:cNvSpPr>
          <p:nvPr>
            <p:ph idx="1"/>
          </p:nvPr>
        </p:nvSpPr>
        <p:spPr>
          <a:xfrm>
            <a:off x="1703512" y="1052736"/>
            <a:ext cx="8784976" cy="5400600"/>
          </a:xfrm>
        </p:spPr>
        <p:txBody>
          <a:bodyPr>
            <a:normAutofit fontScale="92500" lnSpcReduction="20000"/>
          </a:bodyPr>
          <a:lstStyle/>
          <a:p>
            <a:pPr fontAlgn="t"/>
            <a:endParaRPr lang="en-IN"/>
          </a:p>
          <a:p>
            <a:pPr fontAlgn="t"/>
            <a:r>
              <a:rPr lang="en-IN" b="1"/>
              <a:t>Phase 1: Mandatory for accounting periods beginning </a:t>
            </a:r>
            <a:r>
              <a:rPr lang="en-IN" b="1" smtClean="0"/>
              <a:t>from 1 </a:t>
            </a:r>
            <a:r>
              <a:rPr lang="en-IN" b="1"/>
              <a:t>April  2018 onwards </a:t>
            </a:r>
            <a:endParaRPr lang="en-IN"/>
          </a:p>
          <a:p>
            <a:pPr lvl="1" fontAlgn="t"/>
            <a:r>
              <a:rPr lang="en-IN"/>
              <a:t> -NBFCs having a net worth of 500 crore INR or more </a:t>
            </a:r>
          </a:p>
          <a:p>
            <a:pPr lvl="1" fontAlgn="t"/>
            <a:r>
              <a:rPr lang="en-IN"/>
              <a:t>-Holding, subsidiary, joint venture or associate companies of the above, other than those companies already covered under the corporate roadmap announced by MCA </a:t>
            </a:r>
          </a:p>
          <a:p>
            <a:pPr marL="0" indent="0" fontAlgn="t">
              <a:buNone/>
            </a:pPr>
            <a:endParaRPr lang="en-IN"/>
          </a:p>
          <a:p>
            <a:pPr fontAlgn="t"/>
            <a:r>
              <a:rPr lang="en-IN"/>
              <a:t> </a:t>
            </a:r>
            <a:r>
              <a:rPr lang="en-IN" b="1"/>
              <a:t>Phase 2: Mandatory for accounting periods beginning </a:t>
            </a:r>
            <a:r>
              <a:rPr lang="en-IN" b="1" smtClean="0"/>
              <a:t> from </a:t>
            </a:r>
            <a:r>
              <a:rPr lang="en-IN" b="1"/>
              <a:t>1 April 2019 onwards </a:t>
            </a:r>
            <a:endParaRPr lang="en-IN"/>
          </a:p>
          <a:p>
            <a:pPr lvl="1" fontAlgn="t"/>
            <a:r>
              <a:rPr lang="en-IN"/>
              <a:t> -NBFCs whose equity and/or debt securities are listed or are in the process and having a net worth less than 500 crore </a:t>
            </a:r>
          </a:p>
          <a:p>
            <a:pPr lvl="1" fontAlgn="t"/>
            <a:r>
              <a:rPr lang="en-IN"/>
              <a:t>-NBFCs that are unlisted companies, having a net worth of 250 crore INR or more but less than 500 crore INR </a:t>
            </a:r>
          </a:p>
          <a:p>
            <a:pPr lvl="1" fontAlgn="t"/>
            <a:r>
              <a:rPr lang="en-IN"/>
              <a:t>-Holding, subsidiary, joint venture or associate companies of companies covered above, other than those companies already covered under the corporate roadmap announced by MCA </a:t>
            </a:r>
          </a:p>
          <a:p>
            <a:endParaRPr lang="en-IN"/>
          </a:p>
        </p:txBody>
      </p:sp>
    </p:spTree>
    <p:extLst>
      <p:ext uri="{BB962C8B-B14F-4D97-AF65-F5344CB8AC3E}">
        <p14:creationId xmlns:p14="http://schemas.microsoft.com/office/powerpoint/2010/main" val="1881049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9405"/>
          </a:xfrm>
        </p:spPr>
        <p:txBody>
          <a:bodyPr/>
          <a:lstStyle/>
          <a:p>
            <a:pPr algn="ctr"/>
            <a:r>
              <a:rPr lang="en-US" smtClean="0">
                <a:solidFill>
                  <a:srgbClr val="FF0000"/>
                </a:solidFill>
              </a:rPr>
              <a:t>ICDS- Applicability</a:t>
            </a:r>
            <a:endParaRPr lang="en-US">
              <a:solidFill>
                <a:srgbClr val="FF0000"/>
              </a:solidFill>
            </a:endParaRPr>
          </a:p>
        </p:txBody>
      </p:sp>
      <p:sp>
        <p:nvSpPr>
          <p:cNvPr id="3" name="Content Placeholder 2"/>
          <p:cNvSpPr>
            <a:spLocks noGrp="1"/>
          </p:cNvSpPr>
          <p:nvPr>
            <p:ph idx="1"/>
          </p:nvPr>
        </p:nvSpPr>
        <p:spPr>
          <a:xfrm>
            <a:off x="838200" y="1334530"/>
            <a:ext cx="10515600" cy="5189838"/>
          </a:xfrm>
        </p:spPr>
        <p:txBody>
          <a:bodyPr>
            <a:normAutofit/>
          </a:bodyPr>
          <a:lstStyle/>
          <a:p>
            <a:r>
              <a:rPr lang="en-US" smtClean="0"/>
              <a:t>CBDT, under section 145 (2) of the Income Tax Act, 1961  notified </a:t>
            </a:r>
            <a:r>
              <a:rPr lang="en-US"/>
              <a:t>the Income Computation and </a:t>
            </a:r>
            <a:r>
              <a:rPr lang="en-US" smtClean="0"/>
              <a:t>Disclosure Standards </a:t>
            </a:r>
            <a:r>
              <a:rPr lang="en-US"/>
              <a:t>(“ICDSs”) which </a:t>
            </a:r>
            <a:r>
              <a:rPr lang="en-US" smtClean="0"/>
              <a:t>came </a:t>
            </a:r>
            <a:r>
              <a:rPr lang="en-US"/>
              <a:t>into effect from 1 April 2015 and </a:t>
            </a:r>
            <a:r>
              <a:rPr lang="en-US" smtClean="0"/>
              <a:t>accordingly </a:t>
            </a:r>
            <a:r>
              <a:rPr lang="en-US"/>
              <a:t>apply for assessment </a:t>
            </a:r>
            <a:r>
              <a:rPr lang="en-US" smtClean="0"/>
              <a:t>year </a:t>
            </a:r>
            <a:r>
              <a:rPr lang="nl-NL" smtClean="0"/>
              <a:t>2016-17 </a:t>
            </a:r>
            <a:r>
              <a:rPr lang="nl-NL" err="1" smtClean="0"/>
              <a:t>onwards</a:t>
            </a:r>
            <a:r>
              <a:rPr lang="nl-NL" smtClean="0"/>
              <a:t>.</a:t>
            </a:r>
          </a:p>
          <a:p>
            <a:r>
              <a:rPr lang="en-US"/>
              <a:t>ICDSs apply to all taxpayers following accrual system of accounting for the purpose of computation of income under </a:t>
            </a:r>
            <a:r>
              <a:rPr lang="en-US" smtClean="0"/>
              <a:t>the heads </a:t>
            </a:r>
            <a:r>
              <a:rPr lang="en-US"/>
              <a:t>of ‘Profits and gains of business / profession’ and ‘Income from other sources’. </a:t>
            </a:r>
          </a:p>
          <a:p>
            <a:r>
              <a:rPr lang="en-US"/>
              <a:t>T</a:t>
            </a:r>
            <a:r>
              <a:rPr lang="en-US" smtClean="0"/>
              <a:t>he </a:t>
            </a:r>
            <a:r>
              <a:rPr lang="en-US"/>
              <a:t>method of </a:t>
            </a:r>
            <a:r>
              <a:rPr lang="en-US" smtClean="0"/>
              <a:t>accounting prescribed </a:t>
            </a:r>
            <a:r>
              <a:rPr lang="en-US"/>
              <a:t>in ICDSs is </a:t>
            </a:r>
            <a:r>
              <a:rPr lang="en-US" smtClean="0"/>
              <a:t>mandatory.</a:t>
            </a:r>
          </a:p>
          <a:p>
            <a:r>
              <a:rPr lang="en-US" smtClean="0"/>
              <a:t> In </a:t>
            </a:r>
            <a:r>
              <a:rPr lang="en-US"/>
              <a:t>case of conflicts between the provisions </a:t>
            </a:r>
            <a:r>
              <a:rPr lang="en-US" smtClean="0"/>
              <a:t>of the </a:t>
            </a:r>
            <a:r>
              <a:rPr lang="en-US"/>
              <a:t>Act and ICDS, Act would prevail.</a:t>
            </a:r>
          </a:p>
        </p:txBody>
      </p:sp>
    </p:spTree>
    <p:extLst>
      <p:ext uri="{BB962C8B-B14F-4D97-AF65-F5344CB8AC3E}">
        <p14:creationId xmlns:p14="http://schemas.microsoft.com/office/powerpoint/2010/main" val="549409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2818"/>
          </a:xfrm>
        </p:spPr>
        <p:txBody>
          <a:bodyPr>
            <a:normAutofit fontScale="90000"/>
          </a:bodyPr>
          <a:lstStyle/>
          <a:p>
            <a:pPr algn="ctr"/>
            <a:r>
              <a:rPr lang="en-US" smtClean="0">
                <a:solidFill>
                  <a:srgbClr val="FF0000"/>
                </a:solidFill>
              </a:rPr>
              <a:t>ICDS and corresponding </a:t>
            </a:r>
            <a:r>
              <a:rPr lang="en-US" err="1" smtClean="0">
                <a:solidFill>
                  <a:srgbClr val="FF0000"/>
                </a:solidFill>
              </a:rPr>
              <a:t>Ind</a:t>
            </a:r>
            <a:r>
              <a:rPr lang="en-US" smtClean="0">
                <a:solidFill>
                  <a:srgbClr val="FF0000"/>
                </a:solidFill>
              </a:rPr>
              <a:t> AS</a:t>
            </a:r>
            <a:endParaRPr lang="en-US">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05938515"/>
              </p:ext>
            </p:extLst>
          </p:nvPr>
        </p:nvGraphicFramePr>
        <p:xfrm>
          <a:off x="838200" y="1055920"/>
          <a:ext cx="10515600" cy="5263141"/>
        </p:xfrm>
        <a:graphic>
          <a:graphicData uri="http://schemas.openxmlformats.org/drawingml/2006/table">
            <a:tbl>
              <a:tblPr firstRow="1" bandRow="1">
                <a:tableStyleId>{5C22544A-7EE6-4342-B048-85BDC9FD1C3A}</a:tableStyleId>
              </a:tblPr>
              <a:tblGrid>
                <a:gridCol w="762000"/>
                <a:gridCol w="5671457"/>
                <a:gridCol w="2133600"/>
                <a:gridCol w="1948543"/>
              </a:tblGrid>
              <a:tr h="386341">
                <a:tc>
                  <a:txBody>
                    <a:bodyPr/>
                    <a:lstStyle/>
                    <a:p>
                      <a:pPr algn="ctr"/>
                      <a:r>
                        <a:rPr lang="en-US" smtClean="0"/>
                        <a:t>S No.</a:t>
                      </a:r>
                      <a:endParaRPr lang="en-US"/>
                    </a:p>
                  </a:txBody>
                  <a:tcPr/>
                </a:tc>
                <a:tc>
                  <a:txBody>
                    <a:bodyPr/>
                    <a:lstStyle/>
                    <a:p>
                      <a:pPr algn="ctr"/>
                      <a:r>
                        <a:rPr lang="en-US" smtClean="0"/>
                        <a:t>Particulars</a:t>
                      </a:r>
                      <a:endParaRPr lang="en-US"/>
                    </a:p>
                  </a:txBody>
                  <a:tcPr/>
                </a:tc>
                <a:tc>
                  <a:txBody>
                    <a:bodyPr/>
                    <a:lstStyle/>
                    <a:p>
                      <a:pPr algn="ctr"/>
                      <a:r>
                        <a:rPr lang="en-US" err="1" smtClean="0"/>
                        <a:t>Ind</a:t>
                      </a:r>
                      <a:r>
                        <a:rPr lang="en-US" smtClean="0"/>
                        <a:t> AS</a:t>
                      </a:r>
                      <a:endParaRPr lang="en-US"/>
                    </a:p>
                  </a:txBody>
                  <a:tcPr/>
                </a:tc>
                <a:tc>
                  <a:txBody>
                    <a:bodyPr/>
                    <a:lstStyle/>
                    <a:p>
                      <a:pPr algn="ctr"/>
                      <a:r>
                        <a:rPr lang="en-US" smtClean="0"/>
                        <a:t>ICDS</a:t>
                      </a:r>
                      <a:endParaRPr lang="en-US"/>
                    </a:p>
                  </a:txBody>
                  <a:tcPr/>
                </a:tc>
              </a:tr>
              <a:tr h="981061">
                <a:tc>
                  <a:txBody>
                    <a:bodyPr/>
                    <a:lstStyle/>
                    <a:p>
                      <a:pPr algn="ctr"/>
                      <a:r>
                        <a:rPr lang="en-US" sz="2000" smtClean="0"/>
                        <a:t>1</a:t>
                      </a:r>
                      <a:endParaRPr lang="en-US" sz="2000"/>
                    </a:p>
                  </a:txBody>
                  <a:tcPr/>
                </a:tc>
                <a:tc>
                  <a:txBody>
                    <a:bodyPr/>
                    <a:lstStyle/>
                    <a:p>
                      <a:r>
                        <a:rPr lang="en-US" sz="2000" smtClean="0"/>
                        <a:t>Presentation of Financial Statements</a:t>
                      </a:r>
                    </a:p>
                    <a:p>
                      <a:r>
                        <a:rPr lang="en-US" sz="2000" smtClean="0"/>
                        <a:t>Accounting Policies, changes in Accounting Estimates &amp; Errors</a:t>
                      </a:r>
                      <a:endParaRPr lang="en-US" sz="2000"/>
                    </a:p>
                  </a:txBody>
                  <a:tcPr/>
                </a:tc>
                <a:tc>
                  <a:txBody>
                    <a:bodyPr/>
                    <a:lstStyle/>
                    <a:p>
                      <a:pPr algn="ctr"/>
                      <a:r>
                        <a:rPr lang="en-US" sz="2000" smtClean="0"/>
                        <a:t>1</a:t>
                      </a:r>
                    </a:p>
                    <a:p>
                      <a:pPr algn="ctr"/>
                      <a:r>
                        <a:rPr lang="en-US" sz="2000" baseline="0" smtClean="0"/>
                        <a:t>8 </a:t>
                      </a:r>
                      <a:endParaRPr lang="en-US" sz="2000"/>
                    </a:p>
                  </a:txBody>
                  <a:tcPr/>
                </a:tc>
                <a:tc>
                  <a:txBody>
                    <a:bodyPr/>
                    <a:lstStyle/>
                    <a:p>
                      <a:pPr algn="ctr"/>
                      <a:r>
                        <a:rPr lang="en-US" sz="2000" smtClean="0"/>
                        <a:t>I</a:t>
                      </a:r>
                      <a:endParaRPr lang="en-US" sz="2000"/>
                    </a:p>
                  </a:txBody>
                  <a:tcPr/>
                </a:tc>
              </a:tr>
              <a:tr h="386479">
                <a:tc>
                  <a:txBody>
                    <a:bodyPr/>
                    <a:lstStyle/>
                    <a:p>
                      <a:pPr algn="ctr"/>
                      <a:r>
                        <a:rPr lang="en-US" sz="2000" smtClean="0"/>
                        <a:t>2</a:t>
                      </a:r>
                      <a:endParaRPr lang="en-US" sz="2000"/>
                    </a:p>
                  </a:txBody>
                  <a:tcPr/>
                </a:tc>
                <a:tc>
                  <a:txBody>
                    <a:bodyPr/>
                    <a:lstStyle/>
                    <a:p>
                      <a:r>
                        <a:rPr lang="en-US" sz="2000" smtClean="0"/>
                        <a:t>Inventories</a:t>
                      </a:r>
                      <a:endParaRPr lang="en-US" sz="2000"/>
                    </a:p>
                  </a:txBody>
                  <a:tcPr/>
                </a:tc>
                <a:tc>
                  <a:txBody>
                    <a:bodyPr/>
                    <a:lstStyle/>
                    <a:p>
                      <a:pPr algn="ctr"/>
                      <a:r>
                        <a:rPr lang="en-US" sz="2000" smtClean="0"/>
                        <a:t>2</a:t>
                      </a:r>
                      <a:endParaRPr lang="en-US" sz="2000"/>
                    </a:p>
                  </a:txBody>
                  <a:tcPr/>
                </a:tc>
                <a:tc>
                  <a:txBody>
                    <a:bodyPr/>
                    <a:lstStyle/>
                    <a:p>
                      <a:pPr algn="ctr"/>
                      <a:r>
                        <a:rPr lang="en-US" sz="2000" smtClean="0"/>
                        <a:t>II</a:t>
                      </a:r>
                      <a:endParaRPr lang="en-US" sz="2000"/>
                    </a:p>
                  </a:txBody>
                  <a:tcPr/>
                </a:tc>
              </a:tr>
              <a:tr h="386479">
                <a:tc>
                  <a:txBody>
                    <a:bodyPr/>
                    <a:lstStyle/>
                    <a:p>
                      <a:pPr algn="ctr"/>
                      <a:r>
                        <a:rPr lang="en-US" sz="2000" smtClean="0"/>
                        <a:t>3</a:t>
                      </a:r>
                      <a:endParaRPr lang="en-US" sz="2000"/>
                    </a:p>
                  </a:txBody>
                  <a:tcPr/>
                </a:tc>
                <a:tc>
                  <a:txBody>
                    <a:bodyPr/>
                    <a:lstStyle/>
                    <a:p>
                      <a:r>
                        <a:rPr lang="en-US" sz="2000" dirty="0" smtClean="0"/>
                        <a:t>Construction Contracts</a:t>
                      </a:r>
                      <a:endParaRPr lang="en-US" sz="2000" dirty="0"/>
                    </a:p>
                  </a:txBody>
                  <a:tcPr/>
                </a:tc>
                <a:tc>
                  <a:txBody>
                    <a:bodyPr/>
                    <a:lstStyle/>
                    <a:p>
                      <a:pPr algn="ctr"/>
                      <a:r>
                        <a:rPr lang="en-US" sz="2000" dirty="0" smtClean="0"/>
                        <a:t>11*</a:t>
                      </a:r>
                      <a:endParaRPr lang="en-US" sz="2000" dirty="0"/>
                    </a:p>
                  </a:txBody>
                  <a:tcPr/>
                </a:tc>
                <a:tc>
                  <a:txBody>
                    <a:bodyPr/>
                    <a:lstStyle/>
                    <a:p>
                      <a:pPr algn="ctr"/>
                      <a:r>
                        <a:rPr lang="en-US" sz="2000" smtClean="0"/>
                        <a:t>III</a:t>
                      </a:r>
                      <a:endParaRPr lang="en-US" sz="2000"/>
                    </a:p>
                  </a:txBody>
                  <a:tcPr/>
                </a:tc>
              </a:tr>
              <a:tr h="386479">
                <a:tc>
                  <a:txBody>
                    <a:bodyPr/>
                    <a:lstStyle/>
                    <a:p>
                      <a:pPr algn="ctr"/>
                      <a:r>
                        <a:rPr lang="en-US" sz="2000" smtClean="0"/>
                        <a:t>4</a:t>
                      </a:r>
                      <a:endParaRPr lang="en-US" sz="2000"/>
                    </a:p>
                  </a:txBody>
                  <a:tcPr/>
                </a:tc>
                <a:tc>
                  <a:txBody>
                    <a:bodyPr/>
                    <a:lstStyle/>
                    <a:p>
                      <a:r>
                        <a:rPr lang="en-US" sz="2000" smtClean="0"/>
                        <a:t>Revenue</a:t>
                      </a:r>
                      <a:endParaRPr lang="en-US" sz="2000"/>
                    </a:p>
                  </a:txBody>
                  <a:tcPr/>
                </a:tc>
                <a:tc>
                  <a:txBody>
                    <a:bodyPr/>
                    <a:lstStyle/>
                    <a:p>
                      <a:pPr algn="ctr"/>
                      <a:r>
                        <a:rPr lang="en-US" sz="2000" dirty="0" smtClean="0"/>
                        <a:t>18*</a:t>
                      </a:r>
                      <a:endParaRPr lang="en-US" sz="2000" dirty="0"/>
                    </a:p>
                  </a:txBody>
                  <a:tcPr/>
                </a:tc>
                <a:tc>
                  <a:txBody>
                    <a:bodyPr/>
                    <a:lstStyle/>
                    <a:p>
                      <a:pPr algn="ctr"/>
                      <a:r>
                        <a:rPr lang="en-US" sz="2000" smtClean="0"/>
                        <a:t>IV</a:t>
                      </a:r>
                      <a:endParaRPr lang="en-US" sz="2000"/>
                    </a:p>
                  </a:txBody>
                  <a:tcPr/>
                </a:tc>
              </a:tr>
              <a:tr h="386479">
                <a:tc>
                  <a:txBody>
                    <a:bodyPr/>
                    <a:lstStyle/>
                    <a:p>
                      <a:pPr algn="ctr"/>
                      <a:r>
                        <a:rPr lang="en-US" sz="2000" smtClean="0"/>
                        <a:t>5</a:t>
                      </a:r>
                      <a:endParaRPr lang="en-US" sz="2000"/>
                    </a:p>
                  </a:txBody>
                  <a:tcPr/>
                </a:tc>
                <a:tc>
                  <a:txBody>
                    <a:bodyPr/>
                    <a:lstStyle/>
                    <a:p>
                      <a:r>
                        <a:rPr lang="en-US" sz="2000" smtClean="0"/>
                        <a:t>Property, Plant and Equipment</a:t>
                      </a:r>
                      <a:endParaRPr lang="en-US" sz="2000"/>
                    </a:p>
                  </a:txBody>
                  <a:tcPr/>
                </a:tc>
                <a:tc>
                  <a:txBody>
                    <a:bodyPr/>
                    <a:lstStyle/>
                    <a:p>
                      <a:pPr algn="ctr"/>
                      <a:r>
                        <a:rPr lang="en-US" sz="2000" smtClean="0"/>
                        <a:t>16</a:t>
                      </a:r>
                      <a:endParaRPr lang="en-US" sz="2000"/>
                    </a:p>
                  </a:txBody>
                  <a:tcPr/>
                </a:tc>
                <a:tc>
                  <a:txBody>
                    <a:bodyPr/>
                    <a:lstStyle/>
                    <a:p>
                      <a:pPr algn="ctr"/>
                      <a:r>
                        <a:rPr lang="en-US" sz="2000" smtClean="0"/>
                        <a:t>V</a:t>
                      </a:r>
                      <a:endParaRPr lang="en-US" sz="2000"/>
                    </a:p>
                  </a:txBody>
                  <a:tcPr/>
                </a:tc>
              </a:tr>
              <a:tr h="386479">
                <a:tc>
                  <a:txBody>
                    <a:bodyPr/>
                    <a:lstStyle/>
                    <a:p>
                      <a:pPr algn="ctr"/>
                      <a:r>
                        <a:rPr lang="en-US" sz="2000" smtClean="0"/>
                        <a:t>6</a:t>
                      </a:r>
                      <a:endParaRPr lang="en-US" sz="2000"/>
                    </a:p>
                  </a:txBody>
                  <a:tcPr/>
                </a:tc>
                <a:tc>
                  <a:txBody>
                    <a:bodyPr/>
                    <a:lstStyle/>
                    <a:p>
                      <a:r>
                        <a:rPr lang="en-US" sz="2000" smtClean="0"/>
                        <a:t>The Effect of Changes in Foreign Exchange Rates</a:t>
                      </a:r>
                      <a:endParaRPr lang="en-US" sz="2000"/>
                    </a:p>
                  </a:txBody>
                  <a:tcPr/>
                </a:tc>
                <a:tc>
                  <a:txBody>
                    <a:bodyPr/>
                    <a:lstStyle/>
                    <a:p>
                      <a:pPr algn="ctr"/>
                      <a:r>
                        <a:rPr lang="en-US" sz="2000" smtClean="0"/>
                        <a:t>21</a:t>
                      </a:r>
                      <a:endParaRPr lang="en-US" sz="2000"/>
                    </a:p>
                  </a:txBody>
                  <a:tcPr/>
                </a:tc>
                <a:tc>
                  <a:txBody>
                    <a:bodyPr/>
                    <a:lstStyle/>
                    <a:p>
                      <a:pPr algn="ctr"/>
                      <a:r>
                        <a:rPr lang="en-US" sz="2000" smtClean="0"/>
                        <a:t>VI</a:t>
                      </a:r>
                      <a:endParaRPr lang="en-US" sz="2000"/>
                    </a:p>
                  </a:txBody>
                  <a:tcPr/>
                </a:tc>
              </a:tr>
              <a:tr h="386479">
                <a:tc>
                  <a:txBody>
                    <a:bodyPr/>
                    <a:lstStyle/>
                    <a:p>
                      <a:pPr algn="ctr"/>
                      <a:r>
                        <a:rPr lang="en-US" sz="2000" smtClean="0"/>
                        <a:t>7</a:t>
                      </a:r>
                      <a:endParaRPr lang="en-US" sz="2000"/>
                    </a:p>
                  </a:txBody>
                  <a:tcPr/>
                </a:tc>
                <a:tc>
                  <a:txBody>
                    <a:bodyPr/>
                    <a:lstStyle/>
                    <a:p>
                      <a:r>
                        <a:rPr lang="en-US" sz="2000" smtClean="0"/>
                        <a:t>Accounting for Govt. Grants</a:t>
                      </a:r>
                      <a:endParaRPr lang="en-US" sz="2000"/>
                    </a:p>
                  </a:txBody>
                  <a:tcPr/>
                </a:tc>
                <a:tc>
                  <a:txBody>
                    <a:bodyPr/>
                    <a:lstStyle/>
                    <a:p>
                      <a:pPr algn="ctr"/>
                      <a:r>
                        <a:rPr lang="en-US" sz="2000" smtClean="0"/>
                        <a:t>20</a:t>
                      </a:r>
                      <a:endParaRPr lang="en-US" sz="2000"/>
                    </a:p>
                  </a:txBody>
                  <a:tcPr/>
                </a:tc>
                <a:tc>
                  <a:txBody>
                    <a:bodyPr/>
                    <a:lstStyle/>
                    <a:p>
                      <a:pPr algn="ctr"/>
                      <a:r>
                        <a:rPr lang="en-US" sz="2000" smtClean="0"/>
                        <a:t>VII</a:t>
                      </a:r>
                      <a:endParaRPr lang="en-US" sz="2000"/>
                    </a:p>
                  </a:txBody>
                  <a:tcPr/>
                </a:tc>
              </a:tr>
              <a:tr h="386479">
                <a:tc>
                  <a:txBody>
                    <a:bodyPr/>
                    <a:lstStyle/>
                    <a:p>
                      <a:pPr algn="ctr"/>
                      <a:r>
                        <a:rPr lang="en-US" sz="2000" smtClean="0"/>
                        <a:t>8</a:t>
                      </a:r>
                      <a:endParaRPr lang="en-US" sz="2000"/>
                    </a:p>
                  </a:txBody>
                  <a:tcPr/>
                </a:tc>
                <a:tc>
                  <a:txBody>
                    <a:bodyPr/>
                    <a:lstStyle/>
                    <a:p>
                      <a:r>
                        <a:rPr lang="en-US" sz="2000" smtClean="0"/>
                        <a:t>Financial Instruments</a:t>
                      </a:r>
                      <a:endParaRPr lang="en-US" sz="2000"/>
                    </a:p>
                  </a:txBody>
                  <a:tcPr/>
                </a:tc>
                <a:tc>
                  <a:txBody>
                    <a:bodyPr/>
                    <a:lstStyle/>
                    <a:p>
                      <a:pPr algn="ctr"/>
                      <a:r>
                        <a:rPr lang="en-US" sz="2000" smtClean="0"/>
                        <a:t>109</a:t>
                      </a:r>
                      <a:endParaRPr lang="en-US" sz="2000"/>
                    </a:p>
                  </a:txBody>
                  <a:tcPr/>
                </a:tc>
                <a:tc>
                  <a:txBody>
                    <a:bodyPr/>
                    <a:lstStyle/>
                    <a:p>
                      <a:pPr algn="ctr"/>
                      <a:r>
                        <a:rPr lang="en-US" sz="2000" smtClean="0"/>
                        <a:t>VIII</a:t>
                      </a:r>
                      <a:endParaRPr lang="en-US" sz="2000"/>
                    </a:p>
                  </a:txBody>
                  <a:tcPr/>
                </a:tc>
              </a:tr>
              <a:tr h="386479">
                <a:tc>
                  <a:txBody>
                    <a:bodyPr/>
                    <a:lstStyle/>
                    <a:p>
                      <a:pPr algn="ctr"/>
                      <a:r>
                        <a:rPr lang="en-US" sz="2000" smtClean="0"/>
                        <a:t>9</a:t>
                      </a:r>
                      <a:endParaRPr lang="en-US" sz="2000"/>
                    </a:p>
                  </a:txBody>
                  <a:tcPr/>
                </a:tc>
                <a:tc>
                  <a:txBody>
                    <a:bodyPr/>
                    <a:lstStyle/>
                    <a:p>
                      <a:r>
                        <a:rPr lang="en-US" sz="2000" smtClean="0"/>
                        <a:t>Borrowing Costs</a:t>
                      </a:r>
                      <a:endParaRPr lang="en-US" sz="2000"/>
                    </a:p>
                  </a:txBody>
                  <a:tcPr/>
                </a:tc>
                <a:tc>
                  <a:txBody>
                    <a:bodyPr/>
                    <a:lstStyle/>
                    <a:p>
                      <a:pPr algn="ctr"/>
                      <a:r>
                        <a:rPr lang="en-US" sz="2000" smtClean="0"/>
                        <a:t>23</a:t>
                      </a:r>
                      <a:endParaRPr lang="en-US" sz="2000"/>
                    </a:p>
                  </a:txBody>
                  <a:tcPr/>
                </a:tc>
                <a:tc>
                  <a:txBody>
                    <a:bodyPr/>
                    <a:lstStyle/>
                    <a:p>
                      <a:pPr algn="ctr"/>
                      <a:r>
                        <a:rPr lang="en-US" sz="2000" smtClean="0"/>
                        <a:t>IX</a:t>
                      </a:r>
                      <a:endParaRPr lang="en-US" sz="2000"/>
                    </a:p>
                  </a:txBody>
                  <a:tcPr/>
                </a:tc>
              </a:tr>
              <a:tr h="683770">
                <a:tc>
                  <a:txBody>
                    <a:bodyPr/>
                    <a:lstStyle/>
                    <a:p>
                      <a:pPr algn="ctr"/>
                      <a:r>
                        <a:rPr lang="en-US" sz="2000" dirty="0" smtClean="0"/>
                        <a:t>10</a:t>
                      </a:r>
                      <a:endParaRPr lang="en-US" sz="2000" dirty="0"/>
                    </a:p>
                  </a:txBody>
                  <a:tcPr/>
                </a:tc>
                <a:tc>
                  <a:txBody>
                    <a:bodyPr/>
                    <a:lstStyle/>
                    <a:p>
                      <a:r>
                        <a:rPr lang="en-US" sz="2000" smtClean="0"/>
                        <a:t>Provisions, Contingent Liabilities</a:t>
                      </a:r>
                      <a:r>
                        <a:rPr lang="en-US" sz="2000" baseline="0" smtClean="0"/>
                        <a:t> and Contingent Assets</a:t>
                      </a:r>
                      <a:endParaRPr lang="en-US" sz="2000"/>
                    </a:p>
                  </a:txBody>
                  <a:tcPr/>
                </a:tc>
                <a:tc>
                  <a:txBody>
                    <a:bodyPr/>
                    <a:lstStyle/>
                    <a:p>
                      <a:pPr algn="ctr"/>
                      <a:r>
                        <a:rPr lang="en-US" sz="2000" smtClean="0"/>
                        <a:t>37</a:t>
                      </a:r>
                      <a:endParaRPr lang="en-US" sz="2000"/>
                    </a:p>
                  </a:txBody>
                  <a:tcPr/>
                </a:tc>
                <a:tc>
                  <a:txBody>
                    <a:bodyPr/>
                    <a:lstStyle/>
                    <a:p>
                      <a:pPr algn="ctr"/>
                      <a:r>
                        <a:rPr lang="en-US" sz="2000" dirty="0" smtClean="0"/>
                        <a:t>X</a:t>
                      </a:r>
                      <a:endParaRPr lang="en-US" sz="2000" dirty="0"/>
                    </a:p>
                  </a:txBody>
                  <a:tcPr/>
                </a:tc>
              </a:tr>
            </a:tbl>
          </a:graphicData>
        </a:graphic>
      </p:graphicFrame>
      <p:sp>
        <p:nvSpPr>
          <p:cNvPr id="4" name="TextBox 3"/>
          <p:cNvSpPr txBox="1"/>
          <p:nvPr/>
        </p:nvSpPr>
        <p:spPr>
          <a:xfrm>
            <a:off x="838200" y="6319061"/>
            <a:ext cx="10515600" cy="369332"/>
          </a:xfrm>
          <a:prstGeom prst="rect">
            <a:avLst/>
          </a:prstGeom>
          <a:noFill/>
        </p:spPr>
        <p:txBody>
          <a:bodyPr wrap="square" rtlCol="0">
            <a:spAutoFit/>
          </a:bodyPr>
          <a:lstStyle/>
          <a:p>
            <a:r>
              <a:rPr lang="en-US" dirty="0" smtClean="0"/>
              <a:t>* Replaced with </a:t>
            </a:r>
            <a:r>
              <a:rPr lang="en-US" dirty="0" err="1" smtClean="0"/>
              <a:t>Ind</a:t>
            </a:r>
            <a:r>
              <a:rPr lang="en-US" dirty="0" smtClean="0"/>
              <a:t> AS 115 ‘Revenue from Contracts with Customers’ </a:t>
            </a:r>
            <a:r>
              <a:rPr lang="en-US" dirty="0" err="1" smtClean="0"/>
              <a:t>w.e.f</a:t>
            </a:r>
            <a:r>
              <a:rPr lang="en-US" dirty="0" smtClean="0"/>
              <a:t>. 1.4.2018</a:t>
            </a:r>
            <a:endParaRPr lang="en-US" dirty="0"/>
          </a:p>
        </p:txBody>
      </p:sp>
    </p:spTree>
    <p:extLst>
      <p:ext uri="{BB962C8B-B14F-4D97-AF65-F5344CB8AC3E}">
        <p14:creationId xmlns:p14="http://schemas.microsoft.com/office/powerpoint/2010/main" val="446332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943" y="365125"/>
            <a:ext cx="10907486" cy="1325563"/>
          </a:xfrm>
        </p:spPr>
        <p:txBody>
          <a:bodyPr>
            <a:noAutofit/>
          </a:bodyPr>
          <a:lstStyle/>
          <a:p>
            <a:pPr algn="ctr"/>
            <a:r>
              <a:rPr lang="en-US" sz="2800" dirty="0" smtClean="0">
                <a:solidFill>
                  <a:srgbClr val="FF0000"/>
                </a:solidFill>
              </a:rPr>
              <a:t>Presentation of financial Statements</a:t>
            </a:r>
            <a:br>
              <a:rPr lang="en-US" sz="2800" dirty="0" smtClean="0">
                <a:solidFill>
                  <a:srgbClr val="FF0000"/>
                </a:solidFill>
              </a:rPr>
            </a:br>
            <a:r>
              <a:rPr lang="en-US" sz="2800" dirty="0" smtClean="0"/>
              <a:t>Selection of accounting policies</a:t>
            </a:r>
            <a:endParaRPr lang="en-US" sz="2800" dirty="0"/>
          </a:p>
        </p:txBody>
      </p:sp>
      <p:sp>
        <p:nvSpPr>
          <p:cNvPr id="4" name="Text Placeholder 3"/>
          <p:cNvSpPr>
            <a:spLocks noGrp="1"/>
          </p:cNvSpPr>
          <p:nvPr>
            <p:ph type="body" idx="1"/>
          </p:nvPr>
        </p:nvSpPr>
        <p:spPr>
          <a:xfrm>
            <a:off x="576943" y="1894114"/>
            <a:ext cx="5420633" cy="424544"/>
          </a:xfrm>
        </p:spPr>
        <p:txBody>
          <a:bodyPr/>
          <a:lstStyle/>
          <a:p>
            <a:pPr algn="ctr"/>
            <a:r>
              <a:rPr lang="en-US" dirty="0" err="1" smtClean="0"/>
              <a:t>Ind</a:t>
            </a:r>
            <a:r>
              <a:rPr lang="en-US" dirty="0" smtClean="0"/>
              <a:t> AS 1 </a:t>
            </a:r>
            <a:endParaRPr lang="en-US" dirty="0"/>
          </a:p>
        </p:txBody>
      </p:sp>
      <p:sp>
        <p:nvSpPr>
          <p:cNvPr id="5" name="Content Placeholder 4"/>
          <p:cNvSpPr>
            <a:spLocks noGrp="1"/>
          </p:cNvSpPr>
          <p:nvPr>
            <p:ph sz="half" idx="2"/>
          </p:nvPr>
        </p:nvSpPr>
        <p:spPr>
          <a:xfrm>
            <a:off x="576944" y="2318658"/>
            <a:ext cx="5420632" cy="3871005"/>
          </a:xfrm>
        </p:spPr>
        <p:txBody>
          <a:bodyPr>
            <a:normAutofit fontScale="92500" lnSpcReduction="20000"/>
          </a:bodyPr>
          <a:lstStyle/>
          <a:p>
            <a:r>
              <a:rPr lang="en-US" dirty="0" smtClean="0"/>
              <a:t>When an </a:t>
            </a:r>
            <a:r>
              <a:rPr lang="en-US" dirty="0" err="1" smtClean="0"/>
              <a:t>Ind</a:t>
            </a:r>
            <a:r>
              <a:rPr lang="en-US" dirty="0" smtClean="0"/>
              <a:t> AS specifically applies to a transaction, other event or condition, the accounting policy or policies applies to that item shall be determined by applying the </a:t>
            </a:r>
            <a:r>
              <a:rPr lang="en-US" dirty="0" err="1" smtClean="0"/>
              <a:t>Ind</a:t>
            </a:r>
            <a:r>
              <a:rPr lang="en-US" dirty="0" smtClean="0"/>
              <a:t> AS.</a:t>
            </a:r>
          </a:p>
          <a:p>
            <a:r>
              <a:rPr lang="en-US" dirty="0" smtClean="0"/>
              <a:t>In the absence of standard specifically applied, the management may first consider recent pronouncement of IASB, then other standard setting bodies, other accounting literature and accepted industry practices.</a:t>
            </a:r>
            <a:endParaRPr lang="en-US" dirty="0"/>
          </a:p>
        </p:txBody>
      </p:sp>
      <p:sp>
        <p:nvSpPr>
          <p:cNvPr id="6" name="Text Placeholder 5"/>
          <p:cNvSpPr>
            <a:spLocks noGrp="1"/>
          </p:cNvSpPr>
          <p:nvPr>
            <p:ph type="body" sz="quarter" idx="3"/>
          </p:nvPr>
        </p:nvSpPr>
        <p:spPr>
          <a:xfrm>
            <a:off x="6172199" y="1894113"/>
            <a:ext cx="5312229" cy="424545"/>
          </a:xfrm>
        </p:spPr>
        <p:txBody>
          <a:bodyPr/>
          <a:lstStyle/>
          <a:p>
            <a:pPr algn="ctr"/>
            <a:r>
              <a:rPr lang="en-US" dirty="0" smtClean="0"/>
              <a:t>ICDS I</a:t>
            </a:r>
            <a:endParaRPr lang="en-US" dirty="0"/>
          </a:p>
        </p:txBody>
      </p:sp>
      <p:sp>
        <p:nvSpPr>
          <p:cNvPr id="7" name="Content Placeholder 6"/>
          <p:cNvSpPr>
            <a:spLocks noGrp="1"/>
          </p:cNvSpPr>
          <p:nvPr>
            <p:ph sz="quarter" idx="4"/>
          </p:nvPr>
        </p:nvSpPr>
        <p:spPr>
          <a:xfrm>
            <a:off x="6172200" y="2318658"/>
            <a:ext cx="5312228" cy="3871005"/>
          </a:xfrm>
        </p:spPr>
        <p:txBody>
          <a:bodyPr>
            <a:normAutofit fontScale="92500"/>
          </a:bodyPr>
          <a:lstStyle/>
          <a:p>
            <a:r>
              <a:rPr lang="en-US" dirty="0" smtClean="0"/>
              <a:t>To represent a true and fair view of state of affairs and income of the business or profession:</a:t>
            </a:r>
          </a:p>
          <a:p>
            <a:pPr lvl="1"/>
            <a:r>
              <a:rPr lang="en-US" dirty="0" smtClean="0"/>
              <a:t>a) the treatment and presentation of transactions shall be governed by their substance and not merely by the legal form and</a:t>
            </a:r>
          </a:p>
          <a:p>
            <a:pPr lvl="1"/>
            <a:r>
              <a:rPr lang="en-US" dirty="0" smtClean="0"/>
              <a:t>b) marked to market loss or an expected loss shall not be </a:t>
            </a:r>
            <a:r>
              <a:rPr lang="en-US" dirty="0" err="1" smtClean="0"/>
              <a:t>recognised</a:t>
            </a:r>
            <a:r>
              <a:rPr lang="en-US" dirty="0" smtClean="0"/>
              <a:t> unless is is in accordance with the provisions of any other ICDS.</a:t>
            </a:r>
            <a:endParaRPr lang="en-US" dirty="0"/>
          </a:p>
        </p:txBody>
      </p:sp>
    </p:spTree>
    <p:extLst>
      <p:ext uri="{BB962C8B-B14F-4D97-AF65-F5344CB8AC3E}">
        <p14:creationId xmlns:p14="http://schemas.microsoft.com/office/powerpoint/2010/main" val="1681127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1008</TotalTime>
  <Words>3869</Words>
  <Application>Microsoft Macintosh PowerPoint</Application>
  <PresentationFormat>Widescreen</PresentationFormat>
  <Paragraphs>327</Paragraphs>
  <Slides>41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Calibri</vt:lpstr>
      <vt:lpstr>Calibri Light</vt:lpstr>
      <vt:lpstr>Arial</vt:lpstr>
      <vt:lpstr>Office Theme</vt:lpstr>
      <vt:lpstr>Ind AS based Financial Statements  and  Impact on Taxable Income</vt:lpstr>
      <vt:lpstr>Overview</vt:lpstr>
      <vt:lpstr>Companies ( Indian Accounting Standards) Rules, 2015   ( as Amended)</vt:lpstr>
      <vt:lpstr>Companies ( Indian Accounting Standards) Rules, 2015  ( as Amended)</vt:lpstr>
      <vt:lpstr>Companies ( Indian Accounting Standards) Rules, 2015  ( as Amended)</vt:lpstr>
      <vt:lpstr>Implementation of Ind AS by NBFCs</vt:lpstr>
      <vt:lpstr>ICDS- Applicability</vt:lpstr>
      <vt:lpstr>ICDS and corresponding Ind AS</vt:lpstr>
      <vt:lpstr>Presentation of financial Statements Selection of accounting policies</vt:lpstr>
      <vt:lpstr>Accounting Policies, Changes in Accounting Estimates and Errors Changes in accounting policies</vt:lpstr>
      <vt:lpstr> Inventories  Cost of purchases  </vt:lpstr>
      <vt:lpstr> Inventories  cost formula  </vt:lpstr>
      <vt:lpstr>Construction Contracts Revenue from contracts with customers- recognition</vt:lpstr>
      <vt:lpstr>Construction Contracts Variable considerations, contingent considerations</vt:lpstr>
      <vt:lpstr>Revenue Recognition</vt:lpstr>
      <vt:lpstr>Revenue Non cash considerations</vt:lpstr>
      <vt:lpstr>Property Plant and Equipment Major parts</vt:lpstr>
      <vt:lpstr>Property Plant and Equipment Estimated costs of dismantling, removing or restoring items of property, plant &amp; equipment</vt:lpstr>
      <vt:lpstr>Property Plant and Equipment Costs to be capitalised</vt:lpstr>
      <vt:lpstr>Property Plant and Equipment Non-monetary consideration</vt:lpstr>
      <vt:lpstr>The Effect of Changes in Foreign Exchange Rates Conversion at period end for non-monetary foreign currency items</vt:lpstr>
      <vt:lpstr>Accounting For Govt. Grants General recognition principle</vt:lpstr>
      <vt:lpstr> Accounting For Govt. Grants Non- monetary Govt. grants </vt:lpstr>
      <vt:lpstr>Securities/Financial Instruments Scope</vt:lpstr>
      <vt:lpstr>Securities/Financial Instruments Initial measurement</vt:lpstr>
      <vt:lpstr>Securities/Financial Instruments Subsequent measurement</vt:lpstr>
      <vt:lpstr>Borrowing Costs Exception in scope</vt:lpstr>
      <vt:lpstr>Borrowing Costs Meaning of qualifying asset</vt:lpstr>
      <vt:lpstr>Borrowing Costs Cessation of capitalisation</vt:lpstr>
      <vt:lpstr>Borrowing Costs Suspension of capitalisation</vt:lpstr>
      <vt:lpstr>Provisions, Contingent Liabilities and Contingent Assets Recognition of provision</vt:lpstr>
      <vt:lpstr>Provisions, Contingent Liabilities and Contingent Assets Recognition of Contingent Asset</vt:lpstr>
      <vt:lpstr>Ind AS which have no corresponding ICDS but have tax issues</vt:lpstr>
      <vt:lpstr>Ind AS 17 Leases</vt:lpstr>
      <vt:lpstr>Ind AS 38 Intangible Assets</vt:lpstr>
      <vt:lpstr>Ind AS 40  Investment Property</vt:lpstr>
      <vt:lpstr>Ind AS 41 Agriculture</vt:lpstr>
      <vt:lpstr>Ind AS 106 Exploration for and Evaluation of Mineral Resources</vt:lpstr>
      <vt:lpstr>Ind AS 114 Regulatory Deferral Accounts</vt:lpstr>
      <vt:lpstr>Ind AS based financial statements and MAT</vt:lpstr>
      <vt:lpstr>Thank you.  Contact me at: anil54@gmail.com 9811320203</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Anil Sharma</dc:creator>
  <cp:lastModifiedBy>Anil Sharma</cp:lastModifiedBy>
  <cp:revision>75</cp:revision>
  <cp:lastPrinted>2018-08-03T17:20:23Z</cp:lastPrinted>
  <dcterms:created xsi:type="dcterms:W3CDTF">2018-07-31T17:26:01Z</dcterms:created>
  <dcterms:modified xsi:type="dcterms:W3CDTF">2018-08-04T03:36:48Z</dcterms:modified>
</cp:coreProperties>
</file>