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0" r:id="rId3"/>
    <p:sldId id="305" r:id="rId4"/>
    <p:sldId id="286" r:id="rId5"/>
    <p:sldId id="264" r:id="rId6"/>
    <p:sldId id="261" r:id="rId7"/>
    <p:sldId id="265" r:id="rId8"/>
    <p:sldId id="267" r:id="rId9"/>
    <p:sldId id="268" r:id="rId10"/>
    <p:sldId id="270" r:id="rId11"/>
    <p:sldId id="272" r:id="rId12"/>
    <p:sldId id="273" r:id="rId13"/>
    <p:sldId id="293" r:id="rId14"/>
    <p:sldId id="271" r:id="rId15"/>
    <p:sldId id="269" r:id="rId16"/>
    <p:sldId id="287" r:id="rId17"/>
    <p:sldId id="274" r:id="rId18"/>
    <p:sldId id="288" r:id="rId19"/>
    <p:sldId id="275" r:id="rId20"/>
    <p:sldId id="295" r:id="rId21"/>
    <p:sldId id="302" r:id="rId22"/>
    <p:sldId id="296" r:id="rId23"/>
    <p:sldId id="297" r:id="rId24"/>
    <p:sldId id="298" r:id="rId25"/>
    <p:sldId id="290" r:id="rId26"/>
    <p:sldId id="300" r:id="rId27"/>
    <p:sldId id="299" r:id="rId28"/>
    <p:sldId id="301" r:id="rId29"/>
    <p:sldId id="291" r:id="rId30"/>
    <p:sldId id="294" r:id="rId31"/>
    <p:sldId id="292" r:id="rId32"/>
    <p:sldId id="303" r:id="rId33"/>
    <p:sldId id="306" r:id="rId34"/>
    <p:sldId id="280" r:id="rId35"/>
    <p:sldId id="281" r:id="rId36"/>
    <p:sldId id="282" r:id="rId37"/>
    <p:sldId id="283" r:id="rId38"/>
    <p:sldId id="284" r:id="rId39"/>
    <p:sldId id="304" r:id="rId40"/>
    <p:sldId id="26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A4DB7-1A23-42DE-8202-F6C734550A8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IN"/>
        </a:p>
      </dgm:t>
    </dgm:pt>
    <dgm:pt modelId="{408B8075-FEA9-4997-8995-7777631E9BCF}">
      <dgm:prSet phldrT="[Text]"/>
      <dgm:spPr/>
      <dgm:t>
        <a:bodyPr/>
        <a:lstStyle/>
        <a:p>
          <a:r>
            <a:rPr lang="en-IN" dirty="0" smtClean="0"/>
            <a:t>SGST</a:t>
          </a:r>
          <a:endParaRPr lang="en-IN" dirty="0"/>
        </a:p>
      </dgm:t>
    </dgm:pt>
    <dgm:pt modelId="{4DF3B4E5-BE89-4BA4-9EBD-FFC4CD0761DA}" type="parTrans" cxnId="{21002AD0-F6C4-4936-A944-A5C5DD6D077E}">
      <dgm:prSet/>
      <dgm:spPr/>
      <dgm:t>
        <a:bodyPr/>
        <a:lstStyle/>
        <a:p>
          <a:endParaRPr lang="en-IN"/>
        </a:p>
      </dgm:t>
    </dgm:pt>
    <dgm:pt modelId="{7C405FBA-6F46-444C-B0B2-8EB88F569114}" type="sibTrans" cxnId="{21002AD0-F6C4-4936-A944-A5C5DD6D077E}">
      <dgm:prSet/>
      <dgm:spPr/>
      <dgm:t>
        <a:bodyPr/>
        <a:lstStyle/>
        <a:p>
          <a:endParaRPr lang="en-IN"/>
        </a:p>
      </dgm:t>
    </dgm:pt>
    <dgm:pt modelId="{36FDE4DA-457A-457A-9785-1A56B69E19FD}">
      <dgm:prSet phldrT="[Text]" custT="1"/>
      <dgm:spPr/>
      <dgm:t>
        <a:bodyPr/>
        <a:lstStyle/>
        <a:p>
          <a:pPr rtl="0"/>
          <a:r>
            <a:rPr lang="en-US" sz="2000" dirty="0" smtClean="0"/>
            <a:t>VAT/sales tax</a:t>
          </a:r>
          <a:endParaRPr lang="en-IN" sz="2000" dirty="0"/>
        </a:p>
      </dgm:t>
    </dgm:pt>
    <dgm:pt modelId="{22A64AA6-4105-4DE5-BF18-510A32704B77}" type="parTrans" cxnId="{6E884BE3-4930-40B4-91E5-51D1D4B1626F}">
      <dgm:prSet/>
      <dgm:spPr/>
      <dgm:t>
        <a:bodyPr/>
        <a:lstStyle/>
        <a:p>
          <a:endParaRPr lang="en-IN"/>
        </a:p>
      </dgm:t>
    </dgm:pt>
    <dgm:pt modelId="{DDD57F39-EA2C-4C0E-856A-4CDE2DF86D66}" type="sibTrans" cxnId="{6E884BE3-4930-40B4-91E5-51D1D4B1626F}">
      <dgm:prSet/>
      <dgm:spPr/>
      <dgm:t>
        <a:bodyPr/>
        <a:lstStyle/>
        <a:p>
          <a:endParaRPr lang="en-IN"/>
        </a:p>
      </dgm:t>
    </dgm:pt>
    <dgm:pt modelId="{7D544F52-7058-44AE-879C-54CCE73B3C67}">
      <dgm:prSet phldrT="[Text]"/>
      <dgm:spPr/>
      <dgm:t>
        <a:bodyPr/>
        <a:lstStyle/>
        <a:p>
          <a:r>
            <a:rPr lang="en-IN" dirty="0" smtClean="0"/>
            <a:t>CGST</a:t>
          </a:r>
          <a:endParaRPr lang="en-IN" dirty="0"/>
        </a:p>
      </dgm:t>
    </dgm:pt>
    <dgm:pt modelId="{8C7C948D-1876-4AE7-9E37-F2B9F55A0157}" type="parTrans" cxnId="{710EFA3E-6433-424D-B867-A6CA5B22B46F}">
      <dgm:prSet/>
      <dgm:spPr/>
      <dgm:t>
        <a:bodyPr/>
        <a:lstStyle/>
        <a:p>
          <a:endParaRPr lang="en-IN"/>
        </a:p>
      </dgm:t>
    </dgm:pt>
    <dgm:pt modelId="{45C5A5FE-82F6-48BC-907C-B71BB3680430}" type="sibTrans" cxnId="{710EFA3E-6433-424D-B867-A6CA5B22B46F}">
      <dgm:prSet/>
      <dgm:spPr/>
      <dgm:t>
        <a:bodyPr/>
        <a:lstStyle/>
        <a:p>
          <a:endParaRPr lang="en-IN"/>
        </a:p>
      </dgm:t>
    </dgm:pt>
    <dgm:pt modelId="{543F8C32-6BD8-4AD4-9185-9190A07FABFC}">
      <dgm:prSet phldrT="[Text]" custT="1"/>
      <dgm:spPr/>
      <dgm:t>
        <a:bodyPr/>
        <a:lstStyle/>
        <a:p>
          <a:pPr rtl="0"/>
          <a:r>
            <a:rPr lang="en-US" sz="1800" dirty="0" smtClean="0"/>
            <a:t>Central Excise</a:t>
          </a:r>
          <a:endParaRPr lang="en-IN" sz="1800" dirty="0"/>
        </a:p>
      </dgm:t>
    </dgm:pt>
    <dgm:pt modelId="{8ACBF359-FC16-4D87-BF25-E0EE8764C0B3}" type="parTrans" cxnId="{FE0DF942-8336-4726-8C51-05FB1CDA3BE7}">
      <dgm:prSet/>
      <dgm:spPr/>
      <dgm:t>
        <a:bodyPr/>
        <a:lstStyle/>
        <a:p>
          <a:endParaRPr lang="en-IN"/>
        </a:p>
      </dgm:t>
    </dgm:pt>
    <dgm:pt modelId="{71473592-4E76-435A-A4B9-E8C606CC5DD6}" type="sibTrans" cxnId="{FE0DF942-8336-4726-8C51-05FB1CDA3BE7}">
      <dgm:prSet/>
      <dgm:spPr/>
      <dgm:t>
        <a:bodyPr/>
        <a:lstStyle/>
        <a:p>
          <a:endParaRPr lang="en-IN"/>
        </a:p>
      </dgm:t>
    </dgm:pt>
    <dgm:pt modelId="{E4543250-E8C5-4D15-9466-4064DB220A88}">
      <dgm:prSet phldrT="[Text]"/>
      <dgm:spPr/>
      <dgm:t>
        <a:bodyPr/>
        <a:lstStyle/>
        <a:p>
          <a:r>
            <a:rPr lang="en-IN" dirty="0" smtClean="0"/>
            <a:t>IGST</a:t>
          </a:r>
          <a:endParaRPr lang="en-IN" dirty="0"/>
        </a:p>
      </dgm:t>
    </dgm:pt>
    <dgm:pt modelId="{22212303-546B-444B-80CA-2A1046793976}" type="parTrans" cxnId="{B0C367F8-0189-4FEE-A09F-8327445969E7}">
      <dgm:prSet/>
      <dgm:spPr/>
      <dgm:t>
        <a:bodyPr/>
        <a:lstStyle/>
        <a:p>
          <a:endParaRPr lang="en-IN"/>
        </a:p>
      </dgm:t>
    </dgm:pt>
    <dgm:pt modelId="{C31E6957-D083-492F-B1FF-C5CE63C3E927}" type="sibTrans" cxnId="{B0C367F8-0189-4FEE-A09F-8327445969E7}">
      <dgm:prSet/>
      <dgm:spPr/>
      <dgm:t>
        <a:bodyPr/>
        <a:lstStyle/>
        <a:p>
          <a:endParaRPr lang="en-IN"/>
        </a:p>
      </dgm:t>
    </dgm:pt>
    <dgm:pt modelId="{7AF86434-1836-480A-B8A8-E52A2FB5FF76}">
      <dgm:prSet custT="1"/>
      <dgm:spPr/>
      <dgm:t>
        <a:bodyPr/>
        <a:lstStyle/>
        <a:p>
          <a:pPr rtl="0"/>
          <a:r>
            <a:rPr lang="en-US" sz="2000" dirty="0" smtClean="0"/>
            <a:t>Entertainment Tax</a:t>
          </a:r>
          <a:endParaRPr lang="en-US" sz="2000" dirty="0"/>
        </a:p>
      </dgm:t>
    </dgm:pt>
    <dgm:pt modelId="{1BB0E4EA-A90F-4B06-8FE6-6B25C8FEC4EE}" type="parTrans" cxnId="{B87CEFE2-44EF-4EE5-B089-FE45E7407E30}">
      <dgm:prSet/>
      <dgm:spPr/>
      <dgm:t>
        <a:bodyPr/>
        <a:lstStyle/>
        <a:p>
          <a:endParaRPr lang="en-IN"/>
        </a:p>
      </dgm:t>
    </dgm:pt>
    <dgm:pt modelId="{B7BE6E01-357F-4205-B896-04FA40E7F619}" type="sibTrans" cxnId="{B87CEFE2-44EF-4EE5-B089-FE45E7407E30}">
      <dgm:prSet/>
      <dgm:spPr/>
      <dgm:t>
        <a:bodyPr/>
        <a:lstStyle/>
        <a:p>
          <a:endParaRPr lang="en-IN"/>
        </a:p>
      </dgm:t>
    </dgm:pt>
    <dgm:pt modelId="{535937F7-FA4D-4A40-A634-B3CE52C32445}">
      <dgm:prSet custT="1"/>
      <dgm:spPr/>
      <dgm:t>
        <a:bodyPr/>
        <a:lstStyle/>
        <a:p>
          <a:pPr rtl="0"/>
          <a:r>
            <a:rPr lang="en-US" sz="2000" dirty="0" smtClean="0"/>
            <a:t>Luxury Tax</a:t>
          </a:r>
          <a:endParaRPr lang="en-US" sz="2000" dirty="0"/>
        </a:p>
      </dgm:t>
    </dgm:pt>
    <dgm:pt modelId="{156CB26B-629F-4118-8CC3-05F2FE472E6B}" type="parTrans" cxnId="{59A09B44-F07C-4577-ADAF-6D86AE0B2083}">
      <dgm:prSet/>
      <dgm:spPr/>
      <dgm:t>
        <a:bodyPr/>
        <a:lstStyle/>
        <a:p>
          <a:endParaRPr lang="en-IN"/>
        </a:p>
      </dgm:t>
    </dgm:pt>
    <dgm:pt modelId="{5F82B1B8-34D2-4F0B-ADAD-0AFFD3524CCF}" type="sibTrans" cxnId="{59A09B44-F07C-4577-ADAF-6D86AE0B2083}">
      <dgm:prSet/>
      <dgm:spPr/>
      <dgm:t>
        <a:bodyPr/>
        <a:lstStyle/>
        <a:p>
          <a:endParaRPr lang="en-IN"/>
        </a:p>
      </dgm:t>
    </dgm:pt>
    <dgm:pt modelId="{204DC7FD-D2BD-4A7A-AE5E-9600E1612892}">
      <dgm:prSet custT="1"/>
      <dgm:spPr/>
      <dgm:t>
        <a:bodyPr/>
        <a:lstStyle/>
        <a:p>
          <a:pPr rtl="0"/>
          <a:r>
            <a:rPr lang="en-US" sz="2000" dirty="0" smtClean="0"/>
            <a:t>Lottery Tax</a:t>
          </a:r>
          <a:endParaRPr lang="en-US" sz="2000" dirty="0"/>
        </a:p>
      </dgm:t>
    </dgm:pt>
    <dgm:pt modelId="{952A0CDA-8E3B-486F-BB09-22130BC91391}" type="parTrans" cxnId="{12280509-1933-4471-8FFF-AFECC20332D0}">
      <dgm:prSet/>
      <dgm:spPr/>
      <dgm:t>
        <a:bodyPr/>
        <a:lstStyle/>
        <a:p>
          <a:endParaRPr lang="en-IN"/>
        </a:p>
      </dgm:t>
    </dgm:pt>
    <dgm:pt modelId="{6DA51CF0-AF74-450D-B21F-1025B8CF297D}" type="sibTrans" cxnId="{12280509-1933-4471-8FFF-AFECC20332D0}">
      <dgm:prSet/>
      <dgm:spPr/>
      <dgm:t>
        <a:bodyPr/>
        <a:lstStyle/>
        <a:p>
          <a:endParaRPr lang="en-IN"/>
        </a:p>
      </dgm:t>
    </dgm:pt>
    <dgm:pt modelId="{CAC22D53-1C7B-46ED-A4CB-E2DD3AB1F643}">
      <dgm:prSet custT="1"/>
      <dgm:spPr/>
      <dgm:t>
        <a:bodyPr/>
        <a:lstStyle/>
        <a:p>
          <a:pPr rtl="0"/>
          <a:r>
            <a:rPr lang="en-US" sz="2000" dirty="0" smtClean="0"/>
            <a:t>Entry Tax</a:t>
          </a:r>
          <a:endParaRPr lang="en-US" sz="2000" dirty="0"/>
        </a:p>
      </dgm:t>
    </dgm:pt>
    <dgm:pt modelId="{7E6C5A54-075C-4E09-AFBB-44E383939C72}" type="parTrans" cxnId="{84937CA0-4FA5-40D4-856E-44E407F8E162}">
      <dgm:prSet/>
      <dgm:spPr/>
      <dgm:t>
        <a:bodyPr/>
        <a:lstStyle/>
        <a:p>
          <a:endParaRPr lang="en-IN"/>
        </a:p>
      </dgm:t>
    </dgm:pt>
    <dgm:pt modelId="{57120AE1-75BC-4B3E-AEE7-DD297B86C429}" type="sibTrans" cxnId="{84937CA0-4FA5-40D4-856E-44E407F8E162}">
      <dgm:prSet/>
      <dgm:spPr/>
      <dgm:t>
        <a:bodyPr/>
        <a:lstStyle/>
        <a:p>
          <a:endParaRPr lang="en-IN"/>
        </a:p>
      </dgm:t>
    </dgm:pt>
    <dgm:pt modelId="{61C63B8F-F24C-4980-941E-AE9188869498}">
      <dgm:prSet custT="1"/>
      <dgm:spPr/>
      <dgm:t>
        <a:bodyPr/>
        <a:lstStyle/>
        <a:p>
          <a:pPr rtl="0"/>
          <a:r>
            <a:rPr lang="en-US" sz="2000" dirty="0" smtClean="0"/>
            <a:t>Purchase Tax</a:t>
          </a:r>
          <a:endParaRPr lang="en-US" sz="2000" dirty="0"/>
        </a:p>
      </dgm:t>
    </dgm:pt>
    <dgm:pt modelId="{BC1BABE4-A22F-4D94-886A-65CF42230B4A}" type="parTrans" cxnId="{6E8EADCB-BAF2-47E7-A29E-D1603D6F50D1}">
      <dgm:prSet/>
      <dgm:spPr/>
      <dgm:t>
        <a:bodyPr/>
        <a:lstStyle/>
        <a:p>
          <a:endParaRPr lang="en-IN"/>
        </a:p>
      </dgm:t>
    </dgm:pt>
    <dgm:pt modelId="{5BDFAC94-81C9-4BA1-BFBE-EAF5183B5188}" type="sibTrans" cxnId="{6E8EADCB-BAF2-47E7-A29E-D1603D6F50D1}">
      <dgm:prSet/>
      <dgm:spPr/>
      <dgm:t>
        <a:bodyPr/>
        <a:lstStyle/>
        <a:p>
          <a:endParaRPr lang="en-IN"/>
        </a:p>
      </dgm:t>
    </dgm:pt>
    <dgm:pt modelId="{F0BF9B76-3DBA-4B0D-BE58-01CFB400CC4C}">
      <dgm:prSet custT="1"/>
      <dgm:spPr/>
      <dgm:t>
        <a:bodyPr/>
        <a:lstStyle/>
        <a:p>
          <a:pPr rtl="0"/>
          <a:r>
            <a:rPr lang="en-US" sz="2000" dirty="0" smtClean="0"/>
            <a:t>Stamp Duty</a:t>
          </a:r>
          <a:endParaRPr lang="en-US" sz="2000" dirty="0"/>
        </a:p>
      </dgm:t>
    </dgm:pt>
    <dgm:pt modelId="{FECF7BA5-BBF8-4689-85CA-76FD745FBC2D}" type="parTrans" cxnId="{5EDAC411-34E9-43F8-B5BD-78B93F98E7D8}">
      <dgm:prSet/>
      <dgm:spPr/>
      <dgm:t>
        <a:bodyPr/>
        <a:lstStyle/>
        <a:p>
          <a:endParaRPr lang="en-IN"/>
        </a:p>
      </dgm:t>
    </dgm:pt>
    <dgm:pt modelId="{FC52387E-2230-4BCD-A6FE-A85EF3685D84}" type="sibTrans" cxnId="{5EDAC411-34E9-43F8-B5BD-78B93F98E7D8}">
      <dgm:prSet/>
      <dgm:spPr/>
      <dgm:t>
        <a:bodyPr/>
        <a:lstStyle/>
        <a:p>
          <a:endParaRPr lang="en-IN"/>
        </a:p>
      </dgm:t>
    </dgm:pt>
    <dgm:pt modelId="{6C91EB2A-B74F-46F2-BCEF-9DDB2BDFF332}">
      <dgm:prSet custT="1"/>
      <dgm:spPr/>
      <dgm:t>
        <a:bodyPr/>
        <a:lstStyle/>
        <a:p>
          <a:pPr rtl="0"/>
          <a:r>
            <a:rPr lang="en-US" sz="2000" dirty="0" smtClean="0"/>
            <a:t>Goods and passenger Tax</a:t>
          </a:r>
          <a:endParaRPr lang="en-US" sz="2000" dirty="0"/>
        </a:p>
      </dgm:t>
    </dgm:pt>
    <dgm:pt modelId="{9DDAB6A2-5998-4D01-A489-C62B521F61EC}" type="parTrans" cxnId="{5B8A19D5-D106-4E88-A174-156AD5A70587}">
      <dgm:prSet/>
      <dgm:spPr/>
      <dgm:t>
        <a:bodyPr/>
        <a:lstStyle/>
        <a:p>
          <a:endParaRPr lang="en-IN"/>
        </a:p>
      </dgm:t>
    </dgm:pt>
    <dgm:pt modelId="{66BDEA6D-6C41-4299-A62F-A21C92DA9906}" type="sibTrans" cxnId="{5B8A19D5-D106-4E88-A174-156AD5A70587}">
      <dgm:prSet/>
      <dgm:spPr/>
      <dgm:t>
        <a:bodyPr/>
        <a:lstStyle/>
        <a:p>
          <a:endParaRPr lang="en-IN"/>
        </a:p>
      </dgm:t>
    </dgm:pt>
    <dgm:pt modelId="{83E86CFB-50B4-4E49-8186-24608E2751CF}">
      <dgm:prSet custT="1"/>
      <dgm:spPr/>
      <dgm:t>
        <a:bodyPr/>
        <a:lstStyle/>
        <a:p>
          <a:pPr rtl="0"/>
          <a:r>
            <a:rPr lang="en-US" sz="2000" dirty="0" smtClean="0"/>
            <a:t>Tax on vehicle</a:t>
          </a:r>
          <a:endParaRPr lang="en-US" sz="2000" dirty="0"/>
        </a:p>
      </dgm:t>
    </dgm:pt>
    <dgm:pt modelId="{A82F5B83-26CD-4F9B-AEC5-7145B5CA09C9}" type="parTrans" cxnId="{4CA72A92-E9B9-4DDC-BBC8-178F8BC2D707}">
      <dgm:prSet/>
      <dgm:spPr/>
      <dgm:t>
        <a:bodyPr/>
        <a:lstStyle/>
        <a:p>
          <a:endParaRPr lang="en-IN"/>
        </a:p>
      </dgm:t>
    </dgm:pt>
    <dgm:pt modelId="{31F24BEB-E524-4134-9972-3C9D427FA4D5}" type="sibTrans" cxnId="{4CA72A92-E9B9-4DDC-BBC8-178F8BC2D707}">
      <dgm:prSet/>
      <dgm:spPr/>
      <dgm:t>
        <a:bodyPr/>
        <a:lstStyle/>
        <a:p>
          <a:endParaRPr lang="en-IN"/>
        </a:p>
      </dgm:t>
    </dgm:pt>
    <dgm:pt modelId="{0CA4A307-0B81-4EEF-9E1F-B537822D9A09}">
      <dgm:prSet custT="1"/>
      <dgm:spPr/>
      <dgm:t>
        <a:bodyPr/>
        <a:lstStyle/>
        <a:p>
          <a:pPr rtl="0"/>
          <a:r>
            <a:rPr lang="en-US" sz="1800" dirty="0" smtClean="0"/>
            <a:t>Additional duties of Custom (CVD)</a:t>
          </a:r>
          <a:endParaRPr lang="en-US" sz="1800" dirty="0"/>
        </a:p>
      </dgm:t>
    </dgm:pt>
    <dgm:pt modelId="{34E89E1E-0597-4EC8-BF19-23F838770FB6}" type="parTrans" cxnId="{EA17B44D-02AE-4213-8664-524B476C693E}">
      <dgm:prSet/>
      <dgm:spPr/>
      <dgm:t>
        <a:bodyPr/>
        <a:lstStyle/>
        <a:p>
          <a:endParaRPr lang="en-IN"/>
        </a:p>
      </dgm:t>
    </dgm:pt>
    <dgm:pt modelId="{2B33552A-19D6-4E2E-A512-C43B10F096CC}" type="sibTrans" cxnId="{EA17B44D-02AE-4213-8664-524B476C693E}">
      <dgm:prSet/>
      <dgm:spPr/>
      <dgm:t>
        <a:bodyPr/>
        <a:lstStyle/>
        <a:p>
          <a:endParaRPr lang="en-IN"/>
        </a:p>
      </dgm:t>
    </dgm:pt>
    <dgm:pt modelId="{6E0E1007-4E92-4D3C-9078-F4F670154241}">
      <dgm:prSet custT="1"/>
      <dgm:spPr/>
      <dgm:t>
        <a:bodyPr/>
        <a:lstStyle/>
        <a:p>
          <a:pPr rtl="0"/>
          <a:r>
            <a:rPr lang="en-US" sz="1800" dirty="0" smtClean="0"/>
            <a:t>Service Tax</a:t>
          </a:r>
          <a:endParaRPr lang="en-US" sz="1800" dirty="0"/>
        </a:p>
      </dgm:t>
    </dgm:pt>
    <dgm:pt modelId="{EC9F0F24-22DB-4B58-B1CD-AD637CCE69C4}" type="parTrans" cxnId="{F9B84843-E5D7-4B8F-BEC7-4C921BB9642E}">
      <dgm:prSet/>
      <dgm:spPr/>
      <dgm:t>
        <a:bodyPr/>
        <a:lstStyle/>
        <a:p>
          <a:endParaRPr lang="en-IN"/>
        </a:p>
      </dgm:t>
    </dgm:pt>
    <dgm:pt modelId="{94B2A7FF-D152-40B7-98CA-881F67FB7511}" type="sibTrans" cxnId="{F9B84843-E5D7-4B8F-BEC7-4C921BB9642E}">
      <dgm:prSet/>
      <dgm:spPr/>
      <dgm:t>
        <a:bodyPr/>
        <a:lstStyle/>
        <a:p>
          <a:endParaRPr lang="en-IN"/>
        </a:p>
      </dgm:t>
    </dgm:pt>
    <dgm:pt modelId="{60C77373-CD53-423C-A9FA-E04339C56B27}">
      <dgm:prSet custT="1"/>
      <dgm:spPr/>
      <dgm:t>
        <a:bodyPr/>
        <a:lstStyle/>
        <a:p>
          <a:pPr rtl="0"/>
          <a:r>
            <a:rPr lang="en-US" sz="1800" dirty="0" smtClean="0"/>
            <a:t>Surcharges and all Cess</a:t>
          </a:r>
          <a:endParaRPr lang="en-US" sz="1800" dirty="0"/>
        </a:p>
      </dgm:t>
    </dgm:pt>
    <dgm:pt modelId="{E6ABB246-6EEF-45D1-A787-2A6D4FF602F7}" type="parTrans" cxnId="{E51F6095-2CA8-49C9-A414-D4C75469206C}">
      <dgm:prSet/>
      <dgm:spPr/>
      <dgm:t>
        <a:bodyPr/>
        <a:lstStyle/>
        <a:p>
          <a:endParaRPr lang="en-IN"/>
        </a:p>
      </dgm:t>
    </dgm:pt>
    <dgm:pt modelId="{1756308A-875B-4B28-B499-F8545BA53AC5}" type="sibTrans" cxnId="{E51F6095-2CA8-49C9-A414-D4C75469206C}">
      <dgm:prSet/>
      <dgm:spPr/>
      <dgm:t>
        <a:bodyPr/>
        <a:lstStyle/>
        <a:p>
          <a:endParaRPr lang="en-IN"/>
        </a:p>
      </dgm:t>
    </dgm:pt>
    <dgm:pt modelId="{A3C2CB6F-7ED6-46AF-9192-0BCD579C6EBD}">
      <dgm:prSet phldrT="[Text]" custT="1"/>
      <dgm:spPr/>
      <dgm:t>
        <a:bodyPr/>
        <a:lstStyle/>
        <a:p>
          <a:r>
            <a:rPr lang="en-IN" sz="1200" dirty="0" smtClean="0"/>
            <a:t> </a:t>
          </a:r>
          <a:r>
            <a:rPr lang="en-IN" sz="2000" dirty="0" smtClean="0"/>
            <a:t>Inter state supplies</a:t>
          </a:r>
          <a:endParaRPr lang="en-IN" sz="2000" dirty="0"/>
        </a:p>
      </dgm:t>
    </dgm:pt>
    <dgm:pt modelId="{8C2FF931-9EDE-4A86-B614-099375D95AD3}" type="sibTrans" cxnId="{17E6153F-A827-45F8-9BA2-02FC68065111}">
      <dgm:prSet/>
      <dgm:spPr/>
      <dgm:t>
        <a:bodyPr/>
        <a:lstStyle/>
        <a:p>
          <a:endParaRPr lang="en-IN"/>
        </a:p>
      </dgm:t>
    </dgm:pt>
    <dgm:pt modelId="{07EACF6F-5A03-4773-9474-216D9822C03D}" type="parTrans" cxnId="{17E6153F-A827-45F8-9BA2-02FC68065111}">
      <dgm:prSet/>
      <dgm:spPr/>
      <dgm:t>
        <a:bodyPr/>
        <a:lstStyle/>
        <a:p>
          <a:endParaRPr lang="en-IN"/>
        </a:p>
      </dgm:t>
    </dgm:pt>
    <dgm:pt modelId="{A7F85777-8BDE-416C-957A-B7C17640A05B}" type="pres">
      <dgm:prSet presAssocID="{1B6A4DB7-1A23-42DE-8202-F6C734550A8C}" presName="Name0" presStyleCnt="0">
        <dgm:presLayoutVars>
          <dgm:dir/>
          <dgm:animLvl val="lvl"/>
          <dgm:resizeHandles val="exact"/>
        </dgm:presLayoutVars>
      </dgm:prSet>
      <dgm:spPr/>
      <dgm:t>
        <a:bodyPr/>
        <a:lstStyle/>
        <a:p>
          <a:endParaRPr lang="en-IN"/>
        </a:p>
      </dgm:t>
    </dgm:pt>
    <dgm:pt modelId="{068499A2-D2AC-41E3-AB07-9A3A98C593E8}" type="pres">
      <dgm:prSet presAssocID="{1B6A4DB7-1A23-42DE-8202-F6C734550A8C}" presName="tSp" presStyleCnt="0"/>
      <dgm:spPr/>
    </dgm:pt>
    <dgm:pt modelId="{BED8254A-98C7-40E3-B52D-1472310BCF4F}" type="pres">
      <dgm:prSet presAssocID="{1B6A4DB7-1A23-42DE-8202-F6C734550A8C}" presName="bSp" presStyleCnt="0"/>
      <dgm:spPr/>
    </dgm:pt>
    <dgm:pt modelId="{0D404098-0283-4B9B-B1D3-9FC453B8579D}" type="pres">
      <dgm:prSet presAssocID="{1B6A4DB7-1A23-42DE-8202-F6C734550A8C}" presName="process" presStyleCnt="0"/>
      <dgm:spPr/>
    </dgm:pt>
    <dgm:pt modelId="{6A5C41CC-8D29-47C5-9496-7229183D7E9E}" type="pres">
      <dgm:prSet presAssocID="{408B8075-FEA9-4997-8995-7777631E9BCF}" presName="composite1" presStyleCnt="0"/>
      <dgm:spPr/>
    </dgm:pt>
    <dgm:pt modelId="{0FCFFD5B-7AD5-46BE-9FC1-2FD73D34CF7F}" type="pres">
      <dgm:prSet presAssocID="{408B8075-FEA9-4997-8995-7777631E9BCF}" presName="dummyNode1" presStyleLbl="node1" presStyleIdx="0" presStyleCnt="3"/>
      <dgm:spPr/>
    </dgm:pt>
    <dgm:pt modelId="{75CF3F5F-B178-46DC-95CE-9D1AB4C80C45}" type="pres">
      <dgm:prSet presAssocID="{408B8075-FEA9-4997-8995-7777631E9BCF}" presName="childNode1" presStyleLbl="bgAcc1" presStyleIdx="0" presStyleCnt="3" custScaleY="224281" custLinFactNeighborY="-19622">
        <dgm:presLayoutVars>
          <dgm:bulletEnabled val="1"/>
        </dgm:presLayoutVars>
      </dgm:prSet>
      <dgm:spPr/>
      <dgm:t>
        <a:bodyPr/>
        <a:lstStyle/>
        <a:p>
          <a:endParaRPr lang="en-IN"/>
        </a:p>
      </dgm:t>
    </dgm:pt>
    <dgm:pt modelId="{67E258C1-495E-4AC4-9584-2A213430FDBB}" type="pres">
      <dgm:prSet presAssocID="{408B8075-FEA9-4997-8995-7777631E9BCF}" presName="childNode1tx" presStyleLbl="bgAcc1" presStyleIdx="0" presStyleCnt="3">
        <dgm:presLayoutVars>
          <dgm:bulletEnabled val="1"/>
        </dgm:presLayoutVars>
      </dgm:prSet>
      <dgm:spPr/>
      <dgm:t>
        <a:bodyPr/>
        <a:lstStyle/>
        <a:p>
          <a:endParaRPr lang="en-IN"/>
        </a:p>
      </dgm:t>
    </dgm:pt>
    <dgm:pt modelId="{976610D7-59BD-45C5-AD8D-5AB7D6754047}" type="pres">
      <dgm:prSet presAssocID="{408B8075-FEA9-4997-8995-7777631E9BCF}" presName="parentNode1" presStyleLbl="node1" presStyleIdx="0" presStyleCnt="3" custLinFactY="23068" custLinFactNeighborX="-20020" custLinFactNeighborY="100000">
        <dgm:presLayoutVars>
          <dgm:chMax val="1"/>
          <dgm:bulletEnabled val="1"/>
        </dgm:presLayoutVars>
      </dgm:prSet>
      <dgm:spPr/>
      <dgm:t>
        <a:bodyPr/>
        <a:lstStyle/>
        <a:p>
          <a:endParaRPr lang="en-IN"/>
        </a:p>
      </dgm:t>
    </dgm:pt>
    <dgm:pt modelId="{596F5C12-F952-40EB-B8EF-726C81C74072}" type="pres">
      <dgm:prSet presAssocID="{408B8075-FEA9-4997-8995-7777631E9BCF}" presName="connSite1" presStyleCnt="0"/>
      <dgm:spPr/>
    </dgm:pt>
    <dgm:pt modelId="{07FB9DF6-CD95-4113-8F8E-64AC2572AAC0}" type="pres">
      <dgm:prSet presAssocID="{7C405FBA-6F46-444C-B0B2-8EB88F569114}" presName="Name9" presStyleLbl="sibTrans2D1" presStyleIdx="0" presStyleCnt="2" custLinFactNeighborX="3437" custLinFactNeighborY="-10078"/>
      <dgm:spPr/>
      <dgm:t>
        <a:bodyPr/>
        <a:lstStyle/>
        <a:p>
          <a:endParaRPr lang="en-IN"/>
        </a:p>
      </dgm:t>
    </dgm:pt>
    <dgm:pt modelId="{C46FD21F-0135-4F67-9F0D-7301105C8059}" type="pres">
      <dgm:prSet presAssocID="{7D544F52-7058-44AE-879C-54CCE73B3C67}" presName="composite2" presStyleCnt="0"/>
      <dgm:spPr/>
    </dgm:pt>
    <dgm:pt modelId="{A93FB661-8457-4941-AA20-3006114EEE74}" type="pres">
      <dgm:prSet presAssocID="{7D544F52-7058-44AE-879C-54CCE73B3C67}" presName="dummyNode2" presStyleLbl="node1" presStyleIdx="0" presStyleCnt="3"/>
      <dgm:spPr/>
    </dgm:pt>
    <dgm:pt modelId="{BA2D4960-A6B9-4025-B6D6-0DAE733F0CB8}" type="pres">
      <dgm:prSet presAssocID="{7D544F52-7058-44AE-879C-54CCE73B3C67}" presName="childNode2" presStyleLbl="bgAcc1" presStyleIdx="1" presStyleCnt="3" custScaleY="169875" custLinFactNeighborX="11926" custLinFactNeighborY="22983">
        <dgm:presLayoutVars>
          <dgm:bulletEnabled val="1"/>
        </dgm:presLayoutVars>
      </dgm:prSet>
      <dgm:spPr/>
      <dgm:t>
        <a:bodyPr/>
        <a:lstStyle/>
        <a:p>
          <a:endParaRPr lang="en-IN"/>
        </a:p>
      </dgm:t>
    </dgm:pt>
    <dgm:pt modelId="{43EC59FB-2E40-4586-BBE3-C570B2F07F27}" type="pres">
      <dgm:prSet presAssocID="{7D544F52-7058-44AE-879C-54CCE73B3C67}" presName="childNode2tx" presStyleLbl="bgAcc1" presStyleIdx="1" presStyleCnt="3">
        <dgm:presLayoutVars>
          <dgm:bulletEnabled val="1"/>
        </dgm:presLayoutVars>
      </dgm:prSet>
      <dgm:spPr/>
      <dgm:t>
        <a:bodyPr/>
        <a:lstStyle/>
        <a:p>
          <a:endParaRPr lang="en-IN"/>
        </a:p>
      </dgm:t>
    </dgm:pt>
    <dgm:pt modelId="{80BBC1DF-986F-4946-B87D-C65F905193DB}" type="pres">
      <dgm:prSet presAssocID="{7D544F52-7058-44AE-879C-54CCE73B3C67}" presName="parentNode2" presStyleLbl="node1" presStyleIdx="1" presStyleCnt="3" custLinFactNeighborY="-86313">
        <dgm:presLayoutVars>
          <dgm:chMax val="0"/>
          <dgm:bulletEnabled val="1"/>
        </dgm:presLayoutVars>
      </dgm:prSet>
      <dgm:spPr/>
      <dgm:t>
        <a:bodyPr/>
        <a:lstStyle/>
        <a:p>
          <a:endParaRPr lang="en-IN"/>
        </a:p>
      </dgm:t>
    </dgm:pt>
    <dgm:pt modelId="{449712BD-C7E2-4102-8210-2FBC607F9F86}" type="pres">
      <dgm:prSet presAssocID="{7D544F52-7058-44AE-879C-54CCE73B3C67}" presName="connSite2" presStyleCnt="0"/>
      <dgm:spPr/>
    </dgm:pt>
    <dgm:pt modelId="{F157C8F1-6F78-4EC0-8171-80F8DB7BA29C}" type="pres">
      <dgm:prSet presAssocID="{45C5A5FE-82F6-48BC-907C-B71BB3680430}" presName="Name18" presStyleLbl="sibTrans2D1" presStyleIdx="1" presStyleCnt="2"/>
      <dgm:spPr/>
      <dgm:t>
        <a:bodyPr/>
        <a:lstStyle/>
        <a:p>
          <a:endParaRPr lang="en-IN"/>
        </a:p>
      </dgm:t>
    </dgm:pt>
    <dgm:pt modelId="{B9249169-127A-4FF5-9D09-76809F7ED69D}" type="pres">
      <dgm:prSet presAssocID="{E4543250-E8C5-4D15-9466-4064DB220A88}" presName="composite1" presStyleCnt="0"/>
      <dgm:spPr/>
    </dgm:pt>
    <dgm:pt modelId="{30BEDBCC-8EA5-4C62-B7CB-3AE1EAF2949C}" type="pres">
      <dgm:prSet presAssocID="{E4543250-E8C5-4D15-9466-4064DB220A88}" presName="dummyNode1" presStyleLbl="node1" presStyleIdx="1" presStyleCnt="3"/>
      <dgm:spPr/>
    </dgm:pt>
    <dgm:pt modelId="{6A46AB1E-2827-47BF-B8B0-A1269B2AF83B}" type="pres">
      <dgm:prSet presAssocID="{E4543250-E8C5-4D15-9466-4064DB220A88}" presName="childNode1" presStyleLbl="bgAcc1" presStyleIdx="2" presStyleCnt="3" custScaleX="48461" custScaleY="92965" custLinFactNeighborX="14575" custLinFactNeighborY="11633">
        <dgm:presLayoutVars>
          <dgm:bulletEnabled val="1"/>
        </dgm:presLayoutVars>
      </dgm:prSet>
      <dgm:spPr/>
      <dgm:t>
        <a:bodyPr/>
        <a:lstStyle/>
        <a:p>
          <a:endParaRPr lang="en-IN"/>
        </a:p>
      </dgm:t>
    </dgm:pt>
    <dgm:pt modelId="{DDAAD051-F3B7-40F0-A1AA-748D73393F8A}" type="pres">
      <dgm:prSet presAssocID="{E4543250-E8C5-4D15-9466-4064DB220A88}" presName="childNode1tx" presStyleLbl="bgAcc1" presStyleIdx="2" presStyleCnt="3">
        <dgm:presLayoutVars>
          <dgm:bulletEnabled val="1"/>
        </dgm:presLayoutVars>
      </dgm:prSet>
      <dgm:spPr/>
      <dgm:t>
        <a:bodyPr/>
        <a:lstStyle/>
        <a:p>
          <a:endParaRPr lang="en-IN"/>
        </a:p>
      </dgm:t>
    </dgm:pt>
    <dgm:pt modelId="{B652E315-4F9B-45C8-B38E-6C39E38B45D4}" type="pres">
      <dgm:prSet presAssocID="{E4543250-E8C5-4D15-9466-4064DB220A88}" presName="parentNode1" presStyleLbl="node1" presStyleIdx="2" presStyleCnt="3" custLinFactNeighborY="95963">
        <dgm:presLayoutVars>
          <dgm:chMax val="1"/>
          <dgm:bulletEnabled val="1"/>
        </dgm:presLayoutVars>
      </dgm:prSet>
      <dgm:spPr/>
      <dgm:t>
        <a:bodyPr/>
        <a:lstStyle/>
        <a:p>
          <a:endParaRPr lang="en-IN"/>
        </a:p>
      </dgm:t>
    </dgm:pt>
    <dgm:pt modelId="{DDDA022E-236E-4C44-86ED-39FF997F56C4}" type="pres">
      <dgm:prSet presAssocID="{E4543250-E8C5-4D15-9466-4064DB220A88}" presName="connSite1" presStyleCnt="0"/>
      <dgm:spPr/>
    </dgm:pt>
  </dgm:ptLst>
  <dgm:cxnLst>
    <dgm:cxn modelId="{5B8A19D5-D106-4E88-A174-156AD5A70587}" srcId="{408B8075-FEA9-4997-8995-7777631E9BCF}" destId="{6C91EB2A-B74F-46F2-BCEF-9DDB2BDFF332}" srcOrd="7" destOrd="0" parTransId="{9DDAB6A2-5998-4D01-A489-C62B521F61EC}" sibTransId="{66BDEA6D-6C41-4299-A62F-A21C92DA9906}"/>
    <dgm:cxn modelId="{69736809-8756-4F3D-AF1E-B0531718ECD0}" type="presOf" srcId="{A3C2CB6F-7ED6-46AF-9192-0BCD579C6EBD}" destId="{DDAAD051-F3B7-40F0-A1AA-748D73393F8A}" srcOrd="1" destOrd="0" presId="urn:microsoft.com/office/officeart/2005/8/layout/hProcess4"/>
    <dgm:cxn modelId="{60747978-3023-4AEB-917A-4D8A58C514AF}" type="presOf" srcId="{61C63B8F-F24C-4980-941E-AE9188869498}" destId="{75CF3F5F-B178-46DC-95CE-9D1AB4C80C45}" srcOrd="0" destOrd="5" presId="urn:microsoft.com/office/officeart/2005/8/layout/hProcess4"/>
    <dgm:cxn modelId="{EA17B44D-02AE-4213-8664-524B476C693E}" srcId="{7D544F52-7058-44AE-879C-54CCE73B3C67}" destId="{0CA4A307-0B81-4EEF-9E1F-B537822D9A09}" srcOrd="1" destOrd="0" parTransId="{34E89E1E-0597-4EC8-BF19-23F838770FB6}" sibTransId="{2B33552A-19D6-4E2E-A512-C43B10F096CC}"/>
    <dgm:cxn modelId="{7F99C3BD-A248-4ED8-B7BD-BD5D6715BA0E}" type="presOf" srcId="{204DC7FD-D2BD-4A7A-AE5E-9600E1612892}" destId="{67E258C1-495E-4AC4-9584-2A213430FDBB}" srcOrd="1" destOrd="3" presId="urn:microsoft.com/office/officeart/2005/8/layout/hProcess4"/>
    <dgm:cxn modelId="{2C3C3092-C44E-4927-942F-75D01AC51BD4}" type="presOf" srcId="{61C63B8F-F24C-4980-941E-AE9188869498}" destId="{67E258C1-495E-4AC4-9584-2A213430FDBB}" srcOrd="1" destOrd="5" presId="urn:microsoft.com/office/officeart/2005/8/layout/hProcess4"/>
    <dgm:cxn modelId="{19CD4075-3566-41BF-955E-47DA956E2E80}" type="presOf" srcId="{7D544F52-7058-44AE-879C-54CCE73B3C67}" destId="{80BBC1DF-986F-4946-B87D-C65F905193DB}" srcOrd="0" destOrd="0" presId="urn:microsoft.com/office/officeart/2005/8/layout/hProcess4"/>
    <dgm:cxn modelId="{185C6FAE-1265-4437-907A-02B039114A9A}" type="presOf" srcId="{543F8C32-6BD8-4AD4-9185-9190A07FABFC}" destId="{43EC59FB-2E40-4586-BBE3-C570B2F07F27}" srcOrd="1" destOrd="0" presId="urn:microsoft.com/office/officeart/2005/8/layout/hProcess4"/>
    <dgm:cxn modelId="{B57A0688-2022-464C-B6ED-F28CDC505094}" type="presOf" srcId="{83E86CFB-50B4-4E49-8186-24608E2751CF}" destId="{75CF3F5F-B178-46DC-95CE-9D1AB4C80C45}" srcOrd="0" destOrd="8" presId="urn:microsoft.com/office/officeart/2005/8/layout/hProcess4"/>
    <dgm:cxn modelId="{0682D38A-6978-4884-9513-BAF60FB403E1}" type="presOf" srcId="{36FDE4DA-457A-457A-9785-1A56B69E19FD}" destId="{67E258C1-495E-4AC4-9584-2A213430FDBB}" srcOrd="1" destOrd="0" presId="urn:microsoft.com/office/officeart/2005/8/layout/hProcess4"/>
    <dgm:cxn modelId="{E27A6241-60D7-48C9-876D-69481B217D49}" type="presOf" srcId="{6C91EB2A-B74F-46F2-BCEF-9DDB2BDFF332}" destId="{67E258C1-495E-4AC4-9584-2A213430FDBB}" srcOrd="1" destOrd="7" presId="urn:microsoft.com/office/officeart/2005/8/layout/hProcess4"/>
    <dgm:cxn modelId="{40B7E417-21CC-4ADE-AEDD-77ED8652C794}" type="presOf" srcId="{6C91EB2A-B74F-46F2-BCEF-9DDB2BDFF332}" destId="{75CF3F5F-B178-46DC-95CE-9D1AB4C80C45}" srcOrd="0" destOrd="7" presId="urn:microsoft.com/office/officeart/2005/8/layout/hProcess4"/>
    <dgm:cxn modelId="{6E884BE3-4930-40B4-91E5-51D1D4B1626F}" srcId="{408B8075-FEA9-4997-8995-7777631E9BCF}" destId="{36FDE4DA-457A-457A-9785-1A56B69E19FD}" srcOrd="0" destOrd="0" parTransId="{22A64AA6-4105-4DE5-BF18-510A32704B77}" sibTransId="{DDD57F39-EA2C-4C0E-856A-4CDE2DF86D66}"/>
    <dgm:cxn modelId="{66E4D6D7-EB28-41CB-9FBF-480FF2D8E27A}" type="presOf" srcId="{F0BF9B76-3DBA-4B0D-BE58-01CFB400CC4C}" destId="{75CF3F5F-B178-46DC-95CE-9D1AB4C80C45}" srcOrd="0" destOrd="6" presId="urn:microsoft.com/office/officeart/2005/8/layout/hProcess4"/>
    <dgm:cxn modelId="{C0A991C3-780B-4C85-87D5-19390621C293}" type="presOf" srcId="{6E0E1007-4E92-4D3C-9078-F4F670154241}" destId="{BA2D4960-A6B9-4025-B6D6-0DAE733F0CB8}" srcOrd="0" destOrd="2" presId="urn:microsoft.com/office/officeart/2005/8/layout/hProcess4"/>
    <dgm:cxn modelId="{0CD66C72-B437-459A-AA9A-086849468DC9}" type="presOf" srcId="{535937F7-FA4D-4A40-A634-B3CE52C32445}" destId="{75CF3F5F-B178-46DC-95CE-9D1AB4C80C45}" srcOrd="0" destOrd="2" presId="urn:microsoft.com/office/officeart/2005/8/layout/hProcess4"/>
    <dgm:cxn modelId="{E9ABC066-C941-47AD-8048-7312166C0FBD}" type="presOf" srcId="{CAC22D53-1C7B-46ED-A4CB-E2DD3AB1F643}" destId="{75CF3F5F-B178-46DC-95CE-9D1AB4C80C45}" srcOrd="0" destOrd="4" presId="urn:microsoft.com/office/officeart/2005/8/layout/hProcess4"/>
    <dgm:cxn modelId="{788E96E6-52CF-48DD-8E4B-02710130A12B}" type="presOf" srcId="{408B8075-FEA9-4997-8995-7777631E9BCF}" destId="{976610D7-59BD-45C5-AD8D-5AB7D6754047}" srcOrd="0" destOrd="0" presId="urn:microsoft.com/office/officeart/2005/8/layout/hProcess4"/>
    <dgm:cxn modelId="{46273F9F-3E2D-46C5-BE6B-45ABB8F737E5}" type="presOf" srcId="{7AF86434-1836-480A-B8A8-E52A2FB5FF76}" destId="{75CF3F5F-B178-46DC-95CE-9D1AB4C80C45}" srcOrd="0" destOrd="1" presId="urn:microsoft.com/office/officeart/2005/8/layout/hProcess4"/>
    <dgm:cxn modelId="{710EFA3E-6433-424D-B867-A6CA5B22B46F}" srcId="{1B6A4DB7-1A23-42DE-8202-F6C734550A8C}" destId="{7D544F52-7058-44AE-879C-54CCE73B3C67}" srcOrd="1" destOrd="0" parTransId="{8C7C948D-1876-4AE7-9E37-F2B9F55A0157}" sibTransId="{45C5A5FE-82F6-48BC-907C-B71BB3680430}"/>
    <dgm:cxn modelId="{7D0C6720-36B7-40DE-9408-71B64779D027}" type="presOf" srcId="{7C405FBA-6F46-444C-B0B2-8EB88F569114}" destId="{07FB9DF6-CD95-4113-8F8E-64AC2572AAC0}" srcOrd="0" destOrd="0" presId="urn:microsoft.com/office/officeart/2005/8/layout/hProcess4"/>
    <dgm:cxn modelId="{FE0DF942-8336-4726-8C51-05FB1CDA3BE7}" srcId="{7D544F52-7058-44AE-879C-54CCE73B3C67}" destId="{543F8C32-6BD8-4AD4-9185-9190A07FABFC}" srcOrd="0" destOrd="0" parTransId="{8ACBF359-FC16-4D87-BF25-E0EE8764C0B3}" sibTransId="{71473592-4E76-435A-A4B9-E8C606CC5DD6}"/>
    <dgm:cxn modelId="{E51F6095-2CA8-49C9-A414-D4C75469206C}" srcId="{7D544F52-7058-44AE-879C-54CCE73B3C67}" destId="{60C77373-CD53-423C-A9FA-E04339C56B27}" srcOrd="3" destOrd="0" parTransId="{E6ABB246-6EEF-45D1-A787-2A6D4FF602F7}" sibTransId="{1756308A-875B-4B28-B499-F8545BA53AC5}"/>
    <dgm:cxn modelId="{17E6153F-A827-45F8-9BA2-02FC68065111}" srcId="{E4543250-E8C5-4D15-9466-4064DB220A88}" destId="{A3C2CB6F-7ED6-46AF-9192-0BCD579C6EBD}" srcOrd="0" destOrd="0" parTransId="{07EACF6F-5A03-4773-9474-216D9822C03D}" sibTransId="{8C2FF931-9EDE-4A86-B614-099375D95AD3}"/>
    <dgm:cxn modelId="{59A09B44-F07C-4577-ADAF-6D86AE0B2083}" srcId="{408B8075-FEA9-4997-8995-7777631E9BCF}" destId="{535937F7-FA4D-4A40-A634-B3CE52C32445}" srcOrd="2" destOrd="0" parTransId="{156CB26B-629F-4118-8CC3-05F2FE472E6B}" sibTransId="{5F82B1B8-34D2-4F0B-ADAD-0AFFD3524CCF}"/>
    <dgm:cxn modelId="{DFEBF0E5-80CD-4047-8381-1072D681AEA1}" type="presOf" srcId="{204DC7FD-D2BD-4A7A-AE5E-9600E1612892}" destId="{75CF3F5F-B178-46DC-95CE-9D1AB4C80C45}" srcOrd="0" destOrd="3" presId="urn:microsoft.com/office/officeart/2005/8/layout/hProcess4"/>
    <dgm:cxn modelId="{C3DC50FE-7F8D-4C6A-83F0-28D3B8B702EB}" type="presOf" srcId="{6E0E1007-4E92-4D3C-9078-F4F670154241}" destId="{43EC59FB-2E40-4586-BBE3-C570B2F07F27}" srcOrd="1" destOrd="2" presId="urn:microsoft.com/office/officeart/2005/8/layout/hProcess4"/>
    <dgm:cxn modelId="{2BCEAB86-D8C5-4558-8B3E-92ED072400FF}" type="presOf" srcId="{45C5A5FE-82F6-48BC-907C-B71BB3680430}" destId="{F157C8F1-6F78-4EC0-8171-80F8DB7BA29C}" srcOrd="0" destOrd="0" presId="urn:microsoft.com/office/officeart/2005/8/layout/hProcess4"/>
    <dgm:cxn modelId="{5EDAC411-34E9-43F8-B5BD-78B93F98E7D8}" srcId="{408B8075-FEA9-4997-8995-7777631E9BCF}" destId="{F0BF9B76-3DBA-4B0D-BE58-01CFB400CC4C}" srcOrd="6" destOrd="0" parTransId="{FECF7BA5-BBF8-4689-85CA-76FD745FBC2D}" sibTransId="{FC52387E-2230-4BCD-A6FE-A85EF3685D84}"/>
    <dgm:cxn modelId="{B87CEFE2-44EF-4EE5-B089-FE45E7407E30}" srcId="{408B8075-FEA9-4997-8995-7777631E9BCF}" destId="{7AF86434-1836-480A-B8A8-E52A2FB5FF76}" srcOrd="1" destOrd="0" parTransId="{1BB0E4EA-A90F-4B06-8FE6-6B25C8FEC4EE}" sibTransId="{B7BE6E01-357F-4205-B896-04FA40E7F619}"/>
    <dgm:cxn modelId="{F753AEC4-ECF1-40C9-A6A3-2B49020D6871}" type="presOf" srcId="{60C77373-CD53-423C-A9FA-E04339C56B27}" destId="{BA2D4960-A6B9-4025-B6D6-0DAE733F0CB8}" srcOrd="0" destOrd="3" presId="urn:microsoft.com/office/officeart/2005/8/layout/hProcess4"/>
    <dgm:cxn modelId="{97F7E81A-AD47-4EFD-9F3B-317524DB0D5A}" type="presOf" srcId="{0CA4A307-0B81-4EEF-9E1F-B537822D9A09}" destId="{43EC59FB-2E40-4586-BBE3-C570B2F07F27}" srcOrd="1" destOrd="1" presId="urn:microsoft.com/office/officeart/2005/8/layout/hProcess4"/>
    <dgm:cxn modelId="{B0C367F8-0189-4FEE-A09F-8327445969E7}" srcId="{1B6A4DB7-1A23-42DE-8202-F6C734550A8C}" destId="{E4543250-E8C5-4D15-9466-4064DB220A88}" srcOrd="2" destOrd="0" parTransId="{22212303-546B-444B-80CA-2A1046793976}" sibTransId="{C31E6957-D083-492F-B1FF-C5CE63C3E927}"/>
    <dgm:cxn modelId="{F9B84843-E5D7-4B8F-BEC7-4C921BB9642E}" srcId="{7D544F52-7058-44AE-879C-54CCE73B3C67}" destId="{6E0E1007-4E92-4D3C-9078-F4F670154241}" srcOrd="2" destOrd="0" parTransId="{EC9F0F24-22DB-4B58-B1CD-AD637CCE69C4}" sibTransId="{94B2A7FF-D152-40B7-98CA-881F67FB7511}"/>
    <dgm:cxn modelId="{7A5465AA-9323-4D50-BBC8-394EAB8DF321}" type="presOf" srcId="{A3C2CB6F-7ED6-46AF-9192-0BCD579C6EBD}" destId="{6A46AB1E-2827-47BF-B8B0-A1269B2AF83B}" srcOrd="0" destOrd="0" presId="urn:microsoft.com/office/officeart/2005/8/layout/hProcess4"/>
    <dgm:cxn modelId="{7A8C58DD-C3F0-4BC5-ADB6-55F3786792E9}" type="presOf" srcId="{36FDE4DA-457A-457A-9785-1A56B69E19FD}" destId="{75CF3F5F-B178-46DC-95CE-9D1AB4C80C45}" srcOrd="0" destOrd="0" presId="urn:microsoft.com/office/officeart/2005/8/layout/hProcess4"/>
    <dgm:cxn modelId="{00A47228-B372-47CD-9908-98C5B51C757A}" type="presOf" srcId="{535937F7-FA4D-4A40-A634-B3CE52C32445}" destId="{67E258C1-495E-4AC4-9584-2A213430FDBB}" srcOrd="1" destOrd="2" presId="urn:microsoft.com/office/officeart/2005/8/layout/hProcess4"/>
    <dgm:cxn modelId="{3EA041E9-5717-4061-9644-3FF95C3D3D09}" type="presOf" srcId="{E4543250-E8C5-4D15-9466-4064DB220A88}" destId="{B652E315-4F9B-45C8-B38E-6C39E38B45D4}" srcOrd="0" destOrd="0" presId="urn:microsoft.com/office/officeart/2005/8/layout/hProcess4"/>
    <dgm:cxn modelId="{4CA72A92-E9B9-4DDC-BBC8-178F8BC2D707}" srcId="{408B8075-FEA9-4997-8995-7777631E9BCF}" destId="{83E86CFB-50B4-4E49-8186-24608E2751CF}" srcOrd="8" destOrd="0" parTransId="{A82F5B83-26CD-4F9B-AEC5-7145B5CA09C9}" sibTransId="{31F24BEB-E524-4134-9972-3C9D427FA4D5}"/>
    <dgm:cxn modelId="{542F4761-3BC8-438D-921E-0808DA0217B1}" type="presOf" srcId="{60C77373-CD53-423C-A9FA-E04339C56B27}" destId="{43EC59FB-2E40-4586-BBE3-C570B2F07F27}" srcOrd="1" destOrd="3" presId="urn:microsoft.com/office/officeart/2005/8/layout/hProcess4"/>
    <dgm:cxn modelId="{D587A33F-9FB9-407A-961F-C17D458BA5CD}" type="presOf" srcId="{83E86CFB-50B4-4E49-8186-24608E2751CF}" destId="{67E258C1-495E-4AC4-9584-2A213430FDBB}" srcOrd="1" destOrd="8" presId="urn:microsoft.com/office/officeart/2005/8/layout/hProcess4"/>
    <dgm:cxn modelId="{BB611DF6-A5CE-4711-B4D3-BB5DC8891170}" type="presOf" srcId="{F0BF9B76-3DBA-4B0D-BE58-01CFB400CC4C}" destId="{67E258C1-495E-4AC4-9584-2A213430FDBB}" srcOrd="1" destOrd="6" presId="urn:microsoft.com/office/officeart/2005/8/layout/hProcess4"/>
    <dgm:cxn modelId="{051FD470-0828-4641-ABD5-F1058D54C10D}" type="presOf" srcId="{1B6A4DB7-1A23-42DE-8202-F6C734550A8C}" destId="{A7F85777-8BDE-416C-957A-B7C17640A05B}" srcOrd="0" destOrd="0" presId="urn:microsoft.com/office/officeart/2005/8/layout/hProcess4"/>
    <dgm:cxn modelId="{B25203E2-A538-454F-A802-2C02F3C95C41}" type="presOf" srcId="{0CA4A307-0B81-4EEF-9E1F-B537822D9A09}" destId="{BA2D4960-A6B9-4025-B6D6-0DAE733F0CB8}" srcOrd="0" destOrd="1" presId="urn:microsoft.com/office/officeart/2005/8/layout/hProcess4"/>
    <dgm:cxn modelId="{12280509-1933-4471-8FFF-AFECC20332D0}" srcId="{408B8075-FEA9-4997-8995-7777631E9BCF}" destId="{204DC7FD-D2BD-4A7A-AE5E-9600E1612892}" srcOrd="3" destOrd="0" parTransId="{952A0CDA-8E3B-486F-BB09-22130BC91391}" sibTransId="{6DA51CF0-AF74-450D-B21F-1025B8CF297D}"/>
    <dgm:cxn modelId="{6E8EADCB-BAF2-47E7-A29E-D1603D6F50D1}" srcId="{408B8075-FEA9-4997-8995-7777631E9BCF}" destId="{61C63B8F-F24C-4980-941E-AE9188869498}" srcOrd="5" destOrd="0" parTransId="{BC1BABE4-A22F-4D94-886A-65CF42230B4A}" sibTransId="{5BDFAC94-81C9-4BA1-BFBE-EAF5183B5188}"/>
    <dgm:cxn modelId="{82BEBB76-2CB4-4E15-BFCA-1A4BE30BB204}" type="presOf" srcId="{CAC22D53-1C7B-46ED-A4CB-E2DD3AB1F643}" destId="{67E258C1-495E-4AC4-9584-2A213430FDBB}" srcOrd="1" destOrd="4" presId="urn:microsoft.com/office/officeart/2005/8/layout/hProcess4"/>
    <dgm:cxn modelId="{21002AD0-F6C4-4936-A944-A5C5DD6D077E}" srcId="{1B6A4DB7-1A23-42DE-8202-F6C734550A8C}" destId="{408B8075-FEA9-4997-8995-7777631E9BCF}" srcOrd="0" destOrd="0" parTransId="{4DF3B4E5-BE89-4BA4-9EBD-FFC4CD0761DA}" sibTransId="{7C405FBA-6F46-444C-B0B2-8EB88F569114}"/>
    <dgm:cxn modelId="{84937CA0-4FA5-40D4-856E-44E407F8E162}" srcId="{408B8075-FEA9-4997-8995-7777631E9BCF}" destId="{CAC22D53-1C7B-46ED-A4CB-E2DD3AB1F643}" srcOrd="4" destOrd="0" parTransId="{7E6C5A54-075C-4E09-AFBB-44E383939C72}" sibTransId="{57120AE1-75BC-4B3E-AEE7-DD297B86C429}"/>
    <dgm:cxn modelId="{7DC782FE-2406-476C-BBC5-1CE833EE7328}" type="presOf" srcId="{543F8C32-6BD8-4AD4-9185-9190A07FABFC}" destId="{BA2D4960-A6B9-4025-B6D6-0DAE733F0CB8}" srcOrd="0" destOrd="0" presId="urn:microsoft.com/office/officeart/2005/8/layout/hProcess4"/>
    <dgm:cxn modelId="{B7942A9F-B575-4177-87FD-58815BB1DD61}" type="presOf" srcId="{7AF86434-1836-480A-B8A8-E52A2FB5FF76}" destId="{67E258C1-495E-4AC4-9584-2A213430FDBB}" srcOrd="1" destOrd="1" presId="urn:microsoft.com/office/officeart/2005/8/layout/hProcess4"/>
    <dgm:cxn modelId="{F3F12C8E-6A08-4BC2-82A2-D54BE626088A}" type="presParOf" srcId="{A7F85777-8BDE-416C-957A-B7C17640A05B}" destId="{068499A2-D2AC-41E3-AB07-9A3A98C593E8}" srcOrd="0" destOrd="0" presId="urn:microsoft.com/office/officeart/2005/8/layout/hProcess4"/>
    <dgm:cxn modelId="{34F18035-D991-4FB4-B5DF-6F08D83946C9}" type="presParOf" srcId="{A7F85777-8BDE-416C-957A-B7C17640A05B}" destId="{BED8254A-98C7-40E3-B52D-1472310BCF4F}" srcOrd="1" destOrd="0" presId="urn:microsoft.com/office/officeart/2005/8/layout/hProcess4"/>
    <dgm:cxn modelId="{5F8B0499-DF8A-4CD3-BD67-1B2E32F20CE8}" type="presParOf" srcId="{A7F85777-8BDE-416C-957A-B7C17640A05B}" destId="{0D404098-0283-4B9B-B1D3-9FC453B8579D}" srcOrd="2" destOrd="0" presId="urn:microsoft.com/office/officeart/2005/8/layout/hProcess4"/>
    <dgm:cxn modelId="{18466EA0-EBE3-46ED-A0CA-E841C5D07BDD}" type="presParOf" srcId="{0D404098-0283-4B9B-B1D3-9FC453B8579D}" destId="{6A5C41CC-8D29-47C5-9496-7229183D7E9E}" srcOrd="0" destOrd="0" presId="urn:microsoft.com/office/officeart/2005/8/layout/hProcess4"/>
    <dgm:cxn modelId="{3952B136-6BED-4B84-BC33-AE1AD3D9B47E}" type="presParOf" srcId="{6A5C41CC-8D29-47C5-9496-7229183D7E9E}" destId="{0FCFFD5B-7AD5-46BE-9FC1-2FD73D34CF7F}" srcOrd="0" destOrd="0" presId="urn:microsoft.com/office/officeart/2005/8/layout/hProcess4"/>
    <dgm:cxn modelId="{FB093561-48A3-41EC-AA84-797B4DF882A1}" type="presParOf" srcId="{6A5C41CC-8D29-47C5-9496-7229183D7E9E}" destId="{75CF3F5F-B178-46DC-95CE-9D1AB4C80C45}" srcOrd="1" destOrd="0" presId="urn:microsoft.com/office/officeart/2005/8/layout/hProcess4"/>
    <dgm:cxn modelId="{FF43FAC8-9B29-4A46-AE09-32420E175589}" type="presParOf" srcId="{6A5C41CC-8D29-47C5-9496-7229183D7E9E}" destId="{67E258C1-495E-4AC4-9584-2A213430FDBB}" srcOrd="2" destOrd="0" presId="urn:microsoft.com/office/officeart/2005/8/layout/hProcess4"/>
    <dgm:cxn modelId="{543C1718-E876-4D42-92B3-0FF992B01A69}" type="presParOf" srcId="{6A5C41CC-8D29-47C5-9496-7229183D7E9E}" destId="{976610D7-59BD-45C5-AD8D-5AB7D6754047}" srcOrd="3" destOrd="0" presId="urn:microsoft.com/office/officeart/2005/8/layout/hProcess4"/>
    <dgm:cxn modelId="{0704E268-F9E5-49A0-B23D-97AD0FF522EF}" type="presParOf" srcId="{6A5C41CC-8D29-47C5-9496-7229183D7E9E}" destId="{596F5C12-F952-40EB-B8EF-726C81C74072}" srcOrd="4" destOrd="0" presId="urn:microsoft.com/office/officeart/2005/8/layout/hProcess4"/>
    <dgm:cxn modelId="{F7954FB1-39BD-4A96-BB53-B2ECEA9C4355}" type="presParOf" srcId="{0D404098-0283-4B9B-B1D3-9FC453B8579D}" destId="{07FB9DF6-CD95-4113-8F8E-64AC2572AAC0}" srcOrd="1" destOrd="0" presId="urn:microsoft.com/office/officeart/2005/8/layout/hProcess4"/>
    <dgm:cxn modelId="{3BEBC56D-35BF-4475-899E-511A47A194FA}" type="presParOf" srcId="{0D404098-0283-4B9B-B1D3-9FC453B8579D}" destId="{C46FD21F-0135-4F67-9F0D-7301105C8059}" srcOrd="2" destOrd="0" presId="urn:microsoft.com/office/officeart/2005/8/layout/hProcess4"/>
    <dgm:cxn modelId="{62770A1E-62D1-41F5-B397-DCD3A6AA6DE5}" type="presParOf" srcId="{C46FD21F-0135-4F67-9F0D-7301105C8059}" destId="{A93FB661-8457-4941-AA20-3006114EEE74}" srcOrd="0" destOrd="0" presId="urn:microsoft.com/office/officeart/2005/8/layout/hProcess4"/>
    <dgm:cxn modelId="{BCF1559A-D1FF-4640-A7FE-181E09AEDEAD}" type="presParOf" srcId="{C46FD21F-0135-4F67-9F0D-7301105C8059}" destId="{BA2D4960-A6B9-4025-B6D6-0DAE733F0CB8}" srcOrd="1" destOrd="0" presId="urn:microsoft.com/office/officeart/2005/8/layout/hProcess4"/>
    <dgm:cxn modelId="{05B9D9CE-FA10-4B6F-8D6E-5E242BBD96C7}" type="presParOf" srcId="{C46FD21F-0135-4F67-9F0D-7301105C8059}" destId="{43EC59FB-2E40-4586-BBE3-C570B2F07F27}" srcOrd="2" destOrd="0" presId="urn:microsoft.com/office/officeart/2005/8/layout/hProcess4"/>
    <dgm:cxn modelId="{C386D208-84B3-447C-B9D8-8AA1E10F575E}" type="presParOf" srcId="{C46FD21F-0135-4F67-9F0D-7301105C8059}" destId="{80BBC1DF-986F-4946-B87D-C65F905193DB}" srcOrd="3" destOrd="0" presId="urn:microsoft.com/office/officeart/2005/8/layout/hProcess4"/>
    <dgm:cxn modelId="{419B3139-83F9-4A97-B440-6309E0D72D46}" type="presParOf" srcId="{C46FD21F-0135-4F67-9F0D-7301105C8059}" destId="{449712BD-C7E2-4102-8210-2FBC607F9F86}" srcOrd="4" destOrd="0" presId="urn:microsoft.com/office/officeart/2005/8/layout/hProcess4"/>
    <dgm:cxn modelId="{3D58880F-6B15-4E43-977C-C7F7B8A43AB0}" type="presParOf" srcId="{0D404098-0283-4B9B-B1D3-9FC453B8579D}" destId="{F157C8F1-6F78-4EC0-8171-80F8DB7BA29C}" srcOrd="3" destOrd="0" presId="urn:microsoft.com/office/officeart/2005/8/layout/hProcess4"/>
    <dgm:cxn modelId="{CFABBF23-160D-4948-821A-E0262656552D}" type="presParOf" srcId="{0D404098-0283-4B9B-B1D3-9FC453B8579D}" destId="{B9249169-127A-4FF5-9D09-76809F7ED69D}" srcOrd="4" destOrd="0" presId="urn:microsoft.com/office/officeart/2005/8/layout/hProcess4"/>
    <dgm:cxn modelId="{1702AE76-11BE-45CC-8046-5A491CE6912E}" type="presParOf" srcId="{B9249169-127A-4FF5-9D09-76809F7ED69D}" destId="{30BEDBCC-8EA5-4C62-B7CB-3AE1EAF2949C}" srcOrd="0" destOrd="0" presId="urn:microsoft.com/office/officeart/2005/8/layout/hProcess4"/>
    <dgm:cxn modelId="{21D97C49-CB7F-49C3-8CA5-123CA3FF9255}" type="presParOf" srcId="{B9249169-127A-4FF5-9D09-76809F7ED69D}" destId="{6A46AB1E-2827-47BF-B8B0-A1269B2AF83B}" srcOrd="1" destOrd="0" presId="urn:microsoft.com/office/officeart/2005/8/layout/hProcess4"/>
    <dgm:cxn modelId="{EC751727-B5CC-4275-AFD4-D787992FAD4C}" type="presParOf" srcId="{B9249169-127A-4FF5-9D09-76809F7ED69D}" destId="{DDAAD051-F3B7-40F0-A1AA-748D73393F8A}" srcOrd="2" destOrd="0" presId="urn:microsoft.com/office/officeart/2005/8/layout/hProcess4"/>
    <dgm:cxn modelId="{0E5B9FC3-E75B-48D1-B9C6-A015F682C93C}" type="presParOf" srcId="{B9249169-127A-4FF5-9D09-76809F7ED69D}" destId="{B652E315-4F9B-45C8-B38E-6C39E38B45D4}" srcOrd="3" destOrd="0" presId="urn:microsoft.com/office/officeart/2005/8/layout/hProcess4"/>
    <dgm:cxn modelId="{DF0D783A-6713-4734-94B5-D8592675DA1C}" type="presParOf" srcId="{B9249169-127A-4FF5-9D09-76809F7ED69D}" destId="{DDDA022E-236E-4C44-86ED-39FF997F56C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DBE5F-7238-47F5-ADD1-5618D69CE252}"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en-US"/>
        </a:p>
      </dgm:t>
    </dgm:pt>
    <dgm:pt modelId="{22E8140E-6913-458C-8ACB-2CD43AB31649}">
      <dgm:prSet/>
      <dgm:spPr/>
      <dgm:t>
        <a:bodyPr/>
        <a:lstStyle/>
        <a:p>
          <a:pPr rtl="0"/>
          <a:r>
            <a:rPr lang="en-US" smtClean="0"/>
            <a:t>Manufacturer</a:t>
          </a:r>
          <a:endParaRPr lang="en-US"/>
        </a:p>
      </dgm:t>
    </dgm:pt>
    <dgm:pt modelId="{5644B54C-1010-402A-AB42-C7BC4EBF08EE}" type="parTrans" cxnId="{092C0C35-735D-4E7D-9123-B9A7FC6A48A7}">
      <dgm:prSet/>
      <dgm:spPr/>
      <dgm:t>
        <a:bodyPr/>
        <a:lstStyle/>
        <a:p>
          <a:endParaRPr lang="en-US"/>
        </a:p>
      </dgm:t>
    </dgm:pt>
    <dgm:pt modelId="{A6321E0A-330C-4F63-A9DC-DA647549E757}" type="sibTrans" cxnId="{092C0C35-735D-4E7D-9123-B9A7FC6A48A7}">
      <dgm:prSet/>
      <dgm:spPr/>
      <dgm:t>
        <a:bodyPr/>
        <a:lstStyle/>
        <a:p>
          <a:endParaRPr lang="en-US"/>
        </a:p>
      </dgm:t>
    </dgm:pt>
    <dgm:pt modelId="{DE62D970-5510-410D-A006-EBD59323E7CE}">
      <dgm:prSet/>
      <dgm:spPr/>
      <dgm:t>
        <a:bodyPr/>
        <a:lstStyle/>
        <a:p>
          <a:pPr rtl="0"/>
          <a:r>
            <a:rPr lang="en-US" dirty="0" smtClean="0"/>
            <a:t>Input Credit of Goods+ services</a:t>
          </a:r>
          <a:endParaRPr lang="en-US" dirty="0"/>
        </a:p>
      </dgm:t>
    </dgm:pt>
    <dgm:pt modelId="{8308EF56-1C1E-4F6A-8B16-EB37C350003A}" type="parTrans" cxnId="{4EDBC800-0734-4F02-8A41-FBA5CAF5B127}">
      <dgm:prSet/>
      <dgm:spPr/>
      <dgm:t>
        <a:bodyPr/>
        <a:lstStyle/>
        <a:p>
          <a:endParaRPr lang="en-US"/>
        </a:p>
      </dgm:t>
    </dgm:pt>
    <dgm:pt modelId="{CDEB8489-6925-4138-9B6E-ADD7D9CF7AC8}" type="sibTrans" cxnId="{4EDBC800-0734-4F02-8A41-FBA5CAF5B127}">
      <dgm:prSet/>
      <dgm:spPr/>
      <dgm:t>
        <a:bodyPr/>
        <a:lstStyle/>
        <a:p>
          <a:endParaRPr lang="en-US"/>
        </a:p>
      </dgm:t>
    </dgm:pt>
    <dgm:pt modelId="{3C395CDE-262E-410C-B9A9-E66A057802C9}">
      <dgm:prSet/>
      <dgm:spPr/>
      <dgm:t>
        <a:bodyPr/>
        <a:lstStyle/>
        <a:p>
          <a:pPr rtl="0"/>
          <a:r>
            <a:rPr lang="en-US" dirty="0" smtClean="0"/>
            <a:t>After taking set off of Input credit, pay the Output Liability on value addition </a:t>
          </a:r>
          <a:endParaRPr lang="en-US" dirty="0"/>
        </a:p>
      </dgm:t>
    </dgm:pt>
    <dgm:pt modelId="{1D976855-2A5C-4729-B159-2B2ADFB0F181}" type="parTrans" cxnId="{C4842B86-7745-4884-9E0F-34D589069A67}">
      <dgm:prSet/>
      <dgm:spPr/>
      <dgm:t>
        <a:bodyPr/>
        <a:lstStyle/>
        <a:p>
          <a:endParaRPr lang="en-US"/>
        </a:p>
      </dgm:t>
    </dgm:pt>
    <dgm:pt modelId="{1AD5B7BA-07A5-42D5-8277-8775E3382EE1}" type="sibTrans" cxnId="{C4842B86-7745-4884-9E0F-34D589069A67}">
      <dgm:prSet/>
      <dgm:spPr/>
      <dgm:t>
        <a:bodyPr/>
        <a:lstStyle/>
        <a:p>
          <a:endParaRPr lang="en-US"/>
        </a:p>
      </dgm:t>
    </dgm:pt>
    <dgm:pt modelId="{897E3774-C4F9-4ED7-828C-7FEE4182A981}">
      <dgm:prSet/>
      <dgm:spPr/>
      <dgm:t>
        <a:bodyPr/>
        <a:lstStyle/>
        <a:p>
          <a:pPr rtl="0"/>
          <a:r>
            <a:rPr lang="en-US" dirty="0" smtClean="0"/>
            <a:t>Wholesaler</a:t>
          </a:r>
          <a:endParaRPr lang="en-US" dirty="0"/>
        </a:p>
      </dgm:t>
    </dgm:pt>
    <dgm:pt modelId="{9D666388-109A-444C-8B92-A59173F4BAF6}" type="parTrans" cxnId="{4ADE34C3-4B20-4724-8D26-39071EC5A07A}">
      <dgm:prSet/>
      <dgm:spPr/>
      <dgm:t>
        <a:bodyPr/>
        <a:lstStyle/>
        <a:p>
          <a:endParaRPr lang="en-US"/>
        </a:p>
      </dgm:t>
    </dgm:pt>
    <dgm:pt modelId="{B226DFBE-A3C5-40E9-85AE-35CBAB2C32BB}" type="sibTrans" cxnId="{4ADE34C3-4B20-4724-8D26-39071EC5A07A}">
      <dgm:prSet/>
      <dgm:spPr/>
      <dgm:t>
        <a:bodyPr/>
        <a:lstStyle/>
        <a:p>
          <a:endParaRPr lang="en-US"/>
        </a:p>
      </dgm:t>
    </dgm:pt>
    <dgm:pt modelId="{9EB639A1-CAC8-4D26-AD88-0A29B67AAE5F}">
      <dgm:prSet/>
      <dgm:spPr/>
      <dgm:t>
        <a:bodyPr/>
        <a:lstStyle/>
        <a:p>
          <a:pPr rtl="0"/>
          <a:r>
            <a:rPr lang="en-US" dirty="0" smtClean="0"/>
            <a:t>Input Credit of Goods+ services from manufacturer</a:t>
          </a:r>
          <a:endParaRPr lang="en-US" dirty="0"/>
        </a:p>
      </dgm:t>
    </dgm:pt>
    <dgm:pt modelId="{534ABD4F-5A3C-4A8E-AF26-2C14924AE235}" type="parTrans" cxnId="{9D82346C-9CD0-4DEF-A466-0929C33FFFF5}">
      <dgm:prSet/>
      <dgm:spPr/>
      <dgm:t>
        <a:bodyPr/>
        <a:lstStyle/>
        <a:p>
          <a:endParaRPr lang="en-US"/>
        </a:p>
      </dgm:t>
    </dgm:pt>
    <dgm:pt modelId="{64242E19-56D0-4713-BA0E-5410F11829F4}" type="sibTrans" cxnId="{9D82346C-9CD0-4DEF-A466-0929C33FFFF5}">
      <dgm:prSet/>
      <dgm:spPr/>
      <dgm:t>
        <a:bodyPr/>
        <a:lstStyle/>
        <a:p>
          <a:endParaRPr lang="en-US"/>
        </a:p>
      </dgm:t>
    </dgm:pt>
    <dgm:pt modelId="{73C90AB5-2EBC-4211-9D47-09D502322A22}">
      <dgm:prSet/>
      <dgm:spPr/>
      <dgm:t>
        <a:bodyPr/>
        <a:lstStyle/>
        <a:p>
          <a:pPr rtl="0"/>
          <a:r>
            <a:rPr lang="en-US" dirty="0" smtClean="0"/>
            <a:t>After taking set off of Input credit, pay the Output Liability on value addition  </a:t>
          </a:r>
          <a:endParaRPr lang="en-US" dirty="0"/>
        </a:p>
      </dgm:t>
    </dgm:pt>
    <dgm:pt modelId="{AAD23E2A-0147-49F0-A661-956E8912BDB4}" type="parTrans" cxnId="{104528DF-83AE-49B7-9492-065032720137}">
      <dgm:prSet/>
      <dgm:spPr/>
      <dgm:t>
        <a:bodyPr/>
        <a:lstStyle/>
        <a:p>
          <a:endParaRPr lang="en-US"/>
        </a:p>
      </dgm:t>
    </dgm:pt>
    <dgm:pt modelId="{5C81A3CB-9B11-4201-B424-865EC3E72766}" type="sibTrans" cxnId="{104528DF-83AE-49B7-9492-065032720137}">
      <dgm:prSet/>
      <dgm:spPr/>
      <dgm:t>
        <a:bodyPr/>
        <a:lstStyle/>
        <a:p>
          <a:endParaRPr lang="en-US"/>
        </a:p>
      </dgm:t>
    </dgm:pt>
    <dgm:pt modelId="{23075DD7-FFEA-42DF-9F30-115EAC38D156}">
      <dgm:prSet/>
      <dgm:spPr/>
      <dgm:t>
        <a:bodyPr/>
        <a:lstStyle/>
        <a:p>
          <a:pPr rtl="0"/>
          <a:r>
            <a:rPr lang="en-US" dirty="0" smtClean="0"/>
            <a:t>Retailer</a:t>
          </a:r>
          <a:endParaRPr lang="en-US" dirty="0"/>
        </a:p>
      </dgm:t>
    </dgm:pt>
    <dgm:pt modelId="{AF268496-9DE2-42D5-A8A0-7BF31B2850E8}" type="parTrans" cxnId="{E3BBD3A7-AF10-405A-89A1-E1CF77E7FB7F}">
      <dgm:prSet/>
      <dgm:spPr/>
      <dgm:t>
        <a:bodyPr/>
        <a:lstStyle/>
        <a:p>
          <a:endParaRPr lang="en-US"/>
        </a:p>
      </dgm:t>
    </dgm:pt>
    <dgm:pt modelId="{04E2FC59-51A7-4FA9-80D7-04F8992D7F88}" type="sibTrans" cxnId="{E3BBD3A7-AF10-405A-89A1-E1CF77E7FB7F}">
      <dgm:prSet/>
      <dgm:spPr/>
      <dgm:t>
        <a:bodyPr/>
        <a:lstStyle/>
        <a:p>
          <a:endParaRPr lang="en-US"/>
        </a:p>
      </dgm:t>
    </dgm:pt>
    <dgm:pt modelId="{CF96BC7F-AA14-4581-9495-89CE29CFC83D}">
      <dgm:prSet/>
      <dgm:spPr/>
      <dgm:t>
        <a:bodyPr/>
        <a:lstStyle/>
        <a:p>
          <a:pPr rtl="0"/>
          <a:r>
            <a:rPr lang="en-US" dirty="0" smtClean="0"/>
            <a:t>Input Credit of Goods+ services from wholesaler</a:t>
          </a:r>
          <a:endParaRPr lang="en-US" dirty="0"/>
        </a:p>
      </dgm:t>
    </dgm:pt>
    <dgm:pt modelId="{9F39381B-7BE3-4857-9FE9-5545CF12D683}" type="parTrans" cxnId="{4C822507-3995-4973-8E2C-A2E4FB99B532}">
      <dgm:prSet/>
      <dgm:spPr/>
      <dgm:t>
        <a:bodyPr/>
        <a:lstStyle/>
        <a:p>
          <a:endParaRPr lang="en-US"/>
        </a:p>
      </dgm:t>
    </dgm:pt>
    <dgm:pt modelId="{84C2F928-6866-4E55-B799-0E3F23007798}" type="sibTrans" cxnId="{4C822507-3995-4973-8E2C-A2E4FB99B532}">
      <dgm:prSet/>
      <dgm:spPr/>
      <dgm:t>
        <a:bodyPr/>
        <a:lstStyle/>
        <a:p>
          <a:endParaRPr lang="en-US"/>
        </a:p>
      </dgm:t>
    </dgm:pt>
    <dgm:pt modelId="{8ADD2DFA-AB4F-4FC9-B1B6-249827C96392}">
      <dgm:prSet/>
      <dgm:spPr/>
      <dgm:t>
        <a:bodyPr/>
        <a:lstStyle/>
        <a:p>
          <a:pPr rtl="0"/>
          <a:r>
            <a:rPr lang="en-US" dirty="0" smtClean="0"/>
            <a:t>After taking set off of Input credit, pay the Output Liability  on value addition </a:t>
          </a:r>
          <a:endParaRPr lang="en-US" dirty="0"/>
        </a:p>
      </dgm:t>
    </dgm:pt>
    <dgm:pt modelId="{78708B36-764B-4F7C-9FBF-2370C8A9884A}" type="parTrans" cxnId="{590A6F9D-3E1C-4020-A639-0D0D6B844322}">
      <dgm:prSet/>
      <dgm:spPr/>
      <dgm:t>
        <a:bodyPr/>
        <a:lstStyle/>
        <a:p>
          <a:endParaRPr lang="en-US"/>
        </a:p>
      </dgm:t>
    </dgm:pt>
    <dgm:pt modelId="{AF4210E3-8D6D-427D-871C-20C783CD9A35}" type="sibTrans" cxnId="{590A6F9D-3E1C-4020-A639-0D0D6B844322}">
      <dgm:prSet/>
      <dgm:spPr/>
      <dgm:t>
        <a:bodyPr/>
        <a:lstStyle/>
        <a:p>
          <a:endParaRPr lang="en-US"/>
        </a:p>
      </dgm:t>
    </dgm:pt>
    <dgm:pt modelId="{E4E7D011-1467-4594-BB7E-301CBA273BD9}">
      <dgm:prSet/>
      <dgm:spPr/>
      <dgm:t>
        <a:bodyPr/>
        <a:lstStyle/>
        <a:p>
          <a:pPr rtl="0"/>
          <a:r>
            <a:rPr lang="en-US" dirty="0" smtClean="0"/>
            <a:t>Consumer</a:t>
          </a:r>
          <a:endParaRPr lang="en-US" dirty="0"/>
        </a:p>
      </dgm:t>
    </dgm:pt>
    <dgm:pt modelId="{AD592865-3F1A-427C-A721-7E98EC458AAF}" type="parTrans" cxnId="{97C3AF15-7D85-41CB-B119-DDBFE4A6BB5D}">
      <dgm:prSet/>
      <dgm:spPr/>
      <dgm:t>
        <a:bodyPr/>
        <a:lstStyle/>
        <a:p>
          <a:endParaRPr lang="en-US"/>
        </a:p>
      </dgm:t>
    </dgm:pt>
    <dgm:pt modelId="{7D0DC68A-CB09-4FD9-9ECF-D639B8898AA5}" type="sibTrans" cxnId="{97C3AF15-7D85-41CB-B119-DDBFE4A6BB5D}">
      <dgm:prSet/>
      <dgm:spPr/>
      <dgm:t>
        <a:bodyPr/>
        <a:lstStyle/>
        <a:p>
          <a:endParaRPr lang="en-US"/>
        </a:p>
      </dgm:t>
    </dgm:pt>
    <dgm:pt modelId="{A74DE872-77FB-4D96-BAEC-1FE2A7406FA3}">
      <dgm:prSet custT="1"/>
      <dgm:spPr/>
      <dgm:t>
        <a:bodyPr/>
        <a:lstStyle/>
        <a:p>
          <a:pPr rtl="0"/>
          <a:endParaRPr lang="en-US" sz="2000" dirty="0"/>
        </a:p>
      </dgm:t>
    </dgm:pt>
    <dgm:pt modelId="{7404FFDA-6548-44F9-B1EA-D14DCC55B568}" type="parTrans" cxnId="{7616E388-0C82-422A-BC30-847442DDA110}">
      <dgm:prSet/>
      <dgm:spPr/>
      <dgm:t>
        <a:bodyPr/>
        <a:lstStyle/>
        <a:p>
          <a:endParaRPr lang="en-US"/>
        </a:p>
      </dgm:t>
    </dgm:pt>
    <dgm:pt modelId="{D7384B1E-19C1-490C-8AAB-FA083CD8EDD4}" type="sibTrans" cxnId="{7616E388-0C82-422A-BC30-847442DDA110}">
      <dgm:prSet/>
      <dgm:spPr/>
      <dgm:t>
        <a:bodyPr/>
        <a:lstStyle/>
        <a:p>
          <a:endParaRPr lang="en-US"/>
        </a:p>
      </dgm:t>
    </dgm:pt>
    <dgm:pt modelId="{952CBC81-AB62-4386-A9BF-CE0FA3949601}">
      <dgm:prSet custT="1"/>
      <dgm:spPr/>
      <dgm:t>
        <a:bodyPr/>
        <a:lstStyle/>
        <a:p>
          <a:pPr rtl="0"/>
          <a:r>
            <a:rPr lang="en-US" sz="2000" dirty="0" smtClean="0"/>
            <a:t> Ultimate Output Liability recovered from consumer </a:t>
          </a:r>
          <a:endParaRPr lang="en-US" sz="2000" dirty="0"/>
        </a:p>
      </dgm:t>
    </dgm:pt>
    <dgm:pt modelId="{E595EE3B-7DC8-42FE-BE69-CB37F80238EA}" type="parTrans" cxnId="{490D252C-79FC-4609-A571-4A1BF699A799}">
      <dgm:prSet/>
      <dgm:spPr/>
      <dgm:t>
        <a:bodyPr/>
        <a:lstStyle/>
        <a:p>
          <a:endParaRPr lang="en-US"/>
        </a:p>
      </dgm:t>
    </dgm:pt>
    <dgm:pt modelId="{FD3868D3-D584-44F0-832C-98613805C42E}" type="sibTrans" cxnId="{490D252C-79FC-4609-A571-4A1BF699A799}">
      <dgm:prSet/>
      <dgm:spPr/>
      <dgm:t>
        <a:bodyPr/>
        <a:lstStyle/>
        <a:p>
          <a:endParaRPr lang="en-US"/>
        </a:p>
      </dgm:t>
    </dgm:pt>
    <dgm:pt modelId="{6C8FBC0A-1452-4912-950A-C9178366CE9D}" type="pres">
      <dgm:prSet presAssocID="{C6CDBE5F-7238-47F5-ADD1-5618D69CE252}" presName="linearFlow" presStyleCnt="0">
        <dgm:presLayoutVars>
          <dgm:dir/>
          <dgm:animLvl val="lvl"/>
          <dgm:resizeHandles val="exact"/>
        </dgm:presLayoutVars>
      </dgm:prSet>
      <dgm:spPr/>
      <dgm:t>
        <a:bodyPr/>
        <a:lstStyle/>
        <a:p>
          <a:endParaRPr lang="en-US"/>
        </a:p>
      </dgm:t>
    </dgm:pt>
    <dgm:pt modelId="{D80BFE1D-53CD-40E1-89F5-D9A2EB82AB72}" type="pres">
      <dgm:prSet presAssocID="{22E8140E-6913-458C-8ACB-2CD43AB31649}" presName="composite" presStyleCnt="0"/>
      <dgm:spPr/>
      <dgm:t>
        <a:bodyPr/>
        <a:lstStyle/>
        <a:p>
          <a:endParaRPr lang="en-US"/>
        </a:p>
      </dgm:t>
    </dgm:pt>
    <dgm:pt modelId="{A076A4D0-C2F2-49E2-95A5-919C79E0B942}" type="pres">
      <dgm:prSet presAssocID="{22E8140E-6913-458C-8ACB-2CD43AB31649}" presName="parentText" presStyleLbl="alignNode1" presStyleIdx="0" presStyleCnt="4">
        <dgm:presLayoutVars>
          <dgm:chMax val="1"/>
          <dgm:bulletEnabled val="1"/>
        </dgm:presLayoutVars>
      </dgm:prSet>
      <dgm:spPr/>
      <dgm:t>
        <a:bodyPr/>
        <a:lstStyle/>
        <a:p>
          <a:endParaRPr lang="en-US"/>
        </a:p>
      </dgm:t>
    </dgm:pt>
    <dgm:pt modelId="{249D7C6C-B663-4B83-9F4D-D6A63521FB4E}" type="pres">
      <dgm:prSet presAssocID="{22E8140E-6913-458C-8ACB-2CD43AB31649}" presName="descendantText" presStyleLbl="alignAcc1" presStyleIdx="0" presStyleCnt="4">
        <dgm:presLayoutVars>
          <dgm:bulletEnabled val="1"/>
        </dgm:presLayoutVars>
      </dgm:prSet>
      <dgm:spPr/>
      <dgm:t>
        <a:bodyPr/>
        <a:lstStyle/>
        <a:p>
          <a:endParaRPr lang="en-US"/>
        </a:p>
      </dgm:t>
    </dgm:pt>
    <dgm:pt modelId="{6E7F3A88-7FF3-4B8B-AF81-645501E0FE68}" type="pres">
      <dgm:prSet presAssocID="{A6321E0A-330C-4F63-A9DC-DA647549E757}" presName="sp" presStyleCnt="0"/>
      <dgm:spPr/>
      <dgm:t>
        <a:bodyPr/>
        <a:lstStyle/>
        <a:p>
          <a:endParaRPr lang="en-US"/>
        </a:p>
      </dgm:t>
    </dgm:pt>
    <dgm:pt modelId="{E15C34F4-FA9F-4707-8DA8-B5AE6A1DF794}" type="pres">
      <dgm:prSet presAssocID="{897E3774-C4F9-4ED7-828C-7FEE4182A981}" presName="composite" presStyleCnt="0"/>
      <dgm:spPr/>
      <dgm:t>
        <a:bodyPr/>
        <a:lstStyle/>
        <a:p>
          <a:endParaRPr lang="en-US"/>
        </a:p>
      </dgm:t>
    </dgm:pt>
    <dgm:pt modelId="{D4208AC2-4298-4491-9AA6-FE0ED063D7EA}" type="pres">
      <dgm:prSet presAssocID="{897E3774-C4F9-4ED7-828C-7FEE4182A981}" presName="parentText" presStyleLbl="alignNode1" presStyleIdx="1" presStyleCnt="4">
        <dgm:presLayoutVars>
          <dgm:chMax val="1"/>
          <dgm:bulletEnabled val="1"/>
        </dgm:presLayoutVars>
      </dgm:prSet>
      <dgm:spPr/>
      <dgm:t>
        <a:bodyPr/>
        <a:lstStyle/>
        <a:p>
          <a:endParaRPr lang="en-US"/>
        </a:p>
      </dgm:t>
    </dgm:pt>
    <dgm:pt modelId="{FDCB5C0B-1955-495A-87C5-B0FD5D1CE2B6}" type="pres">
      <dgm:prSet presAssocID="{897E3774-C4F9-4ED7-828C-7FEE4182A981}" presName="descendantText" presStyleLbl="alignAcc1" presStyleIdx="1" presStyleCnt="4">
        <dgm:presLayoutVars>
          <dgm:bulletEnabled val="1"/>
        </dgm:presLayoutVars>
      </dgm:prSet>
      <dgm:spPr/>
      <dgm:t>
        <a:bodyPr/>
        <a:lstStyle/>
        <a:p>
          <a:endParaRPr lang="en-US"/>
        </a:p>
      </dgm:t>
    </dgm:pt>
    <dgm:pt modelId="{FCB46A2C-BD98-4638-BF0D-0FC13C88CE13}" type="pres">
      <dgm:prSet presAssocID="{B226DFBE-A3C5-40E9-85AE-35CBAB2C32BB}" presName="sp" presStyleCnt="0"/>
      <dgm:spPr/>
      <dgm:t>
        <a:bodyPr/>
        <a:lstStyle/>
        <a:p>
          <a:endParaRPr lang="en-US"/>
        </a:p>
      </dgm:t>
    </dgm:pt>
    <dgm:pt modelId="{A42A038B-B730-4349-9D42-BDD1DA60FAAF}" type="pres">
      <dgm:prSet presAssocID="{23075DD7-FFEA-42DF-9F30-115EAC38D156}" presName="composite" presStyleCnt="0"/>
      <dgm:spPr/>
      <dgm:t>
        <a:bodyPr/>
        <a:lstStyle/>
        <a:p>
          <a:endParaRPr lang="en-US"/>
        </a:p>
      </dgm:t>
    </dgm:pt>
    <dgm:pt modelId="{7E05F8D6-8C29-4B45-B1A4-D27C39741595}" type="pres">
      <dgm:prSet presAssocID="{23075DD7-FFEA-42DF-9F30-115EAC38D156}" presName="parentText" presStyleLbl="alignNode1" presStyleIdx="2" presStyleCnt="4">
        <dgm:presLayoutVars>
          <dgm:chMax val="1"/>
          <dgm:bulletEnabled val="1"/>
        </dgm:presLayoutVars>
      </dgm:prSet>
      <dgm:spPr/>
      <dgm:t>
        <a:bodyPr/>
        <a:lstStyle/>
        <a:p>
          <a:endParaRPr lang="en-US"/>
        </a:p>
      </dgm:t>
    </dgm:pt>
    <dgm:pt modelId="{23D152FB-B05F-46CB-83CE-CC82C8BA87CD}" type="pres">
      <dgm:prSet presAssocID="{23075DD7-FFEA-42DF-9F30-115EAC38D156}" presName="descendantText" presStyleLbl="alignAcc1" presStyleIdx="2" presStyleCnt="4" custLinFactNeighborX="632" custLinFactNeighborY="2505">
        <dgm:presLayoutVars>
          <dgm:bulletEnabled val="1"/>
        </dgm:presLayoutVars>
      </dgm:prSet>
      <dgm:spPr/>
      <dgm:t>
        <a:bodyPr/>
        <a:lstStyle/>
        <a:p>
          <a:endParaRPr lang="en-US"/>
        </a:p>
      </dgm:t>
    </dgm:pt>
    <dgm:pt modelId="{05D02193-ABC9-4C3C-BA61-5CE5131C21C4}" type="pres">
      <dgm:prSet presAssocID="{04E2FC59-51A7-4FA9-80D7-04F8992D7F88}" presName="sp" presStyleCnt="0"/>
      <dgm:spPr/>
      <dgm:t>
        <a:bodyPr/>
        <a:lstStyle/>
        <a:p>
          <a:endParaRPr lang="en-US"/>
        </a:p>
      </dgm:t>
    </dgm:pt>
    <dgm:pt modelId="{322494BD-F0B2-4DB7-96A2-859642BA0E79}" type="pres">
      <dgm:prSet presAssocID="{E4E7D011-1467-4594-BB7E-301CBA273BD9}" presName="composite" presStyleCnt="0"/>
      <dgm:spPr/>
      <dgm:t>
        <a:bodyPr/>
        <a:lstStyle/>
        <a:p>
          <a:endParaRPr lang="en-US"/>
        </a:p>
      </dgm:t>
    </dgm:pt>
    <dgm:pt modelId="{11000676-B123-4E0C-8889-CAE63D4F61C8}" type="pres">
      <dgm:prSet presAssocID="{E4E7D011-1467-4594-BB7E-301CBA273BD9}" presName="parentText" presStyleLbl="alignNode1" presStyleIdx="3" presStyleCnt="4">
        <dgm:presLayoutVars>
          <dgm:chMax val="1"/>
          <dgm:bulletEnabled val="1"/>
        </dgm:presLayoutVars>
      </dgm:prSet>
      <dgm:spPr/>
      <dgm:t>
        <a:bodyPr/>
        <a:lstStyle/>
        <a:p>
          <a:endParaRPr lang="en-US"/>
        </a:p>
      </dgm:t>
    </dgm:pt>
    <dgm:pt modelId="{56194AAE-6A8E-47A2-8276-535D7C1F8605}" type="pres">
      <dgm:prSet presAssocID="{E4E7D011-1467-4594-BB7E-301CBA273BD9}" presName="descendantText" presStyleLbl="alignAcc1" presStyleIdx="3" presStyleCnt="4" custLinFactNeighborX="-178" custLinFactNeighborY="3511">
        <dgm:presLayoutVars>
          <dgm:bulletEnabled val="1"/>
        </dgm:presLayoutVars>
      </dgm:prSet>
      <dgm:spPr/>
      <dgm:t>
        <a:bodyPr/>
        <a:lstStyle/>
        <a:p>
          <a:endParaRPr lang="en-US"/>
        </a:p>
      </dgm:t>
    </dgm:pt>
  </dgm:ptLst>
  <dgm:cxnLst>
    <dgm:cxn modelId="{4ADE34C3-4B20-4724-8D26-39071EC5A07A}" srcId="{C6CDBE5F-7238-47F5-ADD1-5618D69CE252}" destId="{897E3774-C4F9-4ED7-828C-7FEE4182A981}" srcOrd="1" destOrd="0" parTransId="{9D666388-109A-444C-8B92-A59173F4BAF6}" sibTransId="{B226DFBE-A3C5-40E9-85AE-35CBAB2C32BB}"/>
    <dgm:cxn modelId="{4C822507-3995-4973-8E2C-A2E4FB99B532}" srcId="{23075DD7-FFEA-42DF-9F30-115EAC38D156}" destId="{CF96BC7F-AA14-4581-9495-89CE29CFC83D}" srcOrd="0" destOrd="0" parTransId="{9F39381B-7BE3-4857-9FE9-5545CF12D683}" sibTransId="{84C2F928-6866-4E55-B799-0E3F23007798}"/>
    <dgm:cxn modelId="{61639E8D-6BAF-40BE-AACC-2FF6BC9ADD49}" type="presOf" srcId="{A74DE872-77FB-4D96-BAEC-1FE2A7406FA3}" destId="{56194AAE-6A8E-47A2-8276-535D7C1F8605}" srcOrd="0" destOrd="0" presId="urn:microsoft.com/office/officeart/2005/8/layout/chevron2"/>
    <dgm:cxn modelId="{4EDBC800-0734-4F02-8A41-FBA5CAF5B127}" srcId="{22E8140E-6913-458C-8ACB-2CD43AB31649}" destId="{DE62D970-5510-410D-A006-EBD59323E7CE}" srcOrd="0" destOrd="0" parTransId="{8308EF56-1C1E-4F6A-8B16-EB37C350003A}" sibTransId="{CDEB8489-6925-4138-9B6E-ADD7D9CF7AC8}"/>
    <dgm:cxn modelId="{3B338672-0C3B-4C0B-9493-2C5E60831955}" type="presOf" srcId="{23075DD7-FFEA-42DF-9F30-115EAC38D156}" destId="{7E05F8D6-8C29-4B45-B1A4-D27C39741595}" srcOrd="0" destOrd="0" presId="urn:microsoft.com/office/officeart/2005/8/layout/chevron2"/>
    <dgm:cxn modelId="{06E5D0B7-7ECB-41B3-ADA0-A636247B666B}" type="presOf" srcId="{8ADD2DFA-AB4F-4FC9-B1B6-249827C96392}" destId="{23D152FB-B05F-46CB-83CE-CC82C8BA87CD}" srcOrd="0" destOrd="1" presId="urn:microsoft.com/office/officeart/2005/8/layout/chevron2"/>
    <dgm:cxn modelId="{490D252C-79FC-4609-A571-4A1BF699A799}" srcId="{E4E7D011-1467-4594-BB7E-301CBA273BD9}" destId="{952CBC81-AB62-4386-A9BF-CE0FA3949601}" srcOrd="1" destOrd="0" parTransId="{E595EE3B-7DC8-42FE-BE69-CB37F80238EA}" sibTransId="{FD3868D3-D584-44F0-832C-98613805C42E}"/>
    <dgm:cxn modelId="{092C0C35-735D-4E7D-9123-B9A7FC6A48A7}" srcId="{C6CDBE5F-7238-47F5-ADD1-5618D69CE252}" destId="{22E8140E-6913-458C-8ACB-2CD43AB31649}" srcOrd="0" destOrd="0" parTransId="{5644B54C-1010-402A-AB42-C7BC4EBF08EE}" sibTransId="{A6321E0A-330C-4F63-A9DC-DA647549E757}"/>
    <dgm:cxn modelId="{09E99729-4A20-451A-8D6F-E29A44F61E44}" type="presOf" srcId="{897E3774-C4F9-4ED7-828C-7FEE4182A981}" destId="{D4208AC2-4298-4491-9AA6-FE0ED063D7EA}" srcOrd="0" destOrd="0" presId="urn:microsoft.com/office/officeart/2005/8/layout/chevron2"/>
    <dgm:cxn modelId="{9F6F4F88-029C-4F0A-8C73-2F10D5448A7E}" type="presOf" srcId="{73C90AB5-2EBC-4211-9D47-09D502322A22}" destId="{FDCB5C0B-1955-495A-87C5-B0FD5D1CE2B6}" srcOrd="0" destOrd="1" presId="urn:microsoft.com/office/officeart/2005/8/layout/chevron2"/>
    <dgm:cxn modelId="{104528DF-83AE-49B7-9492-065032720137}" srcId="{897E3774-C4F9-4ED7-828C-7FEE4182A981}" destId="{73C90AB5-2EBC-4211-9D47-09D502322A22}" srcOrd="1" destOrd="0" parTransId="{AAD23E2A-0147-49F0-A661-956E8912BDB4}" sibTransId="{5C81A3CB-9B11-4201-B424-865EC3E72766}"/>
    <dgm:cxn modelId="{E3BBD3A7-AF10-405A-89A1-E1CF77E7FB7F}" srcId="{C6CDBE5F-7238-47F5-ADD1-5618D69CE252}" destId="{23075DD7-FFEA-42DF-9F30-115EAC38D156}" srcOrd="2" destOrd="0" parTransId="{AF268496-9DE2-42D5-A8A0-7BF31B2850E8}" sibTransId="{04E2FC59-51A7-4FA9-80D7-04F8992D7F88}"/>
    <dgm:cxn modelId="{652819E0-5F60-4A32-8A7D-FB190C2633A3}" type="presOf" srcId="{952CBC81-AB62-4386-A9BF-CE0FA3949601}" destId="{56194AAE-6A8E-47A2-8276-535D7C1F8605}" srcOrd="0" destOrd="1" presId="urn:microsoft.com/office/officeart/2005/8/layout/chevron2"/>
    <dgm:cxn modelId="{590A6F9D-3E1C-4020-A639-0D0D6B844322}" srcId="{23075DD7-FFEA-42DF-9F30-115EAC38D156}" destId="{8ADD2DFA-AB4F-4FC9-B1B6-249827C96392}" srcOrd="1" destOrd="0" parTransId="{78708B36-764B-4F7C-9FBF-2370C8A9884A}" sibTransId="{AF4210E3-8D6D-427D-871C-20C783CD9A35}"/>
    <dgm:cxn modelId="{876C1D53-17CD-4EB4-97DD-A17DAD29BE4D}" type="presOf" srcId="{DE62D970-5510-410D-A006-EBD59323E7CE}" destId="{249D7C6C-B663-4B83-9F4D-D6A63521FB4E}" srcOrd="0" destOrd="0" presId="urn:microsoft.com/office/officeart/2005/8/layout/chevron2"/>
    <dgm:cxn modelId="{7FA09E1E-73A3-48DB-A48F-C1A6118B9052}" type="presOf" srcId="{CF96BC7F-AA14-4581-9495-89CE29CFC83D}" destId="{23D152FB-B05F-46CB-83CE-CC82C8BA87CD}" srcOrd="0" destOrd="0" presId="urn:microsoft.com/office/officeart/2005/8/layout/chevron2"/>
    <dgm:cxn modelId="{C4842B86-7745-4884-9E0F-34D589069A67}" srcId="{22E8140E-6913-458C-8ACB-2CD43AB31649}" destId="{3C395CDE-262E-410C-B9A9-E66A057802C9}" srcOrd="1" destOrd="0" parTransId="{1D976855-2A5C-4729-B159-2B2ADFB0F181}" sibTransId="{1AD5B7BA-07A5-42D5-8277-8775E3382EE1}"/>
    <dgm:cxn modelId="{0AFF371B-8413-4007-B43A-D29CB5139D22}" type="presOf" srcId="{22E8140E-6913-458C-8ACB-2CD43AB31649}" destId="{A076A4D0-C2F2-49E2-95A5-919C79E0B942}" srcOrd="0" destOrd="0" presId="urn:microsoft.com/office/officeart/2005/8/layout/chevron2"/>
    <dgm:cxn modelId="{7616E388-0C82-422A-BC30-847442DDA110}" srcId="{E4E7D011-1467-4594-BB7E-301CBA273BD9}" destId="{A74DE872-77FB-4D96-BAEC-1FE2A7406FA3}" srcOrd="0" destOrd="0" parTransId="{7404FFDA-6548-44F9-B1EA-D14DCC55B568}" sibTransId="{D7384B1E-19C1-490C-8AAB-FA083CD8EDD4}"/>
    <dgm:cxn modelId="{9D82346C-9CD0-4DEF-A466-0929C33FFFF5}" srcId="{897E3774-C4F9-4ED7-828C-7FEE4182A981}" destId="{9EB639A1-CAC8-4D26-AD88-0A29B67AAE5F}" srcOrd="0" destOrd="0" parTransId="{534ABD4F-5A3C-4A8E-AF26-2C14924AE235}" sibTransId="{64242E19-56D0-4713-BA0E-5410F11829F4}"/>
    <dgm:cxn modelId="{F01B1086-8977-4F91-870C-A74FD0ED5F58}" type="presOf" srcId="{9EB639A1-CAC8-4D26-AD88-0A29B67AAE5F}" destId="{FDCB5C0B-1955-495A-87C5-B0FD5D1CE2B6}" srcOrd="0" destOrd="0" presId="urn:microsoft.com/office/officeart/2005/8/layout/chevron2"/>
    <dgm:cxn modelId="{92FC91DB-2005-435D-80E9-E7ACFC6CA1EF}" type="presOf" srcId="{3C395CDE-262E-410C-B9A9-E66A057802C9}" destId="{249D7C6C-B663-4B83-9F4D-D6A63521FB4E}" srcOrd="0" destOrd="1" presId="urn:microsoft.com/office/officeart/2005/8/layout/chevron2"/>
    <dgm:cxn modelId="{7B745BEE-2599-4FDF-B475-8EB73A2DA1BE}" type="presOf" srcId="{C6CDBE5F-7238-47F5-ADD1-5618D69CE252}" destId="{6C8FBC0A-1452-4912-950A-C9178366CE9D}" srcOrd="0" destOrd="0" presId="urn:microsoft.com/office/officeart/2005/8/layout/chevron2"/>
    <dgm:cxn modelId="{97C3AF15-7D85-41CB-B119-DDBFE4A6BB5D}" srcId="{C6CDBE5F-7238-47F5-ADD1-5618D69CE252}" destId="{E4E7D011-1467-4594-BB7E-301CBA273BD9}" srcOrd="3" destOrd="0" parTransId="{AD592865-3F1A-427C-A721-7E98EC458AAF}" sibTransId="{7D0DC68A-CB09-4FD9-9ECF-D639B8898AA5}"/>
    <dgm:cxn modelId="{D2A87D26-48DE-41F0-84B8-39D8795364C8}" type="presOf" srcId="{E4E7D011-1467-4594-BB7E-301CBA273BD9}" destId="{11000676-B123-4E0C-8889-CAE63D4F61C8}" srcOrd="0" destOrd="0" presId="urn:microsoft.com/office/officeart/2005/8/layout/chevron2"/>
    <dgm:cxn modelId="{F5709FE3-58CD-4F49-8A9A-42C18A322EF1}" type="presParOf" srcId="{6C8FBC0A-1452-4912-950A-C9178366CE9D}" destId="{D80BFE1D-53CD-40E1-89F5-D9A2EB82AB72}" srcOrd="0" destOrd="0" presId="urn:microsoft.com/office/officeart/2005/8/layout/chevron2"/>
    <dgm:cxn modelId="{E271E1CB-15D3-4D46-B5A3-06578FEC937F}" type="presParOf" srcId="{D80BFE1D-53CD-40E1-89F5-D9A2EB82AB72}" destId="{A076A4D0-C2F2-49E2-95A5-919C79E0B942}" srcOrd="0" destOrd="0" presId="urn:microsoft.com/office/officeart/2005/8/layout/chevron2"/>
    <dgm:cxn modelId="{ACA2AAF8-F768-4D97-98A8-B7B5D47563F0}" type="presParOf" srcId="{D80BFE1D-53CD-40E1-89F5-D9A2EB82AB72}" destId="{249D7C6C-B663-4B83-9F4D-D6A63521FB4E}" srcOrd="1" destOrd="0" presId="urn:microsoft.com/office/officeart/2005/8/layout/chevron2"/>
    <dgm:cxn modelId="{8BCF207F-D7AC-4754-803A-87EE09B97EBC}" type="presParOf" srcId="{6C8FBC0A-1452-4912-950A-C9178366CE9D}" destId="{6E7F3A88-7FF3-4B8B-AF81-645501E0FE68}" srcOrd="1" destOrd="0" presId="urn:microsoft.com/office/officeart/2005/8/layout/chevron2"/>
    <dgm:cxn modelId="{368CE087-D74D-467C-9A8A-2F55A5B44716}" type="presParOf" srcId="{6C8FBC0A-1452-4912-950A-C9178366CE9D}" destId="{E15C34F4-FA9F-4707-8DA8-B5AE6A1DF794}" srcOrd="2" destOrd="0" presId="urn:microsoft.com/office/officeart/2005/8/layout/chevron2"/>
    <dgm:cxn modelId="{C175FB98-5330-4453-BBCD-9AFA41FD4F0B}" type="presParOf" srcId="{E15C34F4-FA9F-4707-8DA8-B5AE6A1DF794}" destId="{D4208AC2-4298-4491-9AA6-FE0ED063D7EA}" srcOrd="0" destOrd="0" presId="urn:microsoft.com/office/officeart/2005/8/layout/chevron2"/>
    <dgm:cxn modelId="{B3AA0C75-0EAF-41DB-8CFA-7A2DCDB39960}" type="presParOf" srcId="{E15C34F4-FA9F-4707-8DA8-B5AE6A1DF794}" destId="{FDCB5C0B-1955-495A-87C5-B0FD5D1CE2B6}" srcOrd="1" destOrd="0" presId="urn:microsoft.com/office/officeart/2005/8/layout/chevron2"/>
    <dgm:cxn modelId="{F584777D-E196-4F5D-B8F1-7F288EA128AD}" type="presParOf" srcId="{6C8FBC0A-1452-4912-950A-C9178366CE9D}" destId="{FCB46A2C-BD98-4638-BF0D-0FC13C88CE13}" srcOrd="3" destOrd="0" presId="urn:microsoft.com/office/officeart/2005/8/layout/chevron2"/>
    <dgm:cxn modelId="{D11781CF-F73C-495C-ADB4-87589EBDA476}" type="presParOf" srcId="{6C8FBC0A-1452-4912-950A-C9178366CE9D}" destId="{A42A038B-B730-4349-9D42-BDD1DA60FAAF}" srcOrd="4" destOrd="0" presId="urn:microsoft.com/office/officeart/2005/8/layout/chevron2"/>
    <dgm:cxn modelId="{CD768724-416A-4AFB-9497-888B2625B7D3}" type="presParOf" srcId="{A42A038B-B730-4349-9D42-BDD1DA60FAAF}" destId="{7E05F8D6-8C29-4B45-B1A4-D27C39741595}" srcOrd="0" destOrd="0" presId="urn:microsoft.com/office/officeart/2005/8/layout/chevron2"/>
    <dgm:cxn modelId="{C01DEC36-FF8E-4CDF-917C-0A31EEAE1B27}" type="presParOf" srcId="{A42A038B-B730-4349-9D42-BDD1DA60FAAF}" destId="{23D152FB-B05F-46CB-83CE-CC82C8BA87CD}" srcOrd="1" destOrd="0" presId="urn:microsoft.com/office/officeart/2005/8/layout/chevron2"/>
    <dgm:cxn modelId="{2B7C7DCA-73E6-4FB2-9B51-6D866E3BDE29}" type="presParOf" srcId="{6C8FBC0A-1452-4912-950A-C9178366CE9D}" destId="{05D02193-ABC9-4C3C-BA61-5CE5131C21C4}" srcOrd="5" destOrd="0" presId="urn:microsoft.com/office/officeart/2005/8/layout/chevron2"/>
    <dgm:cxn modelId="{5405AC7F-93F7-4F4D-9F11-16505DA2153E}" type="presParOf" srcId="{6C8FBC0A-1452-4912-950A-C9178366CE9D}" destId="{322494BD-F0B2-4DB7-96A2-859642BA0E79}" srcOrd="6" destOrd="0" presId="urn:microsoft.com/office/officeart/2005/8/layout/chevron2"/>
    <dgm:cxn modelId="{68B9117D-622C-4F93-A78D-ACCD070D17A9}" type="presParOf" srcId="{322494BD-F0B2-4DB7-96A2-859642BA0E79}" destId="{11000676-B123-4E0C-8889-CAE63D4F61C8}" srcOrd="0" destOrd="0" presId="urn:microsoft.com/office/officeart/2005/8/layout/chevron2"/>
    <dgm:cxn modelId="{F8F15A30-897C-4935-8CEC-ADE35ED9EBD3}" type="presParOf" srcId="{322494BD-F0B2-4DB7-96A2-859642BA0E79}" destId="{56194AAE-6A8E-47A2-8276-535D7C1F860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F3F5F-B178-46DC-95CE-9D1AB4C80C45}">
      <dsp:nvSpPr>
        <dsp:cNvPr id="0" name=""/>
        <dsp:cNvSpPr/>
      </dsp:nvSpPr>
      <dsp:spPr>
        <a:xfrm>
          <a:off x="4321" y="69969"/>
          <a:ext cx="2254682" cy="417082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VAT/sales tax</a:t>
          </a:r>
          <a:endParaRPr lang="en-IN" sz="2000" kern="1200" dirty="0"/>
        </a:p>
        <a:p>
          <a:pPr marL="228600" lvl="1" indent="-228600" algn="l" defTabSz="889000" rtl="0">
            <a:lnSpc>
              <a:spcPct val="90000"/>
            </a:lnSpc>
            <a:spcBef>
              <a:spcPct val="0"/>
            </a:spcBef>
            <a:spcAft>
              <a:spcPct val="15000"/>
            </a:spcAft>
            <a:buChar char="••"/>
          </a:pPr>
          <a:r>
            <a:rPr lang="en-US" sz="2000" kern="1200" dirty="0" smtClean="0"/>
            <a:t>Entertainment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Luxury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Lottery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Entry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Purchase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Stamp Duty</a:t>
          </a:r>
          <a:endParaRPr lang="en-US" sz="2000" kern="1200" dirty="0"/>
        </a:p>
        <a:p>
          <a:pPr marL="228600" lvl="1" indent="-228600" algn="l" defTabSz="889000" rtl="0">
            <a:lnSpc>
              <a:spcPct val="90000"/>
            </a:lnSpc>
            <a:spcBef>
              <a:spcPct val="0"/>
            </a:spcBef>
            <a:spcAft>
              <a:spcPct val="15000"/>
            </a:spcAft>
            <a:buChar char="••"/>
          </a:pPr>
          <a:r>
            <a:rPr lang="en-US" sz="2000" kern="1200" dirty="0" smtClean="0"/>
            <a:t>Goods and passenger Tax</a:t>
          </a:r>
          <a:endParaRPr lang="en-US" sz="2000" kern="1200" dirty="0"/>
        </a:p>
        <a:p>
          <a:pPr marL="228600" lvl="1" indent="-228600" algn="l" defTabSz="889000" rtl="0">
            <a:lnSpc>
              <a:spcPct val="90000"/>
            </a:lnSpc>
            <a:spcBef>
              <a:spcPct val="0"/>
            </a:spcBef>
            <a:spcAft>
              <a:spcPct val="15000"/>
            </a:spcAft>
            <a:buChar char="••"/>
          </a:pPr>
          <a:r>
            <a:rPr lang="en-US" sz="2000" kern="1200" dirty="0" smtClean="0"/>
            <a:t>Tax on vehicle</a:t>
          </a:r>
          <a:endParaRPr lang="en-US" sz="2000" kern="1200" dirty="0"/>
        </a:p>
      </dsp:txBody>
      <dsp:txXfrm>
        <a:off x="70358" y="136006"/>
        <a:ext cx="2122608" cy="3145001"/>
      </dsp:txXfrm>
    </dsp:sp>
    <dsp:sp modelId="{07FB9DF6-CD95-4113-8F8E-64AC2572AAC0}">
      <dsp:nvSpPr>
        <dsp:cNvPr id="0" name=""/>
        <dsp:cNvSpPr/>
      </dsp:nvSpPr>
      <dsp:spPr>
        <a:xfrm>
          <a:off x="763982" y="1883438"/>
          <a:ext cx="3213705" cy="3213705"/>
        </a:xfrm>
        <a:prstGeom prst="leftCircularArrow">
          <a:avLst>
            <a:gd name="adj1" fmla="val 2002"/>
            <a:gd name="adj2" fmla="val 239824"/>
            <a:gd name="adj3" fmla="val 1310658"/>
            <a:gd name="adj4" fmla="val 8319812"/>
            <a:gd name="adj5" fmla="val 23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6610D7-59BD-45C5-AD8D-5AB7D6754047}">
      <dsp:nvSpPr>
        <dsp:cNvPr id="0" name=""/>
        <dsp:cNvSpPr/>
      </dsp:nvSpPr>
      <dsp:spPr>
        <a:xfrm>
          <a:off x="104128" y="4032445"/>
          <a:ext cx="2004162" cy="796989"/>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IN" sz="4100" kern="1200" dirty="0" smtClean="0"/>
            <a:t>SGST</a:t>
          </a:r>
          <a:endParaRPr lang="en-IN" sz="4100" kern="1200" dirty="0"/>
        </a:p>
      </dsp:txBody>
      <dsp:txXfrm>
        <a:off x="127471" y="4055788"/>
        <a:ext cx="1957476" cy="750303"/>
      </dsp:txXfrm>
    </dsp:sp>
    <dsp:sp modelId="{BA2D4960-A6B9-4025-B6D6-0DAE733F0CB8}">
      <dsp:nvSpPr>
        <dsp:cNvPr id="0" name=""/>
        <dsp:cNvSpPr/>
      </dsp:nvSpPr>
      <dsp:spPr>
        <a:xfrm>
          <a:off x="3084743" y="1368148"/>
          <a:ext cx="2254682" cy="3159066"/>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Central Excise</a:t>
          </a:r>
          <a:endParaRPr lang="en-IN" sz="1800" kern="1200" dirty="0"/>
        </a:p>
        <a:p>
          <a:pPr marL="171450" lvl="1" indent="-171450" algn="l" defTabSz="800100" rtl="0">
            <a:lnSpc>
              <a:spcPct val="90000"/>
            </a:lnSpc>
            <a:spcBef>
              <a:spcPct val="0"/>
            </a:spcBef>
            <a:spcAft>
              <a:spcPct val="15000"/>
            </a:spcAft>
            <a:buChar char="••"/>
          </a:pPr>
          <a:r>
            <a:rPr lang="en-US" sz="1800" kern="1200" dirty="0" smtClean="0"/>
            <a:t>Additional duties of Custom (CVD)</a:t>
          </a:r>
          <a:endParaRPr lang="en-US" sz="1800" kern="1200" dirty="0"/>
        </a:p>
        <a:p>
          <a:pPr marL="171450" lvl="1" indent="-171450" algn="l" defTabSz="800100" rtl="0">
            <a:lnSpc>
              <a:spcPct val="90000"/>
            </a:lnSpc>
            <a:spcBef>
              <a:spcPct val="0"/>
            </a:spcBef>
            <a:spcAft>
              <a:spcPct val="15000"/>
            </a:spcAft>
            <a:buChar char="••"/>
          </a:pPr>
          <a:r>
            <a:rPr lang="en-US" sz="1800" kern="1200" dirty="0" smtClean="0"/>
            <a:t>Service Tax</a:t>
          </a:r>
          <a:endParaRPr lang="en-US" sz="1800" kern="1200" dirty="0"/>
        </a:p>
        <a:p>
          <a:pPr marL="171450" lvl="1" indent="-171450" algn="l" defTabSz="800100" rtl="0">
            <a:lnSpc>
              <a:spcPct val="90000"/>
            </a:lnSpc>
            <a:spcBef>
              <a:spcPct val="0"/>
            </a:spcBef>
            <a:spcAft>
              <a:spcPct val="15000"/>
            </a:spcAft>
            <a:buChar char="••"/>
          </a:pPr>
          <a:r>
            <a:rPr lang="en-US" sz="1800" kern="1200" dirty="0" smtClean="0"/>
            <a:t>Surcharges and all Cess</a:t>
          </a:r>
          <a:endParaRPr lang="en-US" sz="1800" kern="1200" dirty="0"/>
        </a:p>
      </dsp:txBody>
      <dsp:txXfrm>
        <a:off x="3150780" y="2111128"/>
        <a:ext cx="2122608" cy="2350049"/>
      </dsp:txXfrm>
    </dsp:sp>
    <dsp:sp modelId="{F157C8F1-6F78-4EC0-8171-80F8DB7BA29C}">
      <dsp:nvSpPr>
        <dsp:cNvPr id="0" name=""/>
        <dsp:cNvSpPr/>
      </dsp:nvSpPr>
      <dsp:spPr>
        <a:xfrm>
          <a:off x="3712360" y="61217"/>
          <a:ext cx="3225559" cy="3225559"/>
        </a:xfrm>
        <a:prstGeom prst="circularArrow">
          <a:avLst>
            <a:gd name="adj1" fmla="val 1994"/>
            <a:gd name="adj2" fmla="val 238903"/>
            <a:gd name="adj3" fmla="val 20768309"/>
            <a:gd name="adj4" fmla="val 13758233"/>
            <a:gd name="adj5" fmla="val 23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BBC1DF-986F-4946-B87D-C65F905193DB}">
      <dsp:nvSpPr>
        <dsp:cNvPr id="0" name=""/>
        <dsp:cNvSpPr/>
      </dsp:nvSpPr>
      <dsp:spPr>
        <a:xfrm>
          <a:off x="3316891" y="504059"/>
          <a:ext cx="2004162" cy="796989"/>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IN" sz="4100" kern="1200" dirty="0" smtClean="0"/>
            <a:t>CGST</a:t>
          </a:r>
          <a:endParaRPr lang="en-IN" sz="4100" kern="1200" dirty="0"/>
        </a:p>
      </dsp:txBody>
      <dsp:txXfrm>
        <a:off x="3340234" y="527402"/>
        <a:ext cx="1957476" cy="750303"/>
      </dsp:txXfrm>
    </dsp:sp>
    <dsp:sp modelId="{6A46AB1E-2827-47BF-B8B0-A1269B2AF83B}">
      <dsp:nvSpPr>
        <dsp:cNvPr id="0" name=""/>
        <dsp:cNvSpPr/>
      </dsp:nvSpPr>
      <dsp:spPr>
        <a:xfrm>
          <a:off x="6537019" y="1872204"/>
          <a:ext cx="1092641" cy="1728815"/>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IN" sz="1200" kern="1200" dirty="0" smtClean="0"/>
            <a:t> </a:t>
          </a:r>
          <a:r>
            <a:rPr lang="en-IN" sz="2000" kern="1200" dirty="0" smtClean="0"/>
            <a:t>Inter state supplies</a:t>
          </a:r>
          <a:endParaRPr lang="en-IN" sz="2000" kern="1200" dirty="0"/>
        </a:p>
      </dsp:txBody>
      <dsp:txXfrm>
        <a:off x="6569021" y="1904206"/>
        <a:ext cx="1028637" cy="1294351"/>
      </dsp:txXfrm>
    </dsp:sp>
    <dsp:sp modelId="{B652E315-4F9B-45C8-B38E-6C39E38B45D4}">
      <dsp:nvSpPr>
        <dsp:cNvPr id="0" name=""/>
        <dsp:cNvSpPr/>
      </dsp:nvSpPr>
      <dsp:spPr>
        <a:xfrm>
          <a:off x="6128420" y="3816421"/>
          <a:ext cx="2004162" cy="796989"/>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IN" sz="4100" kern="1200" dirty="0" smtClean="0"/>
            <a:t>IGST</a:t>
          </a:r>
          <a:endParaRPr lang="en-IN" sz="4100" kern="1200" dirty="0"/>
        </a:p>
      </dsp:txBody>
      <dsp:txXfrm>
        <a:off x="6151763" y="3839764"/>
        <a:ext cx="1957476" cy="750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6A4D0-C2F2-49E2-95A5-919C79E0B942}">
      <dsp:nvSpPr>
        <dsp:cNvPr id="0" name=""/>
        <dsp:cNvSpPr/>
      </dsp:nvSpPr>
      <dsp:spPr>
        <a:xfrm rot="5400000">
          <a:off x="-185966" y="189497"/>
          <a:ext cx="1239777" cy="86784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smtClean="0"/>
            <a:t>Manufacturer</a:t>
          </a:r>
          <a:endParaRPr lang="en-US" sz="1100" kern="1200"/>
        </a:p>
      </dsp:txBody>
      <dsp:txXfrm rot="-5400000">
        <a:off x="1" y="437452"/>
        <a:ext cx="867844" cy="371933"/>
      </dsp:txXfrm>
    </dsp:sp>
    <dsp:sp modelId="{249D7C6C-B663-4B83-9F4D-D6A63521FB4E}">
      <dsp:nvSpPr>
        <dsp:cNvPr id="0" name=""/>
        <dsp:cNvSpPr/>
      </dsp:nvSpPr>
      <dsp:spPr>
        <a:xfrm rot="5400000">
          <a:off x="4145794" y="-3274419"/>
          <a:ext cx="805855" cy="73617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Input Credit of Goods+ services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After taking set off of Input credit, pay the Output Liability on value addition </a:t>
          </a:r>
          <a:endParaRPr lang="en-US" sz="1600" kern="1200" dirty="0"/>
        </a:p>
      </dsp:txBody>
      <dsp:txXfrm rot="-5400000">
        <a:off x="867845" y="42869"/>
        <a:ext cx="7322416" cy="727177"/>
      </dsp:txXfrm>
    </dsp:sp>
    <dsp:sp modelId="{D4208AC2-4298-4491-9AA6-FE0ED063D7EA}">
      <dsp:nvSpPr>
        <dsp:cNvPr id="0" name=""/>
        <dsp:cNvSpPr/>
      </dsp:nvSpPr>
      <dsp:spPr>
        <a:xfrm rot="5400000">
          <a:off x="-185966" y="1282538"/>
          <a:ext cx="1239777" cy="86784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Wholesaler</a:t>
          </a:r>
          <a:endParaRPr lang="en-US" sz="1100" kern="1200" dirty="0"/>
        </a:p>
      </dsp:txBody>
      <dsp:txXfrm rot="-5400000">
        <a:off x="1" y="1530493"/>
        <a:ext cx="867844" cy="371933"/>
      </dsp:txXfrm>
    </dsp:sp>
    <dsp:sp modelId="{FDCB5C0B-1955-495A-87C5-B0FD5D1CE2B6}">
      <dsp:nvSpPr>
        <dsp:cNvPr id="0" name=""/>
        <dsp:cNvSpPr/>
      </dsp:nvSpPr>
      <dsp:spPr>
        <a:xfrm rot="5400000">
          <a:off x="4145794" y="-2181378"/>
          <a:ext cx="805855" cy="73617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Input Credit of Goods+ services from manufacturer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After taking set off of Input credit, pay the Output Liability on value addition  </a:t>
          </a:r>
          <a:endParaRPr lang="en-US" sz="1600" kern="1200" dirty="0"/>
        </a:p>
      </dsp:txBody>
      <dsp:txXfrm rot="-5400000">
        <a:off x="867845" y="1135910"/>
        <a:ext cx="7322416" cy="727177"/>
      </dsp:txXfrm>
    </dsp:sp>
    <dsp:sp modelId="{7E05F8D6-8C29-4B45-B1A4-D27C39741595}">
      <dsp:nvSpPr>
        <dsp:cNvPr id="0" name=""/>
        <dsp:cNvSpPr/>
      </dsp:nvSpPr>
      <dsp:spPr>
        <a:xfrm rot="5400000">
          <a:off x="-185966" y="2375579"/>
          <a:ext cx="1239777" cy="86784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Retailer</a:t>
          </a:r>
          <a:endParaRPr lang="en-US" sz="1100" kern="1200" dirty="0"/>
        </a:p>
      </dsp:txBody>
      <dsp:txXfrm rot="-5400000">
        <a:off x="1" y="2623534"/>
        <a:ext cx="867844" cy="371933"/>
      </dsp:txXfrm>
    </dsp:sp>
    <dsp:sp modelId="{23D152FB-B05F-46CB-83CE-CC82C8BA87CD}">
      <dsp:nvSpPr>
        <dsp:cNvPr id="0" name=""/>
        <dsp:cNvSpPr/>
      </dsp:nvSpPr>
      <dsp:spPr>
        <a:xfrm rot="5400000">
          <a:off x="4145794" y="-1068150"/>
          <a:ext cx="805855" cy="73617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Input Credit of Goods+ services from wholesaler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After taking set off of Input credit, pay the Output Liability  on value addition </a:t>
          </a:r>
          <a:endParaRPr lang="en-US" sz="1600" kern="1200" dirty="0"/>
        </a:p>
      </dsp:txBody>
      <dsp:txXfrm rot="-5400000">
        <a:off x="867845" y="2249138"/>
        <a:ext cx="7322416" cy="727177"/>
      </dsp:txXfrm>
    </dsp:sp>
    <dsp:sp modelId="{11000676-B123-4E0C-8889-CAE63D4F61C8}">
      <dsp:nvSpPr>
        <dsp:cNvPr id="0" name=""/>
        <dsp:cNvSpPr/>
      </dsp:nvSpPr>
      <dsp:spPr>
        <a:xfrm rot="5400000">
          <a:off x="-185966" y="3468620"/>
          <a:ext cx="1239777" cy="86784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kern="1200" dirty="0" smtClean="0"/>
            <a:t>Consumer</a:t>
          </a:r>
          <a:endParaRPr lang="en-US" sz="1100" kern="1200" dirty="0"/>
        </a:p>
      </dsp:txBody>
      <dsp:txXfrm rot="-5400000">
        <a:off x="1" y="3716575"/>
        <a:ext cx="867844" cy="371933"/>
      </dsp:txXfrm>
    </dsp:sp>
    <dsp:sp modelId="{56194AAE-6A8E-47A2-8276-535D7C1F8605}">
      <dsp:nvSpPr>
        <dsp:cNvPr id="0" name=""/>
        <dsp:cNvSpPr/>
      </dsp:nvSpPr>
      <dsp:spPr>
        <a:xfrm rot="5400000">
          <a:off x="4132690" y="32997"/>
          <a:ext cx="805855" cy="73617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endParaRPr lang="en-US" sz="2000" kern="1200" dirty="0"/>
        </a:p>
        <a:p>
          <a:pPr marL="228600" lvl="1" indent="-228600" algn="l" defTabSz="889000" rtl="0">
            <a:lnSpc>
              <a:spcPct val="90000"/>
            </a:lnSpc>
            <a:spcBef>
              <a:spcPct val="0"/>
            </a:spcBef>
            <a:spcAft>
              <a:spcPct val="15000"/>
            </a:spcAft>
            <a:buChar char="••"/>
          </a:pPr>
          <a:r>
            <a:rPr lang="en-US" sz="2000" kern="1200" dirty="0" smtClean="0"/>
            <a:t> Ultimate Output Liability recovered from consumer </a:t>
          </a:r>
          <a:endParaRPr lang="en-US" sz="2000" kern="1200" dirty="0"/>
        </a:p>
      </dsp:txBody>
      <dsp:txXfrm rot="-5400000">
        <a:off x="854741" y="3350286"/>
        <a:ext cx="7322416" cy="72717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31FC2F9-7FB8-4EEF-BEA8-8139B497F150}" type="datetimeFigureOut">
              <a:rPr lang="en-IN" smtClean="0"/>
              <a:t>02-07-2016</a:t>
            </a:fld>
            <a:endParaRPr lang="en-IN"/>
          </a:p>
        </p:txBody>
      </p:sp>
      <p:sp>
        <p:nvSpPr>
          <p:cNvPr id="8" name="Slide Number Placeholder 7"/>
          <p:cNvSpPr>
            <a:spLocks noGrp="1"/>
          </p:cNvSpPr>
          <p:nvPr>
            <p:ph type="sldNum" sz="quarter" idx="11"/>
          </p:nvPr>
        </p:nvSpPr>
        <p:spPr/>
        <p:txBody>
          <a:bodyPr/>
          <a:lstStyle/>
          <a:p>
            <a:fld id="{E347B4FA-5C1A-446C-A36A-90196DED28FB}"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FC2F9-7FB8-4EEF-BEA8-8139B497F150}" type="datetimeFigureOut">
              <a:rPr lang="en-IN" smtClean="0"/>
              <a:t>02-07-2016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FC2F9-7FB8-4EEF-BEA8-8139B497F150}" type="datetimeFigureOut">
              <a:rPr lang="en-IN" smtClean="0"/>
              <a:t>02-07-2016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31FC2F9-7FB8-4EEF-BEA8-8139B497F150}" type="datetimeFigureOut">
              <a:rPr lang="en-IN" smtClean="0"/>
              <a:t>02-07-2016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FC2F9-7FB8-4EEF-BEA8-8139B497F150}" type="datetimeFigureOut">
              <a:rPr lang="en-IN" smtClean="0"/>
              <a:t>02-07-2016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47B4FA-5C1A-446C-A36A-90196DED28FB}" type="slidenum">
              <a:rPr lang="en-IN" smtClean="0"/>
              <a:t>‹#›</a:t>
            </a:fld>
            <a:endParaRPr lang="en-IN"/>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31FC2F9-7FB8-4EEF-BEA8-8139B497F150}" type="datetimeFigureOut">
              <a:rPr lang="en-IN" smtClean="0"/>
              <a:t>02-07-2016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47B4FA-5C1A-446C-A36A-90196DED28FB}" type="slidenum">
              <a:rPr lang="en-IN" smtClean="0"/>
              <a:t>‹#›</a:t>
            </a:fld>
            <a:endParaRPr lang="en-IN"/>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31FC2F9-7FB8-4EEF-BEA8-8139B497F150}" type="datetimeFigureOut">
              <a:rPr lang="en-IN" smtClean="0"/>
              <a:t>02-07-2016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347B4FA-5C1A-446C-A36A-90196DED28FB}" type="slidenum">
              <a:rPr lang="en-IN" smtClean="0"/>
              <a:t>‹#›</a:t>
            </a:fld>
            <a:endParaRPr lang="en-IN"/>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1FC2F9-7FB8-4EEF-BEA8-8139B497F150}" type="datetimeFigureOut">
              <a:rPr lang="en-IN" smtClean="0"/>
              <a:t>02-07-2016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FC2F9-7FB8-4EEF-BEA8-8139B497F150}" type="datetimeFigureOut">
              <a:rPr lang="en-IN" smtClean="0"/>
              <a:t>02-07-2016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FC2F9-7FB8-4EEF-BEA8-8139B497F150}" type="datetimeFigureOut">
              <a:rPr lang="en-IN" smtClean="0"/>
              <a:t>02-07-2016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FC2F9-7FB8-4EEF-BEA8-8139B497F150}" type="datetimeFigureOut">
              <a:rPr lang="en-IN" smtClean="0"/>
              <a:t>02-07-2016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47B4FA-5C1A-446C-A36A-90196DED28F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31FC2F9-7FB8-4EEF-BEA8-8139B497F150}" type="datetimeFigureOut">
              <a:rPr lang="en-IN" smtClean="0"/>
              <a:t>02-07-2016</a:t>
            </a:fld>
            <a:endParaRPr lang="en-IN"/>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N"/>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347B4FA-5C1A-446C-A36A-90196DED28FB}" type="slidenum">
              <a:rPr lang="en-IN" smtClean="0"/>
              <a:t>‹#›</a:t>
            </a:fld>
            <a:endParaRPr lang="en-IN"/>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mailto:ganeshkanodia@inmacs.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157192"/>
            <a:ext cx="8424937" cy="1077218"/>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lIns="91440" tIns="45720" rIns="91440" bIns="45720">
            <a:spAutoFit/>
          </a:bodyPr>
          <a:lstStyle/>
          <a:p>
            <a:pPr algn="ctr"/>
            <a:r>
              <a:rPr lang="en-IN" sz="3200" b="1" cap="none"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rPr>
              <a:t>KEY HIGHLIGHTS OF MODEL GST LAW</a:t>
            </a:r>
            <a:endParaRPr lang="en-IN" sz="3200" b="1" cap="none"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endParaRPr>
          </a:p>
        </p:txBody>
      </p:sp>
      <p:sp>
        <p:nvSpPr>
          <p:cNvPr id="5" name="TextBox 4"/>
          <p:cNvSpPr txBox="1"/>
          <p:nvPr/>
        </p:nvSpPr>
        <p:spPr>
          <a:xfrm>
            <a:off x="611560" y="3933056"/>
            <a:ext cx="3456384" cy="584775"/>
          </a:xfrm>
          <a:prstGeom prst="rect">
            <a:avLst/>
          </a:prstGeom>
          <a:noFill/>
        </p:spPr>
        <p:txBody>
          <a:bodyPr wrap="square" rtlCol="0">
            <a:spAutoFit/>
          </a:bodyPr>
          <a:lstStyle/>
          <a:p>
            <a:pPr algn="ctr"/>
            <a:r>
              <a:rPr lang="en-IN" b="1" dirty="0" smtClean="0"/>
              <a:t>CA. GANESH KANODIA  </a:t>
            </a:r>
            <a:r>
              <a:rPr lang="en-IN" sz="1400" b="1" dirty="0" smtClean="0"/>
              <a:t>B.COM, ACA</a:t>
            </a:r>
            <a:endParaRPr lang="en-IN" b="1" dirty="0"/>
          </a:p>
        </p:txBody>
      </p:sp>
      <p:sp>
        <p:nvSpPr>
          <p:cNvPr id="6" name="TextBox 5"/>
          <p:cNvSpPr txBox="1"/>
          <p:nvPr/>
        </p:nvSpPr>
        <p:spPr>
          <a:xfrm>
            <a:off x="4572000" y="3933056"/>
            <a:ext cx="3672408" cy="584775"/>
          </a:xfrm>
          <a:prstGeom prst="rect">
            <a:avLst/>
          </a:prstGeom>
          <a:noFill/>
        </p:spPr>
        <p:txBody>
          <a:bodyPr wrap="square" rtlCol="0">
            <a:spAutoFit/>
          </a:bodyPr>
          <a:lstStyle/>
          <a:p>
            <a:pPr algn="ctr"/>
            <a:r>
              <a:rPr lang="en-IN" b="1" dirty="0" smtClean="0"/>
              <a:t>CA. SHARAD MAHESHWARI </a:t>
            </a:r>
          </a:p>
          <a:p>
            <a:pPr algn="ctr"/>
            <a:r>
              <a:rPr lang="en-IN" sz="1400" b="1" dirty="0"/>
              <a:t> </a:t>
            </a:r>
            <a:r>
              <a:rPr lang="en-IN" sz="1400" b="1" dirty="0" smtClean="0"/>
              <a:t>  B.COM, ACA</a:t>
            </a:r>
            <a:endParaRPr lang="en-IN"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88640"/>
            <a:ext cx="7839686" cy="3672408"/>
          </a:xfrm>
          <a:prstGeom prst="rect">
            <a:avLst/>
          </a:prstGeom>
        </p:spPr>
      </p:pic>
      <p:sp>
        <p:nvSpPr>
          <p:cNvPr id="4" name="TextBox 3"/>
          <p:cNvSpPr txBox="1"/>
          <p:nvPr/>
        </p:nvSpPr>
        <p:spPr>
          <a:xfrm>
            <a:off x="2087724" y="4643844"/>
            <a:ext cx="4356484" cy="369332"/>
          </a:xfrm>
          <a:prstGeom prst="rect">
            <a:avLst/>
          </a:prstGeom>
          <a:noFill/>
        </p:spPr>
        <p:txBody>
          <a:bodyPr wrap="square" rtlCol="0">
            <a:spAutoFit/>
          </a:bodyPr>
          <a:lstStyle/>
          <a:p>
            <a:pPr algn="ctr"/>
            <a:r>
              <a:rPr lang="en-IN" b="1" dirty="0" smtClean="0"/>
              <a:t>Saturday, 2</a:t>
            </a:r>
            <a:r>
              <a:rPr lang="en-IN" b="1" baseline="30000" dirty="0" smtClean="0"/>
              <a:t>nd </a:t>
            </a:r>
            <a:r>
              <a:rPr lang="en-IN" b="1" dirty="0" smtClean="0"/>
              <a:t>July, 2016</a:t>
            </a:r>
            <a:endParaRPr lang="en-IN" b="1" dirty="0"/>
          </a:p>
        </p:txBody>
      </p:sp>
    </p:spTree>
    <p:extLst>
      <p:ext uri="{BB962C8B-B14F-4D97-AF65-F5344CB8AC3E}">
        <p14:creationId xmlns:p14="http://schemas.microsoft.com/office/powerpoint/2010/main" val="2642005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95953"/>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Chargeability </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467544" y="1526589"/>
            <a:ext cx="8496944" cy="4062651"/>
          </a:xfrm>
          <a:prstGeom prst="rect">
            <a:avLst/>
          </a:prstGeom>
          <a:noFill/>
        </p:spPr>
        <p:txBody>
          <a:bodyPr wrap="square" rtlCol="0">
            <a:spAutoFit/>
          </a:bodyPr>
          <a:lstStyle/>
          <a:p>
            <a:pPr marL="285750" indent="-285750">
              <a:buFont typeface="Arial" pitchFamily="34" charset="0"/>
              <a:buChar char="•"/>
            </a:pPr>
            <a:r>
              <a:rPr lang="en-IN" sz="2400" dirty="0"/>
              <a:t>Levy on all </a:t>
            </a:r>
            <a:r>
              <a:rPr lang="en-IN" sz="2400" b="1" dirty="0" smtClean="0"/>
              <a:t>Intra-state/Inter-State</a:t>
            </a:r>
            <a:r>
              <a:rPr lang="en-IN" sz="2400" dirty="0" smtClean="0"/>
              <a:t> </a:t>
            </a:r>
            <a:r>
              <a:rPr lang="en-IN" sz="2400" b="1" u="sng" dirty="0"/>
              <a:t>supplies</a:t>
            </a:r>
            <a:r>
              <a:rPr lang="en-IN" sz="2400" dirty="0"/>
              <a:t> of goods </a:t>
            </a:r>
            <a:r>
              <a:rPr lang="en-IN" sz="2400" dirty="0" smtClean="0"/>
              <a:t>or/and services</a:t>
            </a:r>
          </a:p>
          <a:p>
            <a:pPr marL="285750" indent="-285750">
              <a:buFont typeface="Arial" pitchFamily="34" charset="0"/>
              <a:buChar char="•"/>
            </a:pPr>
            <a:endParaRPr lang="en-IN" sz="2400" dirty="0"/>
          </a:p>
          <a:p>
            <a:pPr marL="285750" indent="-285750">
              <a:buFont typeface="Arial" pitchFamily="34" charset="0"/>
              <a:buChar char="•"/>
            </a:pPr>
            <a:r>
              <a:rPr lang="en-IN" sz="2400" dirty="0" smtClean="0"/>
              <a:t> </a:t>
            </a:r>
            <a:r>
              <a:rPr lang="en-IN" sz="2400" dirty="0"/>
              <a:t>at the rate to be specified and collected in the manner </a:t>
            </a:r>
            <a:r>
              <a:rPr lang="en-IN" sz="2400" dirty="0" smtClean="0"/>
              <a:t>prescribed</a:t>
            </a:r>
          </a:p>
          <a:p>
            <a:pPr marL="285750" indent="-285750">
              <a:buFont typeface="Arial" pitchFamily="34" charset="0"/>
              <a:buChar char="•"/>
            </a:pPr>
            <a:endParaRPr lang="en-IN" sz="2400" dirty="0"/>
          </a:p>
          <a:p>
            <a:pPr marL="285750" indent="-285750">
              <a:buFont typeface="Arial" pitchFamily="34" charset="0"/>
              <a:buChar char="•"/>
            </a:pPr>
            <a:r>
              <a:rPr lang="en-IN" sz="2400" dirty="0"/>
              <a:t>By a </a:t>
            </a:r>
            <a:r>
              <a:rPr lang="en-IN" sz="2400" b="1" u="sng" dirty="0"/>
              <a:t>taxable person</a:t>
            </a:r>
            <a:r>
              <a:rPr lang="en-IN" sz="2400" u="sng" dirty="0"/>
              <a:t> </a:t>
            </a:r>
            <a:r>
              <a:rPr lang="en-IN" sz="2400" dirty="0"/>
              <a:t>or </a:t>
            </a:r>
            <a:endParaRPr lang="en-IN" sz="2400" dirty="0" smtClean="0"/>
          </a:p>
          <a:p>
            <a:endParaRPr lang="en-IN" sz="2400" dirty="0"/>
          </a:p>
          <a:p>
            <a:pPr marL="285750" indent="-285750">
              <a:buFont typeface="Arial" pitchFamily="34" charset="0"/>
              <a:buChar char="•"/>
            </a:pPr>
            <a:r>
              <a:rPr lang="en-IN" sz="2400" dirty="0" smtClean="0"/>
              <a:t>for </a:t>
            </a:r>
            <a:r>
              <a:rPr lang="en-IN" sz="2400" dirty="0"/>
              <a:t>specified categories of services; the recipient of service </a:t>
            </a:r>
            <a:r>
              <a:rPr lang="en-IN" sz="2400" dirty="0" smtClean="0"/>
              <a:t>( Under Reverse </a:t>
            </a:r>
            <a:r>
              <a:rPr lang="en-IN" sz="2400" dirty="0"/>
              <a:t>charge basis)</a:t>
            </a:r>
          </a:p>
          <a:p>
            <a:endParaRPr lang="en-IN" dirty="0"/>
          </a:p>
        </p:txBody>
      </p:sp>
    </p:spTree>
    <p:extLst>
      <p:ext uri="{BB962C8B-B14F-4D97-AF65-F5344CB8AC3E}">
        <p14:creationId xmlns:p14="http://schemas.microsoft.com/office/powerpoint/2010/main" val="415688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Taxable Person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467544" y="1268760"/>
            <a:ext cx="8496944" cy="4431983"/>
          </a:xfrm>
          <a:prstGeom prst="rect">
            <a:avLst/>
          </a:prstGeom>
          <a:noFill/>
        </p:spPr>
        <p:txBody>
          <a:bodyPr wrap="square" rtlCol="0">
            <a:spAutoFit/>
          </a:bodyPr>
          <a:lstStyle/>
          <a:p>
            <a:pPr marL="285750" lvl="0" indent="-285750">
              <a:buFont typeface="Arial" pitchFamily="34" charset="0"/>
              <a:buChar char="•"/>
            </a:pPr>
            <a:r>
              <a:rPr lang="en-IN" sz="2400" dirty="0"/>
              <a:t>Any person who carries on any business in </a:t>
            </a:r>
            <a:r>
              <a:rPr lang="en-IN" sz="2400" dirty="0" smtClean="0"/>
              <a:t>India/state,  whose </a:t>
            </a:r>
            <a:r>
              <a:rPr lang="en-IN" sz="2400" b="1" dirty="0"/>
              <a:t>Aggregate turnover</a:t>
            </a:r>
            <a:r>
              <a:rPr lang="en-IN" sz="2400" dirty="0"/>
              <a:t> in a financial year exceeds Rs. 10 lakhs / Rs. 5 Lakhs (Except – Agriculturists</a:t>
            </a:r>
            <a:r>
              <a:rPr lang="en-IN" sz="2400" dirty="0" smtClean="0"/>
              <a:t>).</a:t>
            </a:r>
          </a:p>
          <a:p>
            <a:pPr marL="285750" lvl="0" indent="-285750">
              <a:buFont typeface="Arial" pitchFamily="34" charset="0"/>
              <a:buChar char="•"/>
            </a:pPr>
            <a:endParaRPr lang="en-IN" sz="2400" dirty="0"/>
          </a:p>
          <a:p>
            <a:pPr marL="285750" lvl="0" indent="-285750">
              <a:buFont typeface="Arial" pitchFamily="34" charset="0"/>
              <a:buChar char="•"/>
            </a:pPr>
            <a:r>
              <a:rPr lang="en-IN" sz="2400" dirty="0"/>
              <a:t>CG/SG in respect of activities in which they are engaged as public authorities (</a:t>
            </a:r>
            <a:r>
              <a:rPr lang="en-IN" sz="2400" b="1" dirty="0"/>
              <a:t>Except indicative list given in schedule </a:t>
            </a:r>
            <a:r>
              <a:rPr lang="en-IN" sz="2400" b="1" dirty="0" smtClean="0"/>
              <a:t>IV such as passport service, visa, etc.</a:t>
            </a:r>
            <a:r>
              <a:rPr lang="en-IN" sz="2400" dirty="0" smtClean="0"/>
              <a:t>).</a:t>
            </a:r>
          </a:p>
          <a:p>
            <a:pPr marL="285750" lvl="0" indent="-285750">
              <a:buFont typeface="Arial" pitchFamily="34" charset="0"/>
              <a:buChar char="•"/>
            </a:pPr>
            <a:endParaRPr lang="en-IN" sz="2400" dirty="0"/>
          </a:p>
          <a:p>
            <a:pPr marL="285750" lvl="0" indent="-285750">
              <a:buFont typeface="Arial" pitchFamily="34" charset="0"/>
              <a:buChar char="•"/>
            </a:pPr>
            <a:r>
              <a:rPr lang="en-IN" sz="2400" dirty="0"/>
              <a:t>Any person </a:t>
            </a:r>
            <a:r>
              <a:rPr lang="en-IN" sz="2400" b="1" u="sng" dirty="0"/>
              <a:t>receiving services </a:t>
            </a:r>
            <a:r>
              <a:rPr lang="en-IN" sz="2400" dirty="0"/>
              <a:t>of value more than the prescribed limit </a:t>
            </a:r>
            <a:r>
              <a:rPr lang="en-IN" sz="2400" b="1" u="sng" dirty="0"/>
              <a:t>for personal use </a:t>
            </a:r>
            <a:r>
              <a:rPr lang="en-IN" sz="2400" dirty="0"/>
              <a:t>other than for use in the course or furtherance of his business.</a:t>
            </a:r>
          </a:p>
          <a:p>
            <a:pPr lvl="0"/>
            <a:endParaRPr lang="en-IN" dirty="0"/>
          </a:p>
        </p:txBody>
      </p:sp>
    </p:spTree>
    <p:extLst>
      <p:ext uri="{BB962C8B-B14F-4D97-AF65-F5344CB8AC3E}">
        <p14:creationId xmlns:p14="http://schemas.microsoft.com/office/powerpoint/2010/main" val="579526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Taxable Person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395536" y="893033"/>
            <a:ext cx="8496944" cy="5262979"/>
          </a:xfrm>
          <a:prstGeom prst="rect">
            <a:avLst/>
          </a:prstGeom>
          <a:noFill/>
        </p:spPr>
        <p:txBody>
          <a:bodyPr wrap="square" rtlCol="0">
            <a:spAutoFit/>
          </a:bodyPr>
          <a:lstStyle/>
          <a:p>
            <a:pPr lvl="1"/>
            <a:r>
              <a:rPr lang="en-IN" sz="2400" b="1" dirty="0" smtClean="0"/>
              <a:t>Mandatory Registration Required, irrespective of threshold limit:</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Aggregate Turnover exceeding Rs. 9 Lakhs/4Lkahs</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Inter-State </a:t>
            </a:r>
            <a:r>
              <a:rPr lang="en-IN" sz="2400" dirty="0"/>
              <a:t>Taxable </a:t>
            </a:r>
            <a:r>
              <a:rPr lang="en-IN" sz="2400" dirty="0" smtClean="0"/>
              <a:t>Supplies</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Reverse </a:t>
            </a:r>
            <a:r>
              <a:rPr lang="en-IN" sz="2400" dirty="0"/>
              <a:t>Charge tax </a:t>
            </a:r>
            <a:r>
              <a:rPr lang="en-IN" sz="2400" dirty="0" smtClean="0"/>
              <a:t>payers except for personal use</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Non-resident </a:t>
            </a:r>
            <a:r>
              <a:rPr lang="en-IN" sz="2400" dirty="0"/>
              <a:t>tax </a:t>
            </a:r>
            <a:r>
              <a:rPr lang="en-IN" sz="2400" dirty="0" smtClean="0"/>
              <a:t>payers</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b="1" dirty="0" smtClean="0">
                <a:solidFill>
                  <a:srgbClr val="FF0000"/>
                </a:solidFill>
              </a:rPr>
              <a:t>Supplying </a:t>
            </a:r>
            <a:r>
              <a:rPr lang="en-IN" sz="2400" b="1" dirty="0">
                <a:solidFill>
                  <a:srgbClr val="FF0000"/>
                </a:solidFill>
              </a:rPr>
              <a:t>Goods/Services on behalf of others as </a:t>
            </a:r>
            <a:r>
              <a:rPr lang="en-IN" sz="2400" b="1" dirty="0" smtClean="0">
                <a:solidFill>
                  <a:srgbClr val="FF0000"/>
                </a:solidFill>
              </a:rPr>
              <a:t>agent/otherwise (Warehouse keeper, Logistic Companies, etc.)</a:t>
            </a:r>
          </a:p>
        </p:txBody>
      </p:sp>
    </p:spTree>
    <p:extLst>
      <p:ext uri="{BB962C8B-B14F-4D97-AF65-F5344CB8AC3E}">
        <p14:creationId xmlns:p14="http://schemas.microsoft.com/office/powerpoint/2010/main" val="390215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Taxable Person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395536" y="1268760"/>
            <a:ext cx="8496944" cy="5262979"/>
          </a:xfrm>
          <a:prstGeom prst="rect">
            <a:avLst/>
          </a:prstGeom>
          <a:noFill/>
        </p:spPr>
        <p:txBody>
          <a:bodyPr wrap="square" rtlCol="0">
            <a:spAutoFit/>
          </a:bodyPr>
          <a:lstStyle/>
          <a:p>
            <a:pPr lvl="1"/>
            <a:r>
              <a:rPr lang="en-IN" sz="2400" b="1" dirty="0" smtClean="0"/>
              <a:t>Mandatory Registration Required, irrespective of threshold limit:</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Electronic </a:t>
            </a:r>
            <a:r>
              <a:rPr lang="en-IN" sz="2400" dirty="0"/>
              <a:t>Commerce </a:t>
            </a:r>
            <a:r>
              <a:rPr lang="en-IN" sz="2400" dirty="0" smtClean="0"/>
              <a:t>Operator</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Supplying </a:t>
            </a:r>
            <a:r>
              <a:rPr lang="en-IN" sz="2400" dirty="0"/>
              <a:t>Goods through Electronic Commerce Operator (Other than Branded Goods</a:t>
            </a:r>
            <a:r>
              <a:rPr lang="en-IN" sz="2400" dirty="0" smtClean="0"/>
              <a:t>)</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Casual Taxable Person</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An Aggregator operating under a Brand Name (Ola, Uber, etc.)</a:t>
            </a:r>
          </a:p>
          <a:p>
            <a:pPr marL="742950" lvl="1" indent="-285750">
              <a:buFont typeface="Arial" pitchFamily="34" charset="0"/>
              <a:buChar char="•"/>
            </a:pPr>
            <a:endParaRPr lang="en-IN" sz="2400" dirty="0" smtClean="0"/>
          </a:p>
          <a:p>
            <a:pPr marL="742950" lvl="1" indent="-285750">
              <a:buFont typeface="Arial" pitchFamily="34" charset="0"/>
              <a:buChar char="•"/>
            </a:pPr>
            <a:r>
              <a:rPr lang="en-IN" sz="2400" dirty="0" smtClean="0"/>
              <a:t>As </a:t>
            </a:r>
            <a:r>
              <a:rPr lang="en-IN" sz="2400" dirty="0"/>
              <a:t>Notified by the Central </a:t>
            </a:r>
            <a:r>
              <a:rPr lang="en-IN" sz="2400" dirty="0" smtClean="0"/>
              <a:t>Government</a:t>
            </a:r>
          </a:p>
        </p:txBody>
      </p:sp>
    </p:spTree>
    <p:extLst>
      <p:ext uri="{BB962C8B-B14F-4D97-AF65-F5344CB8AC3E}">
        <p14:creationId xmlns:p14="http://schemas.microsoft.com/office/powerpoint/2010/main" val="235415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Composition Scheme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467544" y="2049229"/>
            <a:ext cx="8496944" cy="3323987"/>
          </a:xfrm>
          <a:prstGeom prst="rect">
            <a:avLst/>
          </a:prstGeom>
          <a:noFill/>
        </p:spPr>
        <p:txBody>
          <a:bodyPr wrap="square" rtlCol="0">
            <a:spAutoFit/>
          </a:bodyPr>
          <a:lstStyle/>
          <a:p>
            <a:pPr marL="285750" lvl="0" indent="-285750">
              <a:buFont typeface="Arial" pitchFamily="34" charset="0"/>
              <a:buChar char="•"/>
            </a:pPr>
            <a:r>
              <a:rPr lang="en-IN" sz="2400" dirty="0"/>
              <a:t>Aggregate turnover does not exceeds Rs. 50 </a:t>
            </a:r>
            <a:r>
              <a:rPr lang="en-IN" sz="2400" dirty="0" smtClean="0"/>
              <a:t>Lakhs.</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 All </a:t>
            </a:r>
            <a:r>
              <a:rPr lang="en-IN" sz="2400" dirty="0"/>
              <a:t>registered taxable person under </a:t>
            </a:r>
            <a:r>
              <a:rPr lang="en-IN" sz="2400" b="1" dirty="0"/>
              <a:t>same PAN</a:t>
            </a:r>
            <a:r>
              <a:rPr lang="en-IN" sz="2400" dirty="0"/>
              <a:t> must have opted for composite </a:t>
            </a:r>
            <a:r>
              <a:rPr lang="en-IN" sz="2400" dirty="0" smtClean="0"/>
              <a:t>levy</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No </a:t>
            </a:r>
            <a:r>
              <a:rPr lang="en-IN" sz="2400" dirty="0"/>
              <a:t>Inter State Supplies of Goods/Services is </a:t>
            </a:r>
            <a:r>
              <a:rPr lang="en-IN" sz="2400" dirty="0" smtClean="0"/>
              <a:t>effected.</a:t>
            </a:r>
          </a:p>
          <a:p>
            <a:pPr marL="285750" lvl="0" indent="-285750">
              <a:buFont typeface="Arial" pitchFamily="34" charset="0"/>
              <a:buChar char="•"/>
            </a:pPr>
            <a:endParaRPr lang="en-IN" sz="2400" dirty="0"/>
          </a:p>
          <a:p>
            <a:pPr marL="285750" lvl="0" indent="-285750">
              <a:buFont typeface="Arial" pitchFamily="34" charset="0"/>
              <a:buChar char="•"/>
            </a:pPr>
            <a:r>
              <a:rPr lang="en-IN" sz="2400" dirty="0"/>
              <a:t>Neither Collection from customer nor credit of input tax</a:t>
            </a:r>
          </a:p>
          <a:p>
            <a:endParaRPr lang="en-IN" dirty="0"/>
          </a:p>
        </p:txBody>
      </p:sp>
    </p:spTree>
    <p:extLst>
      <p:ext uri="{BB962C8B-B14F-4D97-AF65-F5344CB8AC3E}">
        <p14:creationId xmlns:p14="http://schemas.microsoft.com/office/powerpoint/2010/main" val="2986902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Supply (Section:3)</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764704"/>
            <a:ext cx="8784976" cy="5909310"/>
          </a:xfrm>
          <a:prstGeom prst="rect">
            <a:avLst/>
          </a:prstGeom>
          <a:noFill/>
        </p:spPr>
        <p:txBody>
          <a:bodyPr wrap="square" rtlCol="0">
            <a:spAutoFit/>
          </a:bodyPr>
          <a:lstStyle/>
          <a:p>
            <a:r>
              <a:rPr lang="en-IN" sz="2400" dirty="0"/>
              <a:t>Supply includes</a:t>
            </a:r>
            <a:r>
              <a:rPr lang="en-IN" sz="2400" dirty="0" smtClean="0"/>
              <a:t>: </a:t>
            </a:r>
            <a:r>
              <a:rPr lang="en-IN" sz="2400" dirty="0" smtClean="0">
                <a:solidFill>
                  <a:srgbClr val="FF0000"/>
                </a:solidFill>
              </a:rPr>
              <a:t>(Widened the Scope Extremely)</a:t>
            </a:r>
            <a:endParaRPr lang="en-IN" sz="2400" dirty="0">
              <a:solidFill>
                <a:srgbClr val="FF0000"/>
              </a:solidFill>
            </a:endParaRPr>
          </a:p>
          <a:p>
            <a:r>
              <a:rPr lang="en-IN" sz="2400" dirty="0"/>
              <a:t> </a:t>
            </a:r>
            <a:endParaRPr lang="en-IN" sz="2400" dirty="0" smtClean="0"/>
          </a:p>
          <a:p>
            <a:pPr marL="342900" indent="-342900">
              <a:buFont typeface="Arial" pitchFamily="34" charset="0"/>
              <a:buChar char="•"/>
            </a:pPr>
            <a:r>
              <a:rPr lang="en-IN" sz="2200" dirty="0" smtClean="0"/>
              <a:t>Sale</a:t>
            </a:r>
            <a:r>
              <a:rPr lang="en-IN" sz="2200" dirty="0"/>
              <a:t>, transfer, </a:t>
            </a:r>
            <a:r>
              <a:rPr lang="en-IN" sz="2200" b="1" dirty="0" smtClean="0"/>
              <a:t>barter</a:t>
            </a:r>
            <a:r>
              <a:rPr lang="en-IN" sz="2200" dirty="0" smtClean="0"/>
              <a:t>, </a:t>
            </a:r>
            <a:r>
              <a:rPr lang="en-IN" sz="2200" dirty="0"/>
              <a:t>exchange, license, rental, lease or disposal made or agreed to be made </a:t>
            </a:r>
            <a:r>
              <a:rPr lang="en-IN" sz="2200" b="1" dirty="0"/>
              <a:t>for consideration</a:t>
            </a:r>
            <a:r>
              <a:rPr lang="en-IN" sz="2200" dirty="0"/>
              <a:t> in the course or furtherance of business,</a:t>
            </a:r>
          </a:p>
          <a:p>
            <a:pPr lvl="1"/>
            <a:endParaRPr lang="en-IN" sz="2200" dirty="0" smtClean="0">
              <a:solidFill>
                <a:srgbClr val="FF0000"/>
              </a:solidFill>
            </a:endParaRPr>
          </a:p>
          <a:p>
            <a:pPr lvl="1"/>
            <a:r>
              <a:rPr lang="en-IN" sz="2200" dirty="0" smtClean="0">
                <a:solidFill>
                  <a:srgbClr val="FF0000"/>
                </a:solidFill>
              </a:rPr>
              <a:t>Inter state stock transfer shall also be covered under the definition (Clarification required)</a:t>
            </a:r>
            <a:r>
              <a:rPr lang="en-IN" sz="2200" dirty="0"/>
              <a:t> </a:t>
            </a:r>
            <a:endParaRPr lang="en-IN" sz="2200" dirty="0" smtClean="0"/>
          </a:p>
          <a:p>
            <a:endParaRPr lang="en-IN" sz="2200" dirty="0"/>
          </a:p>
          <a:p>
            <a:pPr marL="285750" indent="-285750">
              <a:buFont typeface="Arial" pitchFamily="34" charset="0"/>
              <a:buChar char="•"/>
            </a:pPr>
            <a:r>
              <a:rPr lang="en-IN" sz="2200" b="1" dirty="0"/>
              <a:t>Importation of service</a:t>
            </a:r>
            <a:r>
              <a:rPr lang="en-IN" sz="2200" dirty="0"/>
              <a:t>, whether or not for a consideration and whether or not in the course or furtherance of </a:t>
            </a:r>
            <a:r>
              <a:rPr lang="en-IN" sz="2200" dirty="0" smtClean="0"/>
              <a:t>business</a:t>
            </a:r>
            <a:endParaRPr lang="en-IN" sz="2200" dirty="0"/>
          </a:p>
          <a:p>
            <a:r>
              <a:rPr lang="en-IN" sz="2200" dirty="0"/>
              <a:t> </a:t>
            </a:r>
          </a:p>
          <a:p>
            <a:pPr marL="285750" indent="-285750">
              <a:buFont typeface="Arial" pitchFamily="34" charset="0"/>
              <a:buChar char="•"/>
            </a:pPr>
            <a:r>
              <a:rPr lang="en-IN" sz="2200" dirty="0"/>
              <a:t>Transaction between principal and </a:t>
            </a:r>
            <a:r>
              <a:rPr lang="en-IN" sz="2200" dirty="0" smtClean="0"/>
              <a:t>agent</a:t>
            </a:r>
          </a:p>
          <a:p>
            <a:r>
              <a:rPr lang="en-IN" sz="2200" b="1" dirty="0" smtClean="0"/>
              <a:t>     (Facebook </a:t>
            </a:r>
            <a:r>
              <a:rPr lang="en-IN" sz="2200" b="1" dirty="0"/>
              <a:t>and </a:t>
            </a:r>
            <a:r>
              <a:rPr lang="en-IN" sz="2200" b="1" dirty="0" smtClean="0"/>
              <a:t>twitter liable for Hosting)</a:t>
            </a:r>
            <a:endParaRPr lang="en-IN" sz="2200" dirty="0"/>
          </a:p>
          <a:p>
            <a:r>
              <a:rPr lang="en-IN" sz="2200" dirty="0"/>
              <a:t> </a:t>
            </a:r>
          </a:p>
          <a:p>
            <a:pPr marL="285750" indent="-285750">
              <a:buFont typeface="Arial" pitchFamily="34" charset="0"/>
              <a:buChar char="•"/>
            </a:pPr>
            <a:r>
              <a:rPr lang="en-IN" sz="2200" dirty="0"/>
              <a:t>Supply of any service by an Aggregator</a:t>
            </a:r>
          </a:p>
          <a:p>
            <a:r>
              <a:rPr lang="en-IN" sz="2200" dirty="0"/>
              <a:t> </a:t>
            </a:r>
          </a:p>
        </p:txBody>
      </p:sp>
      <p:sp>
        <p:nvSpPr>
          <p:cNvPr id="5" name="TextBox 4"/>
          <p:cNvSpPr txBox="1"/>
          <p:nvPr/>
        </p:nvSpPr>
        <p:spPr>
          <a:xfrm>
            <a:off x="7110854" y="6146140"/>
            <a:ext cx="3077770" cy="523220"/>
          </a:xfrm>
          <a:prstGeom prst="rect">
            <a:avLst/>
          </a:prstGeom>
          <a:noFill/>
        </p:spPr>
        <p:txBody>
          <a:bodyPr wrap="square" rtlCol="0">
            <a:spAutoFit/>
          </a:bodyPr>
          <a:lstStyle/>
          <a:p>
            <a:r>
              <a:rPr lang="en-IN" sz="2800" dirty="0" err="1" smtClean="0"/>
              <a:t>Contd</a:t>
            </a:r>
            <a:r>
              <a:rPr lang="en-IN" sz="2800" dirty="0" smtClean="0"/>
              <a:t>…</a:t>
            </a:r>
            <a:endParaRPr lang="en-IN" dirty="0"/>
          </a:p>
        </p:txBody>
      </p:sp>
    </p:spTree>
    <p:extLst>
      <p:ext uri="{BB962C8B-B14F-4D97-AF65-F5344CB8AC3E}">
        <p14:creationId xmlns:p14="http://schemas.microsoft.com/office/powerpoint/2010/main" val="280903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Supply (Section:3)</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46224"/>
            <a:ext cx="8784976" cy="4154984"/>
          </a:xfrm>
          <a:prstGeom prst="rect">
            <a:avLst/>
          </a:prstGeom>
          <a:noFill/>
        </p:spPr>
        <p:txBody>
          <a:bodyPr wrap="square" rtlCol="0">
            <a:spAutoFit/>
          </a:bodyPr>
          <a:lstStyle/>
          <a:p>
            <a:r>
              <a:rPr lang="en-IN" sz="2400" dirty="0"/>
              <a:t>Supply includes</a:t>
            </a:r>
            <a:r>
              <a:rPr lang="en-IN" sz="2400" dirty="0" smtClean="0"/>
              <a:t>: </a:t>
            </a:r>
            <a:r>
              <a:rPr lang="en-IN" sz="2400" dirty="0" smtClean="0">
                <a:solidFill>
                  <a:srgbClr val="FF0000"/>
                </a:solidFill>
              </a:rPr>
              <a:t>(Widened the Scope Extremely)</a:t>
            </a:r>
            <a:endParaRPr lang="en-IN" sz="2400" dirty="0">
              <a:solidFill>
                <a:srgbClr val="FF0000"/>
              </a:solidFill>
            </a:endParaRPr>
          </a:p>
          <a:p>
            <a:r>
              <a:rPr lang="en-IN" sz="2400" dirty="0"/>
              <a:t> </a:t>
            </a:r>
            <a:endParaRPr lang="en-IN" sz="2400" dirty="0" smtClean="0"/>
          </a:p>
          <a:p>
            <a:pPr marL="285750" indent="-285750">
              <a:buFont typeface="Arial" pitchFamily="34" charset="0"/>
              <a:buChar char="•"/>
            </a:pPr>
            <a:r>
              <a:rPr lang="en-IN" sz="2400" dirty="0" smtClean="0"/>
              <a:t>Supply </a:t>
            </a:r>
            <a:r>
              <a:rPr lang="en-IN" sz="2400" dirty="0"/>
              <a:t>specified in </a:t>
            </a:r>
            <a:r>
              <a:rPr lang="en-IN" sz="2400" b="1" dirty="0"/>
              <a:t>Schedule I</a:t>
            </a:r>
            <a:r>
              <a:rPr lang="en-IN" sz="2400" dirty="0"/>
              <a:t>, made or agreed to be made </a:t>
            </a:r>
            <a:r>
              <a:rPr lang="en-IN" sz="2400" b="1" dirty="0"/>
              <a:t>without a </a:t>
            </a:r>
            <a:r>
              <a:rPr lang="en-IN" sz="2400" b="1" dirty="0" smtClean="0"/>
              <a:t>consideration (Deemed Supply):</a:t>
            </a:r>
            <a:endParaRPr lang="en-IN" sz="2400" dirty="0"/>
          </a:p>
          <a:p>
            <a:r>
              <a:rPr lang="en-IN" sz="2400" dirty="0"/>
              <a:t> </a:t>
            </a:r>
          </a:p>
          <a:p>
            <a:pPr marL="742950" lvl="1" indent="-285750">
              <a:buFont typeface="Courier New" pitchFamily="49" charset="0"/>
              <a:buChar char="o"/>
            </a:pPr>
            <a:r>
              <a:rPr lang="en-IN" sz="2400" dirty="0"/>
              <a:t>Permanent transfer/Disposal of Business Assets</a:t>
            </a:r>
          </a:p>
          <a:p>
            <a:pPr marL="742950" lvl="1" indent="-285750">
              <a:buFont typeface="Courier New" pitchFamily="49" charset="0"/>
              <a:buChar char="o"/>
            </a:pPr>
            <a:r>
              <a:rPr lang="en-IN" sz="2400" dirty="0"/>
              <a:t>Services put to a private or non-business use</a:t>
            </a:r>
          </a:p>
          <a:p>
            <a:pPr marL="742950" lvl="1" indent="-285750">
              <a:buFont typeface="Courier New" pitchFamily="49" charset="0"/>
              <a:buChar char="o"/>
            </a:pPr>
            <a:r>
              <a:rPr lang="en-IN" sz="2400" dirty="0"/>
              <a:t>Supply of Goods/Services by a taxable person </a:t>
            </a:r>
            <a:r>
              <a:rPr lang="en-IN" sz="2400" b="1" dirty="0"/>
              <a:t>(</a:t>
            </a:r>
            <a:r>
              <a:rPr lang="en-IN" sz="2400" b="1" dirty="0">
                <a:solidFill>
                  <a:srgbClr val="FF0000"/>
                </a:solidFill>
              </a:rPr>
              <a:t>Buy 1 Get 1 </a:t>
            </a:r>
            <a:r>
              <a:rPr lang="en-IN" sz="2400" b="1" dirty="0" smtClean="0">
                <a:solidFill>
                  <a:srgbClr val="FF0000"/>
                </a:solidFill>
              </a:rPr>
              <a:t>free - uncertainty</a:t>
            </a:r>
            <a:r>
              <a:rPr lang="en-IN" sz="2400" b="1" dirty="0" smtClean="0"/>
              <a:t>)</a:t>
            </a:r>
            <a:endParaRPr lang="en-IN" sz="2400" dirty="0"/>
          </a:p>
          <a:p>
            <a:pPr marL="742950" lvl="1" indent="-285750">
              <a:buFont typeface="Courier New" pitchFamily="49" charset="0"/>
              <a:buChar char="o"/>
            </a:pPr>
            <a:r>
              <a:rPr lang="en-IN" sz="2400" dirty="0"/>
              <a:t>Application of Business Assets to private use</a:t>
            </a:r>
          </a:p>
          <a:p>
            <a:endParaRPr lang="en-IN" sz="2400" dirty="0"/>
          </a:p>
        </p:txBody>
      </p:sp>
    </p:spTree>
    <p:extLst>
      <p:ext uri="{BB962C8B-B14F-4D97-AF65-F5344CB8AC3E}">
        <p14:creationId xmlns:p14="http://schemas.microsoft.com/office/powerpoint/2010/main" val="3172041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Goods Vs Service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5" name="TextBox 4"/>
          <p:cNvSpPr txBox="1"/>
          <p:nvPr/>
        </p:nvSpPr>
        <p:spPr>
          <a:xfrm>
            <a:off x="611560" y="908720"/>
            <a:ext cx="7920880" cy="1477328"/>
          </a:xfrm>
          <a:prstGeom prst="rect">
            <a:avLst/>
          </a:prstGeom>
          <a:noFill/>
        </p:spPr>
        <p:txBody>
          <a:bodyPr wrap="square" rtlCol="0">
            <a:spAutoFit/>
          </a:bodyPr>
          <a:lstStyle/>
          <a:p>
            <a:r>
              <a:rPr lang="en-IN" sz="2400" dirty="0"/>
              <a:t>Earlier several litigation were there which were leading to cascading effect</a:t>
            </a:r>
            <a:r>
              <a:rPr lang="en-IN" sz="2400" dirty="0" smtClean="0"/>
              <a:t>. (Like Software, Restaurant , Works Contract etc.)</a:t>
            </a:r>
            <a:endParaRPr lang="en-IN" sz="2400" dirty="0"/>
          </a:p>
          <a:p>
            <a:endParaRPr lang="en-IN" dirty="0"/>
          </a:p>
        </p:txBody>
      </p:sp>
      <p:sp>
        <p:nvSpPr>
          <p:cNvPr id="7" name="TextBox 6"/>
          <p:cNvSpPr txBox="1"/>
          <p:nvPr/>
        </p:nvSpPr>
        <p:spPr>
          <a:xfrm>
            <a:off x="323528" y="2553285"/>
            <a:ext cx="8208912" cy="3323987"/>
          </a:xfrm>
          <a:prstGeom prst="rect">
            <a:avLst/>
          </a:prstGeom>
          <a:noFill/>
        </p:spPr>
        <p:txBody>
          <a:bodyPr wrap="square" rtlCol="0">
            <a:spAutoFit/>
          </a:bodyPr>
          <a:lstStyle/>
          <a:p>
            <a:r>
              <a:rPr lang="en-IN" sz="2400" dirty="0" smtClean="0"/>
              <a:t>Under </a:t>
            </a:r>
            <a:r>
              <a:rPr lang="en-IN" sz="2400" dirty="0"/>
              <a:t>GST both are at common </a:t>
            </a:r>
            <a:r>
              <a:rPr lang="en-IN" sz="2400" dirty="0" smtClean="0"/>
              <a:t>platform eliminates cascading effect, </a:t>
            </a:r>
            <a:r>
              <a:rPr lang="en-IN" sz="2400" dirty="0"/>
              <a:t>still classification is required due to:</a:t>
            </a:r>
          </a:p>
          <a:p>
            <a:pPr marL="1200150" lvl="2" indent="-285750">
              <a:buFont typeface="Wingdings" pitchFamily="2" charset="2"/>
              <a:buChar char="Ø"/>
            </a:pPr>
            <a:r>
              <a:rPr lang="en-IN" sz="2400" dirty="0"/>
              <a:t>Applicability of </a:t>
            </a:r>
            <a:r>
              <a:rPr lang="en-IN" sz="2400" dirty="0" smtClean="0"/>
              <a:t>Rate</a:t>
            </a:r>
          </a:p>
          <a:p>
            <a:pPr marL="1200150" lvl="2" indent="-285750">
              <a:buFont typeface="Wingdings" pitchFamily="2" charset="2"/>
              <a:buChar char="Ø"/>
            </a:pPr>
            <a:endParaRPr lang="en-IN" sz="2400" dirty="0"/>
          </a:p>
          <a:p>
            <a:pPr marL="1200150" lvl="2" indent="-285750">
              <a:buFont typeface="Wingdings" pitchFamily="2" charset="2"/>
              <a:buChar char="Ø"/>
            </a:pPr>
            <a:r>
              <a:rPr lang="en-IN" sz="2400" dirty="0"/>
              <a:t>Determining time of supply </a:t>
            </a:r>
            <a:endParaRPr lang="en-IN" sz="2400" dirty="0" smtClean="0"/>
          </a:p>
          <a:p>
            <a:pPr marL="1200150" lvl="2" indent="-285750">
              <a:buFont typeface="Wingdings" pitchFamily="2" charset="2"/>
              <a:buChar char="Ø"/>
            </a:pPr>
            <a:endParaRPr lang="en-IN" sz="2400" dirty="0"/>
          </a:p>
          <a:p>
            <a:pPr marL="1200150" lvl="2" indent="-285750">
              <a:buFont typeface="Wingdings" pitchFamily="2" charset="2"/>
              <a:buChar char="Ø"/>
            </a:pPr>
            <a:r>
              <a:rPr lang="en-IN" sz="2400" dirty="0"/>
              <a:t>Determining place of </a:t>
            </a:r>
            <a:r>
              <a:rPr lang="en-IN" sz="2400" dirty="0" smtClean="0"/>
              <a:t>supply</a:t>
            </a:r>
            <a:endParaRPr lang="en-IN" sz="2400" dirty="0"/>
          </a:p>
          <a:p>
            <a:endParaRPr lang="en-IN" dirty="0" smtClean="0"/>
          </a:p>
          <a:p>
            <a:pPr algn="r"/>
            <a:r>
              <a:rPr lang="en-IN" sz="2400" dirty="0" smtClean="0">
                <a:solidFill>
                  <a:srgbClr val="FF0000"/>
                </a:solidFill>
              </a:rPr>
              <a:t>Thus Litigation and uncertainty still continue…</a:t>
            </a:r>
            <a:endParaRPr lang="en-IN" dirty="0">
              <a:solidFill>
                <a:srgbClr val="FF0000"/>
              </a:solidFill>
            </a:endParaRPr>
          </a:p>
        </p:txBody>
      </p:sp>
    </p:spTree>
    <p:extLst>
      <p:ext uri="{BB962C8B-B14F-4D97-AF65-F5344CB8AC3E}">
        <p14:creationId xmlns:p14="http://schemas.microsoft.com/office/powerpoint/2010/main" val="958580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Goods Vs Service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844824"/>
            <a:ext cx="4032448" cy="3170099"/>
          </a:xfrm>
          <a:prstGeom prst="rect">
            <a:avLst/>
          </a:prstGeom>
          <a:noFill/>
        </p:spPr>
        <p:txBody>
          <a:bodyPr wrap="square" rtlCol="0">
            <a:spAutoFit/>
          </a:bodyPr>
          <a:lstStyle/>
          <a:p>
            <a:pPr algn="just"/>
            <a:r>
              <a:rPr lang="en-IN" b="1" dirty="0" smtClean="0"/>
              <a:t>                 </a:t>
            </a:r>
            <a:r>
              <a:rPr lang="en-IN" sz="2000" b="1" dirty="0" smtClean="0"/>
              <a:t>Goods </a:t>
            </a:r>
            <a:r>
              <a:rPr lang="en-IN" sz="2000" b="1" dirty="0"/>
              <a:t>–   </a:t>
            </a:r>
            <a:endParaRPr lang="en-IN" sz="2000" b="1" dirty="0" smtClean="0"/>
          </a:p>
          <a:p>
            <a:pPr marL="1200150" lvl="2" indent="-285750">
              <a:buFont typeface="Arial" pitchFamily="34" charset="0"/>
              <a:buChar char="•"/>
            </a:pPr>
            <a:endParaRPr lang="en-IN" sz="2000" dirty="0" smtClean="0"/>
          </a:p>
          <a:p>
            <a:pPr marL="1200150" lvl="2" indent="-285750">
              <a:buFont typeface="Arial" pitchFamily="34" charset="0"/>
              <a:buChar char="•"/>
            </a:pPr>
            <a:r>
              <a:rPr lang="en-IN" sz="2000" dirty="0" smtClean="0"/>
              <a:t>Every </a:t>
            </a:r>
            <a:r>
              <a:rPr lang="en-IN" sz="2000" dirty="0"/>
              <a:t>kind of Movable property </a:t>
            </a:r>
            <a:r>
              <a:rPr lang="en-IN" sz="2000" dirty="0" smtClean="0"/>
              <a:t>other </a:t>
            </a:r>
            <a:r>
              <a:rPr lang="en-IN" sz="2000" dirty="0"/>
              <a:t>than actionable claim and </a:t>
            </a:r>
            <a:r>
              <a:rPr lang="en-IN" sz="2000" dirty="0" smtClean="0"/>
              <a:t>money</a:t>
            </a:r>
          </a:p>
          <a:p>
            <a:pPr marL="1200150" lvl="2" indent="-285750">
              <a:buFont typeface="Arial" pitchFamily="34" charset="0"/>
              <a:buChar char="•"/>
            </a:pPr>
            <a:r>
              <a:rPr lang="en-IN" sz="2000" dirty="0" smtClean="0"/>
              <a:t>Includes Securities</a:t>
            </a:r>
          </a:p>
          <a:p>
            <a:pPr marL="1200150" lvl="2" indent="-285750">
              <a:buFont typeface="Arial" pitchFamily="34" charset="0"/>
              <a:buChar char="•"/>
            </a:pPr>
            <a:r>
              <a:rPr lang="en-IN" sz="2000" dirty="0" smtClean="0"/>
              <a:t>Excludes </a:t>
            </a:r>
            <a:r>
              <a:rPr lang="en-IN" sz="2000" b="1" dirty="0">
                <a:solidFill>
                  <a:srgbClr val="FF0000"/>
                </a:solidFill>
              </a:rPr>
              <a:t>intangible property</a:t>
            </a:r>
          </a:p>
          <a:p>
            <a:r>
              <a:rPr lang="en-IN" sz="2000" dirty="0"/>
              <a:t> </a:t>
            </a:r>
          </a:p>
        </p:txBody>
      </p:sp>
      <p:sp>
        <p:nvSpPr>
          <p:cNvPr id="4" name="Rectangle 3"/>
          <p:cNvSpPr/>
          <p:nvPr/>
        </p:nvSpPr>
        <p:spPr>
          <a:xfrm>
            <a:off x="4788024" y="1862822"/>
            <a:ext cx="3456384" cy="2862322"/>
          </a:xfrm>
          <a:prstGeom prst="rect">
            <a:avLst/>
          </a:prstGeom>
        </p:spPr>
        <p:txBody>
          <a:bodyPr wrap="square">
            <a:spAutoFit/>
          </a:bodyPr>
          <a:lstStyle/>
          <a:p>
            <a:r>
              <a:rPr lang="en-IN" sz="2000" b="1" dirty="0"/>
              <a:t>Services </a:t>
            </a:r>
            <a:r>
              <a:rPr lang="en-IN" sz="2000" b="1" dirty="0" smtClean="0"/>
              <a:t>–</a:t>
            </a:r>
          </a:p>
          <a:p>
            <a:r>
              <a:rPr lang="en-IN" sz="2000" b="1" u="sng" dirty="0" smtClean="0"/>
              <a:t> </a:t>
            </a:r>
            <a:endParaRPr lang="en-IN" sz="2000" b="1" u="sng" dirty="0"/>
          </a:p>
          <a:p>
            <a:pPr marL="285750" indent="-285750">
              <a:buFont typeface="Arial" pitchFamily="34" charset="0"/>
              <a:buChar char="•"/>
            </a:pPr>
            <a:r>
              <a:rPr lang="en-IN" sz="2000" dirty="0"/>
              <a:t>Anything other than goods</a:t>
            </a:r>
          </a:p>
          <a:p>
            <a:pPr marL="285750" indent="-285750">
              <a:buFont typeface="Arial" pitchFamily="34" charset="0"/>
              <a:buChar char="•"/>
            </a:pPr>
            <a:r>
              <a:rPr lang="en-IN" sz="2000" dirty="0"/>
              <a:t>Includes </a:t>
            </a:r>
            <a:r>
              <a:rPr lang="en-IN" sz="2000" b="1" dirty="0">
                <a:solidFill>
                  <a:srgbClr val="FF0000"/>
                </a:solidFill>
              </a:rPr>
              <a:t>intangible property</a:t>
            </a:r>
            <a:r>
              <a:rPr lang="en-IN" sz="2000" dirty="0"/>
              <a:t> and </a:t>
            </a:r>
            <a:r>
              <a:rPr lang="en-IN" sz="2000" dirty="0" smtClean="0"/>
              <a:t>actionable claim</a:t>
            </a:r>
          </a:p>
          <a:p>
            <a:pPr marL="285750" indent="-285750">
              <a:buFont typeface="Arial" pitchFamily="34" charset="0"/>
              <a:buChar char="•"/>
            </a:pPr>
            <a:endParaRPr lang="en-IN" sz="2000" dirty="0"/>
          </a:p>
          <a:p>
            <a:pPr marL="285750" indent="-285750">
              <a:buFont typeface="Arial" pitchFamily="34" charset="0"/>
              <a:buChar char="•"/>
            </a:pPr>
            <a:r>
              <a:rPr lang="en-IN" sz="2000" dirty="0"/>
              <a:t>Excludes Money</a:t>
            </a:r>
          </a:p>
        </p:txBody>
      </p:sp>
      <p:sp>
        <p:nvSpPr>
          <p:cNvPr id="6" name="TextBox 5"/>
          <p:cNvSpPr txBox="1"/>
          <p:nvPr/>
        </p:nvSpPr>
        <p:spPr>
          <a:xfrm>
            <a:off x="755576" y="1043444"/>
            <a:ext cx="7416824" cy="461665"/>
          </a:xfrm>
          <a:prstGeom prst="rect">
            <a:avLst/>
          </a:prstGeom>
          <a:noFill/>
        </p:spPr>
        <p:txBody>
          <a:bodyPr wrap="square" rtlCol="0">
            <a:spAutoFit/>
          </a:bodyPr>
          <a:lstStyle/>
          <a:p>
            <a:pPr algn="ctr"/>
            <a:r>
              <a:rPr lang="en-IN" sz="2400" b="1" dirty="0" smtClean="0"/>
              <a:t>New Definition under Model GST Law:</a:t>
            </a:r>
            <a:r>
              <a:rPr lang="en-IN" dirty="0" smtClean="0"/>
              <a:t> </a:t>
            </a:r>
            <a:endParaRPr lang="en-IN" dirty="0"/>
          </a:p>
        </p:txBody>
      </p:sp>
    </p:spTree>
    <p:extLst>
      <p:ext uri="{BB962C8B-B14F-4D97-AF65-F5344CB8AC3E}">
        <p14:creationId xmlns:p14="http://schemas.microsoft.com/office/powerpoint/2010/main" val="187125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Goods Vs Service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23528" y="692696"/>
            <a:ext cx="8712968" cy="5909310"/>
          </a:xfrm>
          <a:prstGeom prst="rect">
            <a:avLst/>
          </a:prstGeom>
          <a:noFill/>
        </p:spPr>
        <p:txBody>
          <a:bodyPr wrap="square" rtlCol="0">
            <a:spAutoFit/>
          </a:bodyPr>
          <a:lstStyle/>
          <a:p>
            <a:r>
              <a:rPr lang="en-IN" sz="2400" b="1" dirty="0"/>
              <a:t>Schedule II provides some special cases that needs to be treated as supply of goods or </a:t>
            </a:r>
            <a:r>
              <a:rPr lang="en-IN" sz="2400" b="1" dirty="0" smtClean="0"/>
              <a:t>services as deeming provisions:</a:t>
            </a:r>
          </a:p>
          <a:p>
            <a:endParaRPr lang="en-IN" sz="2400" dirty="0"/>
          </a:p>
          <a:p>
            <a:pPr marL="285750" lvl="0" indent="-285750">
              <a:buFont typeface="Arial" pitchFamily="34" charset="0"/>
              <a:buChar char="•"/>
            </a:pPr>
            <a:r>
              <a:rPr lang="en-IN" sz="2400" dirty="0"/>
              <a:t>Any lease is classified </a:t>
            </a:r>
            <a:r>
              <a:rPr lang="en-IN" sz="2400" b="1" dirty="0"/>
              <a:t>under supply of </a:t>
            </a:r>
            <a:r>
              <a:rPr lang="en-IN" sz="2400" b="1" dirty="0" smtClean="0"/>
              <a:t>services</a:t>
            </a:r>
          </a:p>
          <a:p>
            <a:pPr marL="285750" lvl="0" indent="-285750">
              <a:buFont typeface="Arial" pitchFamily="34" charset="0"/>
              <a:buChar char="•"/>
            </a:pPr>
            <a:endParaRPr lang="en-IN" sz="2400" dirty="0"/>
          </a:p>
          <a:p>
            <a:pPr marL="285750" lvl="0" indent="-285750">
              <a:buFont typeface="Arial" pitchFamily="34" charset="0"/>
              <a:buChar char="•"/>
            </a:pPr>
            <a:r>
              <a:rPr lang="en-IN" sz="2400" dirty="0"/>
              <a:t>Transfer of title in goods with stipulated condition that property in goods </a:t>
            </a:r>
            <a:r>
              <a:rPr lang="en-IN" sz="2400" dirty="0" smtClean="0"/>
              <a:t>will </a:t>
            </a:r>
            <a:r>
              <a:rPr lang="en-IN" sz="2400" dirty="0"/>
              <a:t>pass at a future date upon payment of full consideration </a:t>
            </a:r>
            <a:r>
              <a:rPr lang="en-IN" sz="2400" b="1" dirty="0"/>
              <a:t>under supply of </a:t>
            </a:r>
            <a:r>
              <a:rPr lang="en-IN" sz="2400" b="1" dirty="0" smtClean="0"/>
              <a:t>goods (Hire Purchase)</a:t>
            </a:r>
          </a:p>
          <a:p>
            <a:pPr marL="285750" lvl="0" indent="-285750">
              <a:buFont typeface="Arial" pitchFamily="34" charset="0"/>
              <a:buChar char="•"/>
            </a:pPr>
            <a:endParaRPr lang="en-IN" sz="2400" dirty="0"/>
          </a:p>
          <a:p>
            <a:pPr marL="285750" lvl="0" indent="-285750">
              <a:buFont typeface="Arial" pitchFamily="34" charset="0"/>
              <a:buChar char="•"/>
            </a:pPr>
            <a:r>
              <a:rPr lang="en-IN" sz="2400" dirty="0"/>
              <a:t>Supply of goods by a club to its members</a:t>
            </a:r>
            <a:r>
              <a:rPr lang="en-IN" sz="2400" b="1" dirty="0"/>
              <a:t> under supply of </a:t>
            </a:r>
            <a:r>
              <a:rPr lang="en-IN" sz="2400" b="1" dirty="0" smtClean="0"/>
              <a:t>goods</a:t>
            </a:r>
          </a:p>
          <a:p>
            <a:pPr marL="285750" lvl="0" indent="-285750">
              <a:buFont typeface="Arial" pitchFamily="34" charset="0"/>
              <a:buChar char="•"/>
            </a:pPr>
            <a:endParaRPr lang="en-IN" sz="2400" dirty="0"/>
          </a:p>
          <a:p>
            <a:pPr marL="285750" lvl="0" indent="-285750">
              <a:buFont typeface="Arial" pitchFamily="34" charset="0"/>
              <a:buChar char="•"/>
            </a:pPr>
            <a:r>
              <a:rPr lang="en-IN" sz="2400" b="1" dirty="0"/>
              <a:t>Works contract </a:t>
            </a:r>
            <a:r>
              <a:rPr lang="en-IN" sz="2400" dirty="0"/>
              <a:t>to be treated as Supply of </a:t>
            </a:r>
            <a:r>
              <a:rPr lang="en-IN" sz="2400" dirty="0" smtClean="0"/>
              <a:t>services</a:t>
            </a:r>
          </a:p>
          <a:p>
            <a:pPr marL="285750" lvl="0" indent="-285750">
              <a:buFont typeface="Arial" pitchFamily="34" charset="0"/>
              <a:buChar char="•"/>
            </a:pPr>
            <a:endParaRPr lang="en-IN" sz="2400" dirty="0"/>
          </a:p>
          <a:p>
            <a:pPr marL="285750" lvl="0" indent="-285750">
              <a:buFont typeface="Arial" pitchFamily="34" charset="0"/>
              <a:buChar char="•"/>
            </a:pPr>
            <a:r>
              <a:rPr lang="en-IN" sz="2400" b="1" dirty="0"/>
              <a:t>Construction  </a:t>
            </a:r>
            <a:r>
              <a:rPr lang="en-IN" sz="2400" dirty="0"/>
              <a:t>also to be treated as Supply of services</a:t>
            </a:r>
          </a:p>
          <a:p>
            <a:endParaRPr lang="en-IN" dirty="0"/>
          </a:p>
        </p:txBody>
      </p:sp>
    </p:spTree>
    <p:extLst>
      <p:ext uri="{BB962C8B-B14F-4D97-AF65-F5344CB8AC3E}">
        <p14:creationId xmlns:p14="http://schemas.microsoft.com/office/powerpoint/2010/main" val="258057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Goods &amp; Service Tax</a:t>
            </a:r>
            <a:endPar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360677" y="1628800"/>
            <a:ext cx="8603811" cy="4524315"/>
          </a:xfrm>
          <a:prstGeom prst="rect">
            <a:avLst/>
          </a:prstGeom>
          <a:noFill/>
        </p:spPr>
        <p:txBody>
          <a:bodyPr wrap="square" rtlCol="0">
            <a:spAutoFit/>
          </a:bodyPr>
          <a:lstStyle/>
          <a:p>
            <a:pPr marL="285750" indent="-285750">
              <a:buFont typeface="Wingdings" panose="05000000000000000000" pitchFamily="2" charset="2"/>
              <a:buChar char="Ø"/>
            </a:pPr>
            <a:r>
              <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Journey So far…</a:t>
            </a:r>
          </a:p>
          <a:p>
            <a:pPr marL="285750" indent="-285750">
              <a:buFont typeface="Wingdings" panose="05000000000000000000" pitchFamily="2" charset="2"/>
              <a:buChar char="Ø"/>
            </a:pPr>
            <a:endPar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Wingdings" panose="05000000000000000000" pitchFamily="2" charset="2"/>
              <a:buChar char="Ø"/>
            </a:pPr>
            <a:r>
              <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Indirect Tax Present vs. proposed Taxation</a:t>
            </a:r>
          </a:p>
          <a:p>
            <a:pPr marL="285750" indent="-285750">
              <a:buFont typeface="Wingdings" panose="05000000000000000000" pitchFamily="2" charset="2"/>
              <a:buChar char="Ø"/>
            </a:pPr>
            <a:endParaRPr lang="en-I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Wingdings" panose="05000000000000000000" pitchFamily="2" charset="2"/>
              <a:buChar char="Ø"/>
            </a:pPr>
            <a:r>
              <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Model GST Law</a:t>
            </a:r>
          </a:p>
          <a:p>
            <a:pPr marL="285750" indent="-285750">
              <a:buFont typeface="Wingdings" panose="05000000000000000000" pitchFamily="2" charset="2"/>
              <a:buChar char="Ø"/>
            </a:pPr>
            <a:endParaRPr lang="en-I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Wingdings" panose="05000000000000000000" pitchFamily="2" charset="2"/>
              <a:buChar char="Ø"/>
            </a:pPr>
            <a:r>
              <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Model GST Law – Impact on E-commerce</a:t>
            </a:r>
          </a:p>
          <a:p>
            <a:pPr marL="285750" indent="-285750">
              <a:buFont typeface="Wingdings" panose="05000000000000000000" pitchFamily="2" charset="2"/>
              <a:buChar char="Ø"/>
            </a:pPr>
            <a:endParaRPr lang="en-I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Wingdings" panose="05000000000000000000" pitchFamily="2" charset="2"/>
              <a:buChar char="Ø"/>
            </a:pPr>
            <a:r>
              <a:rPr lang="en-IN"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Way Forward</a:t>
            </a:r>
            <a:endParaRPr lang="en-I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extBox 3"/>
          <p:cNvSpPr txBox="1"/>
          <p:nvPr/>
        </p:nvSpPr>
        <p:spPr>
          <a:xfrm>
            <a:off x="6822822" y="6146140"/>
            <a:ext cx="3077770" cy="523220"/>
          </a:xfrm>
          <a:prstGeom prst="rect">
            <a:avLst/>
          </a:prstGeom>
          <a:noFill/>
        </p:spPr>
        <p:txBody>
          <a:bodyPr wrap="square" rtlCol="0">
            <a:spAutoFit/>
          </a:bodyPr>
          <a:lstStyle/>
          <a:p>
            <a:r>
              <a:rPr lang="en-IN" sz="2800" dirty="0" err="1" smtClean="0"/>
              <a:t>Contd</a:t>
            </a:r>
            <a:r>
              <a:rPr lang="en-IN" sz="2800" dirty="0" smtClean="0"/>
              <a:t>…</a:t>
            </a:r>
            <a:endParaRPr lang="en-IN" dirty="0"/>
          </a:p>
        </p:txBody>
      </p:sp>
    </p:spTree>
    <p:extLst>
      <p:ext uri="{BB962C8B-B14F-4D97-AF65-F5344CB8AC3E}">
        <p14:creationId xmlns:p14="http://schemas.microsoft.com/office/powerpoint/2010/main" val="3940043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Time of supplies</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23528" y="692696"/>
            <a:ext cx="8712968" cy="5909310"/>
          </a:xfrm>
          <a:prstGeom prst="rect">
            <a:avLst/>
          </a:prstGeom>
          <a:noFill/>
        </p:spPr>
        <p:txBody>
          <a:bodyPr wrap="square" rtlCol="0">
            <a:spAutoFit/>
          </a:bodyPr>
          <a:lstStyle/>
          <a:p>
            <a:r>
              <a:rPr lang="en-IN" sz="2400" b="1" dirty="0"/>
              <a:t>Time of supplies of Goods would be earlier of</a:t>
            </a:r>
            <a:r>
              <a:rPr lang="en-IN" sz="2400" b="1" dirty="0" smtClean="0"/>
              <a:t>:</a:t>
            </a:r>
          </a:p>
          <a:p>
            <a:endParaRPr lang="en-IN" sz="2400" b="1" dirty="0"/>
          </a:p>
          <a:p>
            <a:pPr lvl="0"/>
            <a:r>
              <a:rPr lang="en-IN" sz="2400" dirty="0"/>
              <a:t>Date on which the goods are removed, where goods are required to be </a:t>
            </a:r>
            <a:r>
              <a:rPr lang="en-IN" sz="2400" dirty="0" smtClean="0"/>
              <a:t>removed</a:t>
            </a:r>
          </a:p>
          <a:p>
            <a:pPr lvl="0"/>
            <a:endParaRPr lang="en-IN" sz="2400" dirty="0"/>
          </a:p>
          <a:p>
            <a:pPr lvl="0"/>
            <a:r>
              <a:rPr lang="en-IN" sz="2400" dirty="0"/>
              <a:t>Date on which the goods are made available, where goods are not required to be removed (Principal to Agent, physically not movable, Assembled supplies</a:t>
            </a:r>
            <a:r>
              <a:rPr lang="en-IN" sz="2400" dirty="0" smtClean="0"/>
              <a:t>)</a:t>
            </a:r>
          </a:p>
          <a:p>
            <a:pPr lvl="0"/>
            <a:endParaRPr lang="en-IN" sz="2400" dirty="0"/>
          </a:p>
          <a:p>
            <a:pPr lvl="0"/>
            <a:r>
              <a:rPr lang="en-IN" sz="2400" dirty="0"/>
              <a:t>Date of issuance of </a:t>
            </a:r>
            <a:r>
              <a:rPr lang="en-IN" sz="2400" dirty="0" smtClean="0"/>
              <a:t>invoice</a:t>
            </a:r>
          </a:p>
          <a:p>
            <a:pPr lvl="0"/>
            <a:endParaRPr lang="en-IN" sz="2400" dirty="0"/>
          </a:p>
          <a:p>
            <a:pPr lvl="0"/>
            <a:r>
              <a:rPr lang="en-IN" sz="2400" dirty="0"/>
              <a:t>Date of receipt of payment </a:t>
            </a:r>
            <a:r>
              <a:rPr lang="en-IN" sz="2400" dirty="0">
                <a:solidFill>
                  <a:srgbClr val="FF0000"/>
                </a:solidFill>
              </a:rPr>
              <a:t>(</a:t>
            </a:r>
            <a:r>
              <a:rPr lang="en-IN" sz="2400" b="1" dirty="0">
                <a:solidFill>
                  <a:srgbClr val="FF0000"/>
                </a:solidFill>
              </a:rPr>
              <a:t>Also covers Advance Payment</a:t>
            </a:r>
            <a:r>
              <a:rPr lang="en-IN" sz="2400" dirty="0" smtClean="0">
                <a:solidFill>
                  <a:srgbClr val="FF0000"/>
                </a:solidFill>
              </a:rPr>
              <a:t>)</a:t>
            </a:r>
          </a:p>
          <a:p>
            <a:pPr lvl="0"/>
            <a:endParaRPr lang="en-IN" sz="2400" dirty="0"/>
          </a:p>
          <a:p>
            <a:pPr lvl="0"/>
            <a:r>
              <a:rPr lang="en-IN" sz="2400" dirty="0"/>
              <a:t>Date on which the recipient show the receipt of goods in his books of accounts </a:t>
            </a:r>
            <a:r>
              <a:rPr lang="en-IN" sz="2400" b="1" dirty="0">
                <a:solidFill>
                  <a:srgbClr val="FF0000"/>
                </a:solidFill>
              </a:rPr>
              <a:t>(Uncertainty)</a:t>
            </a:r>
            <a:endParaRPr lang="en-IN" sz="2400" dirty="0">
              <a:solidFill>
                <a:srgbClr val="FF0000"/>
              </a:solidFill>
            </a:endParaRPr>
          </a:p>
          <a:p>
            <a:endParaRPr lang="en-IN" dirty="0"/>
          </a:p>
        </p:txBody>
      </p:sp>
    </p:spTree>
    <p:extLst>
      <p:ext uri="{BB962C8B-B14F-4D97-AF65-F5344CB8AC3E}">
        <p14:creationId xmlns:p14="http://schemas.microsoft.com/office/powerpoint/2010/main" val="2461691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Proposed Rate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6" name="Content Placeholder 2"/>
          <p:cNvSpPr>
            <a:spLocks noGrp="1"/>
          </p:cNvSpPr>
          <p:nvPr/>
        </p:nvSpPr>
        <p:spPr>
          <a:xfrm>
            <a:off x="899592" y="1711032"/>
            <a:ext cx="4038600" cy="452628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28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4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18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8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514350" indent="-514350">
              <a:buNone/>
            </a:pPr>
            <a:r>
              <a:rPr lang="en-US" dirty="0" smtClean="0"/>
              <a:t>1) Exempted goods</a:t>
            </a:r>
          </a:p>
          <a:p>
            <a:pPr marL="514350" indent="-514350">
              <a:buNone/>
            </a:pPr>
            <a:endParaRPr lang="en-US" dirty="0" smtClean="0"/>
          </a:p>
          <a:p>
            <a:pPr marL="514350" indent="-514350">
              <a:buNone/>
            </a:pPr>
            <a:r>
              <a:rPr lang="en-US" dirty="0" smtClean="0"/>
              <a:t>2) Special Rate</a:t>
            </a:r>
          </a:p>
          <a:p>
            <a:pPr marL="514350" indent="-514350">
              <a:buNone/>
            </a:pPr>
            <a:r>
              <a:rPr lang="en-US" dirty="0" smtClean="0"/>
              <a:t>3) Concessional Rate</a:t>
            </a:r>
          </a:p>
          <a:p>
            <a:pPr marL="514350" indent="-514350">
              <a:buNone/>
            </a:pPr>
            <a:endParaRPr lang="en-US" dirty="0" smtClean="0"/>
          </a:p>
          <a:p>
            <a:pPr marL="514350" indent="-514350">
              <a:buNone/>
            </a:pPr>
            <a:endParaRPr lang="en-US" dirty="0" smtClean="0"/>
          </a:p>
          <a:p>
            <a:pPr marL="514350" indent="-514350">
              <a:buNone/>
            </a:pPr>
            <a:r>
              <a:rPr lang="en-US" dirty="0" smtClean="0"/>
              <a:t>4) Standard Rate</a:t>
            </a:r>
          </a:p>
          <a:p>
            <a:pPr marL="514350" indent="-514350">
              <a:buNone/>
            </a:pPr>
            <a:r>
              <a:rPr lang="en-US" dirty="0" smtClean="0"/>
              <a:t>5) Specified Rate</a:t>
            </a:r>
            <a:endParaRPr lang="en-IN" dirty="0"/>
          </a:p>
        </p:txBody>
      </p:sp>
      <p:sp>
        <p:nvSpPr>
          <p:cNvPr id="8" name="Content Placeholder 3"/>
          <p:cNvSpPr>
            <a:spLocks noGrp="1"/>
          </p:cNvSpPr>
          <p:nvPr/>
        </p:nvSpPr>
        <p:spPr>
          <a:xfrm>
            <a:off x="4421832" y="1711032"/>
            <a:ext cx="4038600" cy="4526280"/>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28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4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18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8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buNone/>
            </a:pPr>
            <a:r>
              <a:rPr lang="en-US" dirty="0" smtClean="0"/>
              <a:t>:  The current list under the state VAT law</a:t>
            </a:r>
          </a:p>
          <a:p>
            <a:pPr>
              <a:buNone/>
            </a:pPr>
            <a:r>
              <a:rPr lang="en-US" dirty="0" smtClean="0"/>
              <a:t>:  Precious Metals</a:t>
            </a:r>
          </a:p>
          <a:p>
            <a:pPr>
              <a:buNone/>
            </a:pPr>
            <a:r>
              <a:rPr lang="en-US" dirty="0" smtClean="0"/>
              <a:t>:  Necessities and goods of basic importance</a:t>
            </a:r>
          </a:p>
          <a:p>
            <a:pPr>
              <a:buNone/>
            </a:pPr>
            <a:endParaRPr lang="en-US" dirty="0" smtClean="0"/>
          </a:p>
          <a:p>
            <a:pPr>
              <a:buNone/>
            </a:pPr>
            <a:r>
              <a:rPr lang="en-US" dirty="0" smtClean="0"/>
              <a:t>:  For all other goods</a:t>
            </a:r>
          </a:p>
          <a:p>
            <a:pPr>
              <a:buNone/>
            </a:pPr>
            <a:r>
              <a:rPr lang="en-US" dirty="0" smtClean="0"/>
              <a:t>: Services</a:t>
            </a:r>
          </a:p>
          <a:p>
            <a:pPr>
              <a:buNone/>
            </a:pPr>
            <a:endParaRPr lang="en-IN" dirty="0"/>
          </a:p>
        </p:txBody>
      </p:sp>
    </p:spTree>
    <p:extLst>
      <p:ext uri="{BB962C8B-B14F-4D97-AF65-F5344CB8AC3E}">
        <p14:creationId xmlns:p14="http://schemas.microsoft.com/office/powerpoint/2010/main" val="3853374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Time of supplies</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23528" y="692696"/>
            <a:ext cx="8712968" cy="1477328"/>
          </a:xfrm>
          <a:prstGeom prst="rect">
            <a:avLst/>
          </a:prstGeom>
          <a:noFill/>
        </p:spPr>
        <p:txBody>
          <a:bodyPr wrap="square" rtlCol="0">
            <a:spAutoFit/>
          </a:bodyPr>
          <a:lstStyle/>
          <a:p>
            <a:r>
              <a:rPr lang="en-IN" sz="2400" b="1" dirty="0"/>
              <a:t>Time of supply of services shall </a:t>
            </a:r>
            <a:r>
              <a:rPr lang="en-IN" sz="2400" b="1" dirty="0" smtClean="0"/>
              <a:t>be:</a:t>
            </a:r>
            <a:endParaRPr lang="en-IN" sz="2400" b="1" dirty="0"/>
          </a:p>
          <a:p>
            <a:endParaRPr lang="en-IN" sz="2400" b="1" dirty="0"/>
          </a:p>
          <a:p>
            <a:pPr lvl="0"/>
            <a:endParaRPr lang="en-IN" sz="2400" dirty="0">
              <a:solidFill>
                <a:srgbClr val="FF0000"/>
              </a:solidFill>
            </a:endParaRP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353534371"/>
              </p:ext>
            </p:extLst>
          </p:nvPr>
        </p:nvGraphicFramePr>
        <p:xfrm>
          <a:off x="611560" y="1268760"/>
          <a:ext cx="7704856" cy="4672598"/>
        </p:xfrm>
        <a:graphic>
          <a:graphicData uri="http://schemas.openxmlformats.org/drawingml/2006/table">
            <a:tbl>
              <a:tblPr firstRow="1" firstCol="1" bandRow="1">
                <a:tableStyleId>{5C22544A-7EE6-4342-B048-85BDC9FD1C3A}</a:tableStyleId>
              </a:tblPr>
              <a:tblGrid>
                <a:gridCol w="2553745"/>
                <a:gridCol w="5151111"/>
              </a:tblGrid>
              <a:tr h="641618">
                <a:tc>
                  <a:txBody>
                    <a:bodyPr/>
                    <a:lstStyle/>
                    <a:p>
                      <a:pPr marL="457200" algn="ctr">
                        <a:lnSpc>
                          <a:spcPct val="115000"/>
                        </a:lnSpc>
                        <a:spcAft>
                          <a:spcPts val="0"/>
                        </a:spcAft>
                      </a:pPr>
                      <a:r>
                        <a:rPr lang="en-IN" sz="2000" dirty="0">
                          <a:effectLst/>
                        </a:rPr>
                        <a:t>Case</a:t>
                      </a:r>
                      <a:endParaRPr lang="en-IN" sz="2000"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IN" sz="2000">
                          <a:effectLst/>
                        </a:rPr>
                        <a:t>Time of Supply</a:t>
                      </a:r>
                      <a:endParaRPr lang="en-IN" sz="2000">
                        <a:effectLst/>
                        <a:latin typeface="Calibri"/>
                        <a:ea typeface="Calibri"/>
                        <a:cs typeface="Times New Roman"/>
                      </a:endParaRPr>
                    </a:p>
                  </a:txBody>
                  <a:tcPr marL="68580" marR="68580" marT="0" marB="0"/>
                </a:tc>
              </a:tr>
              <a:tr h="806586">
                <a:tc>
                  <a:txBody>
                    <a:bodyPr/>
                    <a:lstStyle/>
                    <a:p>
                      <a:pPr marL="457200" algn="just">
                        <a:lnSpc>
                          <a:spcPct val="115000"/>
                        </a:lnSpc>
                        <a:spcAft>
                          <a:spcPts val="0"/>
                        </a:spcAft>
                      </a:pPr>
                      <a:r>
                        <a:rPr lang="en-IN" sz="2000" dirty="0">
                          <a:effectLst/>
                        </a:rPr>
                        <a:t>Invoice is issued within the prescribed time</a:t>
                      </a:r>
                      <a:endParaRPr lang="en-IN" sz="20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n-IN" sz="2000" dirty="0">
                          <a:effectLst/>
                        </a:rPr>
                        <a:t>Date of issuance of Invoice or Receipt of payment </a:t>
                      </a:r>
                    </a:p>
                    <a:p>
                      <a:pPr marL="457200" algn="just">
                        <a:lnSpc>
                          <a:spcPct val="115000"/>
                        </a:lnSpc>
                        <a:spcAft>
                          <a:spcPts val="0"/>
                        </a:spcAft>
                      </a:pPr>
                      <a:r>
                        <a:rPr lang="en-IN" sz="1800" b="1" dirty="0">
                          <a:effectLst/>
                        </a:rPr>
                        <a:t>Which Ever is Earlier</a:t>
                      </a:r>
                      <a:endParaRPr lang="en-IN" sz="2400" b="1" dirty="0">
                        <a:effectLst/>
                        <a:latin typeface="Calibri"/>
                        <a:ea typeface="Calibri"/>
                        <a:cs typeface="Times New Roman"/>
                      </a:endParaRPr>
                    </a:p>
                  </a:txBody>
                  <a:tcPr marL="68580" marR="68580" marT="0" marB="0"/>
                </a:tc>
              </a:tr>
              <a:tr h="806586">
                <a:tc>
                  <a:txBody>
                    <a:bodyPr/>
                    <a:lstStyle/>
                    <a:p>
                      <a:pPr marL="457200" algn="just">
                        <a:lnSpc>
                          <a:spcPct val="115000"/>
                        </a:lnSpc>
                        <a:spcAft>
                          <a:spcPts val="0"/>
                        </a:spcAft>
                      </a:pPr>
                      <a:r>
                        <a:rPr lang="en-IN" sz="2000" dirty="0">
                          <a:effectLst/>
                        </a:rPr>
                        <a:t>Invoice is not issued within the prescribed time</a:t>
                      </a:r>
                      <a:endParaRPr lang="en-IN" sz="20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IN" sz="2000" dirty="0">
                          <a:effectLst/>
                        </a:rPr>
                        <a:t>Completion of service or Receipt of payment</a:t>
                      </a:r>
                    </a:p>
                    <a:p>
                      <a:pPr marL="457200" algn="just">
                        <a:lnSpc>
                          <a:spcPct val="115000"/>
                        </a:lnSpc>
                        <a:spcAft>
                          <a:spcPts val="0"/>
                        </a:spcAft>
                      </a:pPr>
                      <a:endParaRPr lang="en-IN" sz="1800" dirty="0" smtClean="0">
                        <a:effectLst/>
                      </a:endParaRPr>
                    </a:p>
                    <a:p>
                      <a:pPr marL="457200" algn="just">
                        <a:lnSpc>
                          <a:spcPct val="115000"/>
                        </a:lnSpc>
                        <a:spcAft>
                          <a:spcPts val="0"/>
                        </a:spcAft>
                      </a:pPr>
                      <a:r>
                        <a:rPr lang="en-IN" sz="1800" b="1" dirty="0" smtClean="0">
                          <a:effectLst/>
                        </a:rPr>
                        <a:t>Which </a:t>
                      </a:r>
                      <a:r>
                        <a:rPr lang="en-IN" sz="1800" b="1" dirty="0">
                          <a:effectLst/>
                        </a:rPr>
                        <a:t>Ever is Earlier</a:t>
                      </a:r>
                      <a:endParaRPr lang="en-IN" sz="2400" b="1" dirty="0">
                        <a:effectLst/>
                        <a:latin typeface="Calibri"/>
                        <a:ea typeface="Calibri"/>
                        <a:cs typeface="Times New Roman"/>
                      </a:endParaRPr>
                    </a:p>
                  </a:txBody>
                  <a:tcPr marL="68580" marR="68580" marT="0" marB="0"/>
                </a:tc>
              </a:tr>
              <a:tr h="1561635">
                <a:tc>
                  <a:txBody>
                    <a:bodyPr/>
                    <a:lstStyle/>
                    <a:p>
                      <a:pPr marL="457200" algn="just">
                        <a:lnSpc>
                          <a:spcPct val="115000"/>
                        </a:lnSpc>
                        <a:spcAft>
                          <a:spcPts val="0"/>
                        </a:spcAft>
                      </a:pPr>
                      <a:r>
                        <a:rPr lang="en-IN" sz="2000" dirty="0">
                          <a:effectLst/>
                        </a:rPr>
                        <a:t>Where recipient is liable to pay Service tax</a:t>
                      </a:r>
                      <a:endParaRPr lang="en-IN"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IN" sz="1800" dirty="0">
                          <a:effectLst/>
                        </a:rPr>
                        <a:t>Date of receipt of services, or</a:t>
                      </a:r>
                      <a:endParaRPr lang="en-IN" sz="2400" dirty="0">
                        <a:effectLst/>
                      </a:endParaRPr>
                    </a:p>
                    <a:p>
                      <a:pPr algn="just">
                        <a:lnSpc>
                          <a:spcPct val="115000"/>
                        </a:lnSpc>
                        <a:spcAft>
                          <a:spcPts val="0"/>
                        </a:spcAft>
                      </a:pPr>
                      <a:r>
                        <a:rPr lang="en-IN" sz="1800" dirty="0">
                          <a:effectLst/>
                        </a:rPr>
                        <a:t>Date on which the payment is made, or</a:t>
                      </a:r>
                      <a:endParaRPr lang="en-IN" sz="2400" dirty="0">
                        <a:effectLst/>
                      </a:endParaRPr>
                    </a:p>
                    <a:p>
                      <a:pPr algn="just">
                        <a:lnSpc>
                          <a:spcPct val="115000"/>
                        </a:lnSpc>
                        <a:spcAft>
                          <a:spcPts val="0"/>
                        </a:spcAft>
                      </a:pPr>
                      <a:r>
                        <a:rPr lang="en-IN" sz="1800" dirty="0">
                          <a:effectLst/>
                        </a:rPr>
                        <a:t>Date of receipt of invoice, </a:t>
                      </a:r>
                      <a:r>
                        <a:rPr lang="en-IN" sz="1800" dirty="0" smtClean="0">
                          <a:effectLst/>
                        </a:rPr>
                        <a:t>or</a:t>
                      </a:r>
                      <a:endParaRPr lang="en-IN" sz="2400" dirty="0" smtClean="0">
                        <a:effectLst/>
                      </a:endParaRPr>
                    </a:p>
                    <a:p>
                      <a:pPr algn="just">
                        <a:lnSpc>
                          <a:spcPct val="115000"/>
                        </a:lnSpc>
                        <a:spcAft>
                          <a:spcPts val="0"/>
                        </a:spcAft>
                      </a:pPr>
                      <a:r>
                        <a:rPr lang="en-IN" sz="1800" dirty="0" smtClean="0">
                          <a:effectLst/>
                        </a:rPr>
                        <a:t>Date </a:t>
                      </a:r>
                      <a:r>
                        <a:rPr lang="en-IN" sz="1800" dirty="0">
                          <a:effectLst/>
                        </a:rPr>
                        <a:t>of debit in the books of accounts.</a:t>
                      </a:r>
                      <a:endParaRPr lang="en-IN" sz="2400" dirty="0">
                        <a:effectLst/>
                      </a:endParaRPr>
                    </a:p>
                    <a:p>
                      <a:pPr marL="457200" algn="just">
                        <a:lnSpc>
                          <a:spcPct val="115000"/>
                        </a:lnSpc>
                        <a:spcAft>
                          <a:spcPts val="0"/>
                        </a:spcAft>
                      </a:pPr>
                      <a:r>
                        <a:rPr lang="en-IN" sz="1800" b="1" dirty="0">
                          <a:effectLst/>
                        </a:rPr>
                        <a:t>Which Ever is Earlier</a:t>
                      </a:r>
                      <a:endParaRPr lang="en-IN"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616651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Place of supplies</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23528" y="692696"/>
            <a:ext cx="8712968" cy="1477328"/>
          </a:xfrm>
          <a:prstGeom prst="rect">
            <a:avLst/>
          </a:prstGeom>
          <a:noFill/>
        </p:spPr>
        <p:txBody>
          <a:bodyPr wrap="square" rtlCol="0">
            <a:spAutoFit/>
          </a:bodyPr>
          <a:lstStyle/>
          <a:p>
            <a:r>
              <a:rPr lang="en-IN" sz="2400" b="1" dirty="0" smtClean="0"/>
              <a:t>Place </a:t>
            </a:r>
            <a:r>
              <a:rPr lang="en-IN" sz="2400" b="1" dirty="0"/>
              <a:t>of supply of </a:t>
            </a:r>
            <a:r>
              <a:rPr lang="en-IN" sz="2400" b="1" dirty="0" smtClean="0"/>
              <a:t>Goods shall be:</a:t>
            </a:r>
            <a:endParaRPr lang="en-IN" sz="2400" b="1" dirty="0"/>
          </a:p>
          <a:p>
            <a:endParaRPr lang="en-IN" sz="2400" b="1" dirty="0"/>
          </a:p>
          <a:p>
            <a:pPr lvl="0"/>
            <a:endParaRPr lang="en-IN" sz="2400" dirty="0">
              <a:solidFill>
                <a:srgbClr val="FF0000"/>
              </a:solidFill>
            </a:endParaRPr>
          </a:p>
          <a:p>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193048965"/>
              </p:ext>
            </p:extLst>
          </p:nvPr>
        </p:nvGraphicFramePr>
        <p:xfrm>
          <a:off x="611560" y="1277653"/>
          <a:ext cx="7704856" cy="4743634"/>
        </p:xfrm>
        <a:graphic>
          <a:graphicData uri="http://schemas.openxmlformats.org/drawingml/2006/table">
            <a:tbl>
              <a:tblPr firstRow="1" firstCol="1" bandRow="1">
                <a:tableStyleId>{5C22544A-7EE6-4342-B048-85BDC9FD1C3A}</a:tableStyleId>
              </a:tblPr>
              <a:tblGrid>
                <a:gridCol w="3024336"/>
                <a:gridCol w="4680520"/>
              </a:tblGrid>
              <a:tr h="316019">
                <a:tc>
                  <a:txBody>
                    <a:bodyPr/>
                    <a:lstStyle/>
                    <a:p>
                      <a:pPr marL="457200" algn="ctr">
                        <a:lnSpc>
                          <a:spcPct val="115000"/>
                        </a:lnSpc>
                        <a:spcAft>
                          <a:spcPts val="0"/>
                        </a:spcAft>
                      </a:pPr>
                      <a:r>
                        <a:rPr lang="en-IN" sz="1600" b="1" dirty="0">
                          <a:effectLst/>
                        </a:rPr>
                        <a:t>Case</a:t>
                      </a:r>
                      <a:endParaRPr lang="en-IN" sz="1600" b="1" dirty="0">
                        <a:effectLst/>
                        <a:latin typeface="Calibri"/>
                        <a:ea typeface="Calibri"/>
                        <a:cs typeface="Times New Roman"/>
                      </a:endParaRPr>
                    </a:p>
                  </a:txBody>
                  <a:tcPr marL="68580" marR="68580" marT="0" marB="0"/>
                </a:tc>
                <a:tc>
                  <a:txBody>
                    <a:bodyPr/>
                    <a:lstStyle/>
                    <a:p>
                      <a:pPr marL="457200" algn="ctr">
                        <a:lnSpc>
                          <a:spcPct val="115000"/>
                        </a:lnSpc>
                        <a:spcAft>
                          <a:spcPts val="0"/>
                        </a:spcAft>
                      </a:pPr>
                      <a:r>
                        <a:rPr lang="en-IN" sz="1600" b="1" dirty="0">
                          <a:effectLst/>
                        </a:rPr>
                        <a:t>Place of Supply</a:t>
                      </a:r>
                      <a:endParaRPr lang="en-IN" sz="1600" b="1" dirty="0">
                        <a:effectLst/>
                        <a:latin typeface="Calibri"/>
                        <a:ea typeface="Calibri"/>
                        <a:cs typeface="Times New Roman"/>
                      </a:endParaRPr>
                    </a:p>
                  </a:txBody>
                  <a:tcPr marL="68580" marR="68580" marT="0" marB="0"/>
                </a:tc>
              </a:tr>
              <a:tr h="1185071">
                <a:tc>
                  <a:txBody>
                    <a:bodyPr/>
                    <a:lstStyle/>
                    <a:p>
                      <a:pPr marL="457200" algn="just">
                        <a:lnSpc>
                          <a:spcPct val="115000"/>
                        </a:lnSpc>
                        <a:spcAft>
                          <a:spcPts val="0"/>
                        </a:spcAft>
                      </a:pPr>
                      <a:r>
                        <a:rPr lang="en-IN" sz="2000" dirty="0">
                          <a:effectLst/>
                        </a:rPr>
                        <a:t>Involves Movement of Goods</a:t>
                      </a:r>
                      <a:endParaRPr lang="en-IN"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2000" kern="1200" dirty="0">
                          <a:solidFill>
                            <a:schemeClr val="dk1"/>
                          </a:solidFill>
                          <a:effectLst/>
                          <a:latin typeface="+mn-lt"/>
                          <a:ea typeface="+mn-ea"/>
                          <a:cs typeface="+mn-cs"/>
                        </a:rPr>
                        <a:t>Location of goods at the time at which the movement of goods terminates </a:t>
                      </a:r>
                      <a:r>
                        <a:rPr lang="en-IN" sz="2000" dirty="0">
                          <a:effectLst/>
                        </a:rPr>
                        <a:t>for </a:t>
                      </a:r>
                      <a:r>
                        <a:rPr lang="en-IN" sz="2000" dirty="0" smtClean="0">
                          <a:effectLst/>
                        </a:rPr>
                        <a:t>delivery</a:t>
                      </a:r>
                      <a:r>
                        <a:rPr lang="en-IN" sz="2000" baseline="0" dirty="0" smtClean="0">
                          <a:effectLst/>
                        </a:rPr>
                        <a:t> </a:t>
                      </a:r>
                      <a:r>
                        <a:rPr lang="en-IN" sz="2000" b="1" baseline="0" dirty="0" smtClean="0">
                          <a:solidFill>
                            <a:srgbClr val="FF0000"/>
                          </a:solidFill>
                          <a:effectLst/>
                        </a:rPr>
                        <a:t>{Consumption Based}</a:t>
                      </a:r>
                      <a:endParaRPr lang="en-IN" sz="2800" b="1" dirty="0">
                        <a:solidFill>
                          <a:srgbClr val="FF0000"/>
                        </a:solidFill>
                        <a:effectLst/>
                        <a:latin typeface="Calibri"/>
                        <a:ea typeface="Calibri"/>
                        <a:cs typeface="Times New Roman"/>
                      </a:endParaRPr>
                    </a:p>
                  </a:txBody>
                  <a:tcPr marL="68580" marR="68580" marT="0" marB="0"/>
                </a:tc>
              </a:tr>
              <a:tr h="1185071">
                <a:tc>
                  <a:txBody>
                    <a:bodyPr/>
                    <a:lstStyle/>
                    <a:p>
                      <a:pPr marL="457200" algn="just">
                        <a:lnSpc>
                          <a:spcPct val="115000"/>
                        </a:lnSpc>
                        <a:spcAft>
                          <a:spcPts val="0"/>
                        </a:spcAft>
                      </a:pPr>
                      <a:r>
                        <a:rPr lang="en-IN" sz="2000">
                          <a:effectLst/>
                        </a:rPr>
                        <a:t>Goods are delivered on the direction of a third person</a:t>
                      </a:r>
                      <a:endParaRPr lang="en-IN" sz="2000">
                        <a:effectLst/>
                        <a:latin typeface="Calibri"/>
                        <a:ea typeface="Calibri"/>
                        <a:cs typeface="Times New Roman"/>
                      </a:endParaRPr>
                    </a:p>
                  </a:txBody>
                  <a:tcPr marL="68580" marR="68580" marT="0" marB="0"/>
                </a:tc>
                <a:tc>
                  <a:txBody>
                    <a:bodyPr/>
                    <a:lstStyle/>
                    <a:p>
                      <a:pPr>
                        <a:lnSpc>
                          <a:spcPct val="115000"/>
                        </a:lnSpc>
                        <a:spcAft>
                          <a:spcPts val="0"/>
                        </a:spcAft>
                      </a:pPr>
                      <a:r>
                        <a:rPr lang="en-IN" sz="2000" dirty="0">
                          <a:effectLst/>
                        </a:rPr>
                        <a:t>Principal place of business of the person </a:t>
                      </a:r>
                      <a:r>
                        <a:rPr lang="en-IN" sz="2000" dirty="0" smtClean="0">
                          <a:effectLst/>
                        </a:rPr>
                        <a:t>receiving </a:t>
                      </a:r>
                      <a:r>
                        <a:rPr lang="en-IN" sz="2000" dirty="0">
                          <a:effectLst/>
                        </a:rPr>
                        <a:t>the goods</a:t>
                      </a:r>
                      <a:endParaRPr lang="en-IN" sz="2800" dirty="0">
                        <a:effectLst/>
                        <a:latin typeface="Calibri"/>
                        <a:ea typeface="Calibri"/>
                        <a:cs typeface="Times New Roman"/>
                      </a:endParaRPr>
                    </a:p>
                  </a:txBody>
                  <a:tcPr marL="68580" marR="68580" marT="0" marB="0"/>
                </a:tc>
              </a:tr>
              <a:tr h="872402">
                <a:tc>
                  <a:txBody>
                    <a:bodyPr/>
                    <a:lstStyle/>
                    <a:p>
                      <a:pPr marL="457200" algn="just">
                        <a:lnSpc>
                          <a:spcPct val="115000"/>
                        </a:lnSpc>
                        <a:spcAft>
                          <a:spcPts val="0"/>
                        </a:spcAft>
                      </a:pPr>
                      <a:r>
                        <a:rPr lang="en-IN" sz="2000">
                          <a:effectLst/>
                        </a:rPr>
                        <a:t>No Movement of Goods is involved</a:t>
                      </a:r>
                      <a:endParaRPr lang="en-IN" sz="2000">
                        <a:effectLst/>
                        <a:latin typeface="Calibri"/>
                        <a:ea typeface="Calibri"/>
                        <a:cs typeface="Times New Roman"/>
                      </a:endParaRPr>
                    </a:p>
                  </a:txBody>
                  <a:tcPr marL="68580" marR="68580" marT="0" marB="0"/>
                </a:tc>
                <a:tc>
                  <a:txBody>
                    <a:bodyPr/>
                    <a:lstStyle/>
                    <a:p>
                      <a:pPr>
                        <a:lnSpc>
                          <a:spcPct val="115000"/>
                        </a:lnSpc>
                        <a:spcAft>
                          <a:spcPts val="0"/>
                        </a:spcAft>
                      </a:pPr>
                      <a:r>
                        <a:rPr lang="en-IN" sz="2000" dirty="0">
                          <a:effectLst/>
                        </a:rPr>
                        <a:t>Location of such goods at the time of the delivery to the recipient.</a:t>
                      </a:r>
                      <a:endParaRPr lang="en-IN" sz="2800" dirty="0">
                        <a:effectLst/>
                        <a:latin typeface="Calibri"/>
                        <a:ea typeface="Calibri"/>
                        <a:cs typeface="Times New Roman"/>
                      </a:endParaRPr>
                    </a:p>
                  </a:txBody>
                  <a:tcPr marL="68580" marR="68580" marT="0" marB="0"/>
                </a:tc>
              </a:tr>
              <a:tr h="1185071">
                <a:tc>
                  <a:txBody>
                    <a:bodyPr/>
                    <a:lstStyle/>
                    <a:p>
                      <a:pPr marL="457200" algn="just">
                        <a:lnSpc>
                          <a:spcPct val="115000"/>
                        </a:lnSpc>
                        <a:spcAft>
                          <a:spcPts val="0"/>
                        </a:spcAft>
                      </a:pPr>
                      <a:r>
                        <a:rPr lang="en-IN" sz="2000" dirty="0">
                          <a:effectLst/>
                        </a:rPr>
                        <a:t>Goods are supplied on Board of Conveyance</a:t>
                      </a:r>
                      <a:endParaRPr lang="en-IN"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2000" dirty="0">
                          <a:effectLst/>
                        </a:rPr>
                        <a:t>Location at which goods are taken on board.</a:t>
                      </a:r>
                      <a:endParaRPr lang="en-IN"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51856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792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Place of supplies</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23528" y="692696"/>
            <a:ext cx="8712968" cy="1477328"/>
          </a:xfrm>
          <a:prstGeom prst="rect">
            <a:avLst/>
          </a:prstGeom>
          <a:noFill/>
        </p:spPr>
        <p:txBody>
          <a:bodyPr wrap="square" rtlCol="0">
            <a:spAutoFit/>
          </a:bodyPr>
          <a:lstStyle/>
          <a:p>
            <a:r>
              <a:rPr lang="en-IN" sz="2400" b="1" dirty="0" smtClean="0"/>
              <a:t>Place </a:t>
            </a:r>
            <a:r>
              <a:rPr lang="en-IN" sz="2400" b="1" dirty="0"/>
              <a:t>of supply of </a:t>
            </a:r>
            <a:r>
              <a:rPr lang="en-IN" sz="2400" b="1" dirty="0" smtClean="0"/>
              <a:t>Service shall be:</a:t>
            </a:r>
            <a:endParaRPr lang="en-IN" sz="2400" b="1" dirty="0"/>
          </a:p>
          <a:p>
            <a:endParaRPr lang="en-IN" sz="2400" b="1" dirty="0"/>
          </a:p>
          <a:p>
            <a:pPr lvl="0"/>
            <a:endParaRPr lang="en-IN" sz="2400" dirty="0">
              <a:solidFill>
                <a:srgbClr val="FF0000"/>
              </a:solidFill>
            </a:endParaRP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770569780"/>
              </p:ext>
            </p:extLst>
          </p:nvPr>
        </p:nvGraphicFramePr>
        <p:xfrm>
          <a:off x="755576" y="1305169"/>
          <a:ext cx="7776863" cy="5328826"/>
        </p:xfrm>
        <a:graphic>
          <a:graphicData uri="http://schemas.openxmlformats.org/drawingml/2006/table">
            <a:tbl>
              <a:tblPr firstRow="1" firstCol="1" bandRow="1">
                <a:tableStyleId>{5C22544A-7EE6-4342-B048-85BDC9FD1C3A}</a:tableStyleId>
              </a:tblPr>
              <a:tblGrid>
                <a:gridCol w="2577612"/>
                <a:gridCol w="5199251"/>
              </a:tblGrid>
              <a:tr h="204023">
                <a:tc>
                  <a:txBody>
                    <a:bodyPr/>
                    <a:lstStyle/>
                    <a:p>
                      <a:pPr marL="457200" algn="ctr">
                        <a:lnSpc>
                          <a:spcPct val="115000"/>
                        </a:lnSpc>
                        <a:spcAft>
                          <a:spcPts val="0"/>
                        </a:spcAft>
                      </a:pPr>
                      <a:r>
                        <a:rPr lang="en-IN" sz="1600" dirty="0">
                          <a:effectLst/>
                        </a:rPr>
                        <a:t>Case</a:t>
                      </a:r>
                      <a:endParaRPr lang="en-IN" sz="1600" dirty="0">
                        <a:effectLst/>
                        <a:latin typeface="Calibri"/>
                        <a:ea typeface="Calibri"/>
                        <a:cs typeface="Times New Roman"/>
                      </a:endParaRPr>
                    </a:p>
                  </a:txBody>
                  <a:tcPr marL="61924" marR="61924" marT="0" marB="0"/>
                </a:tc>
                <a:tc>
                  <a:txBody>
                    <a:bodyPr/>
                    <a:lstStyle/>
                    <a:p>
                      <a:pPr marL="457200" algn="ctr">
                        <a:lnSpc>
                          <a:spcPct val="115000"/>
                        </a:lnSpc>
                        <a:spcAft>
                          <a:spcPts val="0"/>
                        </a:spcAft>
                      </a:pPr>
                      <a:r>
                        <a:rPr lang="en-IN" sz="1600" dirty="0">
                          <a:effectLst/>
                        </a:rPr>
                        <a:t>Place of Supply</a:t>
                      </a:r>
                      <a:endParaRPr lang="en-IN" sz="1600" dirty="0">
                        <a:effectLst/>
                        <a:latin typeface="Calibri"/>
                        <a:ea typeface="Calibri"/>
                        <a:cs typeface="Times New Roman"/>
                      </a:endParaRPr>
                    </a:p>
                  </a:txBody>
                  <a:tcPr marL="61924" marR="61924" marT="0" marB="0"/>
                </a:tc>
              </a:tr>
              <a:tr h="816091">
                <a:tc>
                  <a:txBody>
                    <a:bodyPr/>
                    <a:lstStyle/>
                    <a:p>
                      <a:pPr marL="457200" algn="just">
                        <a:lnSpc>
                          <a:spcPct val="115000"/>
                        </a:lnSpc>
                        <a:spcAft>
                          <a:spcPts val="0"/>
                        </a:spcAft>
                      </a:pPr>
                      <a:r>
                        <a:rPr lang="en-IN" sz="1600">
                          <a:effectLst/>
                        </a:rPr>
                        <a:t>General Rule</a:t>
                      </a:r>
                      <a:endParaRPr lang="en-IN" sz="1600">
                        <a:effectLst/>
                        <a:latin typeface="Calibri"/>
                        <a:ea typeface="Calibri"/>
                        <a:cs typeface="Times New Roman"/>
                      </a:endParaRPr>
                    </a:p>
                  </a:txBody>
                  <a:tcPr marL="61924" marR="61924" marT="0" marB="0"/>
                </a:tc>
                <a:tc>
                  <a:txBody>
                    <a:bodyPr/>
                    <a:lstStyle/>
                    <a:p>
                      <a:pPr>
                        <a:lnSpc>
                          <a:spcPct val="115000"/>
                        </a:lnSpc>
                        <a:spcAft>
                          <a:spcPts val="0"/>
                        </a:spcAft>
                      </a:pPr>
                      <a:r>
                        <a:rPr lang="en-IN" sz="1600">
                          <a:effectLst/>
                        </a:rPr>
                        <a:t>Supplies to Registered person – Location of such person</a:t>
                      </a:r>
                    </a:p>
                    <a:p>
                      <a:pPr>
                        <a:lnSpc>
                          <a:spcPct val="115000"/>
                        </a:lnSpc>
                        <a:spcAft>
                          <a:spcPts val="0"/>
                        </a:spcAft>
                      </a:pPr>
                      <a:r>
                        <a:rPr lang="en-IN" sz="1600">
                          <a:effectLst/>
                        </a:rPr>
                        <a:t>Supplies to any other person – Location of such person if record exists, else location of supplier</a:t>
                      </a:r>
                      <a:endParaRPr lang="en-IN" sz="1600">
                        <a:effectLst/>
                        <a:latin typeface="Calibri"/>
                        <a:ea typeface="Calibri"/>
                        <a:cs typeface="Times New Roman"/>
                      </a:endParaRPr>
                    </a:p>
                  </a:txBody>
                  <a:tcPr marL="61924" marR="61924" marT="0" marB="0"/>
                </a:tc>
              </a:tr>
              <a:tr h="612068">
                <a:tc>
                  <a:txBody>
                    <a:bodyPr/>
                    <a:lstStyle/>
                    <a:p>
                      <a:pPr marL="457200" algn="just">
                        <a:lnSpc>
                          <a:spcPct val="115000"/>
                        </a:lnSpc>
                        <a:spcAft>
                          <a:spcPts val="0"/>
                        </a:spcAft>
                      </a:pPr>
                      <a:r>
                        <a:rPr lang="en-IN" sz="1600" dirty="0">
                          <a:effectLst/>
                        </a:rPr>
                        <a:t>Restaurant, Catering services, etc.</a:t>
                      </a:r>
                      <a:endParaRPr lang="en-IN" sz="1600" dirty="0">
                        <a:effectLst/>
                        <a:latin typeface="Calibri"/>
                        <a:ea typeface="Calibri"/>
                        <a:cs typeface="Times New Roman"/>
                      </a:endParaRPr>
                    </a:p>
                  </a:txBody>
                  <a:tcPr marL="61924" marR="61924" marT="0" marB="0"/>
                </a:tc>
                <a:tc>
                  <a:txBody>
                    <a:bodyPr/>
                    <a:lstStyle/>
                    <a:p>
                      <a:pPr>
                        <a:lnSpc>
                          <a:spcPct val="115000"/>
                        </a:lnSpc>
                        <a:spcAft>
                          <a:spcPts val="0"/>
                        </a:spcAft>
                      </a:pPr>
                      <a:r>
                        <a:rPr lang="en-IN" sz="1600" dirty="0">
                          <a:effectLst/>
                        </a:rPr>
                        <a:t>Place where services are actually performed</a:t>
                      </a:r>
                      <a:endParaRPr lang="en-IN" sz="1600" dirty="0">
                        <a:effectLst/>
                        <a:latin typeface="Calibri"/>
                        <a:ea typeface="Calibri"/>
                        <a:cs typeface="Times New Roman"/>
                      </a:endParaRPr>
                    </a:p>
                  </a:txBody>
                  <a:tcPr marL="61924" marR="61924" marT="0" marB="0"/>
                </a:tc>
              </a:tr>
              <a:tr h="1020114">
                <a:tc>
                  <a:txBody>
                    <a:bodyPr/>
                    <a:lstStyle/>
                    <a:p>
                      <a:pPr marL="457200" algn="just">
                        <a:lnSpc>
                          <a:spcPct val="115000"/>
                        </a:lnSpc>
                        <a:spcAft>
                          <a:spcPts val="0"/>
                        </a:spcAft>
                      </a:pPr>
                      <a:r>
                        <a:rPr lang="en-IN" sz="1600">
                          <a:effectLst/>
                        </a:rPr>
                        <a:t>Transportation of Goods and services, Insurance Service</a:t>
                      </a:r>
                      <a:endParaRPr lang="en-IN" sz="1600">
                        <a:effectLst/>
                        <a:latin typeface="Calibri"/>
                        <a:ea typeface="Calibri"/>
                        <a:cs typeface="Times New Roman"/>
                      </a:endParaRPr>
                    </a:p>
                  </a:txBody>
                  <a:tcPr marL="61924" marR="61924" marT="0" marB="0"/>
                </a:tc>
                <a:tc>
                  <a:txBody>
                    <a:bodyPr/>
                    <a:lstStyle/>
                    <a:p>
                      <a:pPr>
                        <a:lnSpc>
                          <a:spcPct val="115000"/>
                        </a:lnSpc>
                        <a:spcAft>
                          <a:spcPts val="0"/>
                        </a:spcAft>
                      </a:pPr>
                      <a:r>
                        <a:rPr lang="en-IN" sz="1600" dirty="0">
                          <a:effectLst/>
                        </a:rPr>
                        <a:t>Supplies to Registered person – Location of such person</a:t>
                      </a:r>
                    </a:p>
                    <a:p>
                      <a:pPr>
                        <a:lnSpc>
                          <a:spcPct val="115000"/>
                        </a:lnSpc>
                        <a:spcAft>
                          <a:spcPts val="0"/>
                        </a:spcAft>
                      </a:pPr>
                      <a:r>
                        <a:rPr lang="en-IN" sz="1600" dirty="0">
                          <a:effectLst/>
                        </a:rPr>
                        <a:t>Supplies to any other person – Location at which Goods are handed over</a:t>
                      </a:r>
                      <a:endParaRPr lang="en-IN" sz="1600" dirty="0">
                        <a:effectLst/>
                        <a:latin typeface="Calibri"/>
                        <a:ea typeface="Calibri"/>
                        <a:cs typeface="Times New Roman"/>
                      </a:endParaRPr>
                    </a:p>
                  </a:txBody>
                  <a:tcPr marL="61924" marR="61924" marT="0" marB="0"/>
                </a:tc>
              </a:tr>
              <a:tr h="1632181">
                <a:tc>
                  <a:txBody>
                    <a:bodyPr/>
                    <a:lstStyle/>
                    <a:p>
                      <a:pPr marL="457200" algn="just">
                        <a:lnSpc>
                          <a:spcPct val="115000"/>
                        </a:lnSpc>
                        <a:spcAft>
                          <a:spcPts val="0"/>
                        </a:spcAft>
                      </a:pPr>
                      <a:r>
                        <a:rPr lang="en-IN" sz="1600" dirty="0">
                          <a:effectLst/>
                        </a:rPr>
                        <a:t>Telecommunication service</a:t>
                      </a:r>
                      <a:endParaRPr lang="en-IN" sz="1600" dirty="0">
                        <a:effectLst/>
                        <a:latin typeface="Calibri"/>
                        <a:ea typeface="Calibri"/>
                        <a:cs typeface="Times New Roman"/>
                      </a:endParaRPr>
                    </a:p>
                  </a:txBody>
                  <a:tcPr marL="61924" marR="61924" marT="0" marB="0"/>
                </a:tc>
                <a:tc>
                  <a:txBody>
                    <a:bodyPr/>
                    <a:lstStyle/>
                    <a:p>
                      <a:pPr>
                        <a:lnSpc>
                          <a:spcPct val="115000"/>
                        </a:lnSpc>
                        <a:spcAft>
                          <a:spcPts val="0"/>
                        </a:spcAft>
                      </a:pPr>
                      <a:r>
                        <a:rPr lang="en-IN" sz="1600" dirty="0">
                          <a:effectLst/>
                        </a:rPr>
                        <a:t>Location where the telecommunication line, leased circuit or cable connection or dish antenna is installed</a:t>
                      </a:r>
                    </a:p>
                    <a:p>
                      <a:pPr>
                        <a:lnSpc>
                          <a:spcPct val="115000"/>
                        </a:lnSpc>
                        <a:spcAft>
                          <a:spcPts val="0"/>
                        </a:spcAft>
                      </a:pPr>
                      <a:r>
                        <a:rPr lang="en-IN" sz="1600" dirty="0">
                          <a:effectLst/>
                        </a:rPr>
                        <a:t>For mobile connection and internet services:</a:t>
                      </a:r>
                    </a:p>
                    <a:p>
                      <a:pPr marL="342900" lvl="0" indent="-342900">
                        <a:lnSpc>
                          <a:spcPct val="115000"/>
                        </a:lnSpc>
                        <a:spcAft>
                          <a:spcPts val="0"/>
                        </a:spcAft>
                        <a:buFont typeface="Symbol"/>
                        <a:buChar char=""/>
                      </a:pPr>
                      <a:r>
                        <a:rPr lang="en-IN" sz="1600" dirty="0">
                          <a:effectLst/>
                        </a:rPr>
                        <a:t>On post-paid basis – Location of billing address of recipient of service</a:t>
                      </a:r>
                    </a:p>
                    <a:p>
                      <a:pPr marL="342900" lvl="0" indent="-342900">
                        <a:lnSpc>
                          <a:spcPct val="115000"/>
                        </a:lnSpc>
                        <a:spcAft>
                          <a:spcPts val="0"/>
                        </a:spcAft>
                        <a:buFont typeface="Symbol"/>
                        <a:buChar char=""/>
                      </a:pPr>
                      <a:r>
                        <a:rPr lang="en-IN" sz="1600" dirty="0">
                          <a:effectLst/>
                        </a:rPr>
                        <a:t>On pre-paid basis – Location where such pre-payment is received or vouchers are sold</a:t>
                      </a:r>
                      <a:endParaRPr lang="en-IN" sz="1600" dirty="0">
                        <a:effectLst/>
                        <a:latin typeface="Calibri"/>
                        <a:ea typeface="Calibri"/>
                        <a:cs typeface="Times New Roman"/>
                      </a:endParaRPr>
                    </a:p>
                  </a:txBody>
                  <a:tcPr marL="61924" marR="61924" marT="0" marB="0"/>
                </a:tc>
              </a:tr>
              <a:tr h="612068">
                <a:tc>
                  <a:txBody>
                    <a:bodyPr/>
                    <a:lstStyle/>
                    <a:p>
                      <a:pPr marL="457200" algn="just">
                        <a:lnSpc>
                          <a:spcPct val="115000"/>
                        </a:lnSpc>
                        <a:spcAft>
                          <a:spcPts val="0"/>
                        </a:spcAft>
                      </a:pPr>
                      <a:r>
                        <a:rPr lang="en-IN" sz="1600">
                          <a:effectLst/>
                        </a:rPr>
                        <a:t>Banking and Financial services</a:t>
                      </a:r>
                      <a:endParaRPr lang="en-IN" sz="1600">
                        <a:effectLst/>
                        <a:latin typeface="Calibri"/>
                        <a:ea typeface="Calibri"/>
                        <a:cs typeface="Times New Roman"/>
                      </a:endParaRPr>
                    </a:p>
                  </a:txBody>
                  <a:tcPr marL="61924" marR="61924" marT="0" marB="0"/>
                </a:tc>
                <a:tc>
                  <a:txBody>
                    <a:bodyPr/>
                    <a:lstStyle/>
                    <a:p>
                      <a:pPr>
                        <a:lnSpc>
                          <a:spcPct val="115000"/>
                        </a:lnSpc>
                        <a:spcAft>
                          <a:spcPts val="0"/>
                        </a:spcAft>
                      </a:pPr>
                      <a:r>
                        <a:rPr lang="en-IN" sz="1600" dirty="0">
                          <a:effectLst/>
                        </a:rPr>
                        <a:t>Account linked services – Location of recipient</a:t>
                      </a:r>
                    </a:p>
                    <a:p>
                      <a:pPr>
                        <a:lnSpc>
                          <a:spcPct val="115000"/>
                        </a:lnSpc>
                        <a:spcAft>
                          <a:spcPts val="0"/>
                        </a:spcAft>
                      </a:pPr>
                      <a:r>
                        <a:rPr lang="en-IN" sz="1600" dirty="0">
                          <a:effectLst/>
                        </a:rPr>
                        <a:t>Non Account Linked services – Location of supplier</a:t>
                      </a:r>
                      <a:endParaRPr lang="en-IN" sz="1600" dirty="0">
                        <a:effectLst/>
                        <a:latin typeface="Calibri"/>
                        <a:ea typeface="Calibri"/>
                        <a:cs typeface="Times New Roman"/>
                      </a:endParaRPr>
                    </a:p>
                  </a:txBody>
                  <a:tcPr marL="61924" marR="61924" marT="0" marB="0"/>
                </a:tc>
              </a:tr>
            </a:tbl>
          </a:graphicData>
        </a:graphic>
      </p:graphicFrame>
    </p:spTree>
    <p:extLst>
      <p:ext uri="{BB962C8B-B14F-4D97-AF65-F5344CB8AC3E}">
        <p14:creationId xmlns:p14="http://schemas.microsoft.com/office/powerpoint/2010/main" val="1988249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Valuation of Supplies</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179512" y="836712"/>
            <a:ext cx="8784976" cy="5909310"/>
          </a:xfrm>
          <a:prstGeom prst="rect">
            <a:avLst/>
          </a:prstGeom>
          <a:noFill/>
        </p:spPr>
        <p:txBody>
          <a:bodyPr wrap="square" rtlCol="0">
            <a:spAutoFit/>
          </a:bodyPr>
          <a:lstStyle/>
          <a:p>
            <a:r>
              <a:rPr lang="en-IN" sz="2400" b="1" dirty="0"/>
              <a:t>Transaction value</a:t>
            </a:r>
            <a:r>
              <a:rPr lang="en-IN" sz="2400" dirty="0"/>
              <a:t> where supplier and recipient are unrelated and price is the sole consideration</a:t>
            </a:r>
            <a:r>
              <a:rPr lang="en-IN" sz="2400" dirty="0" smtClean="0"/>
              <a:t>.</a:t>
            </a:r>
          </a:p>
          <a:p>
            <a:endParaRPr lang="en-IN" sz="2400" dirty="0"/>
          </a:p>
          <a:p>
            <a:r>
              <a:rPr lang="en-IN" sz="2400" b="1" dirty="0"/>
              <a:t>MRP based valuation is completely </a:t>
            </a:r>
            <a:r>
              <a:rPr lang="en-IN" sz="2400" b="1" dirty="0" smtClean="0"/>
              <a:t>abolished.</a:t>
            </a:r>
            <a:endParaRPr lang="en-IN" sz="2400" dirty="0"/>
          </a:p>
          <a:p>
            <a:endParaRPr lang="en-IN" sz="2400" b="1" dirty="0" smtClean="0"/>
          </a:p>
          <a:p>
            <a:r>
              <a:rPr lang="en-IN" sz="2400" b="1" dirty="0" smtClean="0"/>
              <a:t>Transaction </a:t>
            </a:r>
            <a:r>
              <a:rPr lang="en-IN" sz="2400" b="1" dirty="0"/>
              <a:t>Value</a:t>
            </a:r>
            <a:r>
              <a:rPr lang="en-IN" sz="2400" dirty="0"/>
              <a:t> shall include</a:t>
            </a:r>
            <a:r>
              <a:rPr lang="en-IN" sz="2400" dirty="0" smtClean="0"/>
              <a:t>:</a:t>
            </a:r>
          </a:p>
          <a:p>
            <a:pPr lvl="0"/>
            <a:endParaRPr lang="en-IN" sz="2400" dirty="0"/>
          </a:p>
          <a:p>
            <a:pPr lvl="0"/>
            <a:r>
              <a:rPr lang="en-IN" sz="2400" dirty="0"/>
              <a:t>Value of Goods/services supplied at free of cost/reduced </a:t>
            </a:r>
            <a:r>
              <a:rPr lang="en-IN" sz="2400" dirty="0" smtClean="0"/>
              <a:t>rate</a:t>
            </a:r>
          </a:p>
          <a:p>
            <a:pPr lvl="0"/>
            <a:endParaRPr lang="en-IN" sz="2400" dirty="0"/>
          </a:p>
          <a:p>
            <a:pPr lvl="0"/>
            <a:r>
              <a:rPr lang="en-IN" sz="2400" dirty="0"/>
              <a:t>Taxes and duties other than </a:t>
            </a:r>
            <a:r>
              <a:rPr lang="en-IN" sz="2400" dirty="0" smtClean="0"/>
              <a:t>GST</a:t>
            </a:r>
          </a:p>
          <a:p>
            <a:pPr lvl="0"/>
            <a:endParaRPr lang="en-IN" sz="2400" dirty="0"/>
          </a:p>
          <a:p>
            <a:pPr lvl="0"/>
            <a:r>
              <a:rPr lang="en-IN" sz="2400" dirty="0" smtClean="0"/>
              <a:t>Reimbursable </a:t>
            </a:r>
            <a:r>
              <a:rPr lang="en-IN" sz="2400" dirty="0"/>
              <a:t>expenses incurred on behalf of the </a:t>
            </a:r>
            <a:r>
              <a:rPr lang="en-IN" sz="2400" dirty="0" smtClean="0"/>
              <a:t>supplier</a:t>
            </a:r>
          </a:p>
          <a:p>
            <a:pPr lvl="0"/>
            <a:endParaRPr lang="en-IN" sz="2400" dirty="0"/>
          </a:p>
          <a:p>
            <a:pPr lvl="0"/>
            <a:r>
              <a:rPr lang="en-IN" sz="2400" b="1" dirty="0"/>
              <a:t>Discount or incentive </a:t>
            </a:r>
            <a:r>
              <a:rPr lang="en-IN" sz="2400" dirty="0"/>
              <a:t>allowed after the </a:t>
            </a:r>
            <a:r>
              <a:rPr lang="en-IN" sz="2400" dirty="0" smtClean="0"/>
              <a:t>supply other </a:t>
            </a:r>
            <a:r>
              <a:rPr lang="en-IN" sz="2400" dirty="0"/>
              <a:t>than agreed and </a:t>
            </a:r>
            <a:r>
              <a:rPr lang="en-IN" sz="2400" dirty="0" smtClean="0"/>
              <a:t>known </a:t>
            </a:r>
            <a:r>
              <a:rPr lang="en-IN" sz="2400" b="1" dirty="0" smtClean="0">
                <a:solidFill>
                  <a:srgbClr val="FF0000"/>
                </a:solidFill>
              </a:rPr>
              <a:t>(Adhoc Discount)</a:t>
            </a:r>
            <a:endParaRPr lang="en-IN" sz="2400" b="1" dirty="0">
              <a:solidFill>
                <a:srgbClr val="FF0000"/>
              </a:solidFill>
            </a:endParaRPr>
          </a:p>
          <a:p>
            <a:endParaRPr lang="en-IN" dirty="0"/>
          </a:p>
        </p:txBody>
      </p:sp>
    </p:spTree>
    <p:extLst>
      <p:ext uri="{BB962C8B-B14F-4D97-AF65-F5344CB8AC3E}">
        <p14:creationId xmlns:p14="http://schemas.microsoft.com/office/powerpoint/2010/main" val="910737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Input Tax Credit</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179512" y="836712"/>
            <a:ext cx="8784976" cy="830997"/>
          </a:xfrm>
          <a:prstGeom prst="rect">
            <a:avLst/>
          </a:prstGeom>
          <a:noFill/>
        </p:spPr>
        <p:txBody>
          <a:bodyPr wrap="square" rtlCol="0">
            <a:spAutoFit/>
          </a:bodyPr>
          <a:lstStyle/>
          <a:p>
            <a:r>
              <a:rPr lang="en-IN" sz="2400" dirty="0" smtClean="0"/>
              <a:t>GST </a:t>
            </a:r>
            <a:r>
              <a:rPr lang="en-IN" sz="2400" dirty="0"/>
              <a:t>Set off </a:t>
            </a:r>
            <a:r>
              <a:rPr lang="en-IN" sz="2400" dirty="0" smtClean="0"/>
              <a:t>chain :</a:t>
            </a:r>
          </a:p>
          <a:p>
            <a:endParaRPr lang="en-IN" sz="2400" dirty="0"/>
          </a:p>
        </p:txBody>
      </p:sp>
      <p:graphicFrame>
        <p:nvGraphicFramePr>
          <p:cNvPr id="6" name="Content Placeholder 7"/>
          <p:cNvGraphicFramePr>
            <a:graphicFrameLocks/>
          </p:cNvGraphicFramePr>
          <p:nvPr>
            <p:extLst>
              <p:ext uri="{D42A27DB-BD31-4B8C-83A1-F6EECF244321}">
                <p14:modId xmlns:p14="http://schemas.microsoft.com/office/powerpoint/2010/main" val="3448239561"/>
              </p:ext>
            </p:extLst>
          </p:nvPr>
        </p:nvGraphicFramePr>
        <p:xfrm>
          <a:off x="323528"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064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Input Tax Credit</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179512" y="836712"/>
            <a:ext cx="8784976" cy="6370975"/>
          </a:xfrm>
          <a:prstGeom prst="rect">
            <a:avLst/>
          </a:prstGeom>
          <a:noFill/>
        </p:spPr>
        <p:txBody>
          <a:bodyPr wrap="square" rtlCol="0">
            <a:spAutoFit/>
          </a:bodyPr>
          <a:lstStyle/>
          <a:p>
            <a:r>
              <a:rPr lang="en-IN" sz="2400" dirty="0"/>
              <a:t>Electronic matching critical for credit eligibility, coupled with payment of tax by the supplier </a:t>
            </a:r>
            <a:r>
              <a:rPr lang="en-IN" sz="2400" dirty="0" smtClean="0"/>
              <a:t>criteria</a:t>
            </a:r>
          </a:p>
          <a:p>
            <a:endParaRPr lang="en-IN" sz="2400" dirty="0"/>
          </a:p>
          <a:p>
            <a:r>
              <a:rPr lang="en-IN" sz="2400" dirty="0"/>
              <a:t>Credit not available for goods or services used for personal use or employee consumption</a:t>
            </a:r>
          </a:p>
          <a:p>
            <a:endParaRPr lang="en-IN" sz="2400" dirty="0" smtClean="0"/>
          </a:p>
          <a:p>
            <a:r>
              <a:rPr lang="en-IN" sz="2400" b="1" dirty="0" smtClean="0"/>
              <a:t>Credit Mechanism:</a:t>
            </a:r>
          </a:p>
          <a:p>
            <a:endParaRPr lang="en-IN" sz="2400" b="1" dirty="0" smtClean="0"/>
          </a:p>
          <a:p>
            <a:r>
              <a:rPr lang="en-IN" sz="2400" dirty="0" smtClean="0"/>
              <a:t>CGST can be set off against CGST</a:t>
            </a:r>
          </a:p>
          <a:p>
            <a:endParaRPr lang="en-IN" sz="2400" dirty="0" smtClean="0"/>
          </a:p>
          <a:p>
            <a:r>
              <a:rPr lang="en-IN" sz="2400" dirty="0" smtClean="0"/>
              <a:t>SGST </a:t>
            </a:r>
            <a:r>
              <a:rPr lang="en-IN" sz="2400" dirty="0"/>
              <a:t>can be set off against </a:t>
            </a:r>
            <a:r>
              <a:rPr lang="en-IN" sz="2400" dirty="0" smtClean="0"/>
              <a:t>SGST</a:t>
            </a:r>
          </a:p>
          <a:p>
            <a:endParaRPr lang="en-IN" sz="2400" dirty="0" smtClean="0"/>
          </a:p>
          <a:p>
            <a:r>
              <a:rPr lang="en-IN" sz="2400" dirty="0" smtClean="0"/>
              <a:t>CGST can not be setoff against SGST and vice versa</a:t>
            </a:r>
          </a:p>
          <a:p>
            <a:endParaRPr lang="en-IN" sz="2400" dirty="0"/>
          </a:p>
          <a:p>
            <a:r>
              <a:rPr lang="en-IN" sz="2400" dirty="0" smtClean="0"/>
              <a:t>IGST can be set off against IGST and with both SGST/CGST and Vice Versa</a:t>
            </a:r>
            <a:endParaRPr lang="en-IN" sz="2400" dirty="0"/>
          </a:p>
          <a:p>
            <a:endParaRPr lang="en-IN" sz="2400" dirty="0"/>
          </a:p>
        </p:txBody>
      </p:sp>
    </p:spTree>
    <p:extLst>
      <p:ext uri="{BB962C8B-B14F-4D97-AF65-F5344CB8AC3E}">
        <p14:creationId xmlns:p14="http://schemas.microsoft.com/office/powerpoint/2010/main" val="83794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Input Tax Credit</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179512" y="836712"/>
            <a:ext cx="8784976" cy="830997"/>
          </a:xfrm>
          <a:prstGeom prst="rect">
            <a:avLst/>
          </a:prstGeom>
          <a:noFill/>
        </p:spPr>
        <p:txBody>
          <a:bodyPr wrap="square" rtlCol="0">
            <a:spAutoFit/>
          </a:bodyPr>
          <a:lstStyle/>
          <a:p>
            <a:r>
              <a:rPr lang="en-IN" sz="2400" b="1" dirty="0" smtClean="0"/>
              <a:t>Credit Mechanism</a:t>
            </a:r>
          </a:p>
          <a:p>
            <a:endParaRPr lang="en-IN" sz="2400" dirty="0"/>
          </a:p>
        </p:txBody>
      </p:sp>
      <p:pic>
        <p:nvPicPr>
          <p:cNvPr id="6" name="Picture 5"/>
          <p:cNvPicPr>
            <a:picLocks noChangeAspect="1" noChangeArrowheads="1"/>
          </p:cNvPicPr>
          <p:nvPr/>
        </p:nvPicPr>
        <p:blipFill>
          <a:blip r:embed="rId2"/>
          <a:srcRect l="5405" t="7880" r="40541"/>
          <a:stretch>
            <a:fillRect/>
          </a:stretch>
        </p:blipFill>
        <p:spPr bwMode="auto">
          <a:xfrm>
            <a:off x="1619672" y="1340768"/>
            <a:ext cx="5976664" cy="4766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0869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Transitional Provision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80303" y="1064925"/>
            <a:ext cx="8280920" cy="4524315"/>
          </a:xfrm>
          <a:prstGeom prst="rect">
            <a:avLst/>
          </a:prstGeom>
          <a:noFill/>
        </p:spPr>
        <p:txBody>
          <a:bodyPr wrap="square" rtlCol="0">
            <a:spAutoFit/>
          </a:bodyPr>
          <a:lstStyle/>
          <a:p>
            <a:r>
              <a:rPr lang="en-IN" sz="2400" dirty="0" smtClean="0"/>
              <a:t>A </a:t>
            </a:r>
            <a:r>
              <a:rPr lang="en-IN" sz="2400" dirty="0"/>
              <a:t>provisional certificate of Registration shall be issued </a:t>
            </a:r>
            <a:r>
              <a:rPr lang="en-IN" sz="2400" dirty="0" smtClean="0"/>
              <a:t>with validity </a:t>
            </a:r>
            <a:r>
              <a:rPr lang="en-IN" sz="2400" dirty="0"/>
              <a:t>of 6 months</a:t>
            </a:r>
            <a:r>
              <a:rPr lang="en-IN" sz="2400" dirty="0" smtClean="0"/>
              <a:t>.</a:t>
            </a:r>
          </a:p>
          <a:p>
            <a:endParaRPr lang="en-IN" sz="2400" dirty="0"/>
          </a:p>
          <a:p>
            <a:r>
              <a:rPr lang="en-IN" sz="2400" dirty="0" smtClean="0"/>
              <a:t>Required </a:t>
            </a:r>
            <a:r>
              <a:rPr lang="en-IN" sz="2400" dirty="0"/>
              <a:t>to furnish the prescribed information for issue of Final Certificate of Registration</a:t>
            </a:r>
            <a:r>
              <a:rPr lang="en-IN" sz="2400" dirty="0" smtClean="0"/>
              <a:t>.</a:t>
            </a:r>
          </a:p>
          <a:p>
            <a:endParaRPr lang="en-IN" sz="2400" b="1" u="sng" dirty="0" smtClean="0"/>
          </a:p>
          <a:p>
            <a:r>
              <a:rPr lang="en-IN" sz="2400" b="1" u="sng" dirty="0" smtClean="0"/>
              <a:t>Carry </a:t>
            </a:r>
            <a:r>
              <a:rPr lang="en-IN" sz="2400" b="1" u="sng" dirty="0"/>
              <a:t>Forward of Credits:</a:t>
            </a:r>
            <a:endParaRPr lang="en-IN" sz="2400" dirty="0"/>
          </a:p>
          <a:p>
            <a:r>
              <a:rPr lang="en-IN" sz="2400" dirty="0"/>
              <a:t>Credit should be eligible credit under previous law and also as per new GST law</a:t>
            </a:r>
            <a:r>
              <a:rPr lang="en-IN" sz="2400" dirty="0" smtClean="0"/>
              <a:t>.</a:t>
            </a:r>
          </a:p>
          <a:p>
            <a:endParaRPr lang="en-IN" sz="2400" dirty="0"/>
          </a:p>
          <a:p>
            <a:r>
              <a:rPr lang="en-IN" sz="2400" dirty="0"/>
              <a:t>Carry forwards of credits shall be subject to credits disclosed in the last return furnished</a:t>
            </a:r>
            <a:r>
              <a:rPr lang="en-IN" sz="2400" dirty="0" smtClean="0"/>
              <a:t>.</a:t>
            </a:r>
            <a:endParaRPr lang="en-IN" sz="2400" dirty="0"/>
          </a:p>
        </p:txBody>
      </p:sp>
    </p:spTree>
    <p:extLst>
      <p:ext uri="{BB962C8B-B14F-4D97-AF65-F5344CB8AC3E}">
        <p14:creationId xmlns:p14="http://schemas.microsoft.com/office/powerpoint/2010/main" val="362836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Goods &amp; Service Tax – Journey so far…</a:t>
            </a:r>
            <a:endPar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360677" y="1557947"/>
            <a:ext cx="8603811" cy="4247317"/>
          </a:xfrm>
          <a:prstGeom prst="rect">
            <a:avLst/>
          </a:prstGeom>
          <a:noFill/>
        </p:spPr>
        <p:txBody>
          <a:bodyPr wrap="square" rtlCol="0">
            <a:spAutoFit/>
          </a:bodyPr>
          <a:lstStyle/>
          <a:p>
            <a:pPr marL="285750" indent="-285750">
              <a:lnSpc>
                <a:spcPct val="150000"/>
              </a:lnSpc>
              <a:buFont typeface="Arial" pitchFamily="34" charset="0"/>
              <a:buChar char="•"/>
            </a:pPr>
            <a:r>
              <a:rPr lang="en-IN" sz="2400" dirty="0" smtClean="0"/>
              <a:t>Set up of Committee by Vajpayee Government - 2000</a:t>
            </a:r>
          </a:p>
          <a:p>
            <a:pPr marL="285750" indent="-285750">
              <a:lnSpc>
                <a:spcPct val="150000"/>
              </a:lnSpc>
              <a:buFont typeface="Arial" pitchFamily="34" charset="0"/>
              <a:buChar char="•"/>
            </a:pPr>
            <a:r>
              <a:rPr lang="en-IN" sz="2400" dirty="0" smtClean="0"/>
              <a:t>In budget 2006 P. </a:t>
            </a:r>
            <a:r>
              <a:rPr lang="en-IN" sz="2400" dirty="0" err="1" smtClean="0"/>
              <a:t>Chidamberam</a:t>
            </a:r>
            <a:r>
              <a:rPr lang="en-IN" sz="2400" dirty="0" smtClean="0"/>
              <a:t> moots the idea of GST.</a:t>
            </a:r>
          </a:p>
          <a:p>
            <a:pPr marL="285750" indent="-285750">
              <a:lnSpc>
                <a:spcPct val="150000"/>
              </a:lnSpc>
              <a:buFont typeface="Arial" pitchFamily="34" charset="0"/>
              <a:buChar char="•"/>
            </a:pPr>
            <a:r>
              <a:rPr lang="en-IN" sz="2400" dirty="0" smtClean="0"/>
              <a:t>First discussion paper release in - 2009.</a:t>
            </a:r>
          </a:p>
          <a:p>
            <a:pPr marL="285750" indent="-285750">
              <a:lnSpc>
                <a:spcPct val="150000"/>
              </a:lnSpc>
              <a:buFont typeface="Arial" pitchFamily="34" charset="0"/>
              <a:buChar char="•"/>
            </a:pPr>
            <a:r>
              <a:rPr lang="en-IN" sz="2400" dirty="0" smtClean="0"/>
              <a:t>Constitution amendment bill was led in </a:t>
            </a:r>
            <a:r>
              <a:rPr lang="en-IN" sz="2400" dirty="0" err="1" smtClean="0"/>
              <a:t>Lok</a:t>
            </a:r>
            <a:r>
              <a:rPr lang="en-IN" sz="2400" dirty="0" smtClean="0"/>
              <a:t> Sabha</a:t>
            </a:r>
            <a:r>
              <a:rPr lang="en-IN" sz="2400" dirty="0"/>
              <a:t> </a:t>
            </a:r>
            <a:r>
              <a:rPr lang="en-IN" sz="2400" dirty="0" smtClean="0"/>
              <a:t>- 2011.</a:t>
            </a:r>
          </a:p>
          <a:p>
            <a:pPr marL="285750" indent="-285750">
              <a:lnSpc>
                <a:spcPct val="150000"/>
              </a:lnSpc>
              <a:buFont typeface="Arial" pitchFamily="34" charset="0"/>
              <a:buChar char="•"/>
            </a:pPr>
            <a:r>
              <a:rPr lang="en-IN" sz="2400" dirty="0" smtClean="0"/>
              <a:t>Constitution of standing committee and submission of recommendation - 2013  </a:t>
            </a:r>
          </a:p>
          <a:p>
            <a:pPr marL="285750" indent="-285750">
              <a:lnSpc>
                <a:spcPct val="150000"/>
              </a:lnSpc>
              <a:buFont typeface="Arial" pitchFamily="34" charset="0"/>
              <a:buChar char="•"/>
            </a:pPr>
            <a:r>
              <a:rPr lang="en-IN" sz="2400" dirty="0" smtClean="0"/>
              <a:t>Constitutional amendment bill lapsed – 2014</a:t>
            </a:r>
          </a:p>
          <a:p>
            <a:pPr marL="285750" indent="-285750">
              <a:buFont typeface="Arial" pitchFamily="34" charset="0"/>
              <a:buChar char="•"/>
            </a:pPr>
            <a:endParaRPr lang="en-IN" dirty="0"/>
          </a:p>
        </p:txBody>
      </p:sp>
      <p:sp>
        <p:nvSpPr>
          <p:cNvPr id="4" name="TextBox 3"/>
          <p:cNvSpPr txBox="1"/>
          <p:nvPr/>
        </p:nvSpPr>
        <p:spPr>
          <a:xfrm>
            <a:off x="6822822" y="6146140"/>
            <a:ext cx="3077770" cy="523220"/>
          </a:xfrm>
          <a:prstGeom prst="rect">
            <a:avLst/>
          </a:prstGeom>
          <a:noFill/>
        </p:spPr>
        <p:txBody>
          <a:bodyPr wrap="square" rtlCol="0">
            <a:spAutoFit/>
          </a:bodyPr>
          <a:lstStyle/>
          <a:p>
            <a:r>
              <a:rPr lang="en-IN" sz="2800" dirty="0" err="1" smtClean="0"/>
              <a:t>Contd</a:t>
            </a:r>
            <a:r>
              <a:rPr lang="en-IN" sz="2800" dirty="0" smtClean="0"/>
              <a:t>…</a:t>
            </a:r>
            <a:endParaRPr lang="en-IN" dirty="0"/>
          </a:p>
        </p:txBody>
      </p:sp>
    </p:spTree>
    <p:extLst>
      <p:ext uri="{BB962C8B-B14F-4D97-AF65-F5344CB8AC3E}">
        <p14:creationId xmlns:p14="http://schemas.microsoft.com/office/powerpoint/2010/main" val="3466839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Transitional Provision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380303" y="908720"/>
            <a:ext cx="8280920" cy="5909310"/>
          </a:xfrm>
          <a:prstGeom prst="rect">
            <a:avLst/>
          </a:prstGeom>
          <a:noFill/>
        </p:spPr>
        <p:txBody>
          <a:bodyPr wrap="square" rtlCol="0">
            <a:spAutoFit/>
          </a:bodyPr>
          <a:lstStyle/>
          <a:p>
            <a:r>
              <a:rPr lang="en-IN" sz="2400" b="1" u="sng" dirty="0" smtClean="0"/>
              <a:t>Carry </a:t>
            </a:r>
            <a:r>
              <a:rPr lang="en-IN" sz="2400" b="1" u="sng" dirty="0"/>
              <a:t>Forward of Credits:</a:t>
            </a:r>
            <a:endParaRPr lang="en-IN" sz="2400" dirty="0"/>
          </a:p>
          <a:p>
            <a:r>
              <a:rPr lang="en-IN" sz="2400" dirty="0" smtClean="0"/>
              <a:t>Un availed </a:t>
            </a:r>
            <a:r>
              <a:rPr lang="en-IN" sz="2400" dirty="0"/>
              <a:t>credits in respect of capital goods/inputs held in stock not carried forward in returns are to be allowed under certain specified circumstances</a:t>
            </a:r>
            <a:r>
              <a:rPr lang="en-IN" sz="2400" dirty="0" smtClean="0"/>
              <a:t>:</a:t>
            </a:r>
          </a:p>
          <a:p>
            <a:endParaRPr lang="en-IN" sz="2400" dirty="0"/>
          </a:p>
          <a:p>
            <a:pPr lvl="0"/>
            <a:r>
              <a:rPr lang="en-IN" sz="2400" dirty="0"/>
              <a:t>Person not required to get registered under previous </a:t>
            </a:r>
            <a:r>
              <a:rPr lang="en-IN" sz="2400" dirty="0" smtClean="0"/>
              <a:t>law</a:t>
            </a:r>
          </a:p>
          <a:p>
            <a:pPr lvl="0"/>
            <a:endParaRPr lang="en-IN" sz="2400" dirty="0"/>
          </a:p>
          <a:p>
            <a:pPr lvl="0"/>
            <a:r>
              <a:rPr lang="en-IN" sz="2400" dirty="0"/>
              <a:t>Engaged in manufacture of exempted goods under previous </a:t>
            </a:r>
            <a:r>
              <a:rPr lang="en-IN" sz="2400" dirty="0" smtClean="0"/>
              <a:t>law</a:t>
            </a:r>
          </a:p>
          <a:p>
            <a:pPr lvl="0"/>
            <a:endParaRPr lang="en-IN" sz="2400" dirty="0" smtClean="0"/>
          </a:p>
          <a:p>
            <a:pPr lvl="0"/>
            <a:r>
              <a:rPr lang="en-IN" sz="2400" dirty="0" smtClean="0"/>
              <a:t>Switching </a:t>
            </a:r>
            <a:r>
              <a:rPr lang="en-IN" sz="2400" dirty="0"/>
              <a:t>over from composition </a:t>
            </a:r>
            <a:r>
              <a:rPr lang="en-IN" sz="2400" dirty="0" smtClean="0"/>
              <a:t>scheme</a:t>
            </a:r>
          </a:p>
          <a:p>
            <a:pPr lvl="0"/>
            <a:endParaRPr lang="en-IN" sz="2400" dirty="0"/>
          </a:p>
          <a:p>
            <a:pPr lvl="0"/>
            <a:r>
              <a:rPr lang="en-IN" sz="2400" dirty="0"/>
              <a:t>Returning of Job work </a:t>
            </a:r>
            <a:r>
              <a:rPr lang="en-IN" sz="2400" dirty="0" smtClean="0"/>
              <a:t>goods</a:t>
            </a:r>
          </a:p>
          <a:p>
            <a:pPr lvl="0"/>
            <a:endParaRPr lang="en-IN" sz="2400" dirty="0"/>
          </a:p>
          <a:p>
            <a:pPr lvl="0"/>
            <a:r>
              <a:rPr lang="en-IN" sz="2400" dirty="0"/>
              <a:t>Tax paid on goods lying with agents </a:t>
            </a:r>
          </a:p>
          <a:p>
            <a:endParaRPr lang="en-IN" dirty="0"/>
          </a:p>
        </p:txBody>
      </p:sp>
    </p:spTree>
    <p:extLst>
      <p:ext uri="{BB962C8B-B14F-4D97-AF65-F5344CB8AC3E}">
        <p14:creationId xmlns:p14="http://schemas.microsoft.com/office/powerpoint/2010/main" val="2774126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Transitional Provision</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179512" y="718228"/>
            <a:ext cx="8784976" cy="5539978"/>
          </a:xfrm>
          <a:prstGeom prst="rect">
            <a:avLst/>
          </a:prstGeom>
          <a:noFill/>
        </p:spPr>
        <p:txBody>
          <a:bodyPr wrap="square" rtlCol="0">
            <a:spAutoFit/>
          </a:bodyPr>
          <a:lstStyle/>
          <a:p>
            <a:r>
              <a:rPr lang="en-IN" sz="2400" dirty="0"/>
              <a:t>Issue of supplementary invoices, debit or credit notes where price is revised in pursuance of a contract.</a:t>
            </a:r>
          </a:p>
          <a:p>
            <a:pPr lvl="0"/>
            <a:endParaRPr lang="en-IN" sz="2400" dirty="0"/>
          </a:p>
          <a:p>
            <a:r>
              <a:rPr lang="en-IN" sz="2400" dirty="0" smtClean="0"/>
              <a:t>Pending proceeding of appeal, revision, review, Any Output duty liability (Receivable) initiated before the appointed day to be disposed of in accordance with the provisions of the earlier law.</a:t>
            </a:r>
          </a:p>
          <a:p>
            <a:endParaRPr lang="en-IN" sz="2400" dirty="0" smtClean="0"/>
          </a:p>
          <a:p>
            <a:r>
              <a:rPr lang="en-IN" sz="2400" dirty="0" smtClean="0"/>
              <a:t>Any Output duty liability (Payable) shall be recovered as an arrear of tax under this Act.</a:t>
            </a:r>
          </a:p>
          <a:p>
            <a:endParaRPr lang="en-IN" sz="2400" dirty="0" smtClean="0"/>
          </a:p>
          <a:p>
            <a:r>
              <a:rPr lang="en-IN" sz="2400" dirty="0" smtClean="0"/>
              <a:t>No GST upon Goods sent on approval basis returned on or after the appointed day up to 6 month from applicability of this Act.</a:t>
            </a:r>
          </a:p>
          <a:p>
            <a:endParaRPr lang="en-IN" dirty="0"/>
          </a:p>
        </p:txBody>
      </p:sp>
    </p:spTree>
    <p:extLst>
      <p:ext uri="{BB962C8B-B14F-4D97-AF65-F5344CB8AC3E}">
        <p14:creationId xmlns:p14="http://schemas.microsoft.com/office/powerpoint/2010/main" val="1458757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Procedural compliances under GST</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827584" y="1506264"/>
            <a:ext cx="7344816" cy="4154984"/>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t>PAN based identification number, with two extra digits to distinguish between central &amp; state </a:t>
            </a:r>
            <a:r>
              <a:rPr lang="en-US" sz="2400" dirty="0" smtClean="0"/>
              <a:t>GST</a:t>
            </a:r>
          </a:p>
          <a:p>
            <a:pPr marL="285750" indent="-285750">
              <a:buFont typeface="Arial" panose="020B0604020202020204" pitchFamily="34" charset="0"/>
              <a:buChar char="•"/>
            </a:pPr>
            <a:endParaRPr lang="en-IN" sz="2400" dirty="0" smtClean="0"/>
          </a:p>
          <a:p>
            <a:pPr marL="285750" indent="-285750" algn="just">
              <a:buFont typeface="Arial" panose="020B0604020202020204" pitchFamily="34" charset="0"/>
              <a:buChar char="•"/>
            </a:pPr>
            <a:r>
              <a:rPr lang="en-IN" sz="2400" dirty="0" smtClean="0"/>
              <a:t>Separate returns are required to be filed electronically under a common format  under both CGST and SGST (Monthly returns, TDS Returns and Annual Returns).</a:t>
            </a:r>
          </a:p>
          <a:p>
            <a:pPr marL="285750" indent="-285750">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Accounts are needs to get audited by a chartered Accountant or cost Accountant.</a:t>
            </a:r>
          </a:p>
          <a:p>
            <a:pPr marL="285750" indent="-285750">
              <a:buFont typeface="Arial" panose="020B0604020202020204" pitchFamily="34" charset="0"/>
              <a:buChar char="•"/>
            </a:pPr>
            <a:endParaRPr lang="en-IN" sz="2400" dirty="0"/>
          </a:p>
        </p:txBody>
      </p:sp>
    </p:spTree>
    <p:extLst>
      <p:ext uri="{BB962C8B-B14F-4D97-AF65-F5344CB8AC3E}">
        <p14:creationId xmlns:p14="http://schemas.microsoft.com/office/powerpoint/2010/main" val="736575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7921"/>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New Concepts Introduced</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179512" y="1124744"/>
            <a:ext cx="3168352" cy="369332"/>
          </a:xfrm>
          <a:prstGeom prst="rect">
            <a:avLst/>
          </a:prstGeom>
          <a:noFill/>
        </p:spPr>
        <p:txBody>
          <a:bodyPr wrap="square" rtlCol="0">
            <a:spAutoFit/>
          </a:bodyPr>
          <a:lstStyle/>
          <a:p>
            <a:r>
              <a:rPr lang="en-IN" dirty="0"/>
              <a:t> </a:t>
            </a:r>
          </a:p>
        </p:txBody>
      </p:sp>
      <p:sp>
        <p:nvSpPr>
          <p:cNvPr id="5" name="TextBox 4"/>
          <p:cNvSpPr txBox="1"/>
          <p:nvPr/>
        </p:nvSpPr>
        <p:spPr>
          <a:xfrm>
            <a:off x="827584" y="1318116"/>
            <a:ext cx="7344816" cy="3046988"/>
          </a:xfrm>
          <a:prstGeom prst="rect">
            <a:avLst/>
          </a:prstGeom>
          <a:noFill/>
        </p:spPr>
        <p:txBody>
          <a:bodyPr wrap="square" rtlCol="0">
            <a:spAutoFit/>
          </a:bodyPr>
          <a:lstStyle/>
          <a:p>
            <a:pPr marL="285750" indent="-285750">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National Goods and Services Tax appellate Tribunal is to be formed.</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Option of availing Advance ruling is provided</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Concept of provisional refund up to 80% of total refund claimed</a:t>
            </a:r>
            <a:endParaRPr lang="en-IN" sz="2400" dirty="0"/>
          </a:p>
        </p:txBody>
      </p:sp>
    </p:spTree>
    <p:extLst>
      <p:ext uri="{BB962C8B-B14F-4D97-AF65-F5344CB8AC3E}">
        <p14:creationId xmlns:p14="http://schemas.microsoft.com/office/powerpoint/2010/main" val="869259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256" y="836712"/>
            <a:ext cx="8901240" cy="5256584"/>
          </a:xfrm>
          <a:prstGeom prst="rect">
            <a:avLst/>
          </a:prstGeom>
        </p:spPr>
      </p:pic>
      <p:sp>
        <p:nvSpPr>
          <p:cNvPr id="3" name="TextBox 2"/>
          <p:cNvSpPr txBox="1"/>
          <p:nvPr/>
        </p:nvSpPr>
        <p:spPr>
          <a:xfrm>
            <a:off x="179512" y="119534"/>
            <a:ext cx="878497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a:t>
            </a:r>
            <a:r>
              <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GST Law – Impact on </a:t>
            </a: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E-Commerce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Tree>
    <p:extLst>
      <p:ext uri="{BB962C8B-B14F-4D97-AF65-F5344CB8AC3E}">
        <p14:creationId xmlns:p14="http://schemas.microsoft.com/office/powerpoint/2010/main" val="2013509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4397"/>
            <a:ext cx="8784976" cy="646331"/>
          </a:xfrm>
          <a:prstGeom prst="rect">
            <a:avLst/>
          </a:prstGeom>
          <a:noFill/>
        </p:spPr>
        <p:txBody>
          <a:bodyPr wrap="square" rtlCol="0">
            <a:spAutoFit/>
          </a:bodyPr>
          <a:lstStyle/>
          <a:p>
            <a:pPr algn="ctr"/>
            <a:r>
              <a:rPr lang="en-IN" sz="36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Compliance &amp;</a:t>
            </a:r>
            <a:r>
              <a:rPr lang="en-IN" sz="36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 </a:t>
            </a:r>
            <a:r>
              <a:rPr lang="en-IN" sz="36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accounting </a:t>
            </a:r>
            <a:r>
              <a:rPr lang="en-IN" sz="36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burden</a:t>
            </a:r>
            <a:endParaRPr lang="en-IN" sz="36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4499992" y="1124744"/>
            <a:ext cx="4464496" cy="5632311"/>
          </a:xfrm>
          <a:prstGeom prst="rect">
            <a:avLst/>
          </a:prstGeom>
          <a:noFill/>
        </p:spPr>
        <p:txBody>
          <a:bodyPr wrap="square" rtlCol="0">
            <a:spAutoFit/>
          </a:bodyPr>
          <a:lstStyle/>
          <a:p>
            <a:pPr marL="285750" lvl="0" indent="-285750">
              <a:buFont typeface="Arial" pitchFamily="34" charset="0"/>
              <a:buChar char="•"/>
            </a:pPr>
            <a:r>
              <a:rPr lang="en-IN" dirty="0"/>
              <a:t>According to the draft bill, the e-commerce platform will be liable to collect TCS </a:t>
            </a:r>
            <a:r>
              <a:rPr lang="en-IN" b="1" dirty="0"/>
              <a:t>(tax collected at source)</a:t>
            </a:r>
            <a:r>
              <a:rPr lang="en-IN" dirty="0"/>
              <a:t> on the supplies of goods and services made by the supplier</a:t>
            </a:r>
            <a:r>
              <a:rPr lang="en-IN" dirty="0" smtClean="0"/>
              <a:t>.</a:t>
            </a:r>
          </a:p>
          <a:p>
            <a:pPr marL="285750" lvl="0" indent="-285750">
              <a:buFont typeface="Arial" pitchFamily="34" charset="0"/>
              <a:buChar char="•"/>
            </a:pPr>
            <a:endParaRPr lang="en-IN" dirty="0"/>
          </a:p>
          <a:p>
            <a:pPr marL="285750" lvl="0" indent="-285750">
              <a:buFont typeface="Arial" pitchFamily="34" charset="0"/>
              <a:buChar char="•"/>
            </a:pPr>
            <a:r>
              <a:rPr lang="en-IN" dirty="0"/>
              <a:t> It will be the responsibility of e-commerce firm to file </a:t>
            </a:r>
            <a:r>
              <a:rPr lang="en-IN" b="1" dirty="0"/>
              <a:t>monthly and annual returns</a:t>
            </a:r>
            <a:r>
              <a:rPr lang="en-IN" dirty="0"/>
              <a:t>. </a:t>
            </a:r>
            <a:endParaRPr lang="en-IN" dirty="0" smtClean="0"/>
          </a:p>
          <a:p>
            <a:pPr marL="285750" lvl="0" indent="-285750">
              <a:buFont typeface="Arial" pitchFamily="34" charset="0"/>
              <a:buChar char="•"/>
            </a:pPr>
            <a:endParaRPr lang="en-IN" dirty="0"/>
          </a:p>
          <a:p>
            <a:pPr marL="285750" lvl="0" indent="-285750">
              <a:buFont typeface="Arial" pitchFamily="34" charset="0"/>
              <a:buChar char="•"/>
            </a:pPr>
            <a:r>
              <a:rPr lang="en-IN" dirty="0"/>
              <a:t>Also, the supplies reported by the e-commerce firm will be matched with the details given by the supplier in his return for outward supplies and in case of a </a:t>
            </a:r>
            <a:r>
              <a:rPr lang="en-IN" b="1" dirty="0"/>
              <a:t>mismatch;</a:t>
            </a:r>
            <a:r>
              <a:rPr lang="en-IN" dirty="0"/>
              <a:t> the output liability of the vendor will be re-determined</a:t>
            </a:r>
            <a:r>
              <a:rPr lang="en-IN" dirty="0" smtClean="0"/>
              <a:t>.</a:t>
            </a:r>
          </a:p>
          <a:p>
            <a:pPr marL="285750" lvl="0" indent="-285750">
              <a:buFont typeface="Arial" pitchFamily="34" charset="0"/>
              <a:buChar char="•"/>
            </a:pPr>
            <a:endParaRPr lang="en-IN" dirty="0"/>
          </a:p>
          <a:p>
            <a:pPr marL="285750" lvl="0" indent="-285750">
              <a:buFont typeface="Arial" pitchFamily="34" charset="0"/>
              <a:buChar char="•"/>
            </a:pPr>
            <a:endParaRPr lang="en-IN" dirty="0" smtClean="0"/>
          </a:p>
          <a:p>
            <a:pPr marL="285750" lvl="0" indent="-285750">
              <a:buFont typeface="Arial" pitchFamily="34" charset="0"/>
              <a:buChar char="•"/>
            </a:pPr>
            <a:endParaRPr lang="en-IN" dirty="0"/>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124745"/>
            <a:ext cx="3960440" cy="4752527"/>
          </a:xfrm>
          <a:prstGeom prst="rect">
            <a:avLst/>
          </a:prstGeom>
        </p:spPr>
      </p:pic>
    </p:spTree>
    <p:extLst>
      <p:ext uri="{BB962C8B-B14F-4D97-AF65-F5344CB8AC3E}">
        <p14:creationId xmlns:p14="http://schemas.microsoft.com/office/powerpoint/2010/main" val="38318658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784976" cy="584775"/>
          </a:xfrm>
          <a:prstGeom prst="rect">
            <a:avLst/>
          </a:prstGeom>
          <a:noFill/>
        </p:spPr>
        <p:txBody>
          <a:bodyPr wrap="square" rtlCol="0">
            <a:spAutoFit/>
          </a:bodyPr>
          <a:lstStyle/>
          <a:p>
            <a:pPr lvl="0" algn="ctr"/>
            <a:r>
              <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Working capital issues for small </a:t>
            </a: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sellers</a:t>
            </a:r>
            <a:endPar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3"/>
            <a:ext cx="2304256" cy="5488295"/>
          </a:xfrm>
          <a:prstGeom prst="rect">
            <a:avLst/>
          </a:prstGeom>
        </p:spPr>
      </p:pic>
      <p:sp>
        <p:nvSpPr>
          <p:cNvPr id="4" name="TextBox 3"/>
          <p:cNvSpPr txBox="1"/>
          <p:nvPr/>
        </p:nvSpPr>
        <p:spPr>
          <a:xfrm>
            <a:off x="3059832" y="980728"/>
            <a:ext cx="5688632" cy="5355312"/>
          </a:xfrm>
          <a:prstGeom prst="rect">
            <a:avLst/>
          </a:prstGeom>
          <a:noFill/>
        </p:spPr>
        <p:txBody>
          <a:bodyPr wrap="square" rtlCol="0">
            <a:spAutoFit/>
          </a:bodyPr>
          <a:lstStyle/>
          <a:p>
            <a:pPr marL="285750" lvl="0" indent="-285750">
              <a:buFont typeface="Arial" pitchFamily="34" charset="0"/>
              <a:buChar char="•"/>
            </a:pPr>
            <a:r>
              <a:rPr lang="en-IN" dirty="0" smtClean="0"/>
              <a:t>No threshold limit available to small </a:t>
            </a:r>
            <a:r>
              <a:rPr lang="en-IN" dirty="0"/>
              <a:t>businesses with annual turnover of less than Rs.10 lakh, </a:t>
            </a:r>
            <a:endParaRPr lang="en-IN" dirty="0" smtClean="0"/>
          </a:p>
          <a:p>
            <a:pPr marL="285750" lvl="0" indent="-285750">
              <a:buFont typeface="Arial" pitchFamily="34" charset="0"/>
              <a:buChar char="•"/>
            </a:pPr>
            <a:endParaRPr lang="en-IN" dirty="0"/>
          </a:p>
          <a:p>
            <a:pPr marL="285750" lvl="0" indent="-285750">
              <a:buFont typeface="Arial" pitchFamily="34" charset="0"/>
              <a:buChar char="•"/>
            </a:pPr>
            <a:r>
              <a:rPr lang="en-IN" dirty="0"/>
              <a:t>it expects e-commerce platforms to collect tax on every transaction no matter how small the seller might be</a:t>
            </a:r>
            <a:r>
              <a:rPr lang="en-IN" dirty="0" smtClean="0"/>
              <a:t>.</a:t>
            </a:r>
          </a:p>
          <a:p>
            <a:pPr marL="285750" lvl="0" indent="-285750">
              <a:buFont typeface="Arial" pitchFamily="34" charset="0"/>
              <a:buChar char="•"/>
            </a:pPr>
            <a:endParaRPr lang="en-IN" dirty="0"/>
          </a:p>
          <a:p>
            <a:pPr marL="285750" lvl="0" indent="-285750">
              <a:buFont typeface="Arial" pitchFamily="34" charset="0"/>
              <a:buChar char="•"/>
            </a:pPr>
            <a:r>
              <a:rPr lang="en-IN" dirty="0"/>
              <a:t>This essentially means that a small seller on the platform will invariably end up paying tax and would later apply for a refund. </a:t>
            </a:r>
          </a:p>
          <a:p>
            <a:pPr marL="285750" lvl="0" indent="-285750">
              <a:buFont typeface="Arial" pitchFamily="34" charset="0"/>
              <a:buChar char="•"/>
            </a:pPr>
            <a:endParaRPr lang="en-IN" dirty="0" smtClean="0"/>
          </a:p>
          <a:p>
            <a:pPr marL="285750" lvl="0" indent="-285750">
              <a:buFont typeface="Arial" pitchFamily="34" charset="0"/>
              <a:buChar char="•"/>
            </a:pPr>
            <a:r>
              <a:rPr lang="en-IN" dirty="0" smtClean="0"/>
              <a:t>This </a:t>
            </a:r>
            <a:r>
              <a:rPr lang="en-IN" dirty="0"/>
              <a:t>could be a grave issue for small and medium businesses that work on very tight working capital</a:t>
            </a:r>
            <a:r>
              <a:rPr lang="en-IN" dirty="0" smtClean="0"/>
              <a:t>.</a:t>
            </a:r>
          </a:p>
          <a:p>
            <a:pPr marL="285750" lvl="0" indent="-285750">
              <a:buFont typeface="Arial" pitchFamily="34" charset="0"/>
              <a:buChar char="•"/>
            </a:pPr>
            <a:endParaRPr lang="en-IN" dirty="0"/>
          </a:p>
          <a:p>
            <a:pPr marL="285750" lvl="0" indent="-285750">
              <a:buFont typeface="Arial" pitchFamily="34" charset="0"/>
              <a:buChar char="•"/>
            </a:pPr>
            <a:r>
              <a:rPr lang="en-IN" dirty="0" smtClean="0"/>
              <a:t>A specific proposal in the draft law relating to tax collection at source will prove to be detrimental to lakhs of small and medium sellers who do business on e-commerce platforms. </a:t>
            </a:r>
          </a:p>
          <a:p>
            <a:endParaRPr lang="en-IN" dirty="0"/>
          </a:p>
        </p:txBody>
      </p:sp>
    </p:spTree>
    <p:extLst>
      <p:ext uri="{BB962C8B-B14F-4D97-AF65-F5344CB8AC3E}">
        <p14:creationId xmlns:p14="http://schemas.microsoft.com/office/powerpoint/2010/main" val="3028237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784976" cy="523220"/>
          </a:xfrm>
          <a:prstGeom prst="rect">
            <a:avLst/>
          </a:prstGeom>
          <a:noFill/>
        </p:spPr>
        <p:txBody>
          <a:bodyPr wrap="square" rtlCol="0">
            <a:spAutoFit/>
          </a:bodyPr>
          <a:lstStyle/>
          <a:p>
            <a:pPr lvl="0" algn="ctr"/>
            <a:r>
              <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Cash on delivery, Returns and </a:t>
            </a:r>
            <a:r>
              <a:rPr lang="en-IN" sz="28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Cancelled Order</a:t>
            </a:r>
            <a:endPar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685423">
            <a:off x="52936" y="2228379"/>
            <a:ext cx="3999774" cy="2410696"/>
          </a:xfrm>
          <a:prstGeom prst="rect">
            <a:avLst/>
          </a:prstGeom>
        </p:spPr>
      </p:pic>
      <p:sp>
        <p:nvSpPr>
          <p:cNvPr id="4" name="TextBox 3"/>
          <p:cNvSpPr txBox="1"/>
          <p:nvPr/>
        </p:nvSpPr>
        <p:spPr>
          <a:xfrm>
            <a:off x="3563888" y="764704"/>
            <a:ext cx="5112568" cy="5909310"/>
          </a:xfrm>
          <a:prstGeom prst="rect">
            <a:avLst/>
          </a:prstGeom>
          <a:noFill/>
        </p:spPr>
        <p:txBody>
          <a:bodyPr wrap="square" rtlCol="0">
            <a:spAutoFit/>
          </a:bodyPr>
          <a:lstStyle/>
          <a:p>
            <a:pPr marL="285750" lvl="0" indent="-285750">
              <a:buFont typeface="Arial" pitchFamily="34" charset="0"/>
              <a:buChar char="•"/>
            </a:pPr>
            <a:r>
              <a:rPr lang="en-IN" dirty="0"/>
              <a:t>E-commerce in India has a return or cancellation rate of about </a:t>
            </a:r>
            <a:r>
              <a:rPr lang="en-IN" b="1" dirty="0"/>
              <a:t>15-18</a:t>
            </a:r>
            <a:r>
              <a:rPr lang="en-IN" b="1" dirty="0" smtClean="0"/>
              <a:t>%.</a:t>
            </a:r>
          </a:p>
          <a:p>
            <a:pPr lvl="0"/>
            <a:endParaRPr lang="en-IN" dirty="0"/>
          </a:p>
          <a:p>
            <a:pPr marL="285750" lvl="0" indent="-285750">
              <a:buFont typeface="Arial" pitchFamily="34" charset="0"/>
              <a:buChar char="•"/>
            </a:pPr>
            <a:r>
              <a:rPr lang="en-IN" dirty="0"/>
              <a:t> Also, more than </a:t>
            </a:r>
            <a:r>
              <a:rPr lang="en-IN" b="1" dirty="0"/>
              <a:t>two-third</a:t>
            </a:r>
            <a:r>
              <a:rPr lang="en-IN" dirty="0"/>
              <a:t> of the transactions in the country are still on cash on delivery (COD) and the cash reconciliation for e-commerce firms happens about 7-15 days later.</a:t>
            </a:r>
          </a:p>
          <a:p>
            <a:pPr marL="285750" indent="-285750">
              <a:buFont typeface="Arial" pitchFamily="34" charset="0"/>
              <a:buChar char="•"/>
            </a:pPr>
            <a:endParaRPr lang="en-IN" dirty="0"/>
          </a:p>
          <a:p>
            <a:pPr marL="285750" lvl="0" indent="-285750">
              <a:buFont typeface="Arial" pitchFamily="34" charset="0"/>
              <a:buChar char="•"/>
            </a:pPr>
            <a:r>
              <a:rPr lang="en-IN" dirty="0"/>
              <a:t>Deducting tax at source would require e-commerce firms to bear the tax amount from their own capital and later seek refund from the government in case of returns and cancellations.</a:t>
            </a:r>
          </a:p>
          <a:p>
            <a:pPr marL="285750" indent="-285750">
              <a:buFont typeface="Arial" pitchFamily="34" charset="0"/>
              <a:buChar char="•"/>
            </a:pPr>
            <a:endParaRPr lang="en-IN" dirty="0"/>
          </a:p>
          <a:p>
            <a:pPr marL="285750" lvl="0" indent="-285750">
              <a:buFont typeface="Arial" pitchFamily="34" charset="0"/>
              <a:buChar char="•"/>
            </a:pPr>
            <a:r>
              <a:rPr lang="en-IN" dirty="0" smtClean="0"/>
              <a:t>Thus TCS </a:t>
            </a:r>
            <a:r>
              <a:rPr lang="en-IN" dirty="0"/>
              <a:t>can be a major cash flow disadvantage for e-commerce firms especially in the case of cash on delivery or orders being rejected later. </a:t>
            </a:r>
          </a:p>
          <a:p>
            <a:r>
              <a:rPr lang="en-IN" dirty="0"/>
              <a:t> </a:t>
            </a:r>
          </a:p>
          <a:p>
            <a:endParaRPr lang="en-IN" dirty="0"/>
          </a:p>
        </p:txBody>
      </p:sp>
    </p:spTree>
    <p:extLst>
      <p:ext uri="{BB962C8B-B14F-4D97-AF65-F5344CB8AC3E}">
        <p14:creationId xmlns:p14="http://schemas.microsoft.com/office/powerpoint/2010/main" val="30609438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784976" cy="523220"/>
          </a:xfrm>
          <a:prstGeom prst="rect">
            <a:avLst/>
          </a:prstGeom>
          <a:noFill/>
        </p:spPr>
        <p:txBody>
          <a:bodyPr wrap="square" rtlCol="0">
            <a:spAutoFit/>
          </a:bodyPr>
          <a:lstStyle/>
          <a:p>
            <a:pPr lvl="0" algn="ctr"/>
            <a:r>
              <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Disadvantage on discounts and freebies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986036"/>
            <a:ext cx="2447925" cy="18669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8222" y="1052736"/>
            <a:ext cx="2762250" cy="1657350"/>
          </a:xfrm>
          <a:prstGeom prst="rect">
            <a:avLst/>
          </a:prstGeom>
        </p:spPr>
      </p:pic>
      <p:sp>
        <p:nvSpPr>
          <p:cNvPr id="5" name="TextBox 4"/>
          <p:cNvSpPr txBox="1"/>
          <p:nvPr/>
        </p:nvSpPr>
        <p:spPr>
          <a:xfrm>
            <a:off x="323528" y="3230974"/>
            <a:ext cx="8352928" cy="2862322"/>
          </a:xfrm>
          <a:prstGeom prst="rect">
            <a:avLst/>
          </a:prstGeom>
          <a:noFill/>
        </p:spPr>
        <p:txBody>
          <a:bodyPr wrap="square" rtlCol="0">
            <a:spAutoFit/>
          </a:bodyPr>
          <a:lstStyle/>
          <a:p>
            <a:pPr marL="285750" lvl="0" indent="-285750">
              <a:buFont typeface="Arial" pitchFamily="34" charset="0"/>
              <a:buChar char="•"/>
            </a:pPr>
            <a:r>
              <a:rPr lang="en-IN" dirty="0"/>
              <a:t>Most e-commerce firms are known for heavy discounting and subsidizing of products or offering free goods with specific purchases.</a:t>
            </a:r>
          </a:p>
          <a:p>
            <a:endParaRPr lang="en-IN" dirty="0"/>
          </a:p>
          <a:p>
            <a:pPr marL="285750" lvl="0" indent="-285750">
              <a:buFont typeface="Arial" pitchFamily="34" charset="0"/>
              <a:buChar char="•"/>
            </a:pPr>
            <a:r>
              <a:rPr lang="en-IN" dirty="0"/>
              <a:t> Under GST, freebies are expected to be taxed creating additional burden on the sellers.</a:t>
            </a:r>
          </a:p>
          <a:p>
            <a:r>
              <a:rPr lang="en-IN" dirty="0"/>
              <a:t> </a:t>
            </a:r>
          </a:p>
          <a:p>
            <a:pPr marL="285750" lvl="0" indent="-285750">
              <a:buFont typeface="Arial" pitchFamily="34" charset="0"/>
              <a:buChar char="•"/>
            </a:pPr>
            <a:r>
              <a:rPr lang="en-IN" dirty="0"/>
              <a:t>Also, in case an e-commerce firm decides to sell an item on discount it will have to pay the tax on the price it has purchased the goods from the supplier, hence bearing the extra tax burden on its own.</a:t>
            </a:r>
          </a:p>
          <a:p>
            <a:endParaRPr lang="en-IN" dirty="0"/>
          </a:p>
        </p:txBody>
      </p:sp>
    </p:spTree>
    <p:extLst>
      <p:ext uri="{BB962C8B-B14F-4D97-AF65-F5344CB8AC3E}">
        <p14:creationId xmlns:p14="http://schemas.microsoft.com/office/powerpoint/2010/main" val="15639953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784976" cy="523220"/>
          </a:xfrm>
          <a:prstGeom prst="rect">
            <a:avLst/>
          </a:prstGeom>
          <a:noFill/>
        </p:spPr>
        <p:txBody>
          <a:bodyPr wrap="square" rtlCol="0">
            <a:spAutoFit/>
          </a:bodyPr>
          <a:lstStyle/>
          <a:p>
            <a:pPr lvl="0" algn="ctr"/>
            <a:r>
              <a:rPr lang="en-IN" sz="28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Way Forward…</a:t>
            </a:r>
            <a:endPar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5" name="TextBox 4"/>
          <p:cNvSpPr txBox="1"/>
          <p:nvPr/>
        </p:nvSpPr>
        <p:spPr>
          <a:xfrm>
            <a:off x="323528" y="836712"/>
            <a:ext cx="8352928" cy="8679299"/>
          </a:xfrm>
          <a:prstGeom prst="rect">
            <a:avLst/>
          </a:prstGeom>
          <a:noFill/>
        </p:spPr>
        <p:txBody>
          <a:bodyPr wrap="square" rtlCol="0">
            <a:spAutoFit/>
          </a:bodyPr>
          <a:lstStyle/>
          <a:p>
            <a:pPr marL="285750" lvl="0" indent="-285750">
              <a:buFont typeface="Arial" pitchFamily="34" charset="0"/>
              <a:buChar char="•"/>
            </a:pPr>
            <a:endParaRPr lang="en-IN" dirty="0"/>
          </a:p>
          <a:p>
            <a:pPr marL="285750" lvl="0" indent="-285750">
              <a:buFont typeface="Arial" pitchFamily="34" charset="0"/>
              <a:buChar char="•"/>
            </a:pPr>
            <a:r>
              <a:rPr lang="en-IN" sz="2400" dirty="0" smtClean="0"/>
              <a:t>Implementation </a:t>
            </a:r>
            <a:r>
              <a:rPr lang="en-IN" sz="2400" dirty="0" smtClean="0"/>
              <a:t>of GST Network and Tax administration readiness</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Rate of tax for Goods and Services.</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Formats and Forms for making compliances to law.</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Applicability of Reverse Charge Mechanism yet to be notified.</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Abatements and exemptions applicable to Goods and Services are yet to be notified.</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FTP Incentives to be given under GST law based upon the present law.</a:t>
            </a:r>
          </a:p>
          <a:p>
            <a:pPr marL="285750" lvl="0" indent="-285750">
              <a:buFont typeface="Arial" pitchFamily="34" charset="0"/>
              <a:buChar char="•"/>
            </a:pPr>
            <a:endParaRPr lang="en-IN" sz="2400" dirty="0"/>
          </a:p>
          <a:p>
            <a:pPr marL="285750" lvl="0" indent="-285750">
              <a:buFont typeface="Arial" pitchFamily="34" charset="0"/>
              <a:buChar char="•"/>
            </a:pPr>
            <a:r>
              <a:rPr lang="en-IN" sz="2400" dirty="0" smtClean="0"/>
              <a:t>Classification rule for Goods and Services are yet to be notified.</a:t>
            </a:r>
          </a:p>
          <a:p>
            <a:pPr marL="285750" lvl="0" indent="-285750">
              <a:buFont typeface="Arial" pitchFamily="34" charset="0"/>
              <a:buChar char="•"/>
            </a:pPr>
            <a:endParaRPr lang="en-IN" dirty="0"/>
          </a:p>
          <a:p>
            <a:pPr marL="285750" lvl="0" indent="-285750">
              <a:buFont typeface="Arial" pitchFamily="34" charset="0"/>
              <a:buChar char="•"/>
            </a:pPr>
            <a:endParaRPr lang="en-IN" dirty="0" smtClean="0"/>
          </a:p>
          <a:p>
            <a:pPr marL="285750" lvl="0" indent="-285750">
              <a:buFont typeface="Arial" pitchFamily="34" charset="0"/>
              <a:buChar char="•"/>
            </a:pPr>
            <a:endParaRPr lang="en-IN" dirty="0"/>
          </a:p>
          <a:p>
            <a:pPr marL="285750" lvl="0" indent="-285750">
              <a:buFont typeface="Arial" pitchFamily="34" charset="0"/>
              <a:buChar char="•"/>
            </a:pPr>
            <a:endParaRPr lang="en-IN" dirty="0" smtClean="0"/>
          </a:p>
          <a:p>
            <a:endParaRPr lang="en-IN" dirty="0"/>
          </a:p>
        </p:txBody>
      </p:sp>
    </p:spTree>
    <p:extLst>
      <p:ext uri="{BB962C8B-B14F-4D97-AF65-F5344CB8AC3E}">
        <p14:creationId xmlns:p14="http://schemas.microsoft.com/office/powerpoint/2010/main" val="115062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0677" y="1413931"/>
            <a:ext cx="8603811" cy="4247317"/>
          </a:xfrm>
          <a:prstGeom prst="rect">
            <a:avLst/>
          </a:prstGeom>
          <a:noFill/>
        </p:spPr>
        <p:txBody>
          <a:bodyPr wrap="square" rtlCol="0">
            <a:spAutoFit/>
          </a:bodyPr>
          <a:lstStyle/>
          <a:p>
            <a:pPr marL="285750" indent="-285750">
              <a:lnSpc>
                <a:spcPct val="150000"/>
              </a:lnSpc>
              <a:buFont typeface="Arial" pitchFamily="34" charset="0"/>
              <a:buChar char="•"/>
            </a:pPr>
            <a:r>
              <a:rPr lang="en-IN" sz="2400" dirty="0"/>
              <a:t>Introduction of revised constitutional amendment bill by Arun </a:t>
            </a:r>
            <a:r>
              <a:rPr lang="en-IN" sz="2400" dirty="0" err="1"/>
              <a:t>Jaitley</a:t>
            </a:r>
            <a:r>
              <a:rPr lang="en-IN" sz="2400" dirty="0"/>
              <a:t>  – Dec. 2014</a:t>
            </a:r>
          </a:p>
          <a:p>
            <a:pPr marL="285750" indent="-285750">
              <a:lnSpc>
                <a:spcPct val="150000"/>
              </a:lnSpc>
              <a:buFont typeface="Arial" pitchFamily="34" charset="0"/>
              <a:buChar char="•"/>
            </a:pPr>
            <a:r>
              <a:rPr lang="en-IN" sz="2400" dirty="0" err="1"/>
              <a:t>Lok</a:t>
            </a:r>
            <a:r>
              <a:rPr lang="en-IN" sz="2400" dirty="0"/>
              <a:t> Sabha Passes the bill – May</a:t>
            </a:r>
            <a:r>
              <a:rPr lang="en-IN" sz="2400" dirty="0" smtClean="0"/>
              <a:t>, 2015</a:t>
            </a:r>
            <a:r>
              <a:rPr lang="en-IN" sz="2400" dirty="0"/>
              <a:t>.</a:t>
            </a:r>
          </a:p>
          <a:p>
            <a:pPr marL="285750" indent="-285750">
              <a:lnSpc>
                <a:spcPct val="150000"/>
              </a:lnSpc>
              <a:buFont typeface="Arial" pitchFamily="34" charset="0"/>
              <a:buChar char="•"/>
            </a:pPr>
            <a:r>
              <a:rPr lang="en-IN" sz="2400" dirty="0"/>
              <a:t>Ministry of Finance has released the </a:t>
            </a:r>
            <a:r>
              <a:rPr lang="en-IN" sz="2400" dirty="0" smtClean="0"/>
              <a:t>Draft GST </a:t>
            </a:r>
            <a:r>
              <a:rPr lang="en-IN" sz="2400" dirty="0"/>
              <a:t>model </a:t>
            </a:r>
            <a:r>
              <a:rPr lang="en-IN" sz="2400" dirty="0" smtClean="0"/>
              <a:t>in public </a:t>
            </a:r>
            <a:r>
              <a:rPr lang="en-IN" sz="2400" dirty="0"/>
              <a:t>domain. – </a:t>
            </a:r>
            <a:r>
              <a:rPr lang="en-IN" sz="2400" b="1" u="sng" dirty="0"/>
              <a:t>14</a:t>
            </a:r>
            <a:r>
              <a:rPr lang="en-IN" sz="2400" b="1" u="sng" baseline="30000" dirty="0"/>
              <a:t>th</a:t>
            </a:r>
            <a:r>
              <a:rPr lang="en-IN" sz="2400" b="1" u="sng" dirty="0"/>
              <a:t> June, 2016 (Model GST Law</a:t>
            </a:r>
            <a:r>
              <a:rPr lang="en-IN" sz="2400" b="1" u="sng" dirty="0" smtClean="0"/>
              <a:t>).</a:t>
            </a:r>
          </a:p>
          <a:p>
            <a:pPr marL="285750" indent="-285750">
              <a:lnSpc>
                <a:spcPct val="150000"/>
              </a:lnSpc>
              <a:buFont typeface="Arial" pitchFamily="34" charset="0"/>
              <a:buChar char="•"/>
            </a:pPr>
            <a:r>
              <a:rPr lang="en-IN" sz="2400" dirty="0"/>
              <a:t>Pending before Rajya Sabha and expected to be passed in current monsoon session.</a:t>
            </a:r>
          </a:p>
          <a:p>
            <a:pPr marL="285750" indent="-285750">
              <a:buFont typeface="Arial" pitchFamily="34" charset="0"/>
              <a:buChar char="•"/>
            </a:pPr>
            <a:endParaRPr lang="en-IN" dirty="0"/>
          </a:p>
        </p:txBody>
      </p:sp>
      <p:sp>
        <p:nvSpPr>
          <p:cNvPr id="4" name="TextBox 3"/>
          <p:cNvSpPr txBox="1"/>
          <p:nvPr/>
        </p:nvSpPr>
        <p:spPr>
          <a:xfrm>
            <a:off x="467544" y="467961"/>
            <a:ext cx="8064896" cy="584775"/>
          </a:xfrm>
          <a:prstGeom prst="rect">
            <a:avLst/>
          </a:prstGeom>
          <a:noFill/>
        </p:spPr>
        <p:txBody>
          <a:bodyPr wrap="square" rtlCol="0">
            <a:spAutoFit/>
          </a:bodyPr>
          <a:lstStyle/>
          <a:p>
            <a:pPr algn="ctr"/>
            <a:r>
              <a:rPr lang="en-IN" sz="32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Goods &amp; Service Tax – Journey so far…</a:t>
            </a:r>
            <a:endParaRPr lang="en-IN" sz="3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Tree>
    <p:extLst>
      <p:ext uri="{BB962C8B-B14F-4D97-AF65-F5344CB8AC3E}">
        <p14:creationId xmlns:p14="http://schemas.microsoft.com/office/powerpoint/2010/main" val="2279952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5229200"/>
            <a:ext cx="3384376" cy="1477328"/>
          </a:xfrm>
          <a:prstGeom prst="rect">
            <a:avLst/>
          </a:prstGeom>
          <a:noFill/>
        </p:spPr>
        <p:txBody>
          <a:bodyPr wrap="square" rtlCol="0">
            <a:spAutoFit/>
          </a:bodyPr>
          <a:lstStyle/>
          <a:p>
            <a:r>
              <a:rPr lang="en-IN" dirty="0" smtClean="0"/>
              <a:t>CA. Ganesh Kanodia</a:t>
            </a:r>
          </a:p>
          <a:p>
            <a:r>
              <a:rPr lang="en-IN" dirty="0" smtClean="0"/>
              <a:t>M: +91-80857-64208</a:t>
            </a:r>
          </a:p>
          <a:p>
            <a:r>
              <a:rPr lang="en-IN" dirty="0" smtClean="0">
                <a:hlinkClick r:id="rId2"/>
              </a:rPr>
              <a:t>ganeshkanodia@inmacs.com</a:t>
            </a:r>
            <a:endParaRPr lang="en-IN" dirty="0" smtClean="0"/>
          </a:p>
          <a:p>
            <a:endParaRPr lang="en-IN" dirty="0" smtClean="0"/>
          </a:p>
          <a:p>
            <a:endParaRPr lang="en-IN" dirty="0"/>
          </a:p>
        </p:txBody>
      </p:sp>
      <p:sp>
        <p:nvSpPr>
          <p:cNvPr id="4" name="TextBox 3"/>
          <p:cNvSpPr txBox="1"/>
          <p:nvPr/>
        </p:nvSpPr>
        <p:spPr>
          <a:xfrm>
            <a:off x="5076056" y="5229200"/>
            <a:ext cx="3600400" cy="1477328"/>
          </a:xfrm>
          <a:prstGeom prst="rect">
            <a:avLst/>
          </a:prstGeom>
          <a:noFill/>
        </p:spPr>
        <p:txBody>
          <a:bodyPr wrap="square" rtlCol="0">
            <a:spAutoFit/>
          </a:bodyPr>
          <a:lstStyle/>
          <a:p>
            <a:r>
              <a:rPr lang="en-IN" dirty="0" smtClean="0"/>
              <a:t>CA. Sharad Maheshwari</a:t>
            </a:r>
          </a:p>
          <a:p>
            <a:r>
              <a:rPr lang="en-IN" dirty="0" smtClean="0"/>
              <a:t>M: +91-97854-68843</a:t>
            </a:r>
          </a:p>
          <a:p>
            <a:r>
              <a:rPr lang="en-IN" dirty="0" smtClean="0">
                <a:hlinkClick r:id="rId2"/>
              </a:rPr>
              <a:t>sharadmaheshwari@inmacs.com</a:t>
            </a:r>
            <a:endParaRPr lang="en-IN" dirty="0" smtClean="0"/>
          </a:p>
          <a:p>
            <a:endParaRPr lang="en-IN" dirty="0" smtClean="0"/>
          </a:p>
          <a:p>
            <a:endParaRPr lang="en-IN"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4624"/>
            <a:ext cx="7848872" cy="5040560"/>
          </a:xfrm>
          <a:prstGeom prst="rect">
            <a:avLst/>
          </a:prstGeom>
        </p:spPr>
      </p:pic>
    </p:spTree>
    <p:extLst>
      <p:ext uri="{BB962C8B-B14F-4D97-AF65-F5344CB8AC3E}">
        <p14:creationId xmlns:p14="http://schemas.microsoft.com/office/powerpoint/2010/main" val="1906311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77" y="395372"/>
            <a:ext cx="8064896" cy="523220"/>
          </a:xfrm>
          <a:prstGeom prst="rect">
            <a:avLst/>
          </a:prstGeom>
          <a:noFill/>
        </p:spPr>
        <p:txBody>
          <a:bodyPr wrap="square" rtlCol="0">
            <a:spAutoFit/>
          </a:bodyPr>
          <a:lstStyle/>
          <a:p>
            <a:pPr algn="ctr"/>
            <a:r>
              <a:rPr lang="en-IN" sz="28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Indirect Taxes – Present System</a:t>
            </a:r>
            <a:endPar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6" name="Rounded Rectangle 5"/>
          <p:cNvSpPr/>
          <p:nvPr/>
        </p:nvSpPr>
        <p:spPr>
          <a:xfrm>
            <a:off x="1259632" y="1412776"/>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Central Government</a:t>
            </a:r>
            <a:endParaRPr lang="en-IN" dirty="0"/>
          </a:p>
        </p:txBody>
      </p:sp>
      <p:sp>
        <p:nvSpPr>
          <p:cNvPr id="7" name="Rounded Rectangle 6"/>
          <p:cNvSpPr/>
          <p:nvPr/>
        </p:nvSpPr>
        <p:spPr>
          <a:xfrm>
            <a:off x="5724128" y="1412776"/>
            <a:ext cx="18722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State Government</a:t>
            </a:r>
            <a:endParaRPr lang="en-IN" dirty="0"/>
          </a:p>
        </p:txBody>
      </p:sp>
      <p:sp>
        <p:nvSpPr>
          <p:cNvPr id="31" name="TextBox 30"/>
          <p:cNvSpPr txBox="1"/>
          <p:nvPr/>
        </p:nvSpPr>
        <p:spPr>
          <a:xfrm>
            <a:off x="1187624" y="2726918"/>
            <a:ext cx="1728192" cy="2862322"/>
          </a:xfrm>
          <a:prstGeom prst="rect">
            <a:avLst/>
          </a:prstGeom>
          <a:noFill/>
        </p:spPr>
        <p:txBody>
          <a:bodyPr wrap="square" rtlCol="0">
            <a:spAutoFit/>
          </a:bodyPr>
          <a:lstStyle/>
          <a:p>
            <a:pPr marL="285750" indent="-285750">
              <a:buFont typeface="Courier New" pitchFamily="49" charset="0"/>
              <a:buChar char="o"/>
            </a:pPr>
            <a:r>
              <a:rPr lang="en-IN" dirty="0" smtClean="0"/>
              <a:t>Excise Duty</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Service Tax</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Customs Duty</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CST</a:t>
            </a:r>
          </a:p>
          <a:p>
            <a:endParaRPr lang="en-IN" dirty="0"/>
          </a:p>
        </p:txBody>
      </p:sp>
      <p:sp>
        <p:nvSpPr>
          <p:cNvPr id="32" name="TextBox 31"/>
          <p:cNvSpPr txBox="1"/>
          <p:nvPr/>
        </p:nvSpPr>
        <p:spPr>
          <a:xfrm>
            <a:off x="6012160" y="2616001"/>
            <a:ext cx="2088232" cy="3693319"/>
          </a:xfrm>
          <a:prstGeom prst="rect">
            <a:avLst/>
          </a:prstGeom>
          <a:noFill/>
        </p:spPr>
        <p:txBody>
          <a:bodyPr wrap="square" rtlCol="0">
            <a:spAutoFit/>
          </a:bodyPr>
          <a:lstStyle/>
          <a:p>
            <a:pPr marL="285750" indent="-285750">
              <a:buFont typeface="Courier New" pitchFamily="49" charset="0"/>
              <a:buChar char="o"/>
            </a:pPr>
            <a:r>
              <a:rPr lang="en-IN" dirty="0" smtClean="0"/>
              <a:t>VAT</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Luxury Tax</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Entertainment Tax</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Professional Tax</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Entry tax</a:t>
            </a:r>
          </a:p>
          <a:p>
            <a:pPr marL="285750" indent="-285750">
              <a:buFont typeface="Courier New" pitchFamily="49" charset="0"/>
              <a:buChar char="o"/>
            </a:pPr>
            <a:endParaRPr lang="en-IN" dirty="0"/>
          </a:p>
          <a:p>
            <a:pPr marL="285750" indent="-285750">
              <a:buFont typeface="Courier New" pitchFamily="49" charset="0"/>
              <a:buChar char="o"/>
            </a:pPr>
            <a:r>
              <a:rPr lang="en-IN" dirty="0" smtClean="0"/>
              <a:t>Octroi</a:t>
            </a:r>
            <a:endParaRPr lang="en-IN" dirty="0"/>
          </a:p>
        </p:txBody>
      </p:sp>
      <p:sp>
        <p:nvSpPr>
          <p:cNvPr id="33" name="TextBox 32"/>
          <p:cNvSpPr txBox="1"/>
          <p:nvPr/>
        </p:nvSpPr>
        <p:spPr>
          <a:xfrm>
            <a:off x="3275856" y="3501008"/>
            <a:ext cx="2232248" cy="2308324"/>
          </a:xfrm>
          <a:prstGeom prst="rect">
            <a:avLst/>
          </a:prstGeom>
          <a:noFill/>
        </p:spPr>
        <p:txBody>
          <a:bodyPr wrap="square" rtlCol="0">
            <a:spAutoFit/>
          </a:bodyPr>
          <a:lstStyle/>
          <a:p>
            <a:pPr marL="285750" indent="-285750">
              <a:buFont typeface="Wingdings" pitchFamily="2" charset="2"/>
              <a:buChar char="Ø"/>
            </a:pPr>
            <a:r>
              <a:rPr lang="en-IN" dirty="0" smtClean="0"/>
              <a:t>Separate Law for each tax.</a:t>
            </a:r>
          </a:p>
          <a:p>
            <a:pPr marL="285750" indent="-285750">
              <a:buFont typeface="Wingdings" pitchFamily="2" charset="2"/>
              <a:buChar char="Ø"/>
            </a:pPr>
            <a:endParaRPr lang="en-IN" dirty="0"/>
          </a:p>
          <a:p>
            <a:pPr marL="285750" indent="-285750">
              <a:buFont typeface="Wingdings" pitchFamily="2" charset="2"/>
              <a:buChar char="Ø"/>
            </a:pPr>
            <a:r>
              <a:rPr lang="en-IN" dirty="0" smtClean="0"/>
              <a:t>Input credit adjustment not allowable</a:t>
            </a:r>
          </a:p>
          <a:p>
            <a:pPr marL="285750" indent="-285750">
              <a:buFont typeface="Wingdings" pitchFamily="2" charset="2"/>
              <a:buChar char="Ø"/>
            </a:pPr>
            <a:endParaRPr lang="en-IN" dirty="0"/>
          </a:p>
          <a:p>
            <a:pPr marL="285750" indent="-285750">
              <a:buFont typeface="Wingdings" pitchFamily="2" charset="2"/>
              <a:buChar char="Ø"/>
            </a:pPr>
            <a:r>
              <a:rPr lang="en-IN" dirty="0" smtClean="0"/>
              <a:t>Cascading Effect</a:t>
            </a:r>
            <a:endParaRPr lang="en-IN" dirty="0"/>
          </a:p>
        </p:txBody>
      </p:sp>
    </p:spTree>
    <p:extLst>
      <p:ext uri="{BB962C8B-B14F-4D97-AF65-F5344CB8AC3E}">
        <p14:creationId xmlns:p14="http://schemas.microsoft.com/office/powerpoint/2010/main" val="1779071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77" y="395372"/>
            <a:ext cx="8064896" cy="523220"/>
          </a:xfrm>
          <a:prstGeom prst="rect">
            <a:avLst/>
          </a:prstGeom>
          <a:noFill/>
        </p:spPr>
        <p:txBody>
          <a:bodyPr wrap="square" rtlCol="0">
            <a:spAutoFit/>
          </a:bodyPr>
          <a:lstStyle/>
          <a:p>
            <a:pPr algn="ctr"/>
            <a:r>
              <a:rPr lang="en-IN" sz="28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Indirect Taxes – Proposed System</a:t>
            </a:r>
            <a:endPar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4" name="Rounded Rectangle 33"/>
          <p:cNvSpPr/>
          <p:nvPr/>
        </p:nvSpPr>
        <p:spPr>
          <a:xfrm>
            <a:off x="3419872" y="1196752"/>
            <a:ext cx="216024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GST</a:t>
            </a:r>
            <a:endParaRPr lang="en-IN" sz="1100" b="1" dirty="0"/>
          </a:p>
        </p:txBody>
      </p:sp>
      <p:sp>
        <p:nvSpPr>
          <p:cNvPr id="35" name="Rounded Rectangle 34"/>
          <p:cNvSpPr/>
          <p:nvPr/>
        </p:nvSpPr>
        <p:spPr>
          <a:xfrm>
            <a:off x="539552" y="4725144"/>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SGST</a:t>
            </a:r>
            <a:endParaRPr lang="en-IN" sz="1100" b="1" dirty="0"/>
          </a:p>
        </p:txBody>
      </p:sp>
      <p:sp>
        <p:nvSpPr>
          <p:cNvPr id="36" name="Rounded Rectangle 35"/>
          <p:cNvSpPr/>
          <p:nvPr/>
        </p:nvSpPr>
        <p:spPr>
          <a:xfrm>
            <a:off x="5796136" y="2492896"/>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Inter </a:t>
            </a:r>
            <a:r>
              <a:rPr lang="en-IN" sz="2800" b="1" dirty="0"/>
              <a:t>State</a:t>
            </a:r>
            <a:endParaRPr lang="en-IN" sz="1100" b="1" dirty="0"/>
          </a:p>
        </p:txBody>
      </p:sp>
      <p:sp>
        <p:nvSpPr>
          <p:cNvPr id="37" name="Rounded Rectangle 36"/>
          <p:cNvSpPr/>
          <p:nvPr/>
        </p:nvSpPr>
        <p:spPr>
          <a:xfrm>
            <a:off x="1187624" y="2492896"/>
            <a:ext cx="216024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Intra State</a:t>
            </a:r>
            <a:endParaRPr lang="en-IN" sz="1100" b="1" dirty="0"/>
          </a:p>
        </p:txBody>
      </p:sp>
      <p:sp>
        <p:nvSpPr>
          <p:cNvPr id="38" name="Rounded Rectangle 37"/>
          <p:cNvSpPr/>
          <p:nvPr/>
        </p:nvSpPr>
        <p:spPr>
          <a:xfrm>
            <a:off x="5940152" y="4653136"/>
            <a:ext cx="172819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IGST</a:t>
            </a:r>
            <a:endParaRPr lang="en-IN" sz="1100" b="1" dirty="0"/>
          </a:p>
        </p:txBody>
      </p:sp>
      <p:sp>
        <p:nvSpPr>
          <p:cNvPr id="39" name="Rounded Rectangle 38"/>
          <p:cNvSpPr/>
          <p:nvPr/>
        </p:nvSpPr>
        <p:spPr>
          <a:xfrm>
            <a:off x="2699792" y="4653136"/>
            <a:ext cx="1693333"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CGST</a:t>
            </a:r>
            <a:endParaRPr lang="en-IN" sz="1100" b="1" dirty="0"/>
          </a:p>
        </p:txBody>
      </p:sp>
      <p:cxnSp>
        <p:nvCxnSpPr>
          <p:cNvPr id="49" name="Curved Connector 48"/>
          <p:cNvCxnSpPr>
            <a:stCxn id="34" idx="2"/>
            <a:endCxn id="37" idx="3"/>
          </p:cNvCxnSpPr>
          <p:nvPr/>
        </p:nvCxnSpPr>
        <p:spPr>
          <a:xfrm rot="5400000">
            <a:off x="3437874" y="1754814"/>
            <a:ext cx="972108" cy="115212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urved Connector 49"/>
          <p:cNvCxnSpPr>
            <a:stCxn id="34" idx="2"/>
            <a:endCxn id="36" idx="1"/>
          </p:cNvCxnSpPr>
          <p:nvPr/>
        </p:nvCxnSpPr>
        <p:spPr>
          <a:xfrm rot="16200000" flipH="1">
            <a:off x="4662010" y="1682806"/>
            <a:ext cx="972108" cy="129614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6" idx="2"/>
            <a:endCxn id="38" idx="0"/>
          </p:cNvCxnSpPr>
          <p:nvPr/>
        </p:nvCxnSpPr>
        <p:spPr>
          <a:xfrm>
            <a:off x="6768244" y="3140968"/>
            <a:ext cx="3600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7" idx="2"/>
            <a:endCxn id="35" idx="0"/>
          </p:cNvCxnSpPr>
          <p:nvPr/>
        </p:nvCxnSpPr>
        <p:spPr>
          <a:xfrm rot="5400000">
            <a:off x="989602" y="3447002"/>
            <a:ext cx="1584176" cy="97210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37" idx="2"/>
            <a:endCxn id="39" idx="0"/>
          </p:cNvCxnSpPr>
          <p:nvPr/>
        </p:nvCxnSpPr>
        <p:spPr>
          <a:xfrm rot="16200000" flipH="1">
            <a:off x="2151017" y="3257694"/>
            <a:ext cx="1512168" cy="127871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rot="5400000">
            <a:off x="3285729" y="4067199"/>
            <a:ext cx="864096" cy="307777"/>
          </a:xfrm>
          <a:prstGeom prst="rect">
            <a:avLst/>
          </a:prstGeom>
          <a:noFill/>
        </p:spPr>
        <p:txBody>
          <a:bodyPr wrap="square" rtlCol="0">
            <a:spAutoFit/>
          </a:bodyPr>
          <a:lstStyle/>
          <a:p>
            <a:r>
              <a:rPr lang="en-IN" sz="1400" b="1" dirty="0" smtClean="0"/>
              <a:t>Central</a:t>
            </a:r>
            <a:endParaRPr lang="en-IN" b="1" dirty="0"/>
          </a:p>
        </p:txBody>
      </p:sp>
      <p:sp>
        <p:nvSpPr>
          <p:cNvPr id="69" name="TextBox 68"/>
          <p:cNvSpPr txBox="1"/>
          <p:nvPr/>
        </p:nvSpPr>
        <p:spPr>
          <a:xfrm rot="16200000">
            <a:off x="745703" y="3995192"/>
            <a:ext cx="864096" cy="307777"/>
          </a:xfrm>
          <a:prstGeom prst="rect">
            <a:avLst/>
          </a:prstGeom>
          <a:noFill/>
        </p:spPr>
        <p:txBody>
          <a:bodyPr wrap="square" rtlCol="0">
            <a:spAutoFit/>
          </a:bodyPr>
          <a:lstStyle/>
          <a:p>
            <a:r>
              <a:rPr lang="en-IN" sz="1400" b="1" dirty="0" smtClean="0"/>
              <a:t>State</a:t>
            </a:r>
            <a:endParaRPr lang="en-IN" b="1" dirty="0"/>
          </a:p>
        </p:txBody>
      </p:sp>
      <p:sp>
        <p:nvSpPr>
          <p:cNvPr id="70" name="TextBox 69"/>
          <p:cNvSpPr txBox="1"/>
          <p:nvPr/>
        </p:nvSpPr>
        <p:spPr>
          <a:xfrm rot="5400000">
            <a:off x="6506343" y="3707160"/>
            <a:ext cx="864096" cy="307777"/>
          </a:xfrm>
          <a:prstGeom prst="rect">
            <a:avLst/>
          </a:prstGeom>
          <a:noFill/>
        </p:spPr>
        <p:txBody>
          <a:bodyPr wrap="square" rtlCol="0">
            <a:spAutoFit/>
          </a:bodyPr>
          <a:lstStyle/>
          <a:p>
            <a:r>
              <a:rPr lang="en-IN" sz="1400" b="1" dirty="0" smtClean="0"/>
              <a:t>Central</a:t>
            </a:r>
            <a:endParaRPr lang="en-IN" b="1" dirty="0"/>
          </a:p>
        </p:txBody>
      </p:sp>
      <p:sp>
        <p:nvSpPr>
          <p:cNvPr id="71" name="TextBox 70"/>
          <p:cNvSpPr txBox="1"/>
          <p:nvPr/>
        </p:nvSpPr>
        <p:spPr>
          <a:xfrm>
            <a:off x="467544" y="5373216"/>
            <a:ext cx="1512168" cy="584775"/>
          </a:xfrm>
          <a:prstGeom prst="rect">
            <a:avLst/>
          </a:prstGeom>
          <a:noFill/>
        </p:spPr>
        <p:txBody>
          <a:bodyPr wrap="square" rtlCol="0">
            <a:spAutoFit/>
          </a:bodyPr>
          <a:lstStyle/>
          <a:p>
            <a:pPr algn="ctr"/>
            <a:r>
              <a:rPr lang="en-IN" sz="1600" b="1" dirty="0" smtClean="0"/>
              <a:t>State Goods &amp; Service tax</a:t>
            </a:r>
            <a:endParaRPr lang="en-IN" sz="1600" b="1" dirty="0"/>
          </a:p>
        </p:txBody>
      </p:sp>
      <p:sp>
        <p:nvSpPr>
          <p:cNvPr id="72" name="TextBox 71"/>
          <p:cNvSpPr txBox="1"/>
          <p:nvPr/>
        </p:nvSpPr>
        <p:spPr>
          <a:xfrm>
            <a:off x="2771800" y="5373216"/>
            <a:ext cx="1512168" cy="830997"/>
          </a:xfrm>
          <a:prstGeom prst="rect">
            <a:avLst/>
          </a:prstGeom>
          <a:noFill/>
        </p:spPr>
        <p:txBody>
          <a:bodyPr wrap="square" rtlCol="0">
            <a:spAutoFit/>
          </a:bodyPr>
          <a:lstStyle/>
          <a:p>
            <a:pPr algn="ctr"/>
            <a:r>
              <a:rPr lang="en-IN" sz="1600" b="1" dirty="0" smtClean="0"/>
              <a:t>Central Goods &amp; Service tax</a:t>
            </a:r>
            <a:endParaRPr lang="en-IN" sz="1600" b="1" dirty="0"/>
          </a:p>
        </p:txBody>
      </p:sp>
      <p:sp>
        <p:nvSpPr>
          <p:cNvPr id="73" name="TextBox 72"/>
          <p:cNvSpPr txBox="1"/>
          <p:nvPr/>
        </p:nvSpPr>
        <p:spPr>
          <a:xfrm>
            <a:off x="6084168" y="5373216"/>
            <a:ext cx="1512168" cy="830997"/>
          </a:xfrm>
          <a:prstGeom prst="rect">
            <a:avLst/>
          </a:prstGeom>
          <a:noFill/>
        </p:spPr>
        <p:txBody>
          <a:bodyPr wrap="square" rtlCol="0">
            <a:spAutoFit/>
          </a:bodyPr>
          <a:lstStyle/>
          <a:p>
            <a:pPr algn="ctr"/>
            <a:r>
              <a:rPr lang="en-IN" sz="1600" b="1" dirty="0" smtClean="0"/>
              <a:t>Integrated Goods &amp; Service tax</a:t>
            </a:r>
            <a:endParaRPr lang="en-IN" sz="1600" b="1" dirty="0"/>
          </a:p>
        </p:txBody>
      </p:sp>
    </p:spTree>
    <p:extLst>
      <p:ext uri="{BB962C8B-B14F-4D97-AF65-F5344CB8AC3E}">
        <p14:creationId xmlns:p14="http://schemas.microsoft.com/office/powerpoint/2010/main" val="728227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6632"/>
            <a:ext cx="8064896" cy="523220"/>
          </a:xfrm>
          <a:prstGeom prst="rect">
            <a:avLst/>
          </a:prstGeom>
          <a:noFill/>
        </p:spPr>
        <p:txBody>
          <a:bodyPr wrap="square" rtlCol="0">
            <a:spAutoFit/>
          </a:bodyPr>
          <a:lstStyle/>
          <a:p>
            <a:pPr algn="ctr"/>
            <a:r>
              <a:rPr lang="en-IN" sz="28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Indirect Taxes – Proposed System</a:t>
            </a:r>
            <a:endPar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graphicFrame>
        <p:nvGraphicFramePr>
          <p:cNvPr id="6" name="Diagram 5"/>
          <p:cNvGraphicFramePr/>
          <p:nvPr>
            <p:extLst>
              <p:ext uri="{D42A27DB-BD31-4B8C-83A1-F6EECF244321}">
                <p14:modId xmlns:p14="http://schemas.microsoft.com/office/powerpoint/2010/main" val="1247242248"/>
              </p:ext>
            </p:extLst>
          </p:nvPr>
        </p:nvGraphicFramePr>
        <p:xfrm>
          <a:off x="467544" y="1052736"/>
          <a:ext cx="813690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5904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529478"/>
            <a:ext cx="8064896" cy="2123658"/>
          </a:xfrm>
          <a:prstGeom prst="rect">
            <a:avLst/>
          </a:prstGeom>
          <a:noFill/>
        </p:spPr>
        <p:txBody>
          <a:bodyPr wrap="square" rtlCol="0">
            <a:spAutoFit/>
          </a:bodyPr>
          <a:lstStyle/>
          <a:p>
            <a:pPr algn="ctr"/>
            <a:r>
              <a:rPr lang="en-IN" sz="66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Goods and Service Tax Law</a:t>
            </a:r>
            <a:endParaRPr lang="en-IN" sz="28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Tree>
    <p:extLst>
      <p:ext uri="{BB962C8B-B14F-4D97-AF65-F5344CB8AC3E}">
        <p14:creationId xmlns:p14="http://schemas.microsoft.com/office/powerpoint/2010/main" val="3381195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646331"/>
          </a:xfrm>
          <a:prstGeom prst="rect">
            <a:avLst/>
          </a:prstGeom>
          <a:noFill/>
        </p:spPr>
        <p:txBody>
          <a:bodyPr wrap="square" rtlCol="0">
            <a:spAutoFit/>
          </a:bodyPr>
          <a:lstStyle/>
          <a:p>
            <a:pPr algn="ctr"/>
            <a:r>
              <a:rPr lang="en-IN" sz="3600" b="1" u="sng" spc="300" dirty="0" smtClean="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rPr>
              <a:t>Model GST Law - Scope</a:t>
            </a:r>
            <a:endParaRPr lang="en-IN" sz="1200" b="1" u="sng"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latin typeface="Calibri" pitchFamily="34" charset="0"/>
            </a:endParaRPr>
          </a:p>
        </p:txBody>
      </p:sp>
      <p:sp>
        <p:nvSpPr>
          <p:cNvPr id="3" name="TextBox 2"/>
          <p:cNvSpPr txBox="1"/>
          <p:nvPr/>
        </p:nvSpPr>
        <p:spPr>
          <a:xfrm>
            <a:off x="467544" y="1700808"/>
            <a:ext cx="8496944" cy="4062651"/>
          </a:xfrm>
          <a:prstGeom prst="rect">
            <a:avLst/>
          </a:prstGeom>
          <a:noFill/>
        </p:spPr>
        <p:txBody>
          <a:bodyPr wrap="square" rtlCol="0">
            <a:spAutoFit/>
          </a:bodyPr>
          <a:lstStyle/>
          <a:p>
            <a:pPr marL="285750" indent="-285750">
              <a:buFont typeface="Arial" pitchFamily="34" charset="0"/>
              <a:buChar char="•"/>
            </a:pPr>
            <a:r>
              <a:rPr lang="en-IN" sz="2400" dirty="0"/>
              <a:t>CGST extends to whole of India </a:t>
            </a:r>
            <a:r>
              <a:rPr lang="en-IN" sz="2400" dirty="0" smtClean="0">
                <a:solidFill>
                  <a:srgbClr val="FF0000"/>
                </a:solidFill>
              </a:rPr>
              <a:t>I</a:t>
            </a:r>
            <a:r>
              <a:rPr lang="en-IN" sz="2400" b="1" dirty="0" smtClean="0">
                <a:solidFill>
                  <a:srgbClr val="FF0000"/>
                </a:solidFill>
              </a:rPr>
              <a:t>ncluding </a:t>
            </a:r>
            <a:r>
              <a:rPr lang="en-IN" sz="2400" b="1" dirty="0">
                <a:solidFill>
                  <a:srgbClr val="FF0000"/>
                </a:solidFill>
              </a:rPr>
              <a:t>Jammu and </a:t>
            </a:r>
            <a:r>
              <a:rPr lang="en-IN" sz="2400" b="1" dirty="0" smtClean="0">
                <a:solidFill>
                  <a:srgbClr val="FF0000"/>
                </a:solidFill>
              </a:rPr>
              <a:t>Kashmir</a:t>
            </a:r>
          </a:p>
          <a:p>
            <a:pPr marL="285750" indent="-285750">
              <a:buFont typeface="Arial" pitchFamily="34" charset="0"/>
              <a:buChar char="•"/>
            </a:pPr>
            <a:endParaRPr lang="en-IN" sz="2400" dirty="0"/>
          </a:p>
          <a:p>
            <a:pPr marL="285750" indent="-285750">
              <a:buFont typeface="Arial" pitchFamily="34" charset="0"/>
              <a:buChar char="•"/>
            </a:pPr>
            <a:r>
              <a:rPr lang="en-IN" sz="2400" dirty="0"/>
              <a:t>SGST extends to whole of relevant state’s </a:t>
            </a:r>
            <a:r>
              <a:rPr lang="en-IN" sz="2400" dirty="0" smtClean="0"/>
              <a:t>Name</a:t>
            </a:r>
          </a:p>
          <a:p>
            <a:pPr marL="285750" indent="-285750">
              <a:buFont typeface="Arial" pitchFamily="34" charset="0"/>
              <a:buChar char="•"/>
            </a:pPr>
            <a:endParaRPr lang="en-IN" sz="2400" dirty="0"/>
          </a:p>
          <a:p>
            <a:pPr marL="285750" indent="-285750">
              <a:buFont typeface="Arial" pitchFamily="34" charset="0"/>
              <a:buChar char="•"/>
            </a:pPr>
            <a:r>
              <a:rPr lang="en-IN" sz="2400" dirty="0"/>
              <a:t>IGST extends to whole of India</a:t>
            </a:r>
          </a:p>
          <a:p>
            <a:endParaRPr lang="en-IN" sz="2400" dirty="0" smtClean="0"/>
          </a:p>
          <a:p>
            <a:pPr marL="285750" indent="-285750">
              <a:buFont typeface="Arial" pitchFamily="34" charset="0"/>
              <a:buChar char="•"/>
            </a:pPr>
            <a:r>
              <a:rPr lang="en-IN" sz="2400" dirty="0"/>
              <a:t>India has been defined to include territorial waters, continental shelf, exclusive economic zone or any other maritime zone.</a:t>
            </a:r>
          </a:p>
          <a:p>
            <a:endParaRPr lang="en-IN" dirty="0"/>
          </a:p>
        </p:txBody>
      </p:sp>
    </p:spTree>
    <p:extLst>
      <p:ext uri="{BB962C8B-B14F-4D97-AF65-F5344CB8AC3E}">
        <p14:creationId xmlns:p14="http://schemas.microsoft.com/office/powerpoint/2010/main" val="2603651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1443</TotalTime>
  <Words>2450</Words>
  <Application>Microsoft Office PowerPoint</Application>
  <PresentationFormat>On-screen Show (4:3)</PresentationFormat>
  <Paragraphs>439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57</cp:revision>
  <dcterms:created xsi:type="dcterms:W3CDTF">2016-06-28T10:47:59Z</dcterms:created>
  <dcterms:modified xsi:type="dcterms:W3CDTF">2016-07-02T04:21:03Z</dcterms:modified>
</cp:coreProperties>
</file>