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355" r:id="rId2"/>
    <p:sldId id="369" r:id="rId3"/>
    <p:sldId id="505" r:id="rId4"/>
    <p:sldId id="506" r:id="rId5"/>
    <p:sldId id="507" r:id="rId6"/>
    <p:sldId id="508" r:id="rId7"/>
    <p:sldId id="509" r:id="rId8"/>
    <p:sldId id="510" r:id="rId9"/>
    <p:sldId id="511" r:id="rId10"/>
    <p:sldId id="512" r:id="rId11"/>
    <p:sldId id="513" r:id="rId12"/>
    <p:sldId id="514" r:id="rId13"/>
    <p:sldId id="515" r:id="rId14"/>
    <p:sldId id="516" r:id="rId15"/>
    <p:sldId id="517" r:id="rId16"/>
    <p:sldId id="518" r:id="rId17"/>
    <p:sldId id="519" r:id="rId18"/>
    <p:sldId id="520" r:id="rId19"/>
    <p:sldId id="521" r:id="rId20"/>
    <p:sldId id="522" r:id="rId21"/>
    <p:sldId id="523" r:id="rId22"/>
    <p:sldId id="45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5054"/>
    <a:srgbClr val="367D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33"/>
  </p:normalViewPr>
  <p:slideViewPr>
    <p:cSldViewPr snapToGrid="0">
      <p:cViewPr>
        <p:scale>
          <a:sx n="70" d="100"/>
          <a:sy n="70" d="100"/>
        </p:scale>
        <p:origin x="444" y="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064054-80E8-674D-8D2E-825F34E2B2CB}" type="datetimeFigureOut">
              <a:rPr lang="en-US" smtClean="0"/>
              <a:t>8/4/2023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1D676A-B3EE-8448-9253-7A6F6502B4E5}" type="slidenum">
              <a:rPr lang="en-US" smtClean="0"/>
              <a:t>‹#›</a:t>
            </a:fld>
            <a:endParaRPr lang="en-US"/>
          </a:p>
        </p:txBody>
      </p:sp>
    </p:spTree>
    <p:extLst>
      <p:ext uri="{BB962C8B-B14F-4D97-AF65-F5344CB8AC3E}">
        <p14:creationId xmlns:p14="http://schemas.microsoft.com/office/powerpoint/2010/main" val="3035893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4B9D8-A696-C57C-9E26-581D3FBF7D3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51ED908-5C58-AC68-8685-F9617EFF59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67A42DF-855D-CAF5-E372-1FD08B753A26}"/>
              </a:ext>
            </a:extLst>
          </p:cNvPr>
          <p:cNvSpPr>
            <a:spLocks noGrp="1"/>
          </p:cNvSpPr>
          <p:nvPr>
            <p:ph type="dt" sz="half" idx="10"/>
          </p:nvPr>
        </p:nvSpPr>
        <p:spPr/>
        <p:txBody>
          <a:bodyPr/>
          <a:lstStyle/>
          <a:p>
            <a:fld id="{334BC7C9-E5C0-A142-A632-8DE2B30CA227}" type="datetimeFigureOut">
              <a:rPr lang="en-US" smtClean="0"/>
              <a:t>8/4/2023</a:t>
            </a:fld>
            <a:endParaRPr lang="en-US"/>
          </a:p>
        </p:txBody>
      </p:sp>
      <p:sp>
        <p:nvSpPr>
          <p:cNvPr id="5" name="Footer Placeholder 4">
            <a:extLst>
              <a:ext uri="{FF2B5EF4-FFF2-40B4-BE49-F238E27FC236}">
                <a16:creationId xmlns:a16="http://schemas.microsoft.com/office/drawing/2014/main" id="{434203A6-4BAF-59C7-0E4A-53207B2838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2EFD3F-6AB8-A16D-3855-92CFF40DBF37}"/>
              </a:ext>
            </a:extLst>
          </p:cNvPr>
          <p:cNvSpPr>
            <a:spLocks noGrp="1"/>
          </p:cNvSpPr>
          <p:nvPr>
            <p:ph type="sldNum" sz="quarter" idx="12"/>
          </p:nvPr>
        </p:nvSpPr>
        <p:spPr/>
        <p:txBody>
          <a:bodyPr/>
          <a:lstStyle/>
          <a:p>
            <a:fld id="{D7A284B6-C64E-2349-956D-5BF2E11FACC6}" type="slidenum">
              <a:rPr lang="en-US" smtClean="0"/>
              <a:t>‹#›</a:t>
            </a:fld>
            <a:endParaRPr lang="en-US"/>
          </a:p>
        </p:txBody>
      </p:sp>
    </p:spTree>
    <p:extLst>
      <p:ext uri="{BB962C8B-B14F-4D97-AF65-F5344CB8AC3E}">
        <p14:creationId xmlns:p14="http://schemas.microsoft.com/office/powerpoint/2010/main" val="223045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44F67-B21E-F5E9-617B-7CA8625D05C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9B949BA-5053-CFD0-C0C5-9B475B4BE09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620C815-3B07-44EB-D144-9D0D0FFDA100}"/>
              </a:ext>
            </a:extLst>
          </p:cNvPr>
          <p:cNvSpPr>
            <a:spLocks noGrp="1"/>
          </p:cNvSpPr>
          <p:nvPr>
            <p:ph type="dt" sz="half" idx="10"/>
          </p:nvPr>
        </p:nvSpPr>
        <p:spPr/>
        <p:txBody>
          <a:bodyPr/>
          <a:lstStyle/>
          <a:p>
            <a:fld id="{334BC7C9-E5C0-A142-A632-8DE2B30CA227}" type="datetimeFigureOut">
              <a:rPr lang="en-US" smtClean="0"/>
              <a:t>8/4/2023</a:t>
            </a:fld>
            <a:endParaRPr lang="en-US"/>
          </a:p>
        </p:txBody>
      </p:sp>
      <p:sp>
        <p:nvSpPr>
          <p:cNvPr id="5" name="Footer Placeholder 4">
            <a:extLst>
              <a:ext uri="{FF2B5EF4-FFF2-40B4-BE49-F238E27FC236}">
                <a16:creationId xmlns:a16="http://schemas.microsoft.com/office/drawing/2014/main" id="{3C330A16-F64A-862E-BF83-718A40276D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560DD3-1A33-B69E-CD8A-1B4DA64CE73D}"/>
              </a:ext>
            </a:extLst>
          </p:cNvPr>
          <p:cNvSpPr>
            <a:spLocks noGrp="1"/>
          </p:cNvSpPr>
          <p:nvPr>
            <p:ph type="sldNum" sz="quarter" idx="12"/>
          </p:nvPr>
        </p:nvSpPr>
        <p:spPr/>
        <p:txBody>
          <a:bodyPr/>
          <a:lstStyle/>
          <a:p>
            <a:fld id="{D7A284B6-C64E-2349-956D-5BF2E11FACC6}" type="slidenum">
              <a:rPr lang="en-US" smtClean="0"/>
              <a:t>‹#›</a:t>
            </a:fld>
            <a:endParaRPr lang="en-US"/>
          </a:p>
        </p:txBody>
      </p:sp>
    </p:spTree>
    <p:extLst>
      <p:ext uri="{BB962C8B-B14F-4D97-AF65-F5344CB8AC3E}">
        <p14:creationId xmlns:p14="http://schemas.microsoft.com/office/powerpoint/2010/main" val="2960931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28776B-7BBC-74C9-3AF8-2B97FA14A6F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5FBBB78-B773-31C6-964E-698DEB6A50C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D139B47-69BB-25A8-021C-35C9488C0AEE}"/>
              </a:ext>
            </a:extLst>
          </p:cNvPr>
          <p:cNvSpPr>
            <a:spLocks noGrp="1"/>
          </p:cNvSpPr>
          <p:nvPr>
            <p:ph type="dt" sz="half" idx="10"/>
          </p:nvPr>
        </p:nvSpPr>
        <p:spPr/>
        <p:txBody>
          <a:bodyPr/>
          <a:lstStyle/>
          <a:p>
            <a:fld id="{334BC7C9-E5C0-A142-A632-8DE2B30CA227}" type="datetimeFigureOut">
              <a:rPr lang="en-US" smtClean="0"/>
              <a:t>8/4/2023</a:t>
            </a:fld>
            <a:endParaRPr lang="en-US"/>
          </a:p>
        </p:txBody>
      </p:sp>
      <p:sp>
        <p:nvSpPr>
          <p:cNvPr id="5" name="Footer Placeholder 4">
            <a:extLst>
              <a:ext uri="{FF2B5EF4-FFF2-40B4-BE49-F238E27FC236}">
                <a16:creationId xmlns:a16="http://schemas.microsoft.com/office/drawing/2014/main" id="{18629C71-A3A0-08F1-E9DD-4D5B83509F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5BC5A7-F995-F5EF-DCD0-6526DA098A69}"/>
              </a:ext>
            </a:extLst>
          </p:cNvPr>
          <p:cNvSpPr>
            <a:spLocks noGrp="1"/>
          </p:cNvSpPr>
          <p:nvPr>
            <p:ph type="sldNum" sz="quarter" idx="12"/>
          </p:nvPr>
        </p:nvSpPr>
        <p:spPr/>
        <p:txBody>
          <a:bodyPr/>
          <a:lstStyle/>
          <a:p>
            <a:fld id="{D7A284B6-C64E-2349-956D-5BF2E11FACC6}" type="slidenum">
              <a:rPr lang="en-US" smtClean="0"/>
              <a:t>‹#›</a:t>
            </a:fld>
            <a:endParaRPr lang="en-US"/>
          </a:p>
        </p:txBody>
      </p:sp>
    </p:spTree>
    <p:extLst>
      <p:ext uri="{BB962C8B-B14F-4D97-AF65-F5344CB8AC3E}">
        <p14:creationId xmlns:p14="http://schemas.microsoft.com/office/powerpoint/2010/main" val="169715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35A2B-CB5F-C5E9-0DB5-A0437826A44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6F87448-A5DA-37A2-EB1A-FB321424212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8A08472-FA6A-EAE5-3D87-16B5BF549385}"/>
              </a:ext>
            </a:extLst>
          </p:cNvPr>
          <p:cNvSpPr>
            <a:spLocks noGrp="1"/>
          </p:cNvSpPr>
          <p:nvPr>
            <p:ph type="dt" sz="half" idx="10"/>
          </p:nvPr>
        </p:nvSpPr>
        <p:spPr/>
        <p:txBody>
          <a:bodyPr/>
          <a:lstStyle/>
          <a:p>
            <a:fld id="{334BC7C9-E5C0-A142-A632-8DE2B30CA227}" type="datetimeFigureOut">
              <a:rPr lang="en-US" smtClean="0"/>
              <a:t>8/4/2023</a:t>
            </a:fld>
            <a:endParaRPr lang="en-US"/>
          </a:p>
        </p:txBody>
      </p:sp>
      <p:sp>
        <p:nvSpPr>
          <p:cNvPr id="5" name="Footer Placeholder 4">
            <a:extLst>
              <a:ext uri="{FF2B5EF4-FFF2-40B4-BE49-F238E27FC236}">
                <a16:creationId xmlns:a16="http://schemas.microsoft.com/office/drawing/2014/main" id="{F82C8EA5-2661-4F57-F5AA-2B965A38BF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939646-5736-40D7-B60D-BC350DFE4F79}"/>
              </a:ext>
            </a:extLst>
          </p:cNvPr>
          <p:cNvSpPr>
            <a:spLocks noGrp="1"/>
          </p:cNvSpPr>
          <p:nvPr>
            <p:ph type="sldNum" sz="quarter" idx="12"/>
          </p:nvPr>
        </p:nvSpPr>
        <p:spPr/>
        <p:txBody>
          <a:bodyPr/>
          <a:lstStyle/>
          <a:p>
            <a:fld id="{D7A284B6-C64E-2349-956D-5BF2E11FACC6}" type="slidenum">
              <a:rPr lang="en-US" smtClean="0"/>
              <a:t>‹#›</a:t>
            </a:fld>
            <a:endParaRPr lang="en-US"/>
          </a:p>
        </p:txBody>
      </p:sp>
    </p:spTree>
    <p:extLst>
      <p:ext uri="{BB962C8B-B14F-4D97-AF65-F5344CB8AC3E}">
        <p14:creationId xmlns:p14="http://schemas.microsoft.com/office/powerpoint/2010/main" val="3753142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89B1E-C9E9-98EE-1FB5-F7F258DA0F8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36ABA6B-D3FC-9AC9-E887-235ACF2715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E9FD4F6-32AF-3761-730C-EBA57AA34B7A}"/>
              </a:ext>
            </a:extLst>
          </p:cNvPr>
          <p:cNvSpPr>
            <a:spLocks noGrp="1"/>
          </p:cNvSpPr>
          <p:nvPr>
            <p:ph type="dt" sz="half" idx="10"/>
          </p:nvPr>
        </p:nvSpPr>
        <p:spPr/>
        <p:txBody>
          <a:bodyPr/>
          <a:lstStyle/>
          <a:p>
            <a:fld id="{334BC7C9-E5C0-A142-A632-8DE2B30CA227}" type="datetimeFigureOut">
              <a:rPr lang="en-US" smtClean="0"/>
              <a:t>8/4/2023</a:t>
            </a:fld>
            <a:endParaRPr lang="en-US"/>
          </a:p>
        </p:txBody>
      </p:sp>
      <p:sp>
        <p:nvSpPr>
          <p:cNvPr id="5" name="Footer Placeholder 4">
            <a:extLst>
              <a:ext uri="{FF2B5EF4-FFF2-40B4-BE49-F238E27FC236}">
                <a16:creationId xmlns:a16="http://schemas.microsoft.com/office/drawing/2014/main" id="{07FBA97E-E647-1C4C-2B01-6B7E6A414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42DC04-00E6-19D1-7990-C295570FFB1A}"/>
              </a:ext>
            </a:extLst>
          </p:cNvPr>
          <p:cNvSpPr>
            <a:spLocks noGrp="1"/>
          </p:cNvSpPr>
          <p:nvPr>
            <p:ph type="sldNum" sz="quarter" idx="12"/>
          </p:nvPr>
        </p:nvSpPr>
        <p:spPr/>
        <p:txBody>
          <a:bodyPr/>
          <a:lstStyle/>
          <a:p>
            <a:fld id="{D7A284B6-C64E-2349-956D-5BF2E11FACC6}" type="slidenum">
              <a:rPr lang="en-US" smtClean="0"/>
              <a:t>‹#›</a:t>
            </a:fld>
            <a:endParaRPr lang="en-US"/>
          </a:p>
        </p:txBody>
      </p:sp>
    </p:spTree>
    <p:extLst>
      <p:ext uri="{BB962C8B-B14F-4D97-AF65-F5344CB8AC3E}">
        <p14:creationId xmlns:p14="http://schemas.microsoft.com/office/powerpoint/2010/main" val="1008966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8F41E-0E19-16AF-B428-9122A525283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E34F2D0-1AFC-83EE-505D-6CB309B02FE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945BD81-F540-46E7-E2F1-8E9FD735EA9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C5558CC-8A06-3FC9-1737-DC8AEF565005}"/>
              </a:ext>
            </a:extLst>
          </p:cNvPr>
          <p:cNvSpPr>
            <a:spLocks noGrp="1"/>
          </p:cNvSpPr>
          <p:nvPr>
            <p:ph type="dt" sz="half" idx="10"/>
          </p:nvPr>
        </p:nvSpPr>
        <p:spPr/>
        <p:txBody>
          <a:bodyPr/>
          <a:lstStyle/>
          <a:p>
            <a:fld id="{334BC7C9-E5C0-A142-A632-8DE2B30CA227}" type="datetimeFigureOut">
              <a:rPr lang="en-US" smtClean="0"/>
              <a:t>8/4/2023</a:t>
            </a:fld>
            <a:endParaRPr lang="en-US"/>
          </a:p>
        </p:txBody>
      </p:sp>
      <p:sp>
        <p:nvSpPr>
          <p:cNvPr id="6" name="Footer Placeholder 5">
            <a:extLst>
              <a:ext uri="{FF2B5EF4-FFF2-40B4-BE49-F238E27FC236}">
                <a16:creationId xmlns:a16="http://schemas.microsoft.com/office/drawing/2014/main" id="{FE282CBB-9661-0A82-A43E-295E939CC9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3134CB-55D1-2AE5-678D-DEF2AC10B39D}"/>
              </a:ext>
            </a:extLst>
          </p:cNvPr>
          <p:cNvSpPr>
            <a:spLocks noGrp="1"/>
          </p:cNvSpPr>
          <p:nvPr>
            <p:ph type="sldNum" sz="quarter" idx="12"/>
          </p:nvPr>
        </p:nvSpPr>
        <p:spPr/>
        <p:txBody>
          <a:bodyPr/>
          <a:lstStyle/>
          <a:p>
            <a:fld id="{D7A284B6-C64E-2349-956D-5BF2E11FACC6}" type="slidenum">
              <a:rPr lang="en-US" smtClean="0"/>
              <a:t>‹#›</a:t>
            </a:fld>
            <a:endParaRPr lang="en-US"/>
          </a:p>
        </p:txBody>
      </p:sp>
    </p:spTree>
    <p:extLst>
      <p:ext uri="{BB962C8B-B14F-4D97-AF65-F5344CB8AC3E}">
        <p14:creationId xmlns:p14="http://schemas.microsoft.com/office/powerpoint/2010/main" val="2328314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266F5-E98E-D8BE-591A-4BFE86ABF3C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643A582-6AC5-8922-E6DE-60B1FA582E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770BEB4-4966-38F3-EBA0-F42DCBBCFD9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EE7D187-AF7F-5BDB-C121-715DEA902F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EE24EDE-FE52-7DA4-482C-D8EF9B381F3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E1BFFA2-3562-C2C5-3591-1DCC9253CD48}"/>
              </a:ext>
            </a:extLst>
          </p:cNvPr>
          <p:cNvSpPr>
            <a:spLocks noGrp="1"/>
          </p:cNvSpPr>
          <p:nvPr>
            <p:ph type="dt" sz="half" idx="10"/>
          </p:nvPr>
        </p:nvSpPr>
        <p:spPr/>
        <p:txBody>
          <a:bodyPr/>
          <a:lstStyle/>
          <a:p>
            <a:fld id="{334BC7C9-E5C0-A142-A632-8DE2B30CA227}" type="datetimeFigureOut">
              <a:rPr lang="en-US" smtClean="0"/>
              <a:t>8/4/2023</a:t>
            </a:fld>
            <a:endParaRPr lang="en-US"/>
          </a:p>
        </p:txBody>
      </p:sp>
      <p:sp>
        <p:nvSpPr>
          <p:cNvPr id="8" name="Footer Placeholder 7">
            <a:extLst>
              <a:ext uri="{FF2B5EF4-FFF2-40B4-BE49-F238E27FC236}">
                <a16:creationId xmlns:a16="http://schemas.microsoft.com/office/drawing/2014/main" id="{BD0DF2C0-FF7C-B512-AD0B-7B4040EEB5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17CCE4-DBE1-E9DC-AD1E-DC4AFE112B17}"/>
              </a:ext>
            </a:extLst>
          </p:cNvPr>
          <p:cNvSpPr>
            <a:spLocks noGrp="1"/>
          </p:cNvSpPr>
          <p:nvPr>
            <p:ph type="sldNum" sz="quarter" idx="12"/>
          </p:nvPr>
        </p:nvSpPr>
        <p:spPr/>
        <p:txBody>
          <a:bodyPr/>
          <a:lstStyle/>
          <a:p>
            <a:fld id="{D7A284B6-C64E-2349-956D-5BF2E11FACC6}" type="slidenum">
              <a:rPr lang="en-US" smtClean="0"/>
              <a:t>‹#›</a:t>
            </a:fld>
            <a:endParaRPr lang="en-US"/>
          </a:p>
        </p:txBody>
      </p:sp>
    </p:spTree>
    <p:extLst>
      <p:ext uri="{BB962C8B-B14F-4D97-AF65-F5344CB8AC3E}">
        <p14:creationId xmlns:p14="http://schemas.microsoft.com/office/powerpoint/2010/main" val="4259292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BA11C-1269-E53A-AAC2-2FA1D442F70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EED4CA0-5B4A-4D3F-BCA2-BABA32D4FE85}"/>
              </a:ext>
            </a:extLst>
          </p:cNvPr>
          <p:cNvSpPr>
            <a:spLocks noGrp="1"/>
          </p:cNvSpPr>
          <p:nvPr>
            <p:ph type="dt" sz="half" idx="10"/>
          </p:nvPr>
        </p:nvSpPr>
        <p:spPr/>
        <p:txBody>
          <a:bodyPr/>
          <a:lstStyle/>
          <a:p>
            <a:fld id="{334BC7C9-E5C0-A142-A632-8DE2B30CA227}" type="datetimeFigureOut">
              <a:rPr lang="en-US" smtClean="0"/>
              <a:t>8/4/2023</a:t>
            </a:fld>
            <a:endParaRPr lang="en-US"/>
          </a:p>
        </p:txBody>
      </p:sp>
      <p:sp>
        <p:nvSpPr>
          <p:cNvPr id="4" name="Footer Placeholder 3">
            <a:extLst>
              <a:ext uri="{FF2B5EF4-FFF2-40B4-BE49-F238E27FC236}">
                <a16:creationId xmlns:a16="http://schemas.microsoft.com/office/drawing/2014/main" id="{D8B76190-8856-4D38-00EB-0F10512E76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99B28F-B111-D7EE-3D3A-FCBA4D261D41}"/>
              </a:ext>
            </a:extLst>
          </p:cNvPr>
          <p:cNvSpPr>
            <a:spLocks noGrp="1"/>
          </p:cNvSpPr>
          <p:nvPr>
            <p:ph type="sldNum" sz="quarter" idx="12"/>
          </p:nvPr>
        </p:nvSpPr>
        <p:spPr/>
        <p:txBody>
          <a:bodyPr/>
          <a:lstStyle/>
          <a:p>
            <a:fld id="{D7A284B6-C64E-2349-956D-5BF2E11FACC6}" type="slidenum">
              <a:rPr lang="en-US" smtClean="0"/>
              <a:t>‹#›</a:t>
            </a:fld>
            <a:endParaRPr lang="en-US"/>
          </a:p>
        </p:txBody>
      </p:sp>
    </p:spTree>
    <p:extLst>
      <p:ext uri="{BB962C8B-B14F-4D97-AF65-F5344CB8AC3E}">
        <p14:creationId xmlns:p14="http://schemas.microsoft.com/office/powerpoint/2010/main" val="263208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4312ED-28AD-DC28-F27F-467D76BA2E75}"/>
              </a:ext>
            </a:extLst>
          </p:cNvPr>
          <p:cNvSpPr>
            <a:spLocks noGrp="1"/>
          </p:cNvSpPr>
          <p:nvPr>
            <p:ph type="dt" sz="half" idx="10"/>
          </p:nvPr>
        </p:nvSpPr>
        <p:spPr/>
        <p:txBody>
          <a:bodyPr/>
          <a:lstStyle/>
          <a:p>
            <a:fld id="{334BC7C9-E5C0-A142-A632-8DE2B30CA227}" type="datetimeFigureOut">
              <a:rPr lang="en-US" smtClean="0"/>
              <a:t>8/4/2023</a:t>
            </a:fld>
            <a:endParaRPr lang="en-US"/>
          </a:p>
        </p:txBody>
      </p:sp>
      <p:sp>
        <p:nvSpPr>
          <p:cNvPr id="3" name="Footer Placeholder 2">
            <a:extLst>
              <a:ext uri="{FF2B5EF4-FFF2-40B4-BE49-F238E27FC236}">
                <a16:creationId xmlns:a16="http://schemas.microsoft.com/office/drawing/2014/main" id="{623C5ABF-1CFC-39E7-1CA9-183159A32F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CC2FBD-2337-F077-7123-7AD4CC225BFC}"/>
              </a:ext>
            </a:extLst>
          </p:cNvPr>
          <p:cNvSpPr>
            <a:spLocks noGrp="1"/>
          </p:cNvSpPr>
          <p:nvPr>
            <p:ph type="sldNum" sz="quarter" idx="12"/>
          </p:nvPr>
        </p:nvSpPr>
        <p:spPr/>
        <p:txBody>
          <a:bodyPr/>
          <a:lstStyle/>
          <a:p>
            <a:fld id="{D7A284B6-C64E-2349-956D-5BF2E11FACC6}" type="slidenum">
              <a:rPr lang="en-US" smtClean="0"/>
              <a:t>‹#›</a:t>
            </a:fld>
            <a:endParaRPr lang="en-US"/>
          </a:p>
        </p:txBody>
      </p:sp>
    </p:spTree>
    <p:extLst>
      <p:ext uri="{BB962C8B-B14F-4D97-AF65-F5344CB8AC3E}">
        <p14:creationId xmlns:p14="http://schemas.microsoft.com/office/powerpoint/2010/main" val="222655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4D9FF-CE19-F0FD-A5F1-1BBC0EF421D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B9C82C3-4003-091F-5857-41729F03DE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FB90458-083E-EAA9-C7A3-324E2B8DEA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30EA976-32DC-0B95-1450-E36D0514C425}"/>
              </a:ext>
            </a:extLst>
          </p:cNvPr>
          <p:cNvSpPr>
            <a:spLocks noGrp="1"/>
          </p:cNvSpPr>
          <p:nvPr>
            <p:ph type="dt" sz="half" idx="10"/>
          </p:nvPr>
        </p:nvSpPr>
        <p:spPr/>
        <p:txBody>
          <a:bodyPr/>
          <a:lstStyle/>
          <a:p>
            <a:fld id="{334BC7C9-E5C0-A142-A632-8DE2B30CA227}" type="datetimeFigureOut">
              <a:rPr lang="en-US" smtClean="0"/>
              <a:t>8/4/2023</a:t>
            </a:fld>
            <a:endParaRPr lang="en-US"/>
          </a:p>
        </p:txBody>
      </p:sp>
      <p:sp>
        <p:nvSpPr>
          <p:cNvPr id="6" name="Footer Placeholder 5">
            <a:extLst>
              <a:ext uri="{FF2B5EF4-FFF2-40B4-BE49-F238E27FC236}">
                <a16:creationId xmlns:a16="http://schemas.microsoft.com/office/drawing/2014/main" id="{D9A38127-F783-F608-1832-E31A162AE9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BEA8B2-9CF1-CC5F-7ED3-E0F94430A0D7}"/>
              </a:ext>
            </a:extLst>
          </p:cNvPr>
          <p:cNvSpPr>
            <a:spLocks noGrp="1"/>
          </p:cNvSpPr>
          <p:nvPr>
            <p:ph type="sldNum" sz="quarter" idx="12"/>
          </p:nvPr>
        </p:nvSpPr>
        <p:spPr/>
        <p:txBody>
          <a:bodyPr/>
          <a:lstStyle/>
          <a:p>
            <a:fld id="{D7A284B6-C64E-2349-956D-5BF2E11FACC6}" type="slidenum">
              <a:rPr lang="en-US" smtClean="0"/>
              <a:t>‹#›</a:t>
            </a:fld>
            <a:endParaRPr lang="en-US"/>
          </a:p>
        </p:txBody>
      </p:sp>
    </p:spTree>
    <p:extLst>
      <p:ext uri="{BB962C8B-B14F-4D97-AF65-F5344CB8AC3E}">
        <p14:creationId xmlns:p14="http://schemas.microsoft.com/office/powerpoint/2010/main" val="3884931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6AF4D-D247-1C8D-A023-0584E77F55D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81ACF8C-49E4-65C2-2EB6-D4E89A3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B8392A-BE3E-4748-E400-D0BE45E39A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ADF13F1-2E83-C730-345F-26273A6F210E}"/>
              </a:ext>
            </a:extLst>
          </p:cNvPr>
          <p:cNvSpPr>
            <a:spLocks noGrp="1"/>
          </p:cNvSpPr>
          <p:nvPr>
            <p:ph type="dt" sz="half" idx="10"/>
          </p:nvPr>
        </p:nvSpPr>
        <p:spPr/>
        <p:txBody>
          <a:bodyPr/>
          <a:lstStyle/>
          <a:p>
            <a:fld id="{334BC7C9-E5C0-A142-A632-8DE2B30CA227}" type="datetimeFigureOut">
              <a:rPr lang="en-US" smtClean="0"/>
              <a:t>8/4/2023</a:t>
            </a:fld>
            <a:endParaRPr lang="en-US"/>
          </a:p>
        </p:txBody>
      </p:sp>
      <p:sp>
        <p:nvSpPr>
          <p:cNvPr id="6" name="Footer Placeholder 5">
            <a:extLst>
              <a:ext uri="{FF2B5EF4-FFF2-40B4-BE49-F238E27FC236}">
                <a16:creationId xmlns:a16="http://schemas.microsoft.com/office/drawing/2014/main" id="{4C6D61FB-0318-7979-50DE-AD784D4423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A77126-B001-97B7-21F7-02ADB4E4F906}"/>
              </a:ext>
            </a:extLst>
          </p:cNvPr>
          <p:cNvSpPr>
            <a:spLocks noGrp="1"/>
          </p:cNvSpPr>
          <p:nvPr>
            <p:ph type="sldNum" sz="quarter" idx="12"/>
          </p:nvPr>
        </p:nvSpPr>
        <p:spPr/>
        <p:txBody>
          <a:bodyPr/>
          <a:lstStyle/>
          <a:p>
            <a:fld id="{D7A284B6-C64E-2349-956D-5BF2E11FACC6}" type="slidenum">
              <a:rPr lang="en-US" smtClean="0"/>
              <a:t>‹#›</a:t>
            </a:fld>
            <a:endParaRPr lang="en-US"/>
          </a:p>
        </p:txBody>
      </p:sp>
    </p:spTree>
    <p:extLst>
      <p:ext uri="{BB962C8B-B14F-4D97-AF65-F5344CB8AC3E}">
        <p14:creationId xmlns:p14="http://schemas.microsoft.com/office/powerpoint/2010/main" val="3870260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2D30F3-00D8-18C4-7A5C-796E5C05F8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7F1FED2-585B-8E30-C50A-EEDCB6DE0C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8504BC7-1EEF-B775-CAA7-6279A5B813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4BC7C9-E5C0-A142-A632-8DE2B30CA227}" type="datetimeFigureOut">
              <a:rPr lang="en-US" smtClean="0"/>
              <a:t>8/4/2023</a:t>
            </a:fld>
            <a:endParaRPr lang="en-US"/>
          </a:p>
        </p:txBody>
      </p:sp>
      <p:sp>
        <p:nvSpPr>
          <p:cNvPr id="5" name="Footer Placeholder 4">
            <a:extLst>
              <a:ext uri="{FF2B5EF4-FFF2-40B4-BE49-F238E27FC236}">
                <a16:creationId xmlns:a16="http://schemas.microsoft.com/office/drawing/2014/main" id="{65866166-8BD1-B998-76BD-D2EED34E37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BE05CB-9A3B-9B59-EB66-BEE879F97C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284B6-C64E-2349-956D-5BF2E11FACC6}" type="slidenum">
              <a:rPr lang="en-US" smtClean="0"/>
              <a:t>‹#›</a:t>
            </a:fld>
            <a:endParaRPr lang="en-US"/>
          </a:p>
        </p:txBody>
      </p:sp>
    </p:spTree>
    <p:extLst>
      <p:ext uri="{BB962C8B-B14F-4D97-AF65-F5344CB8AC3E}">
        <p14:creationId xmlns:p14="http://schemas.microsoft.com/office/powerpoint/2010/main" val="1463181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1.jpg"/><Relationship Id="rId2" Type="http://schemas.openxmlformats.org/officeDocument/2006/relationships/image" Target="../media/image2.emf"/><Relationship Id="rId1" Type="http://schemas.openxmlformats.org/officeDocument/2006/relationships/slideLayout" Target="../slideLayouts/slideLayout7.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0F92318-0CB4-44F5-A848-D6E7A21590E9}" type="slidenum">
              <a:rPr lang="en-IN" smtClean="0"/>
              <a:t>1</a:t>
            </a:fld>
            <a:endParaRPr lang="en-IN"/>
          </a:p>
        </p:txBody>
      </p:sp>
      <p:sp>
        <p:nvSpPr>
          <p:cNvPr id="2" name="Rectangle 1">
            <a:extLst>
              <a:ext uri="{FF2B5EF4-FFF2-40B4-BE49-F238E27FC236}">
                <a16:creationId xmlns:a16="http://schemas.microsoft.com/office/drawing/2014/main" id="{141D76FA-320A-8945-93EF-AB7F96C85C5F}"/>
              </a:ext>
            </a:extLst>
          </p:cNvPr>
          <p:cNvSpPr/>
          <p:nvPr/>
        </p:nvSpPr>
        <p:spPr>
          <a:xfrm>
            <a:off x="0" y="0"/>
            <a:ext cx="12190476" cy="5486400"/>
          </a:xfrm>
          <a:prstGeom prst="rect">
            <a:avLst/>
          </a:prstGeom>
          <a:solidFill>
            <a:srgbClr val="367D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14A736D-D94A-EB46-AD08-11142924C6DA}"/>
              </a:ext>
            </a:extLst>
          </p:cNvPr>
          <p:cNvSpPr/>
          <p:nvPr/>
        </p:nvSpPr>
        <p:spPr>
          <a:xfrm>
            <a:off x="0" y="5486400"/>
            <a:ext cx="12192000" cy="1371600"/>
          </a:xfrm>
          <a:prstGeom prst="rect">
            <a:avLst/>
          </a:prstGeom>
          <a:solidFill>
            <a:srgbClr val="4550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ED203"/>
                </a:solidFill>
              </a:rPr>
              <a:t>By: Adv Puneet Agrawal, ALA Legal</a:t>
            </a:r>
            <a:endParaRPr lang="en-US" sz="3000" dirty="0">
              <a:solidFill>
                <a:srgbClr val="FED203"/>
              </a:solidFill>
              <a:hlinkClick r:id="" action="ppaction://noaction">
                <a:extLst>
                  <a:ext uri="{A12FA001-AC4F-418D-AE19-62706E023703}">
                    <ahyp:hlinkClr xmlns:ahyp="http://schemas.microsoft.com/office/drawing/2018/hyperlinkcolor" val="tx"/>
                  </a:ext>
                </a:extLst>
              </a:hlinkClick>
            </a:endParaRPr>
          </a:p>
        </p:txBody>
      </p:sp>
      <p:sp>
        <p:nvSpPr>
          <p:cNvPr id="10" name="TextBox 9">
            <a:extLst>
              <a:ext uri="{FF2B5EF4-FFF2-40B4-BE49-F238E27FC236}">
                <a16:creationId xmlns:a16="http://schemas.microsoft.com/office/drawing/2014/main" id="{6671F9CD-483E-2B40-A0D5-25BE6C9BFE32}"/>
              </a:ext>
            </a:extLst>
          </p:cNvPr>
          <p:cNvSpPr txBox="1"/>
          <p:nvPr/>
        </p:nvSpPr>
        <p:spPr>
          <a:xfrm>
            <a:off x="738454" y="0"/>
            <a:ext cx="10713567" cy="5016758"/>
          </a:xfrm>
          <a:prstGeom prst="rect">
            <a:avLst/>
          </a:prstGeom>
          <a:noFill/>
        </p:spPr>
        <p:txBody>
          <a:bodyPr wrap="square" rtlCol="0">
            <a:spAutoFit/>
          </a:bodyPr>
          <a:lstStyle/>
          <a:p>
            <a:pPr algn="ctr"/>
            <a:r>
              <a:rPr lang="en-US" sz="8000" b="1" dirty="0">
                <a:solidFill>
                  <a:schemeClr val="bg1"/>
                </a:solidFill>
                <a:latin typeface="Tw Cen MT Condensed" panose="020B0606020104020203" pitchFamily="34" charset="0"/>
              </a:rPr>
              <a:t>Composite Supply, Mixed Supply and Principal Supply</a:t>
            </a:r>
          </a:p>
          <a:p>
            <a:pPr algn="ctr"/>
            <a:endParaRPr lang="en-US" sz="8000" b="1" dirty="0">
              <a:solidFill>
                <a:schemeClr val="bg1"/>
              </a:solidFill>
              <a:latin typeface="Tw Cen MT Condensed" panose="020B0606020104020203" pitchFamily="34" charset="0"/>
            </a:endParaRPr>
          </a:p>
          <a:p>
            <a:pPr algn="ctr"/>
            <a:r>
              <a:rPr lang="en-US" sz="8000" b="1" dirty="0">
                <a:solidFill>
                  <a:schemeClr val="bg1"/>
                </a:solidFill>
                <a:latin typeface="Tw Cen MT Condensed" panose="020B0606020104020203" pitchFamily="34" charset="0"/>
              </a:rPr>
              <a:t>Intermediary Services</a:t>
            </a:r>
            <a:endParaRPr lang="en-US" sz="4000" b="1" dirty="0">
              <a:solidFill>
                <a:schemeClr val="bg1"/>
              </a:solidFill>
              <a:latin typeface="Tw Cen MT Condensed" panose="020B0606020104020203" pitchFamily="34" charset="0"/>
            </a:endParaRPr>
          </a:p>
        </p:txBody>
      </p:sp>
    </p:spTree>
    <p:extLst>
      <p:ext uri="{BB962C8B-B14F-4D97-AF65-F5344CB8AC3E}">
        <p14:creationId xmlns:p14="http://schemas.microsoft.com/office/powerpoint/2010/main" val="1011201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10</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301327"/>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2.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Test of Dominant Intention</a:t>
            </a:r>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F7574A8-FECE-4C4E-8319-318F55DEBC99}"/>
              </a:ext>
            </a:extLst>
          </p:cNvPr>
          <p:cNvSpPr/>
          <p:nvPr/>
        </p:nvSpPr>
        <p:spPr>
          <a:xfrm>
            <a:off x="385511" y="1935417"/>
            <a:ext cx="11420978" cy="3170099"/>
          </a:xfrm>
          <a:prstGeom prst="rect">
            <a:avLst/>
          </a:prstGeom>
        </p:spPr>
        <p:txBody>
          <a:bodyPr wrap="square">
            <a:spAutoFit/>
          </a:bodyPr>
          <a:lstStyle/>
          <a:p>
            <a:pPr marR="0" algn="just"/>
            <a:r>
              <a:rPr lang="en-US" sz="2000" b="1" dirty="0">
                <a:latin typeface="Times New Roman" panose="02020603050405020304" pitchFamily="18" charset="0"/>
                <a:ea typeface="Times New Roman" panose="02020603050405020304" pitchFamily="18" charset="0"/>
                <a:cs typeface="Times New Roman" panose="02020603050405020304" pitchFamily="18" charset="0"/>
              </a:rPr>
              <a:t>Learnings</a:t>
            </a:r>
          </a:p>
          <a:p>
            <a:pPr marR="0" algn="just"/>
            <a:endPar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For being a composite supply, test of “natural bundle” is analyzed based on </a:t>
            </a:r>
            <a:r>
              <a:rPr lang="en-US" sz="2000" dirty="0">
                <a:solidFill>
                  <a:srgbClr val="367DA2"/>
                </a:solidFill>
                <a:latin typeface="Times New Roman" panose="02020603050405020304" pitchFamily="18" charset="0"/>
                <a:ea typeface="Calibri" panose="020F0502020204030204" pitchFamily="34" charset="0"/>
                <a:cs typeface="Times New Roman" panose="02020603050405020304" pitchFamily="18" charset="0"/>
              </a:rPr>
              <a:t>market scenario</a:t>
            </a:r>
          </a:p>
          <a:p>
            <a:pPr marL="342900" marR="0" lvl="0" indent="-342900" algn="just">
              <a:buFont typeface="Symbol" panose="05050102010706020507" pitchFamily="18"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For being a Principal Supply, various factors are seen:</a:t>
            </a:r>
          </a:p>
          <a:p>
            <a:pPr marL="800100" lvl="1" indent="-342900" algn="just">
              <a:buFont typeface="Symbol" panose="05050102010706020507" pitchFamily="18"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For being a Principal Supply, various factors are seen:</a:t>
            </a:r>
          </a:p>
          <a:p>
            <a:pPr marL="1200150" lvl="2" indent="-285750" algn="just">
              <a:buFont typeface="Courier New" panose="02070309020205020404" pitchFamily="49" charset="0"/>
              <a:buChar char="o"/>
            </a:pPr>
            <a:r>
              <a:rPr lang="en-US" sz="2000" dirty="0">
                <a:latin typeface="Times New Roman" panose="02020603050405020304" pitchFamily="18" charset="0"/>
                <a:ea typeface="Calibri" panose="020F0502020204030204" pitchFamily="34" charset="0"/>
                <a:cs typeface="Times New Roman" panose="02020603050405020304" pitchFamily="18" charset="0"/>
              </a:rPr>
              <a:t>Pre-dominance of supply in composite supply </a:t>
            </a:r>
          </a:p>
          <a:p>
            <a:pPr marL="1657350" lvl="3" indent="-285750" algn="just">
              <a:buFont typeface="Courier New" panose="02070309020205020404" pitchFamily="49" charset="0"/>
              <a:buChar char="o"/>
            </a:pPr>
            <a:r>
              <a:rPr lang="en-US" sz="2000" dirty="0">
                <a:solidFill>
                  <a:srgbClr val="367DA2"/>
                </a:solidFill>
                <a:latin typeface="Times New Roman" panose="02020603050405020304" pitchFamily="18" charset="0"/>
                <a:ea typeface="Calibri" panose="020F0502020204030204" pitchFamily="34" charset="0"/>
                <a:cs typeface="Times New Roman" panose="02020603050405020304" pitchFamily="18" charset="0"/>
              </a:rPr>
              <a:t>Judgment: BSNL vs UOI (2006) 3 SCC 1</a:t>
            </a:r>
          </a:p>
          <a:p>
            <a:pPr marL="1200150" lvl="2" indent="-285750" algn="just">
              <a:buFont typeface="Courier New" panose="02070309020205020404" pitchFamily="49" charset="0"/>
              <a:buChar char="o"/>
            </a:pPr>
            <a:r>
              <a:rPr lang="en-US" sz="2000" dirty="0">
                <a:latin typeface="Times New Roman" panose="02020603050405020304" pitchFamily="18" charset="0"/>
                <a:ea typeface="Calibri" panose="020F0502020204030204" pitchFamily="34" charset="0"/>
                <a:cs typeface="Times New Roman" panose="02020603050405020304" pitchFamily="18" charset="0"/>
              </a:rPr>
              <a:t>Other supply must be an ancillary i.e., it does not constitute an aim in itself but for better enjoyment of principal service supplied.</a:t>
            </a:r>
          </a:p>
          <a:p>
            <a:pPr marL="1657350" lvl="3" indent="-285750" algn="just">
              <a:buFont typeface="Courier New" panose="02070309020205020404" pitchFamily="49" charset="0"/>
              <a:buChar char="o"/>
            </a:pPr>
            <a:r>
              <a:rPr lang="en-US" sz="2000" dirty="0">
                <a:solidFill>
                  <a:srgbClr val="367DA2"/>
                </a:solidFill>
                <a:latin typeface="Times New Roman" panose="02020603050405020304" pitchFamily="18" charset="0"/>
                <a:ea typeface="Calibri" panose="020F0502020204030204" pitchFamily="34" charset="0"/>
                <a:cs typeface="Times New Roman" panose="02020603050405020304" pitchFamily="18" charset="0"/>
              </a:rPr>
              <a:t>Judgment: Card Protection Plan Ltd Vs Commissioner of Customs &amp; Excise- ECJ (C-349/96)</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black and yellow logo&#10;&#10;Description automatically generated">
            <a:extLst>
              <a:ext uri="{FF2B5EF4-FFF2-40B4-BE49-F238E27FC236}">
                <a16:creationId xmlns:a16="http://schemas.microsoft.com/office/drawing/2014/main" id="{AF3E55A2-D5AB-1529-4F50-6929483AFD12}"/>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119426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11</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301327"/>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3.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Impact of Statute applicable on Supplies made</a:t>
            </a:r>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F7574A8-FECE-4C4E-8319-318F55DEBC99}"/>
              </a:ext>
            </a:extLst>
          </p:cNvPr>
          <p:cNvSpPr/>
          <p:nvPr/>
        </p:nvSpPr>
        <p:spPr>
          <a:xfrm>
            <a:off x="385511" y="1768375"/>
            <a:ext cx="11420978" cy="4524315"/>
          </a:xfrm>
          <a:prstGeom prst="rect">
            <a:avLst/>
          </a:prstGeom>
        </p:spPr>
        <p:txBody>
          <a:bodyPr wrap="square">
            <a:spAutoFit/>
          </a:bodyPr>
          <a:lstStyle/>
          <a:p>
            <a:pPr marR="0" algn="just"/>
            <a:r>
              <a:rPr lang="en-US" b="1" dirty="0">
                <a:latin typeface="Times New Roman" panose="02020603050405020304" pitchFamily="18" charset="0"/>
                <a:ea typeface="Times New Roman" panose="02020603050405020304" pitchFamily="18" charset="0"/>
                <a:cs typeface="Times New Roman" panose="02020603050405020304" pitchFamily="18" charset="0"/>
              </a:rPr>
              <a:t>Facts of the Case</a:t>
            </a:r>
            <a:endPar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r>
              <a:rPr lang="en-IN" dirty="0">
                <a:latin typeface="Times New Roman" panose="02020603050405020304" pitchFamily="18" charset="0"/>
                <a:cs typeface="Times New Roman" panose="02020603050405020304" pitchFamily="18" charset="0"/>
              </a:rPr>
              <a:t>Registration, testing charges, disconnection charges and Meter Rent recovered by the </a:t>
            </a:r>
            <a:r>
              <a:rPr lang="en-IN" dirty="0" err="1">
                <a:latin typeface="Times New Roman" panose="02020603050405020304" pitchFamily="18" charset="0"/>
                <a:cs typeface="Times New Roman" panose="02020603050405020304" pitchFamily="18" charset="0"/>
              </a:rPr>
              <a:t>assessee’s</a:t>
            </a:r>
            <a:r>
              <a:rPr lang="en-IN" dirty="0">
                <a:latin typeface="Times New Roman" panose="02020603050405020304" pitchFamily="18" charset="0"/>
                <a:cs typeface="Times New Roman" panose="02020603050405020304" pitchFamily="18" charset="0"/>
              </a:rPr>
              <a:t> engaged in business of distribution of electricity.</a:t>
            </a:r>
          </a:p>
          <a:p>
            <a:pPr marR="0" lvl="0" algn="just"/>
            <a:endParaRPr lang="en-IN" dirty="0">
              <a:latin typeface="Times New Roman" panose="02020603050405020304" pitchFamily="18" charset="0"/>
              <a:ea typeface="Times New Roman" panose="02020603050405020304" pitchFamily="18" charset="0"/>
              <a:cs typeface="Times New Roman" panose="02020603050405020304" pitchFamily="18" charset="0"/>
            </a:endParaRPr>
          </a:p>
          <a:p>
            <a:pPr marR="0" lvl="0" algn="just"/>
            <a:r>
              <a:rPr lang="en-IN" b="1" dirty="0">
                <a:latin typeface="Times New Roman" panose="02020603050405020304" pitchFamily="18" charset="0"/>
                <a:ea typeface="Times New Roman" panose="02020603050405020304" pitchFamily="18" charset="0"/>
                <a:cs typeface="Times New Roman" panose="02020603050405020304" pitchFamily="18" charset="0"/>
              </a:rPr>
              <a:t>Issue</a:t>
            </a:r>
          </a:p>
          <a:p>
            <a:pPr marL="342900" marR="0" lvl="0" indent="-342900" algn="jus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Whether supply of “transmission or distribution of electricity” service would be a principal supply and hence, above mentioned charges would also be exempt?</a:t>
            </a:r>
          </a:p>
          <a:p>
            <a:pPr marR="0" lvl="0" algn="just"/>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R="0" lvl="0" algn="just"/>
            <a:r>
              <a:rPr lang="en-US" b="1" dirty="0">
                <a:latin typeface="Times New Roman" panose="02020603050405020304" pitchFamily="18" charset="0"/>
                <a:ea typeface="Times New Roman" panose="02020603050405020304" pitchFamily="18" charset="0"/>
                <a:cs typeface="Times New Roman" panose="02020603050405020304" pitchFamily="18" charset="0"/>
              </a:rPr>
              <a:t>Decision</a:t>
            </a:r>
          </a:p>
          <a:p>
            <a:pPr marL="285750" lvl="0" indent="-285750" algn="just">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Such service is an essential activity having direct and close nexus with transmission and distribution of electricity. </a:t>
            </a:r>
          </a:p>
          <a:p>
            <a:pPr marL="285750" lvl="0" indent="-285750" algn="just">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Any line which is used for carrying electricity for any purpose as well as any apparatus connected to any such line for the purpose of carrying electricity is mandatorily required to be provided to the consumer by the licensee.</a:t>
            </a:r>
          </a:p>
          <a:p>
            <a:pPr lvl="0" algn="r"/>
            <a:r>
              <a:rPr lang="en-IN" dirty="0">
                <a:latin typeface="Times New Roman" panose="02020603050405020304" pitchFamily="18" charset="0"/>
                <a:cs typeface="Times New Roman" panose="02020603050405020304" pitchFamily="18" charset="0"/>
              </a:rPr>
              <a:t>[Section 43(2) read with sec 2(22) of the Electricity Act]</a:t>
            </a:r>
          </a:p>
          <a:p>
            <a:pPr marL="285750" lvl="0" indent="-285750" algn="just" defTabSz="457200">
              <a:buFont typeface="Arial" panose="020B0604020202020204" pitchFamily="34" charset="0"/>
              <a:buChar char="•"/>
              <a:defRPr/>
            </a:pPr>
            <a:r>
              <a:rPr lang="en-IN" dirty="0">
                <a:latin typeface="Times New Roman" panose="02020603050405020304" pitchFamily="18" charset="0"/>
                <a:cs typeface="Times New Roman" panose="02020603050405020304" pitchFamily="18" charset="0"/>
              </a:rPr>
              <a:t>Therefore, providing electric line and electric plant are elements of service which are naturally bundled in the ordinary course of business, with the single service of transmission and distribution of electricity which gives the bundle its essential character. </a:t>
            </a:r>
            <a:endParaRPr lang="en-US"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black and yellow logo&#10;&#10;Description automatically generated">
            <a:extLst>
              <a:ext uri="{FF2B5EF4-FFF2-40B4-BE49-F238E27FC236}">
                <a16:creationId xmlns:a16="http://schemas.microsoft.com/office/drawing/2014/main" id="{3F9155D3-B9E8-4273-ED01-A5E16612F6CD}"/>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326320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12</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301327"/>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3.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Impact of Statute applicable on Supplies made</a:t>
            </a:r>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F7574A8-FECE-4C4E-8319-318F55DEBC99}"/>
              </a:ext>
            </a:extLst>
          </p:cNvPr>
          <p:cNvSpPr/>
          <p:nvPr/>
        </p:nvSpPr>
        <p:spPr>
          <a:xfrm>
            <a:off x="385511" y="1768375"/>
            <a:ext cx="11420978" cy="923330"/>
          </a:xfrm>
          <a:prstGeom prst="rect">
            <a:avLst/>
          </a:prstGeom>
        </p:spPr>
        <p:txBody>
          <a:bodyPr wrap="square">
            <a:spAutoFit/>
          </a:bodyPr>
          <a:lstStyle/>
          <a:p>
            <a:pPr marR="0" algn="just"/>
            <a:r>
              <a:rPr lang="en-US" b="1" dirty="0">
                <a:latin typeface="Times New Roman" panose="02020603050405020304" pitchFamily="18" charset="0"/>
                <a:ea typeface="Times New Roman" panose="02020603050405020304" pitchFamily="18" charset="0"/>
                <a:cs typeface="Times New Roman" panose="02020603050405020304" pitchFamily="18" charset="0"/>
              </a:rPr>
              <a:t>Learning</a:t>
            </a:r>
            <a:endPar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The regulatory requirements are also an important factor to determine whether an activity is ancillary to another.</a:t>
            </a:r>
            <a:endParaRPr lang="en-IN" dirty="0">
              <a:latin typeface="Times New Roman" panose="02020603050405020304" pitchFamily="18" charset="0"/>
              <a:cs typeface="Times New Roman" panose="02020603050405020304" pitchFamily="18" charset="0"/>
            </a:endParaRPr>
          </a:p>
          <a:p>
            <a:pPr marR="0" lvl="0" algn="just"/>
            <a:endParaRPr lang="en-IN"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black and yellow logo&#10;&#10;Description automatically generated">
            <a:extLst>
              <a:ext uri="{FF2B5EF4-FFF2-40B4-BE49-F238E27FC236}">
                <a16:creationId xmlns:a16="http://schemas.microsoft.com/office/drawing/2014/main" id="{7559133F-5C87-6CE6-0F5B-915263D2DC49}"/>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378303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13</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301327"/>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4. </a:t>
            </a:r>
            <a:r>
              <a:rPr lang="en-US" sz="1800" b="1" dirty="0">
                <a:solidFill>
                  <a:srgbClr val="455054"/>
                </a:solidFill>
                <a:effectLst/>
                <a:latin typeface="Times New Roman" panose="02020603050405020304" pitchFamily="18" charset="0"/>
                <a:ea typeface="Calibri" panose="020F0502020204030204" pitchFamily="34" charset="0"/>
                <a:cs typeface="Times New Roman" panose="02020603050405020304" pitchFamily="18" charset="0"/>
              </a:rPr>
              <a:t>Contracts should not be artificially </a:t>
            </a:r>
            <a:r>
              <a:rPr lang="en-US" sz="1800" b="1" dirty="0" err="1">
                <a:solidFill>
                  <a:srgbClr val="455054"/>
                </a:solidFill>
                <a:effectLst/>
                <a:latin typeface="Times New Roman" panose="02020603050405020304" pitchFamily="18" charset="0"/>
                <a:ea typeface="Calibri" panose="020F0502020204030204" pitchFamily="34" charset="0"/>
                <a:cs typeface="Times New Roman" panose="02020603050405020304" pitchFamily="18" charset="0"/>
              </a:rPr>
              <a:t>splitted</a:t>
            </a:r>
            <a:r>
              <a:rPr lang="en-US" sz="1800" b="1" dirty="0">
                <a:solidFill>
                  <a:srgbClr val="455054"/>
                </a:solidFill>
                <a:effectLst/>
                <a:latin typeface="Times New Roman" panose="02020603050405020304" pitchFamily="18" charset="0"/>
                <a:ea typeface="Calibri" panose="020F0502020204030204" pitchFamily="34" charset="0"/>
                <a:cs typeface="Times New Roman" panose="02020603050405020304" pitchFamily="18" charset="0"/>
              </a:rPr>
              <a:t>- Must be perused in its Economic Sense</a:t>
            </a:r>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F7574A8-FECE-4C4E-8319-318F55DEBC99}"/>
              </a:ext>
            </a:extLst>
          </p:cNvPr>
          <p:cNvSpPr/>
          <p:nvPr/>
        </p:nvSpPr>
        <p:spPr>
          <a:xfrm>
            <a:off x="385511" y="1768375"/>
            <a:ext cx="11420978" cy="4524315"/>
          </a:xfrm>
          <a:prstGeom prst="rect">
            <a:avLst/>
          </a:prstGeom>
        </p:spPr>
        <p:txBody>
          <a:bodyPr wrap="square">
            <a:spAutoFit/>
          </a:bodyPr>
          <a:lstStyle/>
          <a:p>
            <a:pPr marR="0" algn="just"/>
            <a:r>
              <a:rPr lang="en-US" b="1" dirty="0">
                <a:latin typeface="Times New Roman" panose="02020603050405020304" pitchFamily="18" charset="0"/>
                <a:ea typeface="Times New Roman" panose="02020603050405020304" pitchFamily="18" charset="0"/>
                <a:cs typeface="Times New Roman" panose="02020603050405020304" pitchFamily="18" charset="0"/>
              </a:rPr>
              <a:t>Facts of the Case</a:t>
            </a:r>
            <a:endParaRPr lang="en-IN"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indent="-228600" algn="just">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Tender floated for</a:t>
            </a:r>
          </a:p>
          <a:p>
            <a:pPr marL="971550" lvl="1" indent="-514350" algn="just" defTabSz="457200">
              <a:buFont typeface="+mj-lt"/>
              <a:buAutoNum type="romanLcPeriod"/>
              <a:defRPr/>
            </a:pPr>
            <a:r>
              <a:rPr lang="en-US" dirty="0">
                <a:latin typeface="Times New Roman" panose="02020603050405020304" pitchFamily="18" charset="0"/>
                <a:ea typeface="Calibri" panose="020F0502020204030204" pitchFamily="34" charset="0"/>
                <a:cs typeface="Times New Roman" panose="02020603050405020304" pitchFamily="18" charset="0"/>
              </a:rPr>
              <a:t>Design and build of a particular thing</a:t>
            </a:r>
          </a:p>
          <a:p>
            <a:pPr marL="971550" lvl="1" indent="-514350" algn="just" defTabSz="457200">
              <a:buFont typeface="+mj-lt"/>
              <a:buAutoNum type="romanLcPeriod"/>
              <a:defRPr/>
            </a:pPr>
            <a:r>
              <a:rPr lang="en-US" dirty="0">
                <a:latin typeface="Times New Roman" panose="02020603050405020304" pitchFamily="18" charset="0"/>
                <a:ea typeface="Calibri" panose="020F0502020204030204" pitchFamily="34" charset="0"/>
                <a:cs typeface="Times New Roman" panose="02020603050405020304" pitchFamily="18" charset="0"/>
              </a:rPr>
              <a:t>Operation and Maintenance thereof for a specified period of time (say 15 years)</a:t>
            </a:r>
          </a:p>
          <a:p>
            <a:pPr marL="228600" lvl="0" indent="-228600" algn="just" defTabSz="457200">
              <a:buFont typeface="+mj-lt"/>
              <a:buAutoNum type="arabicPeriod"/>
              <a:defRPr/>
            </a:pPr>
            <a:r>
              <a:rPr lang="en-US" b="1" dirty="0">
                <a:latin typeface="Times New Roman" panose="02020603050405020304" pitchFamily="18" charset="0"/>
                <a:ea typeface="Calibri" panose="020F0502020204030204" pitchFamily="34" charset="0"/>
                <a:cs typeface="Times New Roman" panose="02020603050405020304" pitchFamily="18" charset="0"/>
              </a:rPr>
              <a:t>Bid price </a:t>
            </a:r>
            <a:r>
              <a:rPr lang="en-US" dirty="0">
                <a:latin typeface="Times New Roman" panose="02020603050405020304" pitchFamily="18" charset="0"/>
                <a:ea typeface="Calibri" panose="020F0502020204030204" pitchFamily="34" charset="0"/>
                <a:cs typeface="Times New Roman" panose="02020603050405020304" pitchFamily="18" charset="0"/>
              </a:rPr>
              <a:t>is quoted separately for each activity.</a:t>
            </a:r>
          </a:p>
          <a:p>
            <a:pPr marL="228600" lvl="0" indent="-228600" algn="just" defTabSz="457200">
              <a:buFont typeface="+mj-lt"/>
              <a:buAutoNum type="arabicPeriod"/>
              <a:defRPr/>
            </a:pPr>
            <a:r>
              <a:rPr lang="en-US" b="1" dirty="0">
                <a:latin typeface="Times New Roman" panose="02020603050405020304" pitchFamily="18" charset="0"/>
                <a:cs typeface="Times New Roman" panose="02020603050405020304" pitchFamily="18" charset="0"/>
              </a:rPr>
              <a:t>Consideration</a:t>
            </a:r>
            <a:r>
              <a:rPr lang="en-US" dirty="0">
                <a:latin typeface="Times New Roman" panose="02020603050405020304" pitchFamily="18" charset="0"/>
                <a:cs typeface="Times New Roman" panose="02020603050405020304" pitchFamily="18" charset="0"/>
              </a:rPr>
              <a:t> is agreed separately for each activity</a:t>
            </a:r>
            <a:r>
              <a:rPr lang="en-US" dirty="0">
                <a:latin typeface="Times New Roman" panose="02020603050405020304" pitchFamily="18" charset="0"/>
                <a:ea typeface="Calibri" panose="020F0502020204030204" pitchFamily="34" charset="0"/>
                <a:cs typeface="Times New Roman" panose="02020603050405020304" pitchFamily="18" charset="0"/>
              </a:rPr>
              <a:t>.</a:t>
            </a:r>
          </a:p>
          <a:p>
            <a:pPr marL="228600" marR="0" lvl="0" indent="-228600" algn="just">
              <a:spcBef>
                <a:spcPts val="0"/>
              </a:spcBef>
              <a:spcAft>
                <a:spcPts val="0"/>
              </a:spcAft>
              <a:buFont typeface="+mj-lt"/>
              <a:buAutoNum type="arabicPeriod" startAt="4"/>
            </a:pPr>
            <a:r>
              <a:rPr lang="en-US" b="1" dirty="0">
                <a:latin typeface="Times New Roman" panose="02020603050405020304" pitchFamily="18" charset="0"/>
                <a:ea typeface="Calibri" panose="020F0502020204030204" pitchFamily="34" charset="0"/>
                <a:cs typeface="Times New Roman" panose="02020603050405020304" pitchFamily="18" charset="0"/>
              </a:rPr>
              <a:t>Performance security</a:t>
            </a:r>
            <a:r>
              <a:rPr lang="en-US" dirty="0">
                <a:latin typeface="Times New Roman" panose="02020603050405020304" pitchFamily="18" charset="0"/>
                <a:ea typeface="Calibri" panose="020F0502020204030204" pitchFamily="34" charset="0"/>
                <a:cs typeface="Times New Roman" panose="02020603050405020304" pitchFamily="18" charset="0"/>
              </a:rPr>
              <a:t> is calculated as also given separately for design and build period, and Operation and Maintenance period.</a:t>
            </a:r>
          </a:p>
          <a:p>
            <a:pPr marL="228600" marR="0" lvl="0" indent="-228600" algn="just">
              <a:spcBef>
                <a:spcPts val="0"/>
              </a:spcBef>
              <a:spcAft>
                <a:spcPts val="0"/>
              </a:spcAft>
              <a:buFont typeface="+mj-lt"/>
              <a:buAutoNum type="arabicPeriod" startAt="4"/>
            </a:pPr>
            <a:r>
              <a:rPr lang="en-US" dirty="0">
                <a:latin typeface="Times New Roman" panose="02020603050405020304" pitchFamily="18" charset="0"/>
                <a:cs typeface="Times New Roman" panose="02020603050405020304" pitchFamily="18" charset="0"/>
              </a:rPr>
              <a:t>There is a </a:t>
            </a:r>
            <a:r>
              <a:rPr lang="en-US" b="1" dirty="0">
                <a:latin typeface="Times New Roman" panose="02020603050405020304" pitchFamily="18" charset="0"/>
                <a:cs typeface="Times New Roman" panose="02020603050405020304" pitchFamily="18" charset="0"/>
              </a:rPr>
              <a:t>separate schedule for scope</a:t>
            </a:r>
            <a:r>
              <a:rPr lang="en-US" dirty="0">
                <a:latin typeface="Times New Roman" panose="02020603050405020304" pitchFamily="18" charset="0"/>
                <a:cs typeface="Times New Roman" panose="02020603050405020304" pitchFamily="18" charset="0"/>
              </a:rPr>
              <a:t> of work of each type of activity.</a:t>
            </a:r>
          </a:p>
          <a:p>
            <a:pPr marL="228600" marR="0" lvl="0" indent="-228600" algn="just">
              <a:spcBef>
                <a:spcPts val="0"/>
              </a:spcBef>
              <a:spcAft>
                <a:spcPts val="0"/>
              </a:spcAft>
              <a:buFont typeface="+mj-lt"/>
              <a:buAutoNum type="arabicPeriod" startAt="4"/>
            </a:pPr>
            <a:r>
              <a:rPr lang="en-US" dirty="0">
                <a:latin typeface="Times New Roman" panose="02020603050405020304" pitchFamily="18" charset="0"/>
                <a:cs typeface="Times New Roman" panose="02020603050405020304" pitchFamily="18" charset="0"/>
              </a:rPr>
              <a:t>No </a:t>
            </a:r>
            <a:r>
              <a:rPr lang="en-US" b="1" dirty="0">
                <a:latin typeface="Times New Roman" panose="02020603050405020304" pitchFamily="18" charset="0"/>
                <a:cs typeface="Times New Roman" panose="02020603050405020304" pitchFamily="18" charset="0"/>
              </a:rPr>
              <a:t>Cross-fall breach</a:t>
            </a:r>
            <a:r>
              <a:rPr lang="en-US" dirty="0">
                <a:latin typeface="Times New Roman" panose="02020603050405020304" pitchFamily="18" charset="0"/>
                <a:cs typeface="Times New Roman" panose="02020603050405020304" pitchFamily="18" charset="0"/>
              </a:rPr>
              <a:t> provision.</a:t>
            </a:r>
          </a:p>
          <a:p>
            <a:pPr marL="228600" marR="0" lvl="0" indent="-228600" algn="just">
              <a:spcBef>
                <a:spcPts val="0"/>
              </a:spcBef>
              <a:spcAft>
                <a:spcPts val="0"/>
              </a:spcAft>
              <a:buFont typeface="+mj-lt"/>
              <a:buAutoNum type="arabicPeriod" startAt="4"/>
            </a:pPr>
            <a:r>
              <a:rPr lang="en-US" dirty="0">
                <a:latin typeface="Times New Roman" panose="02020603050405020304" pitchFamily="18" charset="0"/>
                <a:cs typeface="Times New Roman" panose="02020603050405020304" pitchFamily="18" charset="0"/>
              </a:rPr>
              <a:t>No </a:t>
            </a:r>
            <a:r>
              <a:rPr lang="en-US" b="1" dirty="0">
                <a:latin typeface="Times New Roman" panose="02020603050405020304" pitchFamily="18" charset="0"/>
                <a:cs typeface="Times New Roman" panose="02020603050405020304" pitchFamily="18" charset="0"/>
              </a:rPr>
              <a:t>inter-dependency</a:t>
            </a:r>
            <a:r>
              <a:rPr lang="en-US" dirty="0">
                <a:latin typeface="Times New Roman" panose="02020603050405020304" pitchFamily="18" charset="0"/>
                <a:cs typeface="Times New Roman" panose="02020603050405020304" pitchFamily="18" charset="0"/>
              </a:rPr>
              <a:t> between various activities</a:t>
            </a:r>
          </a:p>
          <a:p>
            <a:pPr marL="228600" marR="0" lvl="0" indent="-228600" algn="just">
              <a:spcBef>
                <a:spcPts val="0"/>
              </a:spcBef>
              <a:spcAft>
                <a:spcPts val="0"/>
              </a:spcAft>
              <a:buFont typeface="+mj-lt"/>
              <a:buAutoNum type="arabicPeriod" startAt="4"/>
            </a:pPr>
            <a:r>
              <a:rPr lang="en-US" dirty="0">
                <a:latin typeface="Times New Roman" panose="02020603050405020304" pitchFamily="18" charset="0"/>
                <a:cs typeface="Times New Roman" panose="02020603050405020304" pitchFamily="18" charset="0"/>
              </a:rPr>
              <a:t>With the issuance of Commissioning Certificate, the design-build activity is completed, and invoicing is also done completely for that activity. </a:t>
            </a:r>
          </a:p>
          <a:p>
            <a:pPr lvl="1" algn="just"/>
            <a:r>
              <a:rPr lang="en-US" dirty="0">
                <a:latin typeface="Times New Roman" panose="02020603050405020304" pitchFamily="18" charset="0"/>
                <a:cs typeface="Times New Roman" panose="02020603050405020304" pitchFamily="18" charset="0"/>
              </a:rPr>
              <a:t>Issuance of Commissioning Certificate (i.e., design-build period) marks the beginning of O&amp;M period. Therefore, design-build activity stands completed before start of O&amp;M activity.</a:t>
            </a:r>
          </a:p>
          <a:p>
            <a:pPr marL="228600" marR="0" lvl="0" indent="-228600" algn="just">
              <a:spcBef>
                <a:spcPts val="0"/>
              </a:spcBef>
              <a:spcAft>
                <a:spcPts val="0"/>
              </a:spcAft>
              <a:buFont typeface="+mj-lt"/>
              <a:buAutoNum type="arabicPeriod" startAt="4"/>
            </a:pPr>
            <a:r>
              <a:rPr lang="en-US" dirty="0">
                <a:latin typeface="Times New Roman" panose="02020603050405020304" pitchFamily="18" charset="0"/>
                <a:cs typeface="Times New Roman" panose="02020603050405020304" pitchFamily="18" charset="0"/>
              </a:rPr>
              <a:t>No Liquidated Damages for breach during O&amp;M period on the consideration due for design – build period</a:t>
            </a: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black and yellow logo&#10;&#10;Description automatically generated">
            <a:extLst>
              <a:ext uri="{FF2B5EF4-FFF2-40B4-BE49-F238E27FC236}">
                <a16:creationId xmlns:a16="http://schemas.microsoft.com/office/drawing/2014/main" id="{5CC5B298-703F-EEAD-C3DA-3295A3294F80}"/>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189306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14</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301327"/>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4. </a:t>
            </a:r>
            <a:r>
              <a:rPr lang="en-US" sz="1800" b="1" dirty="0">
                <a:solidFill>
                  <a:srgbClr val="455054"/>
                </a:solidFill>
                <a:effectLst/>
                <a:latin typeface="Times New Roman" panose="02020603050405020304" pitchFamily="18" charset="0"/>
                <a:ea typeface="Calibri" panose="020F0502020204030204" pitchFamily="34" charset="0"/>
                <a:cs typeface="Times New Roman" panose="02020603050405020304" pitchFamily="18" charset="0"/>
              </a:rPr>
              <a:t>Contracts should not be artificially </a:t>
            </a:r>
            <a:r>
              <a:rPr lang="en-US" sz="1800" b="1" dirty="0" err="1">
                <a:solidFill>
                  <a:srgbClr val="455054"/>
                </a:solidFill>
                <a:effectLst/>
                <a:latin typeface="Times New Roman" panose="02020603050405020304" pitchFamily="18" charset="0"/>
                <a:ea typeface="Calibri" panose="020F0502020204030204" pitchFamily="34" charset="0"/>
                <a:cs typeface="Times New Roman" panose="02020603050405020304" pitchFamily="18" charset="0"/>
              </a:rPr>
              <a:t>splitted</a:t>
            </a:r>
            <a:r>
              <a:rPr lang="en-US" sz="1800" b="1" dirty="0">
                <a:solidFill>
                  <a:srgbClr val="455054"/>
                </a:solidFill>
                <a:effectLst/>
                <a:latin typeface="Times New Roman" panose="02020603050405020304" pitchFamily="18" charset="0"/>
                <a:ea typeface="Calibri" panose="020F0502020204030204" pitchFamily="34" charset="0"/>
                <a:cs typeface="Times New Roman" panose="02020603050405020304" pitchFamily="18" charset="0"/>
              </a:rPr>
              <a:t>- Must be perused in its Economic Sense</a:t>
            </a:r>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F7574A8-FECE-4C4E-8319-318F55DEBC99}"/>
              </a:ext>
            </a:extLst>
          </p:cNvPr>
          <p:cNvSpPr/>
          <p:nvPr/>
        </p:nvSpPr>
        <p:spPr>
          <a:xfrm>
            <a:off x="385511" y="1768375"/>
            <a:ext cx="11420978" cy="1754326"/>
          </a:xfrm>
          <a:prstGeom prst="rect">
            <a:avLst/>
          </a:prstGeom>
        </p:spPr>
        <p:txBody>
          <a:bodyPr wrap="square">
            <a:spAutoFit/>
          </a:bodyPr>
          <a:lstStyle/>
          <a:p>
            <a:pPr marR="0" algn="just"/>
            <a:r>
              <a:rPr lang="en-US" dirty="0">
                <a:latin typeface="Times New Roman" panose="02020603050405020304" pitchFamily="18" charset="0"/>
                <a:cs typeface="Times New Roman" panose="02020603050405020304" pitchFamily="18" charset="0"/>
              </a:rPr>
              <a:t>Example 1. Contracts for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construction of Sewerage Treatment Plants, and (ii) Operation &amp; Maintenance thereof for a period of 15 years</a:t>
            </a:r>
          </a:p>
          <a:p>
            <a:pPr marR="0" algn="just"/>
            <a:endParaRPr lang="en-US"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ea typeface="Calibri" panose="020F0502020204030204" pitchFamily="34" charset="0"/>
                <a:cs typeface="Times New Roman" panose="02020603050405020304" pitchFamily="18" charset="0"/>
              </a:rPr>
              <a:t>Question to Ponder:</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R="0" algn="just"/>
            <a:r>
              <a:rPr lang="en-US" dirty="0">
                <a:latin typeface="Times New Roman" panose="02020603050405020304" pitchFamily="18" charset="0"/>
                <a:ea typeface="Calibri" panose="020F0502020204030204" pitchFamily="34" charset="0"/>
                <a:cs typeface="Times New Roman" panose="02020603050405020304" pitchFamily="18" charset="0"/>
              </a:rPr>
              <a:t>In situations where combined consideration/price is quoted, can it become a composite supply unless the compelling circumstances are there?</a:t>
            </a:r>
            <a:endParaRPr lang="en-US"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black and yellow logo&#10;&#10;Description automatically generated">
            <a:extLst>
              <a:ext uri="{FF2B5EF4-FFF2-40B4-BE49-F238E27FC236}">
                <a16:creationId xmlns:a16="http://schemas.microsoft.com/office/drawing/2014/main" id="{9962A1AB-B670-0FBD-A2FF-DB8EC46F076E}"/>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76285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15</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1409323"/>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5. </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Abbott Healthcare Vs Commissioner of State Tax-Kerala; MANU/KE/0012/2020</a:t>
            </a:r>
          </a:p>
          <a:p>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Clr>
                <a:srgbClr val="000000"/>
              </a:buClr>
              <a:buFont typeface="Arial" panose="020B0604020202020204" pitchFamily="34" charset="0"/>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There should be two or more taxable supplies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Said supplies must be made by one person</a:t>
            </a:r>
            <a:endParaRPr lang="en-US" sz="1800" dirty="0">
              <a:latin typeface="Times New Roman" panose="02020603050405020304" pitchFamily="18" charset="0"/>
              <a:cs typeface="Times New Roman" panose="02020603050405020304" pitchFamily="18" charset="0"/>
            </a:endParaRPr>
          </a:p>
          <a:p>
            <a:pPr lvl="1"/>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F7574A8-FECE-4C4E-8319-318F55DEBC99}"/>
              </a:ext>
            </a:extLst>
          </p:cNvPr>
          <p:cNvSpPr/>
          <p:nvPr/>
        </p:nvSpPr>
        <p:spPr>
          <a:xfrm>
            <a:off x="319760" y="2928088"/>
            <a:ext cx="11420978" cy="3139321"/>
          </a:xfrm>
          <a:prstGeom prst="rect">
            <a:avLst/>
          </a:prstGeom>
        </p:spPr>
        <p:txBody>
          <a:bodyPr wrap="square">
            <a:spAutoFit/>
          </a:bodyPr>
          <a:lstStyle/>
          <a:p>
            <a:pPr marR="0" algn="just"/>
            <a:r>
              <a:rPr lang="en-US" b="1" dirty="0">
                <a:latin typeface="Times New Roman" panose="02020603050405020304" pitchFamily="18" charset="0"/>
                <a:ea typeface="Times New Roman" panose="02020603050405020304" pitchFamily="18" charset="0"/>
                <a:cs typeface="Times New Roman" panose="02020603050405020304" pitchFamily="18" charset="0"/>
              </a:rPr>
              <a:t>Facts of the Case</a:t>
            </a:r>
            <a:endParaRPr lang="en-IN"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indent="-228600" algn="just">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Company places its diagnostic instruments at the premises of unrelated hospitals, laboratories etc. for their use for a specified period without any consideration. </a:t>
            </a:r>
          </a:p>
          <a:p>
            <a:pPr marL="228600" marR="0" indent="-228600" algn="just">
              <a:spcBef>
                <a:spcPts val="0"/>
              </a:spcBef>
              <a:spcAft>
                <a:spcPts val="0"/>
              </a:spcAft>
              <a:buFont typeface="+mj-lt"/>
              <a:buAutoNum type="arabicPeriod"/>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28600" lvl="0" indent="-228600" algn="just" defTabSz="457200">
              <a:buFont typeface="+mj-lt"/>
              <a:buAutoNum type="arabicPeriod"/>
              <a:defRPr/>
            </a:pPr>
            <a:r>
              <a:rPr lang="en-US" dirty="0">
                <a:latin typeface="Times New Roman" panose="02020603050405020304" pitchFamily="18" charset="0"/>
                <a:ea typeface="Calibri" panose="020F0502020204030204" pitchFamily="34" charset="0"/>
                <a:cs typeface="Times New Roman" panose="02020603050405020304" pitchFamily="18" charset="0"/>
              </a:rPr>
              <a:t>Also supplies the specified quantities of reagents, calibrators, disposables etc. at the prices specified in the agreement, through its distributors on payment of applicable GST. </a:t>
            </a:r>
          </a:p>
          <a:p>
            <a:pPr marL="228600" lvl="0" indent="-228600" algn="just" defTabSz="457200">
              <a:buFont typeface="+mj-lt"/>
              <a:buAutoNum type="arabicPeriod"/>
              <a:defRP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28600" lvl="0" indent="-228600" algn="just" defTabSz="457200">
              <a:buFont typeface="+mj-lt"/>
              <a:buAutoNum type="arabicPeriod"/>
              <a:defRPr/>
            </a:pPr>
            <a:r>
              <a:rPr lang="en-US" dirty="0">
                <a:latin typeface="Times New Roman" panose="02020603050405020304" pitchFamily="18" charset="0"/>
                <a:ea typeface="Calibri" panose="020F0502020204030204" pitchFamily="34" charset="0"/>
                <a:cs typeface="Times New Roman" panose="02020603050405020304" pitchFamily="18" charset="0"/>
              </a:rPr>
              <a:t>The above arrangement is through one agreement namely Reagent Supply and Instrument Use Agreement.</a:t>
            </a:r>
          </a:p>
          <a:p>
            <a:pPr marL="228600" lvl="0" indent="-228600" algn="just" defTabSz="457200">
              <a:buFont typeface="+mj-lt"/>
              <a:buAutoNum type="arabicPeriod"/>
              <a:defRP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28600" lvl="0" indent="-228600" algn="just" defTabSz="457200">
              <a:buFont typeface="+mj-lt"/>
              <a:buAutoNum type="arabicPeriod"/>
              <a:defRPr/>
            </a:pPr>
            <a:r>
              <a:rPr lang="en-US" dirty="0">
                <a:latin typeface="Times New Roman" panose="02020603050405020304" pitchFamily="18" charset="0"/>
                <a:ea typeface="Calibri" panose="020F0502020204030204" pitchFamily="34" charset="0"/>
                <a:cs typeface="Times New Roman" panose="02020603050405020304" pitchFamily="18" charset="0"/>
              </a:rPr>
              <a:t>While the supply of instruments is by the company, the supply of reagents, calibrators and disposables are effected by its distributor, who purchases the said products from the company on principal to principal basis. </a:t>
            </a: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black and yellow logo&#10;&#10;Description automatically generated">
            <a:extLst>
              <a:ext uri="{FF2B5EF4-FFF2-40B4-BE49-F238E27FC236}">
                <a16:creationId xmlns:a16="http://schemas.microsoft.com/office/drawing/2014/main" id="{47FAB860-C5BD-BE86-C2DA-7F229A8AA4DF}"/>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317819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16</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855325"/>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5. </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Abbott Healthcare Vs Commissioner of State Tax-Kerala; MANU/KE/0012/2020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Clr>
                <a:srgbClr val="000000"/>
              </a:buClr>
              <a:buFont typeface="Arial" panose="020B0604020202020204" pitchFamily="34" charset="0"/>
              <a:buChar char="-"/>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There should be two or more taxable supplies</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Said supplies must be made by one person</a:t>
            </a:r>
            <a:endParaRPr lang="en-US"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F7574A8-FECE-4C4E-8319-318F55DEBC99}"/>
              </a:ext>
            </a:extLst>
          </p:cNvPr>
          <p:cNvSpPr/>
          <p:nvPr/>
        </p:nvSpPr>
        <p:spPr>
          <a:xfrm>
            <a:off x="243198" y="2305479"/>
            <a:ext cx="11420978" cy="4016484"/>
          </a:xfrm>
          <a:prstGeom prst="rect">
            <a:avLst/>
          </a:prstGeom>
        </p:spPr>
        <p:txBody>
          <a:bodyPr wrap="square">
            <a:spAutoFit/>
          </a:bodyPr>
          <a:lstStyle/>
          <a:p>
            <a:pPr marR="0" algn="just"/>
            <a:r>
              <a:rPr lang="en-US" sz="1700" b="1" dirty="0">
                <a:latin typeface="Times New Roman" panose="02020603050405020304" pitchFamily="18" charset="0"/>
                <a:ea typeface="Times New Roman" panose="02020603050405020304" pitchFamily="18" charset="0"/>
                <a:cs typeface="Times New Roman" panose="02020603050405020304" pitchFamily="18" charset="0"/>
              </a:rPr>
              <a:t>Issue</a:t>
            </a:r>
            <a:endParaRPr lang="en-IN" sz="1700" dirty="0">
              <a:latin typeface="Times New Roman" panose="02020603050405020304" pitchFamily="18" charset="0"/>
              <a:ea typeface="Times New Roman" panose="02020603050405020304" pitchFamily="18" charset="0"/>
              <a:cs typeface="Times New Roman" panose="02020603050405020304" pitchFamily="18" charset="0"/>
            </a:endParaRPr>
          </a:p>
          <a:p>
            <a:pPr marR="0" algn="just">
              <a:spcBef>
                <a:spcPts val="0"/>
              </a:spcBef>
              <a:spcAft>
                <a:spcPts val="0"/>
              </a:spcAft>
            </a:pPr>
            <a:r>
              <a:rPr lang="en-US" sz="1700" dirty="0">
                <a:latin typeface="Times New Roman" panose="02020603050405020304" pitchFamily="18" charset="0"/>
                <a:ea typeface="Calibri" panose="020F0502020204030204" pitchFamily="34" charset="0"/>
                <a:cs typeface="Times New Roman" panose="02020603050405020304" pitchFamily="18" charset="0"/>
              </a:rPr>
              <a:t>Supply of instruments for use, without consideration, to unrelated party is chargeable to GST considering the sale of drugs as principal supply? </a:t>
            </a:r>
          </a:p>
          <a:p>
            <a:pPr marR="0" algn="just">
              <a:spcBef>
                <a:spcPts val="0"/>
              </a:spcBef>
              <a:spcAft>
                <a:spcPts val="0"/>
              </a:spcAft>
            </a:pPr>
            <a:r>
              <a:rPr lang="en-US" sz="1700" b="1" dirty="0">
                <a:latin typeface="Times New Roman" panose="02020603050405020304" pitchFamily="18" charset="0"/>
                <a:ea typeface="Calibri" panose="020F0502020204030204" pitchFamily="34" charset="0"/>
                <a:cs typeface="Times New Roman" panose="02020603050405020304" pitchFamily="18" charset="0"/>
              </a:rPr>
              <a:t>Decision</a:t>
            </a:r>
          </a:p>
          <a:p>
            <a:pPr marL="342900" marR="0" lvl="0" indent="-342900" algn="just">
              <a:buFont typeface="Symbol" panose="05050102010706020507" pitchFamily="18" charset="2"/>
              <a:buChar char=""/>
            </a:pPr>
            <a:r>
              <a:rPr lang="en-IN"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AAR did not go into the real issue of whether the supply of instruments per se constituted a taxable supply under the CGST Act.</a:t>
            </a:r>
            <a:endParaRPr lang="en-US" sz="17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r>
              <a:rPr lang="en-IN"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concept of enhancement of utility of the instrument through the supply of reagents/calibrators/disposables, while relevant for the purposes of valuation of the supply of instruments, cannot be imported into the concept of composite supply under the GST Act. </a:t>
            </a:r>
            <a:endParaRPr lang="en-US" sz="17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r>
              <a:rPr lang="en-IN"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Two different taxable persons are making supplies:</a:t>
            </a:r>
            <a:endParaRPr lang="en-US" sz="1700" dirty="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gn="just">
              <a:buFont typeface="ArialMT"/>
              <a:buAutoNum type="romanLcParenR"/>
            </a:pPr>
            <a:r>
              <a:rPr lang="en-IN"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supplies are made by two different taxable persons; the supply of instrument being by the petitioner and the supply of the reagents, calibrators and disposables being by his distributor, who purchases it from him on principal to principal basis. </a:t>
            </a:r>
            <a:endParaRPr lang="en-US" sz="1700" dirty="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gn="just">
              <a:buFont typeface="ArialMT"/>
              <a:buAutoNum type="romanLcParenR"/>
            </a:pPr>
            <a:r>
              <a:rPr lang="en-IN"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Although it could be argued that there is a relationship between the said persons that influences the valuation of the supply, the same does not take away from the fact that the supplies are, in reality, made by two different taxable persons. </a:t>
            </a:r>
            <a:endParaRPr lang="en-US" sz="17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black and yellow logo&#10;&#10;Description automatically generated">
            <a:extLst>
              <a:ext uri="{FF2B5EF4-FFF2-40B4-BE49-F238E27FC236}">
                <a16:creationId xmlns:a16="http://schemas.microsoft.com/office/drawing/2014/main" id="{4310F5F7-0BD6-86E2-B9C2-AB05B2771296}"/>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149481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17</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301327"/>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Intermediary Services</a:t>
            </a:r>
          </a:p>
        </p:txBody>
      </p:sp>
      <p:sp>
        <p:nvSpPr>
          <p:cNvPr id="3" name="Rectangle 2">
            <a:extLst>
              <a:ext uri="{FF2B5EF4-FFF2-40B4-BE49-F238E27FC236}">
                <a16:creationId xmlns:a16="http://schemas.microsoft.com/office/drawing/2014/main" id="{FF7574A8-FECE-4C4E-8319-318F55DEBC99}"/>
              </a:ext>
            </a:extLst>
          </p:cNvPr>
          <p:cNvSpPr/>
          <p:nvPr/>
        </p:nvSpPr>
        <p:spPr>
          <a:xfrm>
            <a:off x="385511" y="1768375"/>
            <a:ext cx="11420978" cy="3416320"/>
          </a:xfrm>
          <a:prstGeom prst="rect">
            <a:avLst/>
          </a:prstGeom>
        </p:spPr>
        <p:txBody>
          <a:bodyPr wrap="square">
            <a:spAutoFit/>
          </a:bodyPr>
          <a:lstStyle/>
          <a:p>
            <a:pPr marL="342900" marR="0" lvl="0" indent="-342900" algn="just">
              <a:spcBef>
                <a:spcPts val="0"/>
              </a:spcBef>
              <a:spcAft>
                <a:spcPts val="0"/>
              </a:spcAf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Definition</a:t>
            </a:r>
          </a:p>
          <a:p>
            <a:pPr marL="457200" marR="0" algn="just">
              <a:spcBef>
                <a:spcPts val="0"/>
              </a:spcBef>
              <a:spcAft>
                <a:spcPts val="0"/>
              </a:spcAft>
            </a:pPr>
            <a:r>
              <a:rPr lang="en-IN"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(13) “intermediary” means </a:t>
            </a:r>
            <a:r>
              <a:rPr lang="en-IN" dirty="0">
                <a:solidFill>
                  <a:srgbClr val="367DA2"/>
                </a:solidFill>
                <a:latin typeface="Times New Roman" panose="02020603050405020304" pitchFamily="18" charset="0"/>
                <a:ea typeface="Calibri" panose="020F0502020204030204" pitchFamily="34" charset="0"/>
                <a:cs typeface="Times New Roman" panose="02020603050405020304" pitchFamily="18" charset="0"/>
              </a:rPr>
              <a:t>a broker, an agent or any other person</a:t>
            </a:r>
            <a:r>
              <a:rPr lang="en-IN"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by whatever name called, </a:t>
            </a:r>
            <a:r>
              <a:rPr lang="en-IN" dirty="0">
                <a:solidFill>
                  <a:srgbClr val="367DA2"/>
                </a:solidFill>
                <a:latin typeface="Times New Roman" panose="02020603050405020304" pitchFamily="18" charset="0"/>
                <a:ea typeface="Calibri" panose="020F0502020204030204" pitchFamily="34" charset="0"/>
                <a:cs typeface="Times New Roman" panose="02020603050405020304" pitchFamily="18" charset="0"/>
              </a:rPr>
              <a:t>who arranges or facilitates</a:t>
            </a:r>
            <a:r>
              <a:rPr lang="en-IN"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supply of goods or services or both, or securities, </a:t>
            </a:r>
            <a:r>
              <a:rPr lang="en-IN" dirty="0">
                <a:solidFill>
                  <a:srgbClr val="367DA2"/>
                </a:solidFill>
                <a:latin typeface="Times New Roman" panose="02020603050405020304" pitchFamily="18" charset="0"/>
                <a:ea typeface="Calibri" panose="020F0502020204030204" pitchFamily="34" charset="0"/>
                <a:cs typeface="Times New Roman" panose="02020603050405020304" pitchFamily="18" charset="0"/>
              </a:rPr>
              <a:t>between two or more persons</a:t>
            </a:r>
            <a:r>
              <a:rPr lang="en-IN"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but does </a:t>
            </a:r>
            <a:r>
              <a:rPr lang="en-IN" dirty="0">
                <a:solidFill>
                  <a:srgbClr val="367DA2"/>
                </a:solidFill>
                <a:latin typeface="Times New Roman" panose="02020603050405020304" pitchFamily="18" charset="0"/>
                <a:ea typeface="Calibri" panose="020F0502020204030204" pitchFamily="34" charset="0"/>
                <a:cs typeface="Times New Roman" panose="02020603050405020304" pitchFamily="18" charset="0"/>
              </a:rPr>
              <a:t>not include </a:t>
            </a:r>
            <a:r>
              <a:rPr lang="en-IN"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person who supplies such goods or services or both or securities </a:t>
            </a:r>
            <a:r>
              <a:rPr lang="en-IN" dirty="0">
                <a:solidFill>
                  <a:srgbClr val="367DA2"/>
                </a:solidFill>
                <a:latin typeface="Times New Roman" panose="02020603050405020304" pitchFamily="18" charset="0"/>
                <a:ea typeface="Calibri" panose="020F0502020204030204" pitchFamily="34" charset="0"/>
                <a:cs typeface="Times New Roman" panose="02020603050405020304" pitchFamily="18" charset="0"/>
              </a:rPr>
              <a:t>on his own account</a:t>
            </a:r>
            <a:r>
              <a:rPr lang="en-IN"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28600" marR="0" algn="just">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lgn="just">
              <a:spcBef>
                <a:spcPts val="0"/>
              </a:spcBef>
              <a:spcAft>
                <a:spcPts val="0"/>
              </a:spcAf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Classification</a:t>
            </a:r>
          </a:p>
          <a:p>
            <a:pPr marL="742950" marR="0" lvl="1" indent="-285750" algn="just">
              <a:spcBef>
                <a:spcPts val="0"/>
              </a:spcBef>
              <a:spcAft>
                <a:spcPts val="0"/>
              </a:spcAft>
              <a:buFont typeface="Courier New" panose="02070309020205020404" pitchFamily="49" charset="0"/>
              <a:buChar char="o"/>
            </a:pPr>
            <a:r>
              <a:rPr lang="en-US" dirty="0">
                <a:latin typeface="Times New Roman" panose="02020603050405020304" pitchFamily="18" charset="0"/>
                <a:ea typeface="Calibri" panose="020F0502020204030204" pitchFamily="34" charset="0"/>
                <a:cs typeface="Times New Roman" panose="02020603050405020304" pitchFamily="18" charset="0"/>
              </a:rPr>
              <a:t>Principal - agency relationship between persons forms the core requirement of an agent or a broker.</a:t>
            </a:r>
          </a:p>
          <a:p>
            <a:pPr marL="742950" marR="0" lvl="1" indent="-285750" algn="just">
              <a:spcBef>
                <a:spcPts val="0"/>
              </a:spcBef>
              <a:spcAft>
                <a:spcPts val="0"/>
              </a:spcAft>
              <a:buFont typeface="Courier New" panose="02070309020205020404" pitchFamily="49" charset="0"/>
              <a:buChar char="o"/>
            </a:pPr>
            <a:r>
              <a:rPr lang="en-US" dirty="0">
                <a:latin typeface="Times New Roman" panose="02020603050405020304" pitchFamily="18" charset="0"/>
                <a:ea typeface="Calibri" panose="020F0502020204030204" pitchFamily="34" charset="0"/>
                <a:cs typeface="Times New Roman" panose="02020603050405020304" pitchFamily="18" charset="0"/>
              </a:rPr>
              <a:t>Person should be appointed in a representative capacity.</a:t>
            </a:r>
          </a:p>
          <a:p>
            <a:pPr marL="742950" marR="0" lvl="1" indent="-285750" algn="just">
              <a:spcBef>
                <a:spcPts val="0"/>
              </a:spcBef>
              <a:spcAft>
                <a:spcPts val="0"/>
              </a:spcAft>
              <a:buFont typeface="Courier New" panose="02070309020205020404" pitchFamily="49" charset="0"/>
              <a:buChar char="o"/>
            </a:pPr>
            <a:r>
              <a:rPr lang="en-US" dirty="0">
                <a:latin typeface="Times New Roman" panose="02020603050405020304" pitchFamily="18" charset="0"/>
                <a:ea typeface="Calibri" panose="020F0502020204030204" pitchFamily="34" charset="0"/>
                <a:cs typeface="Times New Roman" panose="02020603050405020304" pitchFamily="18" charset="0"/>
              </a:rPr>
              <a:t>Analysis of actual work performed have to be carried out.</a:t>
            </a:r>
          </a:p>
          <a:p>
            <a:pPr marL="228600" marR="0" algn="just">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lgn="just">
              <a:spcBef>
                <a:spcPts val="0"/>
              </a:spcBef>
              <a:spcAft>
                <a:spcPts val="0"/>
              </a:spcAf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Refunds</a:t>
            </a:r>
          </a:p>
          <a:p>
            <a:pPr marL="742950" marR="0" lvl="1" indent="-285750" algn="just">
              <a:spcBef>
                <a:spcPts val="0"/>
              </a:spcBef>
              <a:spcAft>
                <a:spcPts val="0"/>
              </a:spcAft>
              <a:buFont typeface="Courier New" panose="02070309020205020404" pitchFamily="49" charset="0"/>
              <a:buChar char="o"/>
            </a:pPr>
            <a:r>
              <a:rPr lang="en-US" dirty="0">
                <a:latin typeface="Times New Roman" panose="02020603050405020304" pitchFamily="18" charset="0"/>
                <a:ea typeface="Calibri" panose="020F0502020204030204" pitchFamily="34" charset="0"/>
                <a:cs typeface="Times New Roman" panose="02020603050405020304" pitchFamily="18" charset="0"/>
              </a:rPr>
              <a:t>Export contracts are generally seen/ </a:t>
            </a:r>
            <a:r>
              <a:rPr lang="en-US" dirty="0" err="1">
                <a:latin typeface="Times New Roman" panose="02020603050405020304" pitchFamily="18" charset="0"/>
                <a:ea typeface="Calibri" panose="020F0502020204030204" pitchFamily="34" charset="0"/>
                <a:cs typeface="Times New Roman" panose="02020603050405020304" pitchFamily="18" charset="0"/>
              </a:rPr>
              <a:t>analysed</a:t>
            </a:r>
            <a:r>
              <a:rPr lang="en-US" dirty="0">
                <a:latin typeface="Times New Roman" panose="02020603050405020304" pitchFamily="18" charset="0"/>
                <a:ea typeface="Calibri" panose="020F0502020204030204" pitchFamily="34" charset="0"/>
                <a:cs typeface="Times New Roman" panose="02020603050405020304" pitchFamily="18" charset="0"/>
              </a:rPr>
              <a:t> from the perspective of intermediary.</a:t>
            </a: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black and yellow logo&#10;&#10;Description automatically generated">
            <a:extLst>
              <a:ext uri="{FF2B5EF4-FFF2-40B4-BE49-F238E27FC236}">
                <a16:creationId xmlns:a16="http://schemas.microsoft.com/office/drawing/2014/main" id="{3383A6B3-18EA-EB70-D5A1-A9875B794FB6}"/>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330054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18</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301327"/>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6. </a:t>
            </a:r>
            <a:r>
              <a:rPr lang="en-US" sz="1800" b="1" dirty="0">
                <a:solidFill>
                  <a:srgbClr val="455054"/>
                </a:solidFill>
                <a:effectLst/>
                <a:latin typeface="Times New Roman" panose="02020603050405020304" pitchFamily="18" charset="0"/>
                <a:ea typeface="Calibri" panose="020F0502020204030204" pitchFamily="34" charset="0"/>
                <a:cs typeface="Times New Roman" panose="02020603050405020304" pitchFamily="18" charset="0"/>
              </a:rPr>
              <a:t>Analysis of actual work performed has to be carried out</a:t>
            </a:r>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F7574A8-FECE-4C4E-8319-318F55DEBC99}"/>
              </a:ext>
            </a:extLst>
          </p:cNvPr>
          <p:cNvSpPr/>
          <p:nvPr/>
        </p:nvSpPr>
        <p:spPr>
          <a:xfrm>
            <a:off x="385511" y="1768375"/>
            <a:ext cx="11420978" cy="4524315"/>
          </a:xfrm>
          <a:prstGeom prst="rect">
            <a:avLst/>
          </a:prstGeom>
        </p:spPr>
        <p:txBody>
          <a:bodyPr wrap="square">
            <a:spAutoFit/>
          </a:bodyPr>
          <a:lstStyle/>
          <a:p>
            <a:pPr marR="0" algn="just"/>
            <a:r>
              <a:rPr lang="en-IN" b="1" dirty="0">
                <a:latin typeface="Times New Roman" panose="02020603050405020304" pitchFamily="18" charset="0"/>
                <a:cs typeface="Times New Roman" panose="02020603050405020304" pitchFamily="18" charset="0"/>
              </a:rPr>
              <a:t>Show Cause Notice:</a:t>
            </a:r>
          </a:p>
          <a:p>
            <a:pPr marR="0" algn="just"/>
            <a:endParaRPr lang="en-IN" b="1" dirty="0">
              <a:latin typeface="Times New Roman" panose="02020603050405020304" pitchFamily="18" charset="0"/>
              <a:cs typeface="Times New Roman" panose="02020603050405020304" pitchFamily="18" charset="0"/>
            </a:endParaRPr>
          </a:p>
          <a:p>
            <a:pPr marR="0" algn="just"/>
            <a:r>
              <a:rPr lang="en-IN" dirty="0">
                <a:latin typeface="Times New Roman" panose="02020603050405020304" pitchFamily="18" charset="0"/>
                <a:cs typeface="Times New Roman" panose="02020603050405020304" pitchFamily="18" charset="0"/>
              </a:rPr>
              <a:t>The Adjudicating Authority issued a show cause notice dated 19.08.2020 proposing to reject the claim for refund on the ground that the </a:t>
            </a:r>
            <a:r>
              <a:rPr lang="en-IN" dirty="0" err="1">
                <a:latin typeface="Times New Roman" panose="02020603050405020304" pitchFamily="18" charset="0"/>
                <a:cs typeface="Times New Roman" panose="02020603050405020304" pitchFamily="18" charset="0"/>
              </a:rPr>
              <a:t>assessee</a:t>
            </a:r>
            <a:r>
              <a:rPr lang="en-IN" dirty="0">
                <a:latin typeface="Times New Roman" panose="02020603050405020304" pitchFamily="18" charset="0"/>
                <a:cs typeface="Times New Roman" panose="02020603050405020304" pitchFamily="18" charset="0"/>
              </a:rPr>
              <a:t> was merely facilitating and arranging services and thus, qualified as an intermediary.</a:t>
            </a:r>
          </a:p>
          <a:p>
            <a:pPr marR="0" algn="just"/>
            <a:endParaRPr lang="en-IN" dirty="0">
              <a:latin typeface="Times New Roman" panose="02020603050405020304" pitchFamily="18" charset="0"/>
              <a:cs typeface="Times New Roman" panose="02020603050405020304" pitchFamily="18" charset="0"/>
            </a:endParaRPr>
          </a:p>
          <a:p>
            <a:pPr marR="0" algn="just"/>
            <a:r>
              <a:rPr lang="en-IN" b="1" dirty="0">
                <a:latin typeface="Times New Roman" panose="02020603050405020304" pitchFamily="18" charset="0"/>
                <a:cs typeface="Times New Roman" panose="02020603050405020304" pitchFamily="18" charset="0"/>
              </a:rPr>
              <a:t>Reply to SCN</a:t>
            </a:r>
          </a:p>
          <a:p>
            <a:pPr marR="0" algn="just"/>
            <a:endParaRPr lang="en-IN" b="1" dirty="0">
              <a:latin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en-IN" dirty="0">
                <a:latin typeface="Times New Roman" panose="02020603050405020304" pitchFamily="18" charset="0"/>
                <a:cs typeface="Times New Roman" panose="02020603050405020304" pitchFamily="18" charset="0"/>
              </a:rPr>
              <a:t>Provided marketing and sales support services in terms of the Agreement.</a:t>
            </a:r>
          </a:p>
          <a:p>
            <a:pPr marL="342900" lvl="0" indent="-342900" algn="just" defTabSz="457200">
              <a:buFont typeface="+mj-lt"/>
              <a:buAutoNum type="arabicPeriod"/>
              <a:defRPr/>
            </a:pPr>
            <a:r>
              <a:rPr lang="en-US" dirty="0">
                <a:latin typeface="Times New Roman" panose="02020603050405020304" pitchFamily="18" charset="0"/>
                <a:cs typeface="Times New Roman" panose="02020603050405020304" pitchFamily="18" charset="0"/>
              </a:rPr>
              <a:t>Remuneration received on cost plus basis.</a:t>
            </a:r>
          </a:p>
          <a:p>
            <a:pPr marR="0" algn="just"/>
            <a:endParaRPr lang="en-US" b="1" dirty="0">
              <a:latin typeface="Times New Roman" panose="02020603050405020304" pitchFamily="18" charset="0"/>
              <a:cs typeface="Times New Roman" panose="02020603050405020304" pitchFamily="18" charset="0"/>
            </a:endParaRPr>
          </a:p>
          <a:p>
            <a:pPr marR="0" algn="just"/>
            <a:r>
              <a:rPr lang="en-US" b="1" dirty="0">
                <a:latin typeface="Times New Roman" panose="02020603050405020304" pitchFamily="18" charset="0"/>
                <a:cs typeface="Times New Roman" panose="02020603050405020304" pitchFamily="18" charset="0"/>
              </a:rPr>
              <a:t>Decision</a:t>
            </a:r>
          </a:p>
          <a:p>
            <a:pPr marL="342900" marR="0" lvl="0" indent="-342900" algn="just">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It is an Intermediary service.</a:t>
            </a:r>
          </a:p>
          <a:p>
            <a:pPr marL="342900" marR="0" lvl="0" indent="-342900" algn="just">
              <a:spcBef>
                <a:spcPts val="0"/>
              </a:spcBef>
              <a:spcAft>
                <a:spcPts val="0"/>
              </a:spcAft>
              <a:buFont typeface="+mj-lt"/>
              <a:buAutoNum type="arabicPeriod"/>
            </a:pPr>
            <a:r>
              <a:rPr lang="en-IN" dirty="0">
                <a:latin typeface="Times New Roman" panose="02020603050405020304" pitchFamily="18" charset="0"/>
                <a:ea typeface="Calibri" panose="020F0502020204030204" pitchFamily="34" charset="0"/>
                <a:cs typeface="Times New Roman" panose="02020603050405020304" pitchFamily="18" charset="0"/>
              </a:rPr>
              <a:t>Clause 2.2(a) provided that the </a:t>
            </a:r>
            <a:r>
              <a:rPr lang="en-IN" dirty="0" err="1">
                <a:solidFill>
                  <a:srgbClr val="367DA2"/>
                </a:solidFill>
                <a:latin typeface="Times New Roman" panose="02020603050405020304" pitchFamily="18" charset="0"/>
                <a:ea typeface="Calibri" panose="020F0502020204030204" pitchFamily="34" charset="0"/>
                <a:cs typeface="Times New Roman" panose="02020603050405020304" pitchFamily="18" charset="0"/>
              </a:rPr>
              <a:t>assessee</a:t>
            </a:r>
            <a:r>
              <a:rPr lang="en-IN" dirty="0">
                <a:solidFill>
                  <a:srgbClr val="367DA2"/>
                </a:solidFill>
                <a:latin typeface="Times New Roman" panose="02020603050405020304" pitchFamily="18" charset="0"/>
                <a:ea typeface="Calibri" panose="020F0502020204030204" pitchFamily="34" charset="0"/>
                <a:cs typeface="Times New Roman" panose="02020603050405020304" pitchFamily="18" charset="0"/>
              </a:rPr>
              <a:t> would make best effort to promote the sales</a:t>
            </a:r>
            <a:r>
              <a:rPr lang="en-IN" dirty="0">
                <a:latin typeface="Times New Roman" panose="02020603050405020304" pitchFamily="18" charset="0"/>
                <a:ea typeface="Calibri" panose="020F0502020204030204" pitchFamily="34" charset="0"/>
                <a:cs typeface="Times New Roman" panose="02020603050405020304" pitchFamily="18" charset="0"/>
              </a:rPr>
              <a:t> and licensing of the products in the territory.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IN" dirty="0">
                <a:latin typeface="Times New Roman" panose="02020603050405020304" pitchFamily="18" charset="0"/>
                <a:ea typeface="Calibri" panose="020F0502020204030204" pitchFamily="34" charset="0"/>
                <a:cs typeface="Times New Roman" panose="02020603050405020304" pitchFamily="18" charset="0"/>
              </a:rPr>
              <a:t>Clause 2.2(b) of the Agreement provides that </a:t>
            </a:r>
            <a:r>
              <a:rPr lang="en-IN" dirty="0">
                <a:solidFill>
                  <a:srgbClr val="367DA2"/>
                </a:solidFill>
                <a:latin typeface="Times New Roman" panose="02020603050405020304" pitchFamily="18" charset="0"/>
                <a:ea typeface="Calibri" panose="020F0502020204030204" pitchFamily="34" charset="0"/>
                <a:cs typeface="Times New Roman" panose="02020603050405020304" pitchFamily="18" charset="0"/>
              </a:rPr>
              <a:t>all orders</a:t>
            </a:r>
            <a:r>
              <a:rPr lang="en-IN" dirty="0">
                <a:latin typeface="Times New Roman" panose="02020603050405020304" pitchFamily="18" charset="0"/>
                <a:ea typeface="Calibri" panose="020F0502020204030204" pitchFamily="34" charset="0"/>
                <a:cs typeface="Times New Roman" panose="02020603050405020304" pitchFamily="18" charset="0"/>
              </a:rPr>
              <a:t> would be subject to scrutiny and </a:t>
            </a:r>
            <a:r>
              <a:rPr lang="en-IN" dirty="0">
                <a:solidFill>
                  <a:srgbClr val="367DA2"/>
                </a:solidFill>
                <a:latin typeface="Times New Roman" panose="02020603050405020304" pitchFamily="18" charset="0"/>
                <a:ea typeface="Calibri" panose="020F0502020204030204" pitchFamily="34" charset="0"/>
                <a:cs typeface="Times New Roman" panose="02020603050405020304" pitchFamily="18" charset="0"/>
              </a:rPr>
              <a:t>acceptance by Parent company</a:t>
            </a:r>
            <a:r>
              <a:rPr lang="en-IN" dirty="0">
                <a:latin typeface="Times New Roman" panose="02020603050405020304" pitchFamily="18" charset="0"/>
                <a:ea typeface="Calibri" panose="020F0502020204030204" pitchFamily="34" charset="0"/>
                <a:cs typeface="Times New Roman" panose="02020603050405020304" pitchFamily="18" charset="0"/>
              </a:rPr>
              <a:t>, on the conditions determined in its own discretion. </a:t>
            </a: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black and yellow logo&#10;&#10;Description automatically generated">
            <a:extLst>
              <a:ext uri="{FF2B5EF4-FFF2-40B4-BE49-F238E27FC236}">
                <a16:creationId xmlns:a16="http://schemas.microsoft.com/office/drawing/2014/main" id="{77D35C86-7F28-7640-E889-099068BE7300}"/>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347165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19</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301327"/>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6. </a:t>
            </a:r>
            <a:r>
              <a:rPr lang="en-US" sz="1800" b="1" dirty="0">
                <a:solidFill>
                  <a:srgbClr val="455054"/>
                </a:solidFill>
                <a:effectLst/>
                <a:latin typeface="Times New Roman" panose="02020603050405020304" pitchFamily="18" charset="0"/>
                <a:ea typeface="Calibri" panose="020F0502020204030204" pitchFamily="34" charset="0"/>
                <a:cs typeface="Times New Roman" panose="02020603050405020304" pitchFamily="18" charset="0"/>
              </a:rPr>
              <a:t>Analysis of actual work performed has to be carried out</a:t>
            </a:r>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F7574A8-FECE-4C4E-8319-318F55DEBC99}"/>
              </a:ext>
            </a:extLst>
          </p:cNvPr>
          <p:cNvSpPr/>
          <p:nvPr/>
        </p:nvSpPr>
        <p:spPr>
          <a:xfrm>
            <a:off x="385511" y="1768375"/>
            <a:ext cx="11420978" cy="3970318"/>
          </a:xfrm>
          <a:prstGeom prst="rect">
            <a:avLst/>
          </a:prstGeom>
        </p:spPr>
        <p:txBody>
          <a:bodyPr wrap="square">
            <a:spAutoFit/>
          </a:bodyPr>
          <a:lstStyle/>
          <a:p>
            <a:pPr marR="0" algn="just"/>
            <a:r>
              <a:rPr lang="en-IN" b="1" dirty="0">
                <a:latin typeface="Times New Roman" panose="02020603050405020304" pitchFamily="18" charset="0"/>
                <a:cs typeface="Times New Roman" panose="02020603050405020304" pitchFamily="18" charset="0"/>
              </a:rPr>
              <a:t>HC Decision:</a:t>
            </a:r>
          </a:p>
          <a:p>
            <a:pPr marR="0" algn="just"/>
            <a:endParaRPr lang="en-IN" b="1"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Although the Adjudicating Authority has interpreted the Agreement, we find that there is insufficient analysis of the actual work performed by the petitioner. </a:t>
            </a:r>
            <a:endParaRPr lang="en-U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The conclusion does not signify that remuneration is based on sales achieved.</a:t>
            </a:r>
            <a:endParaRPr lang="en-US" dirty="0">
              <a:latin typeface="Times New Roman" panose="02020603050405020304" pitchFamily="18" charset="0"/>
              <a:cs typeface="Times New Roman" panose="02020603050405020304" pitchFamily="18" charset="0"/>
            </a:endParaRPr>
          </a:p>
          <a:p>
            <a:pPr marR="0" algn="just"/>
            <a:endParaRPr lang="en-IN" dirty="0">
              <a:latin typeface="Times New Roman" panose="02020603050405020304" pitchFamily="18" charset="0"/>
              <a:cs typeface="Times New Roman" panose="02020603050405020304" pitchFamily="18" charset="0"/>
            </a:endParaRPr>
          </a:p>
          <a:p>
            <a:pPr marR="0" algn="just"/>
            <a:r>
              <a:rPr lang="en-IN" b="1" dirty="0">
                <a:latin typeface="Times New Roman" panose="02020603050405020304" pitchFamily="18" charset="0"/>
                <a:cs typeface="Times New Roman" panose="02020603050405020304" pitchFamily="18" charset="0"/>
              </a:rPr>
              <a:t>Our View</a:t>
            </a:r>
          </a:p>
          <a:p>
            <a:pPr marR="0" algn="just"/>
            <a:endParaRPr lang="en-IN" b="1" dirty="0">
              <a:latin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r>
              <a:rPr lang="en-I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Generally, all Indian Companies are formed to promote marketing and sales of the Parent company and there consideration is based on the cost plus mark-up basis.</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r>
              <a:rPr lang="en-I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determinative factor for being an intermediary is not the manner in which value of service performed is done rather whether it is acting in representative capacity and facilitation of the supply between two parties.</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r>
              <a:rPr lang="en-I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When the acceptance of order is under exclusive control of the parent company, and there is involvement of the Indian company during that stage, it cannot be said to have representative character.</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black and yellow logo&#10;&#10;Description automatically generated">
            <a:extLst>
              <a:ext uri="{FF2B5EF4-FFF2-40B4-BE49-F238E27FC236}">
                <a16:creationId xmlns:a16="http://schemas.microsoft.com/office/drawing/2014/main" id="{12628AB7-18ED-B0AE-CBB3-6BDE5FB57100}"/>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347274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BE2145A2-1392-40CF-BBD9-50891219D1AC}"/>
              </a:ext>
            </a:extLst>
          </p:cNvPr>
          <p:cNvSpPr/>
          <p:nvPr/>
        </p:nvSpPr>
        <p:spPr>
          <a:xfrm>
            <a:off x="6211219" y="990599"/>
            <a:ext cx="5980781" cy="45719"/>
          </a:xfrm>
          <a:custGeom>
            <a:avLst/>
            <a:gdLst/>
            <a:ahLst/>
            <a:cxnLst/>
            <a:rect l="l" t="t" r="r" b="b"/>
            <a:pathLst>
              <a:path w="12192000">
                <a:moveTo>
                  <a:pt x="0" y="0"/>
                </a:moveTo>
                <a:lnTo>
                  <a:pt x="12192000" y="0"/>
                </a:lnTo>
              </a:path>
            </a:pathLst>
          </a:custGeom>
          <a:ln w="28575">
            <a:solidFill>
              <a:srgbClr val="367DA2"/>
            </a:solidFill>
          </a:ln>
        </p:spPr>
        <p:txBody>
          <a:bodyPr wrap="square" lIns="0" tIns="0" rIns="0" bIns="0" rtlCol="0"/>
          <a:lstStyle/>
          <a:p>
            <a:endParaRPr/>
          </a:p>
        </p:txBody>
      </p:sp>
      <p:sp>
        <p:nvSpPr>
          <p:cNvPr id="6" name="Title 1">
            <a:extLst>
              <a:ext uri="{FF2B5EF4-FFF2-40B4-BE49-F238E27FC236}">
                <a16:creationId xmlns:a16="http://schemas.microsoft.com/office/drawing/2014/main" id="{63B29937-D23F-4033-A7BD-D2D7FAA0549E}"/>
              </a:ext>
            </a:extLst>
          </p:cNvPr>
          <p:cNvSpPr txBox="1">
            <a:spLocks/>
          </p:cNvSpPr>
          <p:nvPr/>
        </p:nvSpPr>
        <p:spPr>
          <a:xfrm>
            <a:off x="355600" y="652389"/>
            <a:ext cx="10481256" cy="67642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4000" b="1" dirty="0">
                <a:solidFill>
                  <a:srgbClr val="455054"/>
                </a:solidFill>
                <a:latin typeface="Times New Roman" panose="02020603050405020304" pitchFamily="18" charset="0"/>
                <a:cs typeface="Times New Roman" panose="02020603050405020304" pitchFamily="18" charset="0"/>
              </a:rPr>
              <a:t>Highlights and Insights</a:t>
            </a:r>
          </a:p>
        </p:txBody>
      </p:sp>
      <p:sp>
        <p:nvSpPr>
          <p:cNvPr id="7" name="object 13">
            <a:extLst>
              <a:ext uri="{FF2B5EF4-FFF2-40B4-BE49-F238E27FC236}">
                <a16:creationId xmlns:a16="http://schemas.microsoft.com/office/drawing/2014/main" id="{E6A68D2B-0D29-4699-ABEC-313108564D7F}"/>
              </a:ext>
            </a:extLst>
          </p:cNvPr>
          <p:cNvSpPr txBox="1"/>
          <p:nvPr/>
        </p:nvSpPr>
        <p:spPr>
          <a:xfrm>
            <a:off x="660400" y="3453882"/>
            <a:ext cx="4085220" cy="2125817"/>
          </a:xfrm>
          <a:prstGeom prst="rect">
            <a:avLst/>
          </a:prstGeom>
        </p:spPr>
        <p:txBody>
          <a:bodyPr vert="horz" wrap="square" lIns="0" tIns="8043" rIns="0" bIns="0" rtlCol="0">
            <a:spAutoFit/>
          </a:bodyPr>
          <a:lstStyle/>
          <a:p>
            <a:pPr marL="30905" marR="3387" indent="-22861">
              <a:lnSpc>
                <a:spcPct val="117900"/>
              </a:lnSpc>
              <a:spcBef>
                <a:spcPts val="63"/>
              </a:spcBef>
            </a:pPr>
            <a:r>
              <a:rPr lang="en-US" sz="4000" b="1" spc="127" dirty="0">
                <a:solidFill>
                  <a:srgbClr val="455054"/>
                </a:solidFill>
                <a:latin typeface="Times New Roman" panose="02020603050405020304" pitchFamily="18" charset="0"/>
                <a:cs typeface="Times New Roman" panose="02020603050405020304" pitchFamily="18" charset="0"/>
              </a:rPr>
              <a:t>Composite, Mixed and Principal Supply</a:t>
            </a:r>
            <a:endParaRPr sz="4000" b="1" dirty="0">
              <a:solidFill>
                <a:srgbClr val="455054"/>
              </a:solidFill>
              <a:latin typeface="Times New Roman" panose="02020603050405020304" pitchFamily="18" charset="0"/>
              <a:cs typeface="Times New Roman" panose="02020603050405020304" pitchFamily="18" charset="0"/>
            </a:endParaRPr>
          </a:p>
        </p:txBody>
      </p:sp>
      <p:sp>
        <p:nvSpPr>
          <p:cNvPr id="8" name="object 2">
            <a:extLst>
              <a:ext uri="{FF2B5EF4-FFF2-40B4-BE49-F238E27FC236}">
                <a16:creationId xmlns:a16="http://schemas.microsoft.com/office/drawing/2014/main" id="{15FAF05A-1887-456A-95F0-AAF393616BEC}"/>
              </a:ext>
            </a:extLst>
          </p:cNvPr>
          <p:cNvSpPr/>
          <p:nvPr/>
        </p:nvSpPr>
        <p:spPr>
          <a:xfrm>
            <a:off x="6438908" y="990602"/>
            <a:ext cx="45868" cy="5256370"/>
          </a:xfrm>
          <a:custGeom>
            <a:avLst/>
            <a:gdLst/>
            <a:ahLst/>
            <a:cxnLst/>
            <a:rect l="l" t="t" r="r" b="b"/>
            <a:pathLst>
              <a:path h="7315200">
                <a:moveTo>
                  <a:pt x="0" y="0"/>
                </a:moveTo>
                <a:lnTo>
                  <a:pt x="0" y="7315199"/>
                </a:lnTo>
              </a:path>
            </a:pathLst>
          </a:custGeom>
          <a:ln w="38099">
            <a:solidFill>
              <a:srgbClr val="367DA2"/>
            </a:solidFill>
          </a:ln>
        </p:spPr>
        <p:txBody>
          <a:bodyPr wrap="square" lIns="0" tIns="0" rIns="0" bIns="0" rtlCol="0"/>
          <a:lstStyle/>
          <a:p>
            <a:endParaRPr sz="1200"/>
          </a:p>
        </p:txBody>
      </p:sp>
      <p:sp>
        <p:nvSpPr>
          <p:cNvPr id="9" name="object 3">
            <a:extLst>
              <a:ext uri="{FF2B5EF4-FFF2-40B4-BE49-F238E27FC236}">
                <a16:creationId xmlns:a16="http://schemas.microsoft.com/office/drawing/2014/main" id="{99C86139-B05F-49DC-8779-408DDE24269C}"/>
              </a:ext>
            </a:extLst>
          </p:cNvPr>
          <p:cNvSpPr/>
          <p:nvPr/>
        </p:nvSpPr>
        <p:spPr>
          <a:xfrm>
            <a:off x="6074062" y="1374247"/>
            <a:ext cx="717550" cy="717127"/>
          </a:xfrm>
          <a:custGeom>
            <a:avLst/>
            <a:gdLst/>
            <a:ahLst/>
            <a:cxnLst/>
            <a:rect l="l" t="t" r="r" b="b"/>
            <a:pathLst>
              <a:path w="1076325" h="1075689">
                <a:moveTo>
                  <a:pt x="577748" y="1074420"/>
                </a:moveTo>
                <a:lnTo>
                  <a:pt x="498576" y="1074420"/>
                </a:lnTo>
                <a:lnTo>
                  <a:pt x="472281" y="1071880"/>
                </a:lnTo>
                <a:lnTo>
                  <a:pt x="459197" y="1069340"/>
                </a:lnTo>
                <a:lnTo>
                  <a:pt x="446161" y="1068070"/>
                </a:lnTo>
                <a:lnTo>
                  <a:pt x="420246" y="1062990"/>
                </a:lnTo>
                <a:lnTo>
                  <a:pt x="407399" y="1059180"/>
                </a:lnTo>
                <a:lnTo>
                  <a:pt x="394631" y="1056640"/>
                </a:lnTo>
                <a:lnTo>
                  <a:pt x="369346" y="1049020"/>
                </a:lnTo>
                <a:lnTo>
                  <a:pt x="356860" y="1043940"/>
                </a:lnTo>
                <a:lnTo>
                  <a:pt x="344484" y="1040130"/>
                </a:lnTo>
                <a:lnTo>
                  <a:pt x="320073" y="1029970"/>
                </a:lnTo>
                <a:lnTo>
                  <a:pt x="308068" y="1023620"/>
                </a:lnTo>
                <a:lnTo>
                  <a:pt x="296201" y="1018540"/>
                </a:lnTo>
                <a:lnTo>
                  <a:pt x="284474" y="1012190"/>
                </a:lnTo>
                <a:lnTo>
                  <a:pt x="261491" y="999490"/>
                </a:lnTo>
                <a:lnTo>
                  <a:pt x="250250" y="991870"/>
                </a:lnTo>
                <a:lnTo>
                  <a:pt x="239175" y="985520"/>
                </a:lnTo>
                <a:lnTo>
                  <a:pt x="228280" y="977900"/>
                </a:lnTo>
                <a:lnTo>
                  <a:pt x="217579" y="970280"/>
                </a:lnTo>
                <a:lnTo>
                  <a:pt x="207070" y="961390"/>
                </a:lnTo>
                <a:lnTo>
                  <a:pt x="196755" y="953770"/>
                </a:lnTo>
                <a:lnTo>
                  <a:pt x="167080" y="927100"/>
                </a:lnTo>
                <a:lnTo>
                  <a:pt x="148396" y="908050"/>
                </a:lnTo>
                <a:lnTo>
                  <a:pt x="139410" y="899160"/>
                </a:lnTo>
                <a:lnTo>
                  <a:pt x="113901" y="868680"/>
                </a:lnTo>
                <a:lnTo>
                  <a:pt x="98171" y="847090"/>
                </a:lnTo>
                <a:lnTo>
                  <a:pt x="90696" y="836930"/>
                </a:lnTo>
                <a:lnTo>
                  <a:pt x="69916" y="802640"/>
                </a:lnTo>
                <a:lnTo>
                  <a:pt x="51668" y="767080"/>
                </a:lnTo>
                <a:lnTo>
                  <a:pt x="46170" y="755650"/>
                </a:lnTo>
                <a:lnTo>
                  <a:pt x="40965" y="742950"/>
                </a:lnTo>
                <a:lnTo>
                  <a:pt x="36059" y="731520"/>
                </a:lnTo>
                <a:lnTo>
                  <a:pt x="31458" y="718820"/>
                </a:lnTo>
                <a:lnTo>
                  <a:pt x="19493" y="680720"/>
                </a:lnTo>
                <a:lnTo>
                  <a:pt x="10340" y="642620"/>
                </a:lnTo>
                <a:lnTo>
                  <a:pt x="4047" y="603250"/>
                </a:lnTo>
                <a:lnTo>
                  <a:pt x="647" y="563880"/>
                </a:lnTo>
                <a:lnTo>
                  <a:pt x="0" y="537210"/>
                </a:lnTo>
                <a:lnTo>
                  <a:pt x="161" y="524510"/>
                </a:lnTo>
                <a:lnTo>
                  <a:pt x="2591" y="485140"/>
                </a:lnTo>
                <a:lnTo>
                  <a:pt x="7922" y="445770"/>
                </a:lnTo>
                <a:lnTo>
                  <a:pt x="16127" y="406400"/>
                </a:lnTo>
                <a:lnTo>
                  <a:pt x="27163" y="368300"/>
                </a:lnTo>
                <a:lnTo>
                  <a:pt x="36059" y="344170"/>
                </a:lnTo>
                <a:lnTo>
                  <a:pt x="40965" y="331470"/>
                </a:lnTo>
                <a:lnTo>
                  <a:pt x="46170" y="320040"/>
                </a:lnTo>
                <a:lnTo>
                  <a:pt x="51668" y="307340"/>
                </a:lnTo>
                <a:lnTo>
                  <a:pt x="57460" y="295910"/>
                </a:lnTo>
                <a:lnTo>
                  <a:pt x="63545" y="283210"/>
                </a:lnTo>
                <a:lnTo>
                  <a:pt x="69916" y="271780"/>
                </a:lnTo>
                <a:lnTo>
                  <a:pt x="76564" y="260350"/>
                </a:lnTo>
                <a:lnTo>
                  <a:pt x="83491" y="250190"/>
                </a:lnTo>
                <a:lnTo>
                  <a:pt x="90696" y="238760"/>
                </a:lnTo>
                <a:lnTo>
                  <a:pt x="98171" y="227330"/>
                </a:lnTo>
                <a:lnTo>
                  <a:pt x="105905" y="217170"/>
                </a:lnTo>
                <a:lnTo>
                  <a:pt x="113901" y="207010"/>
                </a:lnTo>
                <a:lnTo>
                  <a:pt x="122157" y="195580"/>
                </a:lnTo>
                <a:lnTo>
                  <a:pt x="130663" y="185420"/>
                </a:lnTo>
                <a:lnTo>
                  <a:pt x="139410" y="176530"/>
                </a:lnTo>
                <a:lnTo>
                  <a:pt x="148396" y="166370"/>
                </a:lnTo>
                <a:lnTo>
                  <a:pt x="157624" y="157480"/>
                </a:lnTo>
                <a:lnTo>
                  <a:pt x="167080" y="147320"/>
                </a:lnTo>
                <a:lnTo>
                  <a:pt x="176754" y="138430"/>
                </a:lnTo>
                <a:lnTo>
                  <a:pt x="186646" y="129540"/>
                </a:lnTo>
                <a:lnTo>
                  <a:pt x="196755" y="121920"/>
                </a:lnTo>
                <a:lnTo>
                  <a:pt x="207070" y="113030"/>
                </a:lnTo>
                <a:lnTo>
                  <a:pt x="239175" y="90170"/>
                </a:lnTo>
                <a:lnTo>
                  <a:pt x="284474" y="63500"/>
                </a:lnTo>
                <a:lnTo>
                  <a:pt x="356860" y="30480"/>
                </a:lnTo>
                <a:lnTo>
                  <a:pt x="407399" y="15240"/>
                </a:lnTo>
                <a:lnTo>
                  <a:pt x="459197" y="5080"/>
                </a:lnTo>
                <a:lnTo>
                  <a:pt x="511756" y="0"/>
                </a:lnTo>
                <a:lnTo>
                  <a:pt x="564568" y="0"/>
                </a:lnTo>
                <a:lnTo>
                  <a:pt x="617127" y="5080"/>
                </a:lnTo>
                <a:lnTo>
                  <a:pt x="668925" y="15240"/>
                </a:lnTo>
                <a:lnTo>
                  <a:pt x="719464" y="30480"/>
                </a:lnTo>
                <a:lnTo>
                  <a:pt x="768256" y="50800"/>
                </a:lnTo>
                <a:lnTo>
                  <a:pt x="814833" y="76200"/>
                </a:lnTo>
                <a:lnTo>
                  <a:pt x="848044" y="97790"/>
                </a:lnTo>
                <a:lnTo>
                  <a:pt x="879569" y="121920"/>
                </a:lnTo>
                <a:lnTo>
                  <a:pt x="889678" y="129540"/>
                </a:lnTo>
                <a:lnTo>
                  <a:pt x="899570" y="138430"/>
                </a:lnTo>
                <a:lnTo>
                  <a:pt x="909244" y="147320"/>
                </a:lnTo>
                <a:lnTo>
                  <a:pt x="918700" y="157480"/>
                </a:lnTo>
                <a:lnTo>
                  <a:pt x="927927" y="166370"/>
                </a:lnTo>
                <a:lnTo>
                  <a:pt x="936914" y="176530"/>
                </a:lnTo>
                <a:lnTo>
                  <a:pt x="945661" y="185420"/>
                </a:lnTo>
                <a:lnTo>
                  <a:pt x="954167" y="195580"/>
                </a:lnTo>
                <a:lnTo>
                  <a:pt x="962423" y="207010"/>
                </a:lnTo>
                <a:lnTo>
                  <a:pt x="970418" y="217170"/>
                </a:lnTo>
                <a:lnTo>
                  <a:pt x="978153" y="227330"/>
                </a:lnTo>
                <a:lnTo>
                  <a:pt x="985628" y="238760"/>
                </a:lnTo>
                <a:lnTo>
                  <a:pt x="992833" y="250190"/>
                </a:lnTo>
                <a:lnTo>
                  <a:pt x="999760" y="260350"/>
                </a:lnTo>
                <a:lnTo>
                  <a:pt x="1006408" y="271780"/>
                </a:lnTo>
                <a:lnTo>
                  <a:pt x="1012779" y="283210"/>
                </a:lnTo>
                <a:lnTo>
                  <a:pt x="1018864" y="295910"/>
                </a:lnTo>
                <a:lnTo>
                  <a:pt x="1024655" y="307340"/>
                </a:lnTo>
                <a:lnTo>
                  <a:pt x="1030154" y="320040"/>
                </a:lnTo>
                <a:lnTo>
                  <a:pt x="1035359" y="331470"/>
                </a:lnTo>
                <a:lnTo>
                  <a:pt x="1040265" y="344170"/>
                </a:lnTo>
                <a:lnTo>
                  <a:pt x="1053151" y="381000"/>
                </a:lnTo>
                <a:lnTo>
                  <a:pt x="1063248" y="419100"/>
                </a:lnTo>
                <a:lnTo>
                  <a:pt x="1070500" y="458470"/>
                </a:lnTo>
                <a:lnTo>
                  <a:pt x="1074867" y="497840"/>
                </a:lnTo>
                <a:lnTo>
                  <a:pt x="1076324" y="537210"/>
                </a:lnTo>
                <a:lnTo>
                  <a:pt x="1076163" y="551180"/>
                </a:lnTo>
                <a:lnTo>
                  <a:pt x="1073733" y="590550"/>
                </a:lnTo>
                <a:lnTo>
                  <a:pt x="1068402" y="629920"/>
                </a:lnTo>
                <a:lnTo>
                  <a:pt x="1060197" y="668020"/>
                </a:lnTo>
                <a:lnTo>
                  <a:pt x="1049161" y="706120"/>
                </a:lnTo>
                <a:lnTo>
                  <a:pt x="1035359" y="742950"/>
                </a:lnTo>
                <a:lnTo>
                  <a:pt x="1030154" y="755650"/>
                </a:lnTo>
                <a:lnTo>
                  <a:pt x="1024655" y="767080"/>
                </a:lnTo>
                <a:lnTo>
                  <a:pt x="1018864" y="779780"/>
                </a:lnTo>
                <a:lnTo>
                  <a:pt x="1012779" y="791210"/>
                </a:lnTo>
                <a:lnTo>
                  <a:pt x="992833" y="825500"/>
                </a:lnTo>
                <a:lnTo>
                  <a:pt x="978153" y="847090"/>
                </a:lnTo>
                <a:lnTo>
                  <a:pt x="970418" y="858520"/>
                </a:lnTo>
                <a:lnTo>
                  <a:pt x="945661" y="889000"/>
                </a:lnTo>
                <a:lnTo>
                  <a:pt x="927927" y="908050"/>
                </a:lnTo>
                <a:lnTo>
                  <a:pt x="918700" y="918210"/>
                </a:lnTo>
                <a:lnTo>
                  <a:pt x="889678" y="944880"/>
                </a:lnTo>
                <a:lnTo>
                  <a:pt x="869254" y="961390"/>
                </a:lnTo>
                <a:lnTo>
                  <a:pt x="858745" y="970280"/>
                </a:lnTo>
                <a:lnTo>
                  <a:pt x="848044" y="977900"/>
                </a:lnTo>
                <a:lnTo>
                  <a:pt x="837149" y="985520"/>
                </a:lnTo>
                <a:lnTo>
                  <a:pt x="826074" y="991870"/>
                </a:lnTo>
                <a:lnTo>
                  <a:pt x="814833" y="999490"/>
                </a:lnTo>
                <a:lnTo>
                  <a:pt x="791850" y="1012190"/>
                </a:lnTo>
                <a:lnTo>
                  <a:pt x="780122" y="1018540"/>
                </a:lnTo>
                <a:lnTo>
                  <a:pt x="768256" y="1023620"/>
                </a:lnTo>
                <a:lnTo>
                  <a:pt x="756251" y="1029970"/>
                </a:lnTo>
                <a:lnTo>
                  <a:pt x="731840" y="1040130"/>
                </a:lnTo>
                <a:lnTo>
                  <a:pt x="719464" y="1043940"/>
                </a:lnTo>
                <a:lnTo>
                  <a:pt x="706978" y="1049020"/>
                </a:lnTo>
                <a:lnTo>
                  <a:pt x="681693" y="1056640"/>
                </a:lnTo>
                <a:lnTo>
                  <a:pt x="668925" y="1059180"/>
                </a:lnTo>
                <a:lnTo>
                  <a:pt x="656078" y="1062990"/>
                </a:lnTo>
                <a:lnTo>
                  <a:pt x="630163" y="1068070"/>
                </a:lnTo>
                <a:lnTo>
                  <a:pt x="617127" y="1069340"/>
                </a:lnTo>
                <a:lnTo>
                  <a:pt x="604043" y="1071880"/>
                </a:lnTo>
                <a:lnTo>
                  <a:pt x="577748" y="1074420"/>
                </a:lnTo>
                <a:close/>
              </a:path>
              <a:path w="1076325" h="1075689">
                <a:moveTo>
                  <a:pt x="551373" y="1075690"/>
                </a:moveTo>
                <a:lnTo>
                  <a:pt x="524951" y="1075690"/>
                </a:lnTo>
                <a:lnTo>
                  <a:pt x="511756" y="1074420"/>
                </a:lnTo>
                <a:lnTo>
                  <a:pt x="564568" y="1074420"/>
                </a:lnTo>
                <a:lnTo>
                  <a:pt x="551373" y="1075690"/>
                </a:lnTo>
                <a:close/>
              </a:path>
            </a:pathLst>
          </a:custGeom>
          <a:solidFill>
            <a:srgbClr val="FED203"/>
          </a:solidFill>
        </p:spPr>
        <p:txBody>
          <a:bodyPr wrap="square" lIns="0" tIns="0" rIns="0" bIns="0" rtlCol="0"/>
          <a:lstStyle/>
          <a:p>
            <a:endParaRPr sz="1200"/>
          </a:p>
        </p:txBody>
      </p:sp>
      <p:sp>
        <p:nvSpPr>
          <p:cNvPr id="10" name="object 5">
            <a:extLst>
              <a:ext uri="{FF2B5EF4-FFF2-40B4-BE49-F238E27FC236}">
                <a16:creationId xmlns:a16="http://schemas.microsoft.com/office/drawing/2014/main" id="{A1225C99-C367-44B8-95C9-F78A0469999F}"/>
              </a:ext>
            </a:extLst>
          </p:cNvPr>
          <p:cNvSpPr/>
          <p:nvPr/>
        </p:nvSpPr>
        <p:spPr>
          <a:xfrm>
            <a:off x="6064482" y="2352708"/>
            <a:ext cx="717550" cy="717127"/>
          </a:xfrm>
          <a:custGeom>
            <a:avLst/>
            <a:gdLst/>
            <a:ahLst/>
            <a:cxnLst/>
            <a:rect l="l" t="t" r="r" b="b"/>
            <a:pathLst>
              <a:path w="1076325" h="1075689">
                <a:moveTo>
                  <a:pt x="577748" y="1074420"/>
                </a:moveTo>
                <a:lnTo>
                  <a:pt x="498576" y="1074420"/>
                </a:lnTo>
                <a:lnTo>
                  <a:pt x="472281" y="1071880"/>
                </a:lnTo>
                <a:lnTo>
                  <a:pt x="459197" y="1069340"/>
                </a:lnTo>
                <a:lnTo>
                  <a:pt x="446161" y="1068070"/>
                </a:lnTo>
                <a:lnTo>
                  <a:pt x="420246" y="1062990"/>
                </a:lnTo>
                <a:lnTo>
                  <a:pt x="407399" y="1059180"/>
                </a:lnTo>
                <a:lnTo>
                  <a:pt x="394631" y="1056640"/>
                </a:lnTo>
                <a:lnTo>
                  <a:pt x="369346" y="1049020"/>
                </a:lnTo>
                <a:lnTo>
                  <a:pt x="356860" y="1043940"/>
                </a:lnTo>
                <a:lnTo>
                  <a:pt x="344484" y="1040130"/>
                </a:lnTo>
                <a:lnTo>
                  <a:pt x="320073" y="1029970"/>
                </a:lnTo>
                <a:lnTo>
                  <a:pt x="308068" y="1023620"/>
                </a:lnTo>
                <a:lnTo>
                  <a:pt x="296201" y="1018540"/>
                </a:lnTo>
                <a:lnTo>
                  <a:pt x="284474" y="1012190"/>
                </a:lnTo>
                <a:lnTo>
                  <a:pt x="261491" y="999490"/>
                </a:lnTo>
                <a:lnTo>
                  <a:pt x="250250" y="991870"/>
                </a:lnTo>
                <a:lnTo>
                  <a:pt x="239175" y="985520"/>
                </a:lnTo>
                <a:lnTo>
                  <a:pt x="228280" y="977900"/>
                </a:lnTo>
                <a:lnTo>
                  <a:pt x="217579" y="970280"/>
                </a:lnTo>
                <a:lnTo>
                  <a:pt x="207070" y="961390"/>
                </a:lnTo>
                <a:lnTo>
                  <a:pt x="196755" y="953770"/>
                </a:lnTo>
                <a:lnTo>
                  <a:pt x="167080" y="927100"/>
                </a:lnTo>
                <a:lnTo>
                  <a:pt x="148396" y="908050"/>
                </a:lnTo>
                <a:lnTo>
                  <a:pt x="139410" y="899160"/>
                </a:lnTo>
                <a:lnTo>
                  <a:pt x="113901" y="868680"/>
                </a:lnTo>
                <a:lnTo>
                  <a:pt x="98171" y="847090"/>
                </a:lnTo>
                <a:lnTo>
                  <a:pt x="90696" y="836930"/>
                </a:lnTo>
                <a:lnTo>
                  <a:pt x="69916" y="802640"/>
                </a:lnTo>
                <a:lnTo>
                  <a:pt x="51668" y="767080"/>
                </a:lnTo>
                <a:lnTo>
                  <a:pt x="46170" y="755650"/>
                </a:lnTo>
                <a:lnTo>
                  <a:pt x="40965" y="742950"/>
                </a:lnTo>
                <a:lnTo>
                  <a:pt x="36059" y="731520"/>
                </a:lnTo>
                <a:lnTo>
                  <a:pt x="31458" y="718820"/>
                </a:lnTo>
                <a:lnTo>
                  <a:pt x="19493" y="680720"/>
                </a:lnTo>
                <a:lnTo>
                  <a:pt x="10340" y="642620"/>
                </a:lnTo>
                <a:lnTo>
                  <a:pt x="4047" y="603250"/>
                </a:lnTo>
                <a:lnTo>
                  <a:pt x="647" y="563880"/>
                </a:lnTo>
                <a:lnTo>
                  <a:pt x="0" y="537210"/>
                </a:lnTo>
                <a:lnTo>
                  <a:pt x="161" y="524510"/>
                </a:lnTo>
                <a:lnTo>
                  <a:pt x="2591" y="485140"/>
                </a:lnTo>
                <a:lnTo>
                  <a:pt x="7922" y="445770"/>
                </a:lnTo>
                <a:lnTo>
                  <a:pt x="16127" y="406400"/>
                </a:lnTo>
                <a:lnTo>
                  <a:pt x="27163" y="368300"/>
                </a:lnTo>
                <a:lnTo>
                  <a:pt x="36059" y="344170"/>
                </a:lnTo>
                <a:lnTo>
                  <a:pt x="40965" y="331470"/>
                </a:lnTo>
                <a:lnTo>
                  <a:pt x="46170" y="320040"/>
                </a:lnTo>
                <a:lnTo>
                  <a:pt x="51668" y="307340"/>
                </a:lnTo>
                <a:lnTo>
                  <a:pt x="57460" y="295910"/>
                </a:lnTo>
                <a:lnTo>
                  <a:pt x="63545" y="283210"/>
                </a:lnTo>
                <a:lnTo>
                  <a:pt x="69916" y="271780"/>
                </a:lnTo>
                <a:lnTo>
                  <a:pt x="76564" y="260350"/>
                </a:lnTo>
                <a:lnTo>
                  <a:pt x="83491" y="250190"/>
                </a:lnTo>
                <a:lnTo>
                  <a:pt x="90696" y="238760"/>
                </a:lnTo>
                <a:lnTo>
                  <a:pt x="98171" y="227330"/>
                </a:lnTo>
                <a:lnTo>
                  <a:pt x="105905" y="217170"/>
                </a:lnTo>
                <a:lnTo>
                  <a:pt x="113901" y="207010"/>
                </a:lnTo>
                <a:lnTo>
                  <a:pt x="122157" y="195580"/>
                </a:lnTo>
                <a:lnTo>
                  <a:pt x="130663" y="185420"/>
                </a:lnTo>
                <a:lnTo>
                  <a:pt x="139410" y="176530"/>
                </a:lnTo>
                <a:lnTo>
                  <a:pt x="148396" y="166370"/>
                </a:lnTo>
                <a:lnTo>
                  <a:pt x="157624" y="157480"/>
                </a:lnTo>
                <a:lnTo>
                  <a:pt x="167080" y="147320"/>
                </a:lnTo>
                <a:lnTo>
                  <a:pt x="176754" y="138430"/>
                </a:lnTo>
                <a:lnTo>
                  <a:pt x="186646" y="129540"/>
                </a:lnTo>
                <a:lnTo>
                  <a:pt x="196755" y="121920"/>
                </a:lnTo>
                <a:lnTo>
                  <a:pt x="207070" y="113030"/>
                </a:lnTo>
                <a:lnTo>
                  <a:pt x="239175" y="90170"/>
                </a:lnTo>
                <a:lnTo>
                  <a:pt x="284474" y="63500"/>
                </a:lnTo>
                <a:lnTo>
                  <a:pt x="356860" y="30480"/>
                </a:lnTo>
                <a:lnTo>
                  <a:pt x="407399" y="15240"/>
                </a:lnTo>
                <a:lnTo>
                  <a:pt x="459197" y="5080"/>
                </a:lnTo>
                <a:lnTo>
                  <a:pt x="511756" y="0"/>
                </a:lnTo>
                <a:lnTo>
                  <a:pt x="564568" y="0"/>
                </a:lnTo>
                <a:lnTo>
                  <a:pt x="617127" y="5080"/>
                </a:lnTo>
                <a:lnTo>
                  <a:pt x="668925" y="15240"/>
                </a:lnTo>
                <a:lnTo>
                  <a:pt x="719464" y="30480"/>
                </a:lnTo>
                <a:lnTo>
                  <a:pt x="768256" y="50800"/>
                </a:lnTo>
                <a:lnTo>
                  <a:pt x="814833" y="76200"/>
                </a:lnTo>
                <a:lnTo>
                  <a:pt x="848044" y="97790"/>
                </a:lnTo>
                <a:lnTo>
                  <a:pt x="879569" y="121920"/>
                </a:lnTo>
                <a:lnTo>
                  <a:pt x="889678" y="129540"/>
                </a:lnTo>
                <a:lnTo>
                  <a:pt x="899570" y="138430"/>
                </a:lnTo>
                <a:lnTo>
                  <a:pt x="909244" y="147320"/>
                </a:lnTo>
                <a:lnTo>
                  <a:pt x="918700" y="157480"/>
                </a:lnTo>
                <a:lnTo>
                  <a:pt x="927927" y="166370"/>
                </a:lnTo>
                <a:lnTo>
                  <a:pt x="936914" y="176530"/>
                </a:lnTo>
                <a:lnTo>
                  <a:pt x="945661" y="185420"/>
                </a:lnTo>
                <a:lnTo>
                  <a:pt x="954167" y="195580"/>
                </a:lnTo>
                <a:lnTo>
                  <a:pt x="962423" y="207010"/>
                </a:lnTo>
                <a:lnTo>
                  <a:pt x="970418" y="217170"/>
                </a:lnTo>
                <a:lnTo>
                  <a:pt x="978153" y="227330"/>
                </a:lnTo>
                <a:lnTo>
                  <a:pt x="985628" y="238760"/>
                </a:lnTo>
                <a:lnTo>
                  <a:pt x="992833" y="250190"/>
                </a:lnTo>
                <a:lnTo>
                  <a:pt x="999760" y="260350"/>
                </a:lnTo>
                <a:lnTo>
                  <a:pt x="1006408" y="271780"/>
                </a:lnTo>
                <a:lnTo>
                  <a:pt x="1012779" y="283210"/>
                </a:lnTo>
                <a:lnTo>
                  <a:pt x="1018864" y="295910"/>
                </a:lnTo>
                <a:lnTo>
                  <a:pt x="1024655" y="307340"/>
                </a:lnTo>
                <a:lnTo>
                  <a:pt x="1030154" y="320040"/>
                </a:lnTo>
                <a:lnTo>
                  <a:pt x="1035359" y="331470"/>
                </a:lnTo>
                <a:lnTo>
                  <a:pt x="1040265" y="344170"/>
                </a:lnTo>
                <a:lnTo>
                  <a:pt x="1053151" y="381000"/>
                </a:lnTo>
                <a:lnTo>
                  <a:pt x="1063248" y="419100"/>
                </a:lnTo>
                <a:lnTo>
                  <a:pt x="1070500" y="458470"/>
                </a:lnTo>
                <a:lnTo>
                  <a:pt x="1074867" y="497840"/>
                </a:lnTo>
                <a:lnTo>
                  <a:pt x="1076324" y="537210"/>
                </a:lnTo>
                <a:lnTo>
                  <a:pt x="1076163" y="551180"/>
                </a:lnTo>
                <a:lnTo>
                  <a:pt x="1073733" y="590550"/>
                </a:lnTo>
                <a:lnTo>
                  <a:pt x="1068402" y="629920"/>
                </a:lnTo>
                <a:lnTo>
                  <a:pt x="1060197" y="668020"/>
                </a:lnTo>
                <a:lnTo>
                  <a:pt x="1049161" y="706120"/>
                </a:lnTo>
                <a:lnTo>
                  <a:pt x="1035359" y="742950"/>
                </a:lnTo>
                <a:lnTo>
                  <a:pt x="1030154" y="755650"/>
                </a:lnTo>
                <a:lnTo>
                  <a:pt x="1024655" y="767080"/>
                </a:lnTo>
                <a:lnTo>
                  <a:pt x="1018864" y="779780"/>
                </a:lnTo>
                <a:lnTo>
                  <a:pt x="1012779" y="791210"/>
                </a:lnTo>
                <a:lnTo>
                  <a:pt x="992833" y="825500"/>
                </a:lnTo>
                <a:lnTo>
                  <a:pt x="978153" y="847090"/>
                </a:lnTo>
                <a:lnTo>
                  <a:pt x="970418" y="858520"/>
                </a:lnTo>
                <a:lnTo>
                  <a:pt x="945661" y="889000"/>
                </a:lnTo>
                <a:lnTo>
                  <a:pt x="927927" y="908050"/>
                </a:lnTo>
                <a:lnTo>
                  <a:pt x="918700" y="918210"/>
                </a:lnTo>
                <a:lnTo>
                  <a:pt x="889678" y="944880"/>
                </a:lnTo>
                <a:lnTo>
                  <a:pt x="869254" y="961390"/>
                </a:lnTo>
                <a:lnTo>
                  <a:pt x="858745" y="970280"/>
                </a:lnTo>
                <a:lnTo>
                  <a:pt x="848044" y="977900"/>
                </a:lnTo>
                <a:lnTo>
                  <a:pt x="837149" y="985520"/>
                </a:lnTo>
                <a:lnTo>
                  <a:pt x="826074" y="991870"/>
                </a:lnTo>
                <a:lnTo>
                  <a:pt x="814833" y="999490"/>
                </a:lnTo>
                <a:lnTo>
                  <a:pt x="791850" y="1012190"/>
                </a:lnTo>
                <a:lnTo>
                  <a:pt x="780122" y="1018540"/>
                </a:lnTo>
                <a:lnTo>
                  <a:pt x="768256" y="1023620"/>
                </a:lnTo>
                <a:lnTo>
                  <a:pt x="756251" y="1029970"/>
                </a:lnTo>
                <a:lnTo>
                  <a:pt x="731840" y="1040130"/>
                </a:lnTo>
                <a:lnTo>
                  <a:pt x="719464" y="1043940"/>
                </a:lnTo>
                <a:lnTo>
                  <a:pt x="706978" y="1049020"/>
                </a:lnTo>
                <a:lnTo>
                  <a:pt x="681693" y="1056640"/>
                </a:lnTo>
                <a:lnTo>
                  <a:pt x="668925" y="1059180"/>
                </a:lnTo>
                <a:lnTo>
                  <a:pt x="656078" y="1062990"/>
                </a:lnTo>
                <a:lnTo>
                  <a:pt x="630163" y="1068070"/>
                </a:lnTo>
                <a:lnTo>
                  <a:pt x="617127" y="1069340"/>
                </a:lnTo>
                <a:lnTo>
                  <a:pt x="604043" y="1071880"/>
                </a:lnTo>
                <a:lnTo>
                  <a:pt x="577748" y="1074420"/>
                </a:lnTo>
                <a:close/>
              </a:path>
              <a:path w="1076325" h="1075689">
                <a:moveTo>
                  <a:pt x="551373" y="1075690"/>
                </a:moveTo>
                <a:lnTo>
                  <a:pt x="524951" y="1075690"/>
                </a:lnTo>
                <a:lnTo>
                  <a:pt x="511756" y="1074420"/>
                </a:lnTo>
                <a:lnTo>
                  <a:pt x="564568" y="1074420"/>
                </a:lnTo>
                <a:lnTo>
                  <a:pt x="551373" y="1075690"/>
                </a:lnTo>
                <a:close/>
              </a:path>
            </a:pathLst>
          </a:custGeom>
          <a:solidFill>
            <a:srgbClr val="FED203"/>
          </a:solidFill>
        </p:spPr>
        <p:txBody>
          <a:bodyPr wrap="square" lIns="0" tIns="0" rIns="0" bIns="0" rtlCol="0"/>
          <a:lstStyle/>
          <a:p>
            <a:endParaRPr sz="1200"/>
          </a:p>
        </p:txBody>
      </p:sp>
      <p:sp>
        <p:nvSpPr>
          <p:cNvPr id="11" name="object 6">
            <a:extLst>
              <a:ext uri="{FF2B5EF4-FFF2-40B4-BE49-F238E27FC236}">
                <a16:creationId xmlns:a16="http://schemas.microsoft.com/office/drawing/2014/main" id="{139ADC34-F1AC-49C2-A4A1-DB5D29BD95D6}"/>
              </a:ext>
            </a:extLst>
          </p:cNvPr>
          <p:cNvSpPr/>
          <p:nvPr/>
        </p:nvSpPr>
        <p:spPr>
          <a:xfrm>
            <a:off x="6064482" y="3334124"/>
            <a:ext cx="717550" cy="717127"/>
          </a:xfrm>
          <a:custGeom>
            <a:avLst/>
            <a:gdLst/>
            <a:ahLst/>
            <a:cxnLst/>
            <a:rect l="l" t="t" r="r" b="b"/>
            <a:pathLst>
              <a:path w="1076325" h="1075689">
                <a:moveTo>
                  <a:pt x="577748" y="1074420"/>
                </a:moveTo>
                <a:lnTo>
                  <a:pt x="498576" y="1074420"/>
                </a:lnTo>
                <a:lnTo>
                  <a:pt x="472281" y="1071880"/>
                </a:lnTo>
                <a:lnTo>
                  <a:pt x="459197" y="1069340"/>
                </a:lnTo>
                <a:lnTo>
                  <a:pt x="446161" y="1068070"/>
                </a:lnTo>
                <a:lnTo>
                  <a:pt x="420246" y="1062990"/>
                </a:lnTo>
                <a:lnTo>
                  <a:pt x="407399" y="1059180"/>
                </a:lnTo>
                <a:lnTo>
                  <a:pt x="394631" y="1056640"/>
                </a:lnTo>
                <a:lnTo>
                  <a:pt x="369346" y="1049020"/>
                </a:lnTo>
                <a:lnTo>
                  <a:pt x="356860" y="1043940"/>
                </a:lnTo>
                <a:lnTo>
                  <a:pt x="344484" y="1040130"/>
                </a:lnTo>
                <a:lnTo>
                  <a:pt x="320073" y="1029970"/>
                </a:lnTo>
                <a:lnTo>
                  <a:pt x="308068" y="1023620"/>
                </a:lnTo>
                <a:lnTo>
                  <a:pt x="296201" y="1018540"/>
                </a:lnTo>
                <a:lnTo>
                  <a:pt x="284474" y="1012190"/>
                </a:lnTo>
                <a:lnTo>
                  <a:pt x="261491" y="999490"/>
                </a:lnTo>
                <a:lnTo>
                  <a:pt x="250250" y="991870"/>
                </a:lnTo>
                <a:lnTo>
                  <a:pt x="239175" y="985520"/>
                </a:lnTo>
                <a:lnTo>
                  <a:pt x="228280" y="977900"/>
                </a:lnTo>
                <a:lnTo>
                  <a:pt x="217579" y="970280"/>
                </a:lnTo>
                <a:lnTo>
                  <a:pt x="207070" y="961390"/>
                </a:lnTo>
                <a:lnTo>
                  <a:pt x="196755" y="953770"/>
                </a:lnTo>
                <a:lnTo>
                  <a:pt x="167080" y="927100"/>
                </a:lnTo>
                <a:lnTo>
                  <a:pt x="148396" y="908050"/>
                </a:lnTo>
                <a:lnTo>
                  <a:pt x="139410" y="899160"/>
                </a:lnTo>
                <a:lnTo>
                  <a:pt x="113901" y="868680"/>
                </a:lnTo>
                <a:lnTo>
                  <a:pt x="98171" y="847090"/>
                </a:lnTo>
                <a:lnTo>
                  <a:pt x="90696" y="836930"/>
                </a:lnTo>
                <a:lnTo>
                  <a:pt x="69916" y="802640"/>
                </a:lnTo>
                <a:lnTo>
                  <a:pt x="51668" y="767080"/>
                </a:lnTo>
                <a:lnTo>
                  <a:pt x="46170" y="755650"/>
                </a:lnTo>
                <a:lnTo>
                  <a:pt x="40965" y="742950"/>
                </a:lnTo>
                <a:lnTo>
                  <a:pt x="36059" y="731520"/>
                </a:lnTo>
                <a:lnTo>
                  <a:pt x="31458" y="718820"/>
                </a:lnTo>
                <a:lnTo>
                  <a:pt x="19493" y="680720"/>
                </a:lnTo>
                <a:lnTo>
                  <a:pt x="10340" y="642620"/>
                </a:lnTo>
                <a:lnTo>
                  <a:pt x="4047" y="603250"/>
                </a:lnTo>
                <a:lnTo>
                  <a:pt x="647" y="563880"/>
                </a:lnTo>
                <a:lnTo>
                  <a:pt x="0" y="537210"/>
                </a:lnTo>
                <a:lnTo>
                  <a:pt x="161" y="524510"/>
                </a:lnTo>
                <a:lnTo>
                  <a:pt x="2591" y="485140"/>
                </a:lnTo>
                <a:lnTo>
                  <a:pt x="7922" y="445770"/>
                </a:lnTo>
                <a:lnTo>
                  <a:pt x="16127" y="406400"/>
                </a:lnTo>
                <a:lnTo>
                  <a:pt x="27163" y="368300"/>
                </a:lnTo>
                <a:lnTo>
                  <a:pt x="36059" y="344170"/>
                </a:lnTo>
                <a:lnTo>
                  <a:pt x="40965" y="331470"/>
                </a:lnTo>
                <a:lnTo>
                  <a:pt x="46170" y="320040"/>
                </a:lnTo>
                <a:lnTo>
                  <a:pt x="51668" y="307340"/>
                </a:lnTo>
                <a:lnTo>
                  <a:pt x="57460" y="295910"/>
                </a:lnTo>
                <a:lnTo>
                  <a:pt x="63545" y="283210"/>
                </a:lnTo>
                <a:lnTo>
                  <a:pt x="69916" y="271780"/>
                </a:lnTo>
                <a:lnTo>
                  <a:pt x="76564" y="260350"/>
                </a:lnTo>
                <a:lnTo>
                  <a:pt x="83491" y="250190"/>
                </a:lnTo>
                <a:lnTo>
                  <a:pt x="90696" y="238760"/>
                </a:lnTo>
                <a:lnTo>
                  <a:pt x="98171" y="227330"/>
                </a:lnTo>
                <a:lnTo>
                  <a:pt x="105905" y="217170"/>
                </a:lnTo>
                <a:lnTo>
                  <a:pt x="113901" y="207010"/>
                </a:lnTo>
                <a:lnTo>
                  <a:pt x="122157" y="195580"/>
                </a:lnTo>
                <a:lnTo>
                  <a:pt x="130663" y="185420"/>
                </a:lnTo>
                <a:lnTo>
                  <a:pt x="139410" y="176530"/>
                </a:lnTo>
                <a:lnTo>
                  <a:pt x="148396" y="166370"/>
                </a:lnTo>
                <a:lnTo>
                  <a:pt x="157624" y="157480"/>
                </a:lnTo>
                <a:lnTo>
                  <a:pt x="167080" y="147320"/>
                </a:lnTo>
                <a:lnTo>
                  <a:pt x="176754" y="138430"/>
                </a:lnTo>
                <a:lnTo>
                  <a:pt x="186646" y="129540"/>
                </a:lnTo>
                <a:lnTo>
                  <a:pt x="196755" y="121920"/>
                </a:lnTo>
                <a:lnTo>
                  <a:pt x="207070" y="113030"/>
                </a:lnTo>
                <a:lnTo>
                  <a:pt x="239175" y="90170"/>
                </a:lnTo>
                <a:lnTo>
                  <a:pt x="284474" y="63500"/>
                </a:lnTo>
                <a:lnTo>
                  <a:pt x="356860" y="30480"/>
                </a:lnTo>
                <a:lnTo>
                  <a:pt x="407399" y="15240"/>
                </a:lnTo>
                <a:lnTo>
                  <a:pt x="459197" y="5080"/>
                </a:lnTo>
                <a:lnTo>
                  <a:pt x="511756" y="0"/>
                </a:lnTo>
                <a:lnTo>
                  <a:pt x="564568" y="0"/>
                </a:lnTo>
                <a:lnTo>
                  <a:pt x="617127" y="5080"/>
                </a:lnTo>
                <a:lnTo>
                  <a:pt x="668925" y="15240"/>
                </a:lnTo>
                <a:lnTo>
                  <a:pt x="719464" y="30480"/>
                </a:lnTo>
                <a:lnTo>
                  <a:pt x="768256" y="50800"/>
                </a:lnTo>
                <a:lnTo>
                  <a:pt x="814833" y="76200"/>
                </a:lnTo>
                <a:lnTo>
                  <a:pt x="848044" y="97790"/>
                </a:lnTo>
                <a:lnTo>
                  <a:pt x="879569" y="121920"/>
                </a:lnTo>
                <a:lnTo>
                  <a:pt x="889678" y="129540"/>
                </a:lnTo>
                <a:lnTo>
                  <a:pt x="899570" y="138430"/>
                </a:lnTo>
                <a:lnTo>
                  <a:pt x="909244" y="147320"/>
                </a:lnTo>
                <a:lnTo>
                  <a:pt x="918700" y="157480"/>
                </a:lnTo>
                <a:lnTo>
                  <a:pt x="927927" y="166370"/>
                </a:lnTo>
                <a:lnTo>
                  <a:pt x="936914" y="176530"/>
                </a:lnTo>
                <a:lnTo>
                  <a:pt x="945661" y="185420"/>
                </a:lnTo>
                <a:lnTo>
                  <a:pt x="954167" y="195580"/>
                </a:lnTo>
                <a:lnTo>
                  <a:pt x="962423" y="207010"/>
                </a:lnTo>
                <a:lnTo>
                  <a:pt x="970418" y="217170"/>
                </a:lnTo>
                <a:lnTo>
                  <a:pt x="978153" y="227330"/>
                </a:lnTo>
                <a:lnTo>
                  <a:pt x="985628" y="238760"/>
                </a:lnTo>
                <a:lnTo>
                  <a:pt x="992833" y="250190"/>
                </a:lnTo>
                <a:lnTo>
                  <a:pt x="999760" y="260350"/>
                </a:lnTo>
                <a:lnTo>
                  <a:pt x="1006408" y="271780"/>
                </a:lnTo>
                <a:lnTo>
                  <a:pt x="1012779" y="283210"/>
                </a:lnTo>
                <a:lnTo>
                  <a:pt x="1018864" y="295910"/>
                </a:lnTo>
                <a:lnTo>
                  <a:pt x="1024655" y="307340"/>
                </a:lnTo>
                <a:lnTo>
                  <a:pt x="1030154" y="320040"/>
                </a:lnTo>
                <a:lnTo>
                  <a:pt x="1035359" y="331470"/>
                </a:lnTo>
                <a:lnTo>
                  <a:pt x="1040265" y="344170"/>
                </a:lnTo>
                <a:lnTo>
                  <a:pt x="1053151" y="381000"/>
                </a:lnTo>
                <a:lnTo>
                  <a:pt x="1063248" y="419100"/>
                </a:lnTo>
                <a:lnTo>
                  <a:pt x="1070500" y="458470"/>
                </a:lnTo>
                <a:lnTo>
                  <a:pt x="1074867" y="497840"/>
                </a:lnTo>
                <a:lnTo>
                  <a:pt x="1076324" y="537210"/>
                </a:lnTo>
                <a:lnTo>
                  <a:pt x="1076163" y="551180"/>
                </a:lnTo>
                <a:lnTo>
                  <a:pt x="1073733" y="590550"/>
                </a:lnTo>
                <a:lnTo>
                  <a:pt x="1068402" y="629920"/>
                </a:lnTo>
                <a:lnTo>
                  <a:pt x="1060197" y="668020"/>
                </a:lnTo>
                <a:lnTo>
                  <a:pt x="1049161" y="706120"/>
                </a:lnTo>
                <a:lnTo>
                  <a:pt x="1035359" y="742950"/>
                </a:lnTo>
                <a:lnTo>
                  <a:pt x="1030154" y="755650"/>
                </a:lnTo>
                <a:lnTo>
                  <a:pt x="1024655" y="767080"/>
                </a:lnTo>
                <a:lnTo>
                  <a:pt x="1018864" y="779780"/>
                </a:lnTo>
                <a:lnTo>
                  <a:pt x="1012779" y="791210"/>
                </a:lnTo>
                <a:lnTo>
                  <a:pt x="992833" y="825500"/>
                </a:lnTo>
                <a:lnTo>
                  <a:pt x="978153" y="847090"/>
                </a:lnTo>
                <a:lnTo>
                  <a:pt x="970418" y="858520"/>
                </a:lnTo>
                <a:lnTo>
                  <a:pt x="945661" y="889000"/>
                </a:lnTo>
                <a:lnTo>
                  <a:pt x="927927" y="908050"/>
                </a:lnTo>
                <a:lnTo>
                  <a:pt x="918700" y="918210"/>
                </a:lnTo>
                <a:lnTo>
                  <a:pt x="889678" y="944880"/>
                </a:lnTo>
                <a:lnTo>
                  <a:pt x="869254" y="961390"/>
                </a:lnTo>
                <a:lnTo>
                  <a:pt x="858745" y="970280"/>
                </a:lnTo>
                <a:lnTo>
                  <a:pt x="848044" y="977900"/>
                </a:lnTo>
                <a:lnTo>
                  <a:pt x="837149" y="985520"/>
                </a:lnTo>
                <a:lnTo>
                  <a:pt x="826074" y="991870"/>
                </a:lnTo>
                <a:lnTo>
                  <a:pt x="814833" y="999490"/>
                </a:lnTo>
                <a:lnTo>
                  <a:pt x="791850" y="1012190"/>
                </a:lnTo>
                <a:lnTo>
                  <a:pt x="780122" y="1018540"/>
                </a:lnTo>
                <a:lnTo>
                  <a:pt x="768256" y="1023620"/>
                </a:lnTo>
                <a:lnTo>
                  <a:pt x="756251" y="1029970"/>
                </a:lnTo>
                <a:lnTo>
                  <a:pt x="731840" y="1040130"/>
                </a:lnTo>
                <a:lnTo>
                  <a:pt x="719464" y="1043940"/>
                </a:lnTo>
                <a:lnTo>
                  <a:pt x="706978" y="1049020"/>
                </a:lnTo>
                <a:lnTo>
                  <a:pt x="681693" y="1056640"/>
                </a:lnTo>
                <a:lnTo>
                  <a:pt x="668925" y="1059180"/>
                </a:lnTo>
                <a:lnTo>
                  <a:pt x="656078" y="1062990"/>
                </a:lnTo>
                <a:lnTo>
                  <a:pt x="630163" y="1068070"/>
                </a:lnTo>
                <a:lnTo>
                  <a:pt x="617127" y="1069340"/>
                </a:lnTo>
                <a:lnTo>
                  <a:pt x="604043" y="1071880"/>
                </a:lnTo>
                <a:lnTo>
                  <a:pt x="577748" y="1074420"/>
                </a:lnTo>
                <a:close/>
              </a:path>
              <a:path w="1076325" h="1075689">
                <a:moveTo>
                  <a:pt x="551373" y="1075690"/>
                </a:moveTo>
                <a:lnTo>
                  <a:pt x="524951" y="1075690"/>
                </a:lnTo>
                <a:lnTo>
                  <a:pt x="511756" y="1074420"/>
                </a:lnTo>
                <a:lnTo>
                  <a:pt x="564568" y="1074420"/>
                </a:lnTo>
                <a:lnTo>
                  <a:pt x="551373" y="1075690"/>
                </a:lnTo>
                <a:close/>
              </a:path>
            </a:pathLst>
          </a:custGeom>
          <a:solidFill>
            <a:srgbClr val="FED203"/>
          </a:solidFill>
        </p:spPr>
        <p:txBody>
          <a:bodyPr wrap="square" lIns="0" tIns="0" rIns="0" bIns="0" rtlCol="0"/>
          <a:lstStyle/>
          <a:p>
            <a:endParaRPr sz="1200"/>
          </a:p>
        </p:txBody>
      </p:sp>
      <p:sp>
        <p:nvSpPr>
          <p:cNvPr id="12" name="object 6">
            <a:extLst>
              <a:ext uri="{FF2B5EF4-FFF2-40B4-BE49-F238E27FC236}">
                <a16:creationId xmlns:a16="http://schemas.microsoft.com/office/drawing/2014/main" id="{476CC1D9-72EB-45E6-9492-E0C54B4D714B}"/>
              </a:ext>
            </a:extLst>
          </p:cNvPr>
          <p:cNvSpPr/>
          <p:nvPr/>
        </p:nvSpPr>
        <p:spPr>
          <a:xfrm>
            <a:off x="6092346" y="4315540"/>
            <a:ext cx="717550" cy="717127"/>
          </a:xfrm>
          <a:custGeom>
            <a:avLst/>
            <a:gdLst/>
            <a:ahLst/>
            <a:cxnLst/>
            <a:rect l="l" t="t" r="r" b="b"/>
            <a:pathLst>
              <a:path w="1076325" h="1075689">
                <a:moveTo>
                  <a:pt x="577748" y="1074420"/>
                </a:moveTo>
                <a:lnTo>
                  <a:pt x="498576" y="1074420"/>
                </a:lnTo>
                <a:lnTo>
                  <a:pt x="472281" y="1071880"/>
                </a:lnTo>
                <a:lnTo>
                  <a:pt x="459197" y="1069340"/>
                </a:lnTo>
                <a:lnTo>
                  <a:pt x="446161" y="1068070"/>
                </a:lnTo>
                <a:lnTo>
                  <a:pt x="420246" y="1062990"/>
                </a:lnTo>
                <a:lnTo>
                  <a:pt x="407399" y="1059180"/>
                </a:lnTo>
                <a:lnTo>
                  <a:pt x="394631" y="1056640"/>
                </a:lnTo>
                <a:lnTo>
                  <a:pt x="369346" y="1049020"/>
                </a:lnTo>
                <a:lnTo>
                  <a:pt x="356860" y="1043940"/>
                </a:lnTo>
                <a:lnTo>
                  <a:pt x="344484" y="1040130"/>
                </a:lnTo>
                <a:lnTo>
                  <a:pt x="320073" y="1029970"/>
                </a:lnTo>
                <a:lnTo>
                  <a:pt x="308068" y="1023620"/>
                </a:lnTo>
                <a:lnTo>
                  <a:pt x="296201" y="1018540"/>
                </a:lnTo>
                <a:lnTo>
                  <a:pt x="284474" y="1012190"/>
                </a:lnTo>
                <a:lnTo>
                  <a:pt x="261491" y="999490"/>
                </a:lnTo>
                <a:lnTo>
                  <a:pt x="250250" y="991870"/>
                </a:lnTo>
                <a:lnTo>
                  <a:pt x="239175" y="985520"/>
                </a:lnTo>
                <a:lnTo>
                  <a:pt x="228280" y="977900"/>
                </a:lnTo>
                <a:lnTo>
                  <a:pt x="217579" y="970280"/>
                </a:lnTo>
                <a:lnTo>
                  <a:pt x="207070" y="961390"/>
                </a:lnTo>
                <a:lnTo>
                  <a:pt x="196755" y="953770"/>
                </a:lnTo>
                <a:lnTo>
                  <a:pt x="167080" y="927100"/>
                </a:lnTo>
                <a:lnTo>
                  <a:pt x="148396" y="908050"/>
                </a:lnTo>
                <a:lnTo>
                  <a:pt x="139410" y="899160"/>
                </a:lnTo>
                <a:lnTo>
                  <a:pt x="113901" y="868680"/>
                </a:lnTo>
                <a:lnTo>
                  <a:pt x="98171" y="847090"/>
                </a:lnTo>
                <a:lnTo>
                  <a:pt x="90696" y="836930"/>
                </a:lnTo>
                <a:lnTo>
                  <a:pt x="69916" y="802640"/>
                </a:lnTo>
                <a:lnTo>
                  <a:pt x="51668" y="767080"/>
                </a:lnTo>
                <a:lnTo>
                  <a:pt x="46170" y="755650"/>
                </a:lnTo>
                <a:lnTo>
                  <a:pt x="40965" y="742950"/>
                </a:lnTo>
                <a:lnTo>
                  <a:pt x="36059" y="731520"/>
                </a:lnTo>
                <a:lnTo>
                  <a:pt x="31458" y="718820"/>
                </a:lnTo>
                <a:lnTo>
                  <a:pt x="19493" y="680720"/>
                </a:lnTo>
                <a:lnTo>
                  <a:pt x="10340" y="642620"/>
                </a:lnTo>
                <a:lnTo>
                  <a:pt x="4047" y="603250"/>
                </a:lnTo>
                <a:lnTo>
                  <a:pt x="647" y="563880"/>
                </a:lnTo>
                <a:lnTo>
                  <a:pt x="0" y="537210"/>
                </a:lnTo>
                <a:lnTo>
                  <a:pt x="161" y="524510"/>
                </a:lnTo>
                <a:lnTo>
                  <a:pt x="2591" y="485140"/>
                </a:lnTo>
                <a:lnTo>
                  <a:pt x="7922" y="445770"/>
                </a:lnTo>
                <a:lnTo>
                  <a:pt x="16127" y="406400"/>
                </a:lnTo>
                <a:lnTo>
                  <a:pt x="27163" y="368300"/>
                </a:lnTo>
                <a:lnTo>
                  <a:pt x="36059" y="344170"/>
                </a:lnTo>
                <a:lnTo>
                  <a:pt x="40965" y="331470"/>
                </a:lnTo>
                <a:lnTo>
                  <a:pt x="46170" y="320040"/>
                </a:lnTo>
                <a:lnTo>
                  <a:pt x="51668" y="307340"/>
                </a:lnTo>
                <a:lnTo>
                  <a:pt x="57460" y="295910"/>
                </a:lnTo>
                <a:lnTo>
                  <a:pt x="63545" y="283210"/>
                </a:lnTo>
                <a:lnTo>
                  <a:pt x="69916" y="271780"/>
                </a:lnTo>
                <a:lnTo>
                  <a:pt x="76564" y="260350"/>
                </a:lnTo>
                <a:lnTo>
                  <a:pt x="83491" y="250190"/>
                </a:lnTo>
                <a:lnTo>
                  <a:pt x="90696" y="238760"/>
                </a:lnTo>
                <a:lnTo>
                  <a:pt x="98171" y="227330"/>
                </a:lnTo>
                <a:lnTo>
                  <a:pt x="105905" y="217170"/>
                </a:lnTo>
                <a:lnTo>
                  <a:pt x="113901" y="207010"/>
                </a:lnTo>
                <a:lnTo>
                  <a:pt x="122157" y="195580"/>
                </a:lnTo>
                <a:lnTo>
                  <a:pt x="130663" y="185420"/>
                </a:lnTo>
                <a:lnTo>
                  <a:pt x="139410" y="176530"/>
                </a:lnTo>
                <a:lnTo>
                  <a:pt x="148396" y="166370"/>
                </a:lnTo>
                <a:lnTo>
                  <a:pt x="157624" y="157480"/>
                </a:lnTo>
                <a:lnTo>
                  <a:pt x="167080" y="147320"/>
                </a:lnTo>
                <a:lnTo>
                  <a:pt x="176754" y="138430"/>
                </a:lnTo>
                <a:lnTo>
                  <a:pt x="186646" y="129540"/>
                </a:lnTo>
                <a:lnTo>
                  <a:pt x="196755" y="121920"/>
                </a:lnTo>
                <a:lnTo>
                  <a:pt x="207070" y="113030"/>
                </a:lnTo>
                <a:lnTo>
                  <a:pt x="239175" y="90170"/>
                </a:lnTo>
                <a:lnTo>
                  <a:pt x="284474" y="63500"/>
                </a:lnTo>
                <a:lnTo>
                  <a:pt x="356860" y="30480"/>
                </a:lnTo>
                <a:lnTo>
                  <a:pt x="407399" y="15240"/>
                </a:lnTo>
                <a:lnTo>
                  <a:pt x="459197" y="5080"/>
                </a:lnTo>
                <a:lnTo>
                  <a:pt x="511756" y="0"/>
                </a:lnTo>
                <a:lnTo>
                  <a:pt x="564568" y="0"/>
                </a:lnTo>
                <a:lnTo>
                  <a:pt x="617127" y="5080"/>
                </a:lnTo>
                <a:lnTo>
                  <a:pt x="668925" y="15240"/>
                </a:lnTo>
                <a:lnTo>
                  <a:pt x="719464" y="30480"/>
                </a:lnTo>
                <a:lnTo>
                  <a:pt x="768256" y="50800"/>
                </a:lnTo>
                <a:lnTo>
                  <a:pt x="814833" y="76200"/>
                </a:lnTo>
                <a:lnTo>
                  <a:pt x="848044" y="97790"/>
                </a:lnTo>
                <a:lnTo>
                  <a:pt x="879569" y="121920"/>
                </a:lnTo>
                <a:lnTo>
                  <a:pt x="889678" y="129540"/>
                </a:lnTo>
                <a:lnTo>
                  <a:pt x="899570" y="138430"/>
                </a:lnTo>
                <a:lnTo>
                  <a:pt x="909244" y="147320"/>
                </a:lnTo>
                <a:lnTo>
                  <a:pt x="918700" y="157480"/>
                </a:lnTo>
                <a:lnTo>
                  <a:pt x="927927" y="166370"/>
                </a:lnTo>
                <a:lnTo>
                  <a:pt x="936914" y="176530"/>
                </a:lnTo>
                <a:lnTo>
                  <a:pt x="945661" y="185420"/>
                </a:lnTo>
                <a:lnTo>
                  <a:pt x="954167" y="195580"/>
                </a:lnTo>
                <a:lnTo>
                  <a:pt x="962423" y="207010"/>
                </a:lnTo>
                <a:lnTo>
                  <a:pt x="970418" y="217170"/>
                </a:lnTo>
                <a:lnTo>
                  <a:pt x="978153" y="227330"/>
                </a:lnTo>
                <a:lnTo>
                  <a:pt x="985628" y="238760"/>
                </a:lnTo>
                <a:lnTo>
                  <a:pt x="992833" y="250190"/>
                </a:lnTo>
                <a:lnTo>
                  <a:pt x="999760" y="260350"/>
                </a:lnTo>
                <a:lnTo>
                  <a:pt x="1006408" y="271780"/>
                </a:lnTo>
                <a:lnTo>
                  <a:pt x="1012779" y="283210"/>
                </a:lnTo>
                <a:lnTo>
                  <a:pt x="1018864" y="295910"/>
                </a:lnTo>
                <a:lnTo>
                  <a:pt x="1024655" y="307340"/>
                </a:lnTo>
                <a:lnTo>
                  <a:pt x="1030154" y="320040"/>
                </a:lnTo>
                <a:lnTo>
                  <a:pt x="1035359" y="331470"/>
                </a:lnTo>
                <a:lnTo>
                  <a:pt x="1040265" y="344170"/>
                </a:lnTo>
                <a:lnTo>
                  <a:pt x="1053151" y="381000"/>
                </a:lnTo>
                <a:lnTo>
                  <a:pt x="1063248" y="419100"/>
                </a:lnTo>
                <a:lnTo>
                  <a:pt x="1070500" y="458470"/>
                </a:lnTo>
                <a:lnTo>
                  <a:pt x="1074867" y="497840"/>
                </a:lnTo>
                <a:lnTo>
                  <a:pt x="1076324" y="537210"/>
                </a:lnTo>
                <a:lnTo>
                  <a:pt x="1076163" y="551180"/>
                </a:lnTo>
                <a:lnTo>
                  <a:pt x="1073733" y="590550"/>
                </a:lnTo>
                <a:lnTo>
                  <a:pt x="1068402" y="629920"/>
                </a:lnTo>
                <a:lnTo>
                  <a:pt x="1060197" y="668020"/>
                </a:lnTo>
                <a:lnTo>
                  <a:pt x="1049161" y="706120"/>
                </a:lnTo>
                <a:lnTo>
                  <a:pt x="1035359" y="742950"/>
                </a:lnTo>
                <a:lnTo>
                  <a:pt x="1030154" y="755650"/>
                </a:lnTo>
                <a:lnTo>
                  <a:pt x="1024655" y="767080"/>
                </a:lnTo>
                <a:lnTo>
                  <a:pt x="1018864" y="779780"/>
                </a:lnTo>
                <a:lnTo>
                  <a:pt x="1012779" y="791210"/>
                </a:lnTo>
                <a:lnTo>
                  <a:pt x="992833" y="825500"/>
                </a:lnTo>
                <a:lnTo>
                  <a:pt x="978153" y="847090"/>
                </a:lnTo>
                <a:lnTo>
                  <a:pt x="970418" y="858520"/>
                </a:lnTo>
                <a:lnTo>
                  <a:pt x="945661" y="889000"/>
                </a:lnTo>
                <a:lnTo>
                  <a:pt x="927927" y="908050"/>
                </a:lnTo>
                <a:lnTo>
                  <a:pt x="918700" y="918210"/>
                </a:lnTo>
                <a:lnTo>
                  <a:pt x="889678" y="944880"/>
                </a:lnTo>
                <a:lnTo>
                  <a:pt x="869254" y="961390"/>
                </a:lnTo>
                <a:lnTo>
                  <a:pt x="858745" y="970280"/>
                </a:lnTo>
                <a:lnTo>
                  <a:pt x="848044" y="977900"/>
                </a:lnTo>
                <a:lnTo>
                  <a:pt x="837149" y="985520"/>
                </a:lnTo>
                <a:lnTo>
                  <a:pt x="826074" y="991870"/>
                </a:lnTo>
                <a:lnTo>
                  <a:pt x="814833" y="999490"/>
                </a:lnTo>
                <a:lnTo>
                  <a:pt x="791850" y="1012190"/>
                </a:lnTo>
                <a:lnTo>
                  <a:pt x="780122" y="1018540"/>
                </a:lnTo>
                <a:lnTo>
                  <a:pt x="768256" y="1023620"/>
                </a:lnTo>
                <a:lnTo>
                  <a:pt x="756251" y="1029970"/>
                </a:lnTo>
                <a:lnTo>
                  <a:pt x="731840" y="1040130"/>
                </a:lnTo>
                <a:lnTo>
                  <a:pt x="719464" y="1043940"/>
                </a:lnTo>
                <a:lnTo>
                  <a:pt x="706978" y="1049020"/>
                </a:lnTo>
                <a:lnTo>
                  <a:pt x="681693" y="1056640"/>
                </a:lnTo>
                <a:lnTo>
                  <a:pt x="668925" y="1059180"/>
                </a:lnTo>
                <a:lnTo>
                  <a:pt x="656078" y="1062990"/>
                </a:lnTo>
                <a:lnTo>
                  <a:pt x="630163" y="1068070"/>
                </a:lnTo>
                <a:lnTo>
                  <a:pt x="617127" y="1069340"/>
                </a:lnTo>
                <a:lnTo>
                  <a:pt x="604043" y="1071880"/>
                </a:lnTo>
                <a:lnTo>
                  <a:pt x="577748" y="1074420"/>
                </a:lnTo>
                <a:close/>
              </a:path>
              <a:path w="1076325" h="1075689">
                <a:moveTo>
                  <a:pt x="551373" y="1075690"/>
                </a:moveTo>
                <a:lnTo>
                  <a:pt x="524951" y="1075690"/>
                </a:lnTo>
                <a:lnTo>
                  <a:pt x="511756" y="1074420"/>
                </a:lnTo>
                <a:lnTo>
                  <a:pt x="564568" y="1074420"/>
                </a:lnTo>
                <a:lnTo>
                  <a:pt x="551373" y="1075690"/>
                </a:lnTo>
                <a:close/>
              </a:path>
            </a:pathLst>
          </a:custGeom>
          <a:solidFill>
            <a:srgbClr val="FED203"/>
          </a:solidFill>
        </p:spPr>
        <p:txBody>
          <a:bodyPr wrap="square" lIns="0" tIns="0" rIns="0" bIns="0" rtlCol="0"/>
          <a:lstStyle/>
          <a:p>
            <a:endParaRPr sz="1200"/>
          </a:p>
        </p:txBody>
      </p:sp>
      <p:sp>
        <p:nvSpPr>
          <p:cNvPr id="15" name="TextBox 14">
            <a:extLst>
              <a:ext uri="{FF2B5EF4-FFF2-40B4-BE49-F238E27FC236}">
                <a16:creationId xmlns:a16="http://schemas.microsoft.com/office/drawing/2014/main" id="{5863E3B9-39DB-4E53-A75F-8BDF3D40D665}"/>
              </a:ext>
            </a:extLst>
          </p:cNvPr>
          <p:cNvSpPr txBox="1"/>
          <p:nvPr/>
        </p:nvSpPr>
        <p:spPr>
          <a:xfrm>
            <a:off x="6231276" y="1520984"/>
            <a:ext cx="392781" cy="381000"/>
          </a:xfrm>
          <a:prstGeom prst="rect">
            <a:avLst/>
          </a:prstGeom>
          <a:noFill/>
        </p:spPr>
        <p:txBody>
          <a:bodyPr wrap="square" rtlCol="0">
            <a:spAutoFit/>
          </a:bodyPr>
          <a:lstStyle/>
          <a:p>
            <a:pPr algn="ctr"/>
            <a:r>
              <a:rPr lang="en-US" b="1" dirty="0">
                <a:solidFill>
                  <a:srgbClr val="455054"/>
                </a:solidFill>
                <a:latin typeface="Times New Roman" panose="02020603050405020304" pitchFamily="18" charset="0"/>
                <a:cs typeface="Times New Roman" panose="02020603050405020304" pitchFamily="18" charset="0"/>
              </a:rPr>
              <a:t>4</a:t>
            </a:r>
          </a:p>
        </p:txBody>
      </p:sp>
      <p:sp>
        <p:nvSpPr>
          <p:cNvPr id="16" name="TextBox 15">
            <a:extLst>
              <a:ext uri="{FF2B5EF4-FFF2-40B4-BE49-F238E27FC236}">
                <a16:creationId xmlns:a16="http://schemas.microsoft.com/office/drawing/2014/main" id="{1FAFCF8E-3A44-4E54-889C-97E278756380}"/>
              </a:ext>
            </a:extLst>
          </p:cNvPr>
          <p:cNvSpPr txBox="1"/>
          <p:nvPr/>
        </p:nvSpPr>
        <p:spPr>
          <a:xfrm>
            <a:off x="6145001" y="2531901"/>
            <a:ext cx="556511" cy="369332"/>
          </a:xfrm>
          <a:prstGeom prst="rect">
            <a:avLst/>
          </a:prstGeom>
          <a:noFill/>
        </p:spPr>
        <p:txBody>
          <a:bodyPr wrap="square" rtlCol="0">
            <a:spAutoFit/>
          </a:bodyPr>
          <a:lstStyle/>
          <a:p>
            <a:pPr algn="ctr"/>
            <a:r>
              <a:rPr lang="en-US" b="1">
                <a:solidFill>
                  <a:srgbClr val="455054"/>
                </a:solidFill>
                <a:latin typeface="Times New Roman" panose="02020603050405020304" pitchFamily="18" charset="0"/>
                <a:cs typeface="Times New Roman" panose="02020603050405020304" pitchFamily="18" charset="0"/>
              </a:rPr>
              <a:t>7</a:t>
            </a:r>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E024E119-B5F4-4116-A035-7056F4B4A147}"/>
              </a:ext>
            </a:extLst>
          </p:cNvPr>
          <p:cNvSpPr txBox="1"/>
          <p:nvPr/>
        </p:nvSpPr>
        <p:spPr>
          <a:xfrm>
            <a:off x="6231132" y="3509250"/>
            <a:ext cx="424079" cy="369332"/>
          </a:xfrm>
          <a:prstGeom prst="rect">
            <a:avLst/>
          </a:prstGeom>
          <a:noFill/>
        </p:spPr>
        <p:txBody>
          <a:bodyPr wrap="square" rtlCol="0">
            <a:spAutoFit/>
          </a:bodyPr>
          <a:lstStyle/>
          <a:p>
            <a:pPr algn="ctr"/>
            <a:r>
              <a:rPr lang="en-US" b="1" dirty="0">
                <a:solidFill>
                  <a:srgbClr val="455054"/>
                </a:solidFill>
                <a:latin typeface="Times New Roman" panose="02020603050405020304" pitchFamily="18" charset="0"/>
                <a:cs typeface="Times New Roman" panose="02020603050405020304" pitchFamily="18" charset="0"/>
              </a:rPr>
              <a:t>11</a:t>
            </a:r>
          </a:p>
        </p:txBody>
      </p:sp>
      <p:sp>
        <p:nvSpPr>
          <p:cNvPr id="18" name="TextBox 17">
            <a:extLst>
              <a:ext uri="{FF2B5EF4-FFF2-40B4-BE49-F238E27FC236}">
                <a16:creationId xmlns:a16="http://schemas.microsoft.com/office/drawing/2014/main" id="{CDF5ABB8-00FE-4436-8171-357A171F459C}"/>
              </a:ext>
            </a:extLst>
          </p:cNvPr>
          <p:cNvSpPr txBox="1"/>
          <p:nvPr/>
        </p:nvSpPr>
        <p:spPr>
          <a:xfrm>
            <a:off x="6244257" y="4484261"/>
            <a:ext cx="436711" cy="369332"/>
          </a:xfrm>
          <a:prstGeom prst="rect">
            <a:avLst/>
          </a:prstGeom>
          <a:noFill/>
        </p:spPr>
        <p:txBody>
          <a:bodyPr wrap="square" rtlCol="0">
            <a:spAutoFit/>
          </a:bodyPr>
          <a:lstStyle/>
          <a:p>
            <a:pPr algn="ctr"/>
            <a:r>
              <a:rPr lang="en-US" b="1" dirty="0">
                <a:solidFill>
                  <a:srgbClr val="455054"/>
                </a:solidFill>
                <a:latin typeface="Times New Roman" panose="02020603050405020304" pitchFamily="18" charset="0"/>
                <a:cs typeface="Times New Roman" panose="02020603050405020304" pitchFamily="18" charset="0"/>
              </a:rPr>
              <a:t>13</a:t>
            </a:r>
          </a:p>
        </p:txBody>
      </p:sp>
      <p:sp>
        <p:nvSpPr>
          <p:cNvPr id="20" name="TextBox 19">
            <a:extLst>
              <a:ext uri="{FF2B5EF4-FFF2-40B4-BE49-F238E27FC236}">
                <a16:creationId xmlns:a16="http://schemas.microsoft.com/office/drawing/2014/main" id="{C9F57504-830C-46F2-8419-EAC678F03A5D}"/>
              </a:ext>
            </a:extLst>
          </p:cNvPr>
          <p:cNvSpPr txBox="1"/>
          <p:nvPr/>
        </p:nvSpPr>
        <p:spPr>
          <a:xfrm>
            <a:off x="6909560" y="1374247"/>
            <a:ext cx="4444240" cy="584775"/>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Case Study 1: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Two Contracts entered in pursuance of a Single Document</a:t>
            </a:r>
            <a:endParaRPr lang="en-US" sz="1600" b="1" dirty="0">
              <a:solidFill>
                <a:srgbClr val="455054"/>
              </a:solidFill>
              <a:latin typeface="Times New Roman" panose="02020603050405020304" pitchFamily="18" charset="0"/>
              <a:cs typeface="Times New Roman" panose="02020603050405020304" pitchFamily="18" charset="0"/>
            </a:endParaRPr>
          </a:p>
        </p:txBody>
      </p:sp>
      <p:sp>
        <p:nvSpPr>
          <p:cNvPr id="23" name="object 6">
            <a:extLst>
              <a:ext uri="{FF2B5EF4-FFF2-40B4-BE49-F238E27FC236}">
                <a16:creationId xmlns:a16="http://schemas.microsoft.com/office/drawing/2014/main" id="{91B5088E-29B9-4DB5-B14F-83AAE21B8B0A}"/>
              </a:ext>
            </a:extLst>
          </p:cNvPr>
          <p:cNvSpPr/>
          <p:nvPr/>
        </p:nvSpPr>
        <p:spPr>
          <a:xfrm>
            <a:off x="6057533" y="5206235"/>
            <a:ext cx="717550" cy="717127"/>
          </a:xfrm>
          <a:custGeom>
            <a:avLst/>
            <a:gdLst/>
            <a:ahLst/>
            <a:cxnLst/>
            <a:rect l="l" t="t" r="r" b="b"/>
            <a:pathLst>
              <a:path w="1076325" h="1075689">
                <a:moveTo>
                  <a:pt x="577748" y="1074420"/>
                </a:moveTo>
                <a:lnTo>
                  <a:pt x="498576" y="1074420"/>
                </a:lnTo>
                <a:lnTo>
                  <a:pt x="472281" y="1071880"/>
                </a:lnTo>
                <a:lnTo>
                  <a:pt x="459197" y="1069340"/>
                </a:lnTo>
                <a:lnTo>
                  <a:pt x="446161" y="1068070"/>
                </a:lnTo>
                <a:lnTo>
                  <a:pt x="420246" y="1062990"/>
                </a:lnTo>
                <a:lnTo>
                  <a:pt x="407399" y="1059180"/>
                </a:lnTo>
                <a:lnTo>
                  <a:pt x="394631" y="1056640"/>
                </a:lnTo>
                <a:lnTo>
                  <a:pt x="369346" y="1049020"/>
                </a:lnTo>
                <a:lnTo>
                  <a:pt x="356860" y="1043940"/>
                </a:lnTo>
                <a:lnTo>
                  <a:pt x="344484" y="1040130"/>
                </a:lnTo>
                <a:lnTo>
                  <a:pt x="320073" y="1029970"/>
                </a:lnTo>
                <a:lnTo>
                  <a:pt x="308068" y="1023620"/>
                </a:lnTo>
                <a:lnTo>
                  <a:pt x="296201" y="1018540"/>
                </a:lnTo>
                <a:lnTo>
                  <a:pt x="284474" y="1012190"/>
                </a:lnTo>
                <a:lnTo>
                  <a:pt x="261491" y="999490"/>
                </a:lnTo>
                <a:lnTo>
                  <a:pt x="250250" y="991870"/>
                </a:lnTo>
                <a:lnTo>
                  <a:pt x="239175" y="985520"/>
                </a:lnTo>
                <a:lnTo>
                  <a:pt x="228280" y="977900"/>
                </a:lnTo>
                <a:lnTo>
                  <a:pt x="217579" y="970280"/>
                </a:lnTo>
                <a:lnTo>
                  <a:pt x="207070" y="961390"/>
                </a:lnTo>
                <a:lnTo>
                  <a:pt x="196755" y="953770"/>
                </a:lnTo>
                <a:lnTo>
                  <a:pt x="167080" y="927100"/>
                </a:lnTo>
                <a:lnTo>
                  <a:pt x="148396" y="908050"/>
                </a:lnTo>
                <a:lnTo>
                  <a:pt x="139410" y="899160"/>
                </a:lnTo>
                <a:lnTo>
                  <a:pt x="113901" y="868680"/>
                </a:lnTo>
                <a:lnTo>
                  <a:pt x="98171" y="847090"/>
                </a:lnTo>
                <a:lnTo>
                  <a:pt x="90696" y="836930"/>
                </a:lnTo>
                <a:lnTo>
                  <a:pt x="69916" y="802640"/>
                </a:lnTo>
                <a:lnTo>
                  <a:pt x="51668" y="767080"/>
                </a:lnTo>
                <a:lnTo>
                  <a:pt x="46170" y="755650"/>
                </a:lnTo>
                <a:lnTo>
                  <a:pt x="40965" y="742950"/>
                </a:lnTo>
                <a:lnTo>
                  <a:pt x="36059" y="731520"/>
                </a:lnTo>
                <a:lnTo>
                  <a:pt x="31458" y="718820"/>
                </a:lnTo>
                <a:lnTo>
                  <a:pt x="19493" y="680720"/>
                </a:lnTo>
                <a:lnTo>
                  <a:pt x="10340" y="642620"/>
                </a:lnTo>
                <a:lnTo>
                  <a:pt x="4047" y="603250"/>
                </a:lnTo>
                <a:lnTo>
                  <a:pt x="647" y="563880"/>
                </a:lnTo>
                <a:lnTo>
                  <a:pt x="0" y="537210"/>
                </a:lnTo>
                <a:lnTo>
                  <a:pt x="161" y="524510"/>
                </a:lnTo>
                <a:lnTo>
                  <a:pt x="2591" y="485140"/>
                </a:lnTo>
                <a:lnTo>
                  <a:pt x="7922" y="445770"/>
                </a:lnTo>
                <a:lnTo>
                  <a:pt x="16127" y="406400"/>
                </a:lnTo>
                <a:lnTo>
                  <a:pt x="27163" y="368300"/>
                </a:lnTo>
                <a:lnTo>
                  <a:pt x="36059" y="344170"/>
                </a:lnTo>
                <a:lnTo>
                  <a:pt x="40965" y="331470"/>
                </a:lnTo>
                <a:lnTo>
                  <a:pt x="46170" y="320040"/>
                </a:lnTo>
                <a:lnTo>
                  <a:pt x="51668" y="307340"/>
                </a:lnTo>
                <a:lnTo>
                  <a:pt x="57460" y="295910"/>
                </a:lnTo>
                <a:lnTo>
                  <a:pt x="63545" y="283210"/>
                </a:lnTo>
                <a:lnTo>
                  <a:pt x="69916" y="271780"/>
                </a:lnTo>
                <a:lnTo>
                  <a:pt x="76564" y="260350"/>
                </a:lnTo>
                <a:lnTo>
                  <a:pt x="83491" y="250190"/>
                </a:lnTo>
                <a:lnTo>
                  <a:pt x="90696" y="238760"/>
                </a:lnTo>
                <a:lnTo>
                  <a:pt x="98171" y="227330"/>
                </a:lnTo>
                <a:lnTo>
                  <a:pt x="105905" y="217170"/>
                </a:lnTo>
                <a:lnTo>
                  <a:pt x="113901" y="207010"/>
                </a:lnTo>
                <a:lnTo>
                  <a:pt x="122157" y="195580"/>
                </a:lnTo>
                <a:lnTo>
                  <a:pt x="130663" y="185420"/>
                </a:lnTo>
                <a:lnTo>
                  <a:pt x="139410" y="176530"/>
                </a:lnTo>
                <a:lnTo>
                  <a:pt x="148396" y="166370"/>
                </a:lnTo>
                <a:lnTo>
                  <a:pt x="157624" y="157480"/>
                </a:lnTo>
                <a:lnTo>
                  <a:pt x="167080" y="147320"/>
                </a:lnTo>
                <a:lnTo>
                  <a:pt x="176754" y="138430"/>
                </a:lnTo>
                <a:lnTo>
                  <a:pt x="186646" y="129540"/>
                </a:lnTo>
                <a:lnTo>
                  <a:pt x="196755" y="121920"/>
                </a:lnTo>
                <a:lnTo>
                  <a:pt x="207070" y="113030"/>
                </a:lnTo>
                <a:lnTo>
                  <a:pt x="239175" y="90170"/>
                </a:lnTo>
                <a:lnTo>
                  <a:pt x="284474" y="63500"/>
                </a:lnTo>
                <a:lnTo>
                  <a:pt x="356860" y="30480"/>
                </a:lnTo>
                <a:lnTo>
                  <a:pt x="407399" y="15240"/>
                </a:lnTo>
                <a:lnTo>
                  <a:pt x="459197" y="5080"/>
                </a:lnTo>
                <a:lnTo>
                  <a:pt x="511756" y="0"/>
                </a:lnTo>
                <a:lnTo>
                  <a:pt x="564568" y="0"/>
                </a:lnTo>
                <a:lnTo>
                  <a:pt x="617127" y="5080"/>
                </a:lnTo>
                <a:lnTo>
                  <a:pt x="668925" y="15240"/>
                </a:lnTo>
                <a:lnTo>
                  <a:pt x="719464" y="30480"/>
                </a:lnTo>
                <a:lnTo>
                  <a:pt x="768256" y="50800"/>
                </a:lnTo>
                <a:lnTo>
                  <a:pt x="814833" y="76200"/>
                </a:lnTo>
                <a:lnTo>
                  <a:pt x="848044" y="97790"/>
                </a:lnTo>
                <a:lnTo>
                  <a:pt x="879569" y="121920"/>
                </a:lnTo>
                <a:lnTo>
                  <a:pt x="889678" y="129540"/>
                </a:lnTo>
                <a:lnTo>
                  <a:pt x="899570" y="138430"/>
                </a:lnTo>
                <a:lnTo>
                  <a:pt x="909244" y="147320"/>
                </a:lnTo>
                <a:lnTo>
                  <a:pt x="918700" y="157480"/>
                </a:lnTo>
                <a:lnTo>
                  <a:pt x="927927" y="166370"/>
                </a:lnTo>
                <a:lnTo>
                  <a:pt x="936914" y="176530"/>
                </a:lnTo>
                <a:lnTo>
                  <a:pt x="945661" y="185420"/>
                </a:lnTo>
                <a:lnTo>
                  <a:pt x="954167" y="195580"/>
                </a:lnTo>
                <a:lnTo>
                  <a:pt x="962423" y="207010"/>
                </a:lnTo>
                <a:lnTo>
                  <a:pt x="970418" y="217170"/>
                </a:lnTo>
                <a:lnTo>
                  <a:pt x="978153" y="227330"/>
                </a:lnTo>
                <a:lnTo>
                  <a:pt x="985628" y="238760"/>
                </a:lnTo>
                <a:lnTo>
                  <a:pt x="992833" y="250190"/>
                </a:lnTo>
                <a:lnTo>
                  <a:pt x="999760" y="260350"/>
                </a:lnTo>
                <a:lnTo>
                  <a:pt x="1006408" y="271780"/>
                </a:lnTo>
                <a:lnTo>
                  <a:pt x="1012779" y="283210"/>
                </a:lnTo>
                <a:lnTo>
                  <a:pt x="1018864" y="295910"/>
                </a:lnTo>
                <a:lnTo>
                  <a:pt x="1024655" y="307340"/>
                </a:lnTo>
                <a:lnTo>
                  <a:pt x="1030154" y="320040"/>
                </a:lnTo>
                <a:lnTo>
                  <a:pt x="1035359" y="331470"/>
                </a:lnTo>
                <a:lnTo>
                  <a:pt x="1040265" y="344170"/>
                </a:lnTo>
                <a:lnTo>
                  <a:pt x="1053151" y="381000"/>
                </a:lnTo>
                <a:lnTo>
                  <a:pt x="1063248" y="419100"/>
                </a:lnTo>
                <a:lnTo>
                  <a:pt x="1070500" y="458470"/>
                </a:lnTo>
                <a:lnTo>
                  <a:pt x="1074867" y="497840"/>
                </a:lnTo>
                <a:lnTo>
                  <a:pt x="1076324" y="537210"/>
                </a:lnTo>
                <a:lnTo>
                  <a:pt x="1076163" y="551180"/>
                </a:lnTo>
                <a:lnTo>
                  <a:pt x="1073733" y="590550"/>
                </a:lnTo>
                <a:lnTo>
                  <a:pt x="1068402" y="629920"/>
                </a:lnTo>
                <a:lnTo>
                  <a:pt x="1060197" y="668020"/>
                </a:lnTo>
                <a:lnTo>
                  <a:pt x="1049161" y="706120"/>
                </a:lnTo>
                <a:lnTo>
                  <a:pt x="1035359" y="742950"/>
                </a:lnTo>
                <a:lnTo>
                  <a:pt x="1030154" y="755650"/>
                </a:lnTo>
                <a:lnTo>
                  <a:pt x="1024655" y="767080"/>
                </a:lnTo>
                <a:lnTo>
                  <a:pt x="1018864" y="779780"/>
                </a:lnTo>
                <a:lnTo>
                  <a:pt x="1012779" y="791210"/>
                </a:lnTo>
                <a:lnTo>
                  <a:pt x="992833" y="825500"/>
                </a:lnTo>
                <a:lnTo>
                  <a:pt x="978153" y="847090"/>
                </a:lnTo>
                <a:lnTo>
                  <a:pt x="970418" y="858520"/>
                </a:lnTo>
                <a:lnTo>
                  <a:pt x="945661" y="889000"/>
                </a:lnTo>
                <a:lnTo>
                  <a:pt x="927927" y="908050"/>
                </a:lnTo>
                <a:lnTo>
                  <a:pt x="918700" y="918210"/>
                </a:lnTo>
                <a:lnTo>
                  <a:pt x="889678" y="944880"/>
                </a:lnTo>
                <a:lnTo>
                  <a:pt x="869254" y="961390"/>
                </a:lnTo>
                <a:lnTo>
                  <a:pt x="858745" y="970280"/>
                </a:lnTo>
                <a:lnTo>
                  <a:pt x="848044" y="977900"/>
                </a:lnTo>
                <a:lnTo>
                  <a:pt x="837149" y="985520"/>
                </a:lnTo>
                <a:lnTo>
                  <a:pt x="826074" y="991870"/>
                </a:lnTo>
                <a:lnTo>
                  <a:pt x="814833" y="999490"/>
                </a:lnTo>
                <a:lnTo>
                  <a:pt x="791850" y="1012190"/>
                </a:lnTo>
                <a:lnTo>
                  <a:pt x="780122" y="1018540"/>
                </a:lnTo>
                <a:lnTo>
                  <a:pt x="768256" y="1023620"/>
                </a:lnTo>
                <a:lnTo>
                  <a:pt x="756251" y="1029970"/>
                </a:lnTo>
                <a:lnTo>
                  <a:pt x="731840" y="1040130"/>
                </a:lnTo>
                <a:lnTo>
                  <a:pt x="719464" y="1043940"/>
                </a:lnTo>
                <a:lnTo>
                  <a:pt x="706978" y="1049020"/>
                </a:lnTo>
                <a:lnTo>
                  <a:pt x="681693" y="1056640"/>
                </a:lnTo>
                <a:lnTo>
                  <a:pt x="668925" y="1059180"/>
                </a:lnTo>
                <a:lnTo>
                  <a:pt x="656078" y="1062990"/>
                </a:lnTo>
                <a:lnTo>
                  <a:pt x="630163" y="1068070"/>
                </a:lnTo>
                <a:lnTo>
                  <a:pt x="617127" y="1069340"/>
                </a:lnTo>
                <a:lnTo>
                  <a:pt x="604043" y="1071880"/>
                </a:lnTo>
                <a:lnTo>
                  <a:pt x="577748" y="1074420"/>
                </a:lnTo>
                <a:close/>
              </a:path>
              <a:path w="1076325" h="1075689">
                <a:moveTo>
                  <a:pt x="551373" y="1075690"/>
                </a:moveTo>
                <a:lnTo>
                  <a:pt x="524951" y="1075690"/>
                </a:lnTo>
                <a:lnTo>
                  <a:pt x="511756" y="1074420"/>
                </a:lnTo>
                <a:lnTo>
                  <a:pt x="564568" y="1074420"/>
                </a:lnTo>
                <a:lnTo>
                  <a:pt x="551373" y="1075690"/>
                </a:lnTo>
                <a:close/>
              </a:path>
            </a:pathLst>
          </a:custGeom>
          <a:solidFill>
            <a:srgbClr val="FED203"/>
          </a:solidFill>
        </p:spPr>
        <p:txBody>
          <a:bodyPr wrap="square" lIns="0" tIns="0" rIns="0" bIns="0" rtlCol="0"/>
          <a:lstStyle/>
          <a:p>
            <a:endParaRPr sz="1200"/>
          </a:p>
        </p:txBody>
      </p:sp>
      <p:sp>
        <p:nvSpPr>
          <p:cNvPr id="24" name="TextBox 23">
            <a:extLst>
              <a:ext uri="{FF2B5EF4-FFF2-40B4-BE49-F238E27FC236}">
                <a16:creationId xmlns:a16="http://schemas.microsoft.com/office/drawing/2014/main" id="{805F053C-16B5-4171-AD2B-CD9B46D65FCC}"/>
              </a:ext>
            </a:extLst>
          </p:cNvPr>
          <p:cNvSpPr txBox="1"/>
          <p:nvPr/>
        </p:nvSpPr>
        <p:spPr>
          <a:xfrm>
            <a:off x="6859202" y="5206235"/>
            <a:ext cx="4067180" cy="584775"/>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Case Study 5: </a:t>
            </a: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Abbott Healthcare Vs Commissioner of State Tax-Kerala</a:t>
            </a:r>
            <a:endParaRPr lang="en-US" sz="1600" b="1" dirty="0">
              <a:solidFill>
                <a:srgbClr val="455054"/>
              </a:solidFill>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8DA73333-B3EB-4198-9171-4CEE6384FACA}"/>
              </a:ext>
            </a:extLst>
          </p:cNvPr>
          <p:cNvSpPr txBox="1"/>
          <p:nvPr/>
        </p:nvSpPr>
        <p:spPr>
          <a:xfrm>
            <a:off x="6211219" y="5411491"/>
            <a:ext cx="436711" cy="369332"/>
          </a:xfrm>
          <a:prstGeom prst="rect">
            <a:avLst/>
          </a:prstGeom>
          <a:noFill/>
        </p:spPr>
        <p:txBody>
          <a:bodyPr wrap="square" rtlCol="0">
            <a:spAutoFit/>
          </a:bodyPr>
          <a:lstStyle/>
          <a:p>
            <a:pPr algn="ctr"/>
            <a:r>
              <a:rPr lang="en-US" b="1" dirty="0">
                <a:solidFill>
                  <a:srgbClr val="455054"/>
                </a:solidFill>
                <a:latin typeface="Times New Roman" panose="02020603050405020304" pitchFamily="18" charset="0"/>
                <a:cs typeface="Times New Roman" panose="02020603050405020304" pitchFamily="18" charset="0"/>
              </a:rPr>
              <a:t>15</a:t>
            </a:r>
          </a:p>
        </p:txBody>
      </p:sp>
      <p:sp>
        <p:nvSpPr>
          <p:cNvPr id="26" name="Footer Placeholder 1">
            <a:extLst>
              <a:ext uri="{FF2B5EF4-FFF2-40B4-BE49-F238E27FC236}">
                <a16:creationId xmlns:a16="http://schemas.microsoft.com/office/drawing/2014/main" id="{90DDA577-7E5F-364B-BF3F-75B62C1A6C7A}"/>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sp>
        <p:nvSpPr>
          <p:cNvPr id="28" name="Slide Number Placeholder 27">
            <a:extLst>
              <a:ext uri="{FF2B5EF4-FFF2-40B4-BE49-F238E27FC236}">
                <a16:creationId xmlns:a16="http://schemas.microsoft.com/office/drawing/2014/main" id="{0BB35B26-C486-4E4A-8E02-7DCE1AEA9E79}"/>
              </a:ext>
            </a:extLst>
          </p:cNvPr>
          <p:cNvSpPr>
            <a:spLocks noGrp="1"/>
          </p:cNvSpPr>
          <p:nvPr>
            <p:ph type="sldNum" sz="quarter" idx="12"/>
          </p:nvPr>
        </p:nvSpPr>
        <p:spPr/>
        <p:txBody>
          <a:bodyPr/>
          <a:lstStyle/>
          <a:p>
            <a:fld id="{C562A305-1699-4437-A26E-94CC7DB843BB}" type="slidenum">
              <a:rPr lang="en-IN" sz="2800" smtClean="0">
                <a:solidFill>
                  <a:srgbClr val="455054"/>
                </a:solidFill>
                <a:latin typeface="Times New Roman" panose="02020603050405020304" pitchFamily="18" charset="0"/>
                <a:cs typeface="Times New Roman" panose="02020603050405020304" pitchFamily="18" charset="0"/>
              </a:rPr>
              <a:t>2</a:t>
            </a:fld>
            <a:endParaRPr lang="en-IN" sz="2800" dirty="0">
              <a:solidFill>
                <a:srgbClr val="455054"/>
              </a:solidFill>
              <a:latin typeface="Times New Roman" panose="02020603050405020304" pitchFamily="18" charset="0"/>
              <a:cs typeface="Times New Roman" panose="02020603050405020304" pitchFamily="18" charset="0"/>
            </a:endParaRPr>
          </a:p>
        </p:txBody>
      </p:sp>
      <p:cxnSp>
        <p:nvCxnSpPr>
          <p:cNvPr id="29" name="Straight Connector 28">
            <a:extLst>
              <a:ext uri="{FF2B5EF4-FFF2-40B4-BE49-F238E27FC236}">
                <a16:creationId xmlns:a16="http://schemas.microsoft.com/office/drawing/2014/main" id="{8993F458-22D1-45B0-AA9C-AC4BEB5CBC79}"/>
              </a:ext>
            </a:extLst>
          </p:cNvPr>
          <p:cNvCxnSpPr/>
          <p:nvPr/>
        </p:nvCxnSpPr>
        <p:spPr>
          <a:xfrm>
            <a:off x="0" y="6356350"/>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5C8A87D1-56DD-AE40-9F81-DD30730DAEBD}"/>
              </a:ext>
            </a:extLst>
          </p:cNvPr>
          <p:cNvSpPr txBox="1"/>
          <p:nvPr/>
        </p:nvSpPr>
        <p:spPr>
          <a:xfrm>
            <a:off x="6909144" y="2352708"/>
            <a:ext cx="4081838" cy="338554"/>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Case Study 2: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Test of Dominant Intention</a:t>
            </a:r>
            <a:endParaRPr lang="en-US" sz="1600" b="1" dirty="0">
              <a:solidFill>
                <a:srgbClr val="455054"/>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DD4376CD-C5E3-3F27-84D1-1BD55C2B52AC}"/>
              </a:ext>
            </a:extLst>
          </p:cNvPr>
          <p:cNvSpPr txBox="1"/>
          <p:nvPr/>
        </p:nvSpPr>
        <p:spPr>
          <a:xfrm>
            <a:off x="6849622" y="3264019"/>
            <a:ext cx="4081838" cy="584775"/>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Case Study 3: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Impact of Statute applicable on Supplies made</a:t>
            </a:r>
            <a:endParaRPr lang="en-US" sz="1600" b="1" dirty="0">
              <a:solidFill>
                <a:srgbClr val="455054"/>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C1F871EA-07A0-A0E3-6369-37D87EEA3E31}"/>
              </a:ext>
            </a:extLst>
          </p:cNvPr>
          <p:cNvSpPr txBox="1"/>
          <p:nvPr/>
        </p:nvSpPr>
        <p:spPr>
          <a:xfrm>
            <a:off x="6809896" y="4210971"/>
            <a:ext cx="4081838" cy="830997"/>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Case Study 4: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Contracts should </a:t>
            </a:r>
            <a:r>
              <a:rPr lang="en-US" sz="1600" b="1" dirty="0">
                <a:solidFill>
                  <a:srgbClr val="367DA2"/>
                </a:solidFill>
                <a:effectLst/>
                <a:latin typeface="Times New Roman" panose="02020603050405020304" pitchFamily="18" charset="0"/>
                <a:ea typeface="Calibri" panose="020F0502020204030204" pitchFamily="34" charset="0"/>
                <a:cs typeface="Times New Roman" panose="02020603050405020304" pitchFamily="18" charset="0"/>
              </a:rPr>
              <a:t>not be artificially </a:t>
            </a:r>
            <a:r>
              <a:rPr lang="en-US" sz="1600" b="1" dirty="0" err="1">
                <a:solidFill>
                  <a:srgbClr val="367DA2"/>
                </a:solidFill>
                <a:effectLst/>
                <a:latin typeface="Times New Roman" panose="02020603050405020304" pitchFamily="18" charset="0"/>
                <a:ea typeface="Calibri" panose="020F0502020204030204" pitchFamily="34" charset="0"/>
                <a:cs typeface="Times New Roman" panose="02020603050405020304" pitchFamily="18" charset="0"/>
              </a:rPr>
              <a:t>splitted</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Must be perused in its </a:t>
            </a:r>
            <a:r>
              <a:rPr lang="en-US" sz="1600" b="1" dirty="0">
                <a:solidFill>
                  <a:srgbClr val="367DA2"/>
                </a:solidFill>
                <a:effectLst/>
                <a:latin typeface="Times New Roman" panose="02020603050405020304" pitchFamily="18" charset="0"/>
                <a:ea typeface="Calibri" panose="020F0502020204030204" pitchFamily="34" charset="0"/>
                <a:cs typeface="Times New Roman" panose="02020603050405020304" pitchFamily="18" charset="0"/>
              </a:rPr>
              <a:t>Economic Sense</a:t>
            </a:r>
            <a:endParaRPr lang="en-US" sz="1600" b="1" dirty="0">
              <a:solidFill>
                <a:srgbClr val="455054"/>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2047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20</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301327"/>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7. </a:t>
            </a:r>
            <a:r>
              <a:rPr lang="en-US" sz="1800" b="1" kern="1200" dirty="0">
                <a:solidFill>
                  <a:schemeClr val="tx1"/>
                </a:solidFill>
                <a:effectLst/>
                <a:latin typeface="Times New Roman" panose="02020603050405020304" pitchFamily="18" charset="0"/>
                <a:ea typeface="+mn-ea"/>
                <a:cs typeface="Times New Roman" panose="02020603050405020304" pitchFamily="18" charset="0"/>
              </a:rPr>
              <a:t>Marketing services vs Facilitation/Representative services</a:t>
            </a:r>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4" name="Table 5">
            <a:extLst>
              <a:ext uri="{FF2B5EF4-FFF2-40B4-BE49-F238E27FC236}">
                <a16:creationId xmlns:a16="http://schemas.microsoft.com/office/drawing/2014/main" id="{6EB31620-B441-3825-9F3A-69208DC08BB3}"/>
              </a:ext>
            </a:extLst>
          </p:cNvPr>
          <p:cNvGraphicFramePr>
            <a:graphicFrameLocks noGrp="1"/>
          </p:cNvGraphicFramePr>
          <p:nvPr>
            <p:extLst>
              <p:ext uri="{D42A27DB-BD31-4B8C-83A1-F6EECF244321}">
                <p14:modId xmlns:p14="http://schemas.microsoft.com/office/powerpoint/2010/main" val="599080528"/>
              </p:ext>
            </p:extLst>
          </p:nvPr>
        </p:nvGraphicFramePr>
        <p:xfrm>
          <a:off x="855474" y="1935417"/>
          <a:ext cx="10014336" cy="4053840"/>
        </p:xfrm>
        <a:graphic>
          <a:graphicData uri="http://schemas.openxmlformats.org/drawingml/2006/table">
            <a:tbl>
              <a:tblPr firstRow="1" bandRow="1">
                <a:tableStyleId>{5940675A-B579-460E-94D1-54222C63F5DA}</a:tableStyleId>
              </a:tblPr>
              <a:tblGrid>
                <a:gridCol w="2839057">
                  <a:extLst>
                    <a:ext uri="{9D8B030D-6E8A-4147-A177-3AD203B41FA5}">
                      <a16:colId xmlns:a16="http://schemas.microsoft.com/office/drawing/2014/main" val="746780248"/>
                    </a:ext>
                  </a:extLst>
                </a:gridCol>
                <a:gridCol w="7175279">
                  <a:extLst>
                    <a:ext uri="{9D8B030D-6E8A-4147-A177-3AD203B41FA5}">
                      <a16:colId xmlns:a16="http://schemas.microsoft.com/office/drawing/2014/main" val="1410259423"/>
                    </a:ext>
                  </a:extLst>
                </a:gridCol>
              </a:tblGrid>
              <a:tr h="0">
                <a:tc>
                  <a:txBody>
                    <a:bodyPr/>
                    <a:lstStyle/>
                    <a:p>
                      <a:pPr algn="just"/>
                      <a:r>
                        <a:rPr lang="en-US" sz="2000" b="1" kern="1200" dirty="0">
                          <a:solidFill>
                            <a:schemeClr val="tx1"/>
                          </a:solidFill>
                          <a:effectLst/>
                          <a:latin typeface="Times New Roman" panose="02020603050405020304" pitchFamily="18" charset="0"/>
                          <a:ea typeface="+mn-ea"/>
                          <a:cs typeface="Times New Roman" panose="02020603050405020304" pitchFamily="18" charset="0"/>
                        </a:rPr>
                        <a:t>Activity of Company A</a:t>
                      </a:r>
                    </a:p>
                    <a:p>
                      <a:pPr algn="just"/>
                      <a:endParaRPr lang="en-US" sz="20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en-US" sz="20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lvl="0" indent="-285750" algn="just">
                        <a:buFont typeface="Arial" panose="020B0604020202020204" pitchFamily="34" charset="0"/>
                        <a:buChar char="•"/>
                      </a:pPr>
                      <a:r>
                        <a:rPr lang="en-IN" sz="2000" kern="1200" dirty="0">
                          <a:solidFill>
                            <a:schemeClr val="tx1"/>
                          </a:solidFill>
                          <a:effectLst/>
                          <a:latin typeface="Times New Roman" panose="02020603050405020304" pitchFamily="18" charset="0"/>
                          <a:ea typeface="+mn-ea"/>
                          <a:cs typeface="Times New Roman" panose="02020603050405020304" pitchFamily="18" charset="0"/>
                        </a:rPr>
                        <a:t>Procure orders for its sister concern </a:t>
                      </a:r>
                      <a:endParaRPr lang="en-US" sz="2000" kern="1200" dirty="0">
                        <a:solidFill>
                          <a:schemeClr val="tx1"/>
                        </a:solidFill>
                        <a:effectLst/>
                        <a:latin typeface="Times New Roman" panose="02020603050405020304" pitchFamily="18" charset="0"/>
                        <a:ea typeface="+mn-ea"/>
                        <a:cs typeface="Times New Roman" panose="02020603050405020304" pitchFamily="18" charset="0"/>
                      </a:endParaRPr>
                    </a:p>
                    <a:p>
                      <a:pPr marL="342900" lvl="0" indent="-342900" algn="just">
                        <a:buFont typeface="+mj-lt"/>
                        <a:buAutoNum type="alphaLcParenR"/>
                      </a:pPr>
                      <a:r>
                        <a:rPr lang="en-IN" sz="2000" kern="1200" dirty="0">
                          <a:solidFill>
                            <a:schemeClr val="tx1"/>
                          </a:solidFill>
                          <a:effectLst/>
                          <a:latin typeface="Times New Roman" panose="02020603050405020304" pitchFamily="18" charset="0"/>
                          <a:ea typeface="+mn-ea"/>
                          <a:cs typeface="Times New Roman" panose="02020603050405020304" pitchFamily="18" charset="0"/>
                        </a:rPr>
                        <a:t>For Commission, Or</a:t>
                      </a:r>
                    </a:p>
                    <a:p>
                      <a:pPr marL="342900" marR="0" lvl="0" indent="-342900" algn="just" defTabSz="457200" rtl="0" eaLnBrk="1" fontAlgn="auto" latinLnBrk="0" hangingPunct="1">
                        <a:lnSpc>
                          <a:spcPct val="100000"/>
                        </a:lnSpc>
                        <a:spcBef>
                          <a:spcPts val="0"/>
                        </a:spcBef>
                        <a:spcAft>
                          <a:spcPts val="0"/>
                        </a:spcAft>
                        <a:buClrTx/>
                        <a:buSzTx/>
                        <a:buFont typeface="+mj-lt"/>
                        <a:buAutoNum type="alphaLcParenR"/>
                        <a:tabLst/>
                        <a:defRPr/>
                      </a:pPr>
                      <a:r>
                        <a:rPr lang="en-IN" sz="2000" kern="1200" dirty="0">
                          <a:solidFill>
                            <a:schemeClr val="tx1"/>
                          </a:solidFill>
                          <a:effectLst/>
                          <a:latin typeface="Times New Roman" panose="02020603050405020304" pitchFamily="18" charset="0"/>
                          <a:ea typeface="+mn-ea"/>
                          <a:cs typeface="Times New Roman" panose="02020603050405020304" pitchFamily="18" charset="0"/>
                        </a:rPr>
                        <a:t>On Cost plus basis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62213822"/>
                  </a:ext>
                </a:extLst>
              </a:tr>
              <a:tr h="370840">
                <a:tc>
                  <a:txBody>
                    <a:bodyPr/>
                    <a:lstStyle/>
                    <a:p>
                      <a:pPr algn="just"/>
                      <a:r>
                        <a:rPr lang="en-US" sz="2000" b="1" kern="1200" dirty="0">
                          <a:solidFill>
                            <a:schemeClr val="tx1"/>
                          </a:solidFill>
                          <a:effectLst/>
                          <a:latin typeface="Times New Roman" panose="02020603050405020304" pitchFamily="18" charset="0"/>
                          <a:ea typeface="+mn-ea"/>
                          <a:cs typeface="Times New Roman" panose="02020603050405020304" pitchFamily="18" charset="0"/>
                        </a:rPr>
                        <a:t>Activity of Company B</a:t>
                      </a:r>
                      <a:endParaRPr lang="en-US" sz="2000" b="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42900" marR="0" lvl="0" indent="-342900" algn="just">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Doing market survey</a:t>
                      </a:r>
                    </a:p>
                    <a:p>
                      <a:pPr marL="342900" marR="0" lvl="0" indent="-342900" algn="just">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Doing Road Shows to promote the product of foreign company</a:t>
                      </a:r>
                    </a:p>
                    <a:p>
                      <a:pPr marL="342900" marR="0" lvl="0" indent="-342900" algn="just">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Provides support for Policy Intervention</a:t>
                      </a:r>
                    </a:p>
                    <a:p>
                      <a:pPr marL="342900" marR="0" lvl="0" indent="-342900" algn="just">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Popularizing the product amongst potential user groups by displaying the product, informing its superior features etc.</a:t>
                      </a:r>
                    </a:p>
                    <a:p>
                      <a:pPr marL="228600" marR="0" algn="just">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34406479"/>
                  </a:ext>
                </a:extLst>
              </a:tr>
              <a:tr h="370840">
                <a:tc>
                  <a:txBody>
                    <a:bodyPr/>
                    <a:lstStyle/>
                    <a:p>
                      <a:pPr algn="just"/>
                      <a:r>
                        <a:rPr lang="en-US" sz="2000" b="1" dirty="0">
                          <a:latin typeface="Times New Roman" panose="02020603050405020304" pitchFamily="18" charset="0"/>
                          <a:cs typeface="Times New Roman" panose="02020603050405020304" pitchFamily="18" charset="0"/>
                        </a:rPr>
                        <a:t>Our View</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lvl="0" indent="-285750" algn="just">
                        <a:buFont typeface="Arial" panose="020B0604020202020204" pitchFamily="34" charset="0"/>
                        <a:buChar char="•"/>
                      </a:pPr>
                      <a:r>
                        <a:rPr lang="en-IN" sz="2000" kern="1200" dirty="0">
                          <a:solidFill>
                            <a:schemeClr val="tx1"/>
                          </a:solidFill>
                          <a:effectLst/>
                          <a:latin typeface="Times New Roman" panose="02020603050405020304" pitchFamily="18" charset="0"/>
                          <a:ea typeface="+mn-ea"/>
                          <a:cs typeface="Times New Roman" panose="02020603050405020304" pitchFamily="18" charset="0"/>
                        </a:rPr>
                        <a:t>Activity of Company ‘A’ is necessarily performed in the capacity of an intermediary.</a:t>
                      </a: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2000" kern="1200" dirty="0">
                          <a:solidFill>
                            <a:schemeClr val="tx1"/>
                          </a:solidFill>
                          <a:effectLst/>
                          <a:latin typeface="Times New Roman" panose="02020603050405020304" pitchFamily="18" charset="0"/>
                          <a:ea typeface="+mn-ea"/>
                          <a:cs typeface="Times New Roman" panose="02020603050405020304" pitchFamily="18" charset="0"/>
                        </a:rPr>
                        <a:t>Activity of Company ‘B’ is not of an intermediary.</a:t>
                      </a:r>
                      <a:endParaRPr lang="en-US" sz="2000" dirty="0">
                        <a:latin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48981963"/>
                  </a:ext>
                </a:extLst>
              </a:tr>
            </a:tbl>
          </a:graphicData>
        </a:graphic>
      </p:graphicFrame>
      <p:pic>
        <p:nvPicPr>
          <p:cNvPr id="6" name="Picture 5" descr="A black and yellow logo&#10;&#10;Description automatically generated">
            <a:extLst>
              <a:ext uri="{FF2B5EF4-FFF2-40B4-BE49-F238E27FC236}">
                <a16:creationId xmlns:a16="http://schemas.microsoft.com/office/drawing/2014/main" id="{1ACE305F-1405-1498-9D36-4A1B556D55D0}"/>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4255246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21</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301327"/>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8. </a:t>
            </a:r>
            <a:r>
              <a:rPr lang="en-US" sz="1800" b="1" kern="1200" dirty="0">
                <a:solidFill>
                  <a:schemeClr val="tx1"/>
                </a:solidFill>
                <a:effectLst/>
                <a:latin typeface="Times New Roman" panose="02020603050405020304" pitchFamily="18" charset="0"/>
                <a:ea typeface="+mn-ea"/>
                <a:cs typeface="Times New Roman" panose="02020603050405020304" pitchFamily="18" charset="0"/>
              </a:rPr>
              <a:t>Professional services vs Facilitation/Representative services</a:t>
            </a:r>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3" name="Table 7">
            <a:extLst>
              <a:ext uri="{FF2B5EF4-FFF2-40B4-BE49-F238E27FC236}">
                <a16:creationId xmlns:a16="http://schemas.microsoft.com/office/drawing/2014/main" id="{32A71EB1-F9EB-B6D7-57CA-B6C299437254}"/>
              </a:ext>
            </a:extLst>
          </p:cNvPr>
          <p:cNvGraphicFramePr>
            <a:graphicFrameLocks noGrp="1"/>
          </p:cNvGraphicFramePr>
          <p:nvPr>
            <p:extLst>
              <p:ext uri="{D42A27DB-BD31-4B8C-83A1-F6EECF244321}">
                <p14:modId xmlns:p14="http://schemas.microsoft.com/office/powerpoint/2010/main" val="12918126"/>
              </p:ext>
            </p:extLst>
          </p:nvPr>
        </p:nvGraphicFramePr>
        <p:xfrm>
          <a:off x="446099" y="1935417"/>
          <a:ext cx="11093859" cy="2133600"/>
        </p:xfrm>
        <a:graphic>
          <a:graphicData uri="http://schemas.openxmlformats.org/drawingml/2006/table">
            <a:tbl>
              <a:tblPr firstRow="1" bandRow="1">
                <a:tableStyleId>{5940675A-B579-460E-94D1-54222C63F5DA}</a:tableStyleId>
              </a:tblPr>
              <a:tblGrid>
                <a:gridCol w="1503191">
                  <a:extLst>
                    <a:ext uri="{9D8B030D-6E8A-4147-A177-3AD203B41FA5}">
                      <a16:colId xmlns:a16="http://schemas.microsoft.com/office/drawing/2014/main" val="1545165930"/>
                    </a:ext>
                  </a:extLst>
                </a:gridCol>
                <a:gridCol w="9590668">
                  <a:extLst>
                    <a:ext uri="{9D8B030D-6E8A-4147-A177-3AD203B41FA5}">
                      <a16:colId xmlns:a16="http://schemas.microsoft.com/office/drawing/2014/main" val="307110388"/>
                    </a:ext>
                  </a:extLst>
                </a:gridCol>
              </a:tblGrid>
              <a:tr h="370840">
                <a:tc>
                  <a:txBody>
                    <a:bodyPr/>
                    <a:lstStyle/>
                    <a:p>
                      <a:r>
                        <a:rPr lang="en-US" sz="2200" dirty="0">
                          <a:latin typeface="Times New Roman" panose="02020603050405020304" pitchFamily="18" charset="0"/>
                          <a:cs typeface="Times New Roman" panose="02020603050405020304" pitchFamily="18" charset="0"/>
                        </a:rPr>
                        <a:t>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IN" sz="2200" kern="1200" dirty="0">
                          <a:solidFill>
                            <a:schemeClr val="tx1"/>
                          </a:solidFill>
                          <a:effectLst/>
                          <a:latin typeface="Times New Roman" panose="02020603050405020304" pitchFamily="18" charset="0"/>
                          <a:ea typeface="+mn-ea"/>
                          <a:cs typeface="Times New Roman" panose="02020603050405020304" pitchFamily="18" charset="0"/>
                        </a:rPr>
                        <a:t>BIS Certification of foreign company in India by Indian BIS experts</a:t>
                      </a:r>
                      <a:endParaRPr lang="en-US" sz="22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49136645"/>
                  </a:ext>
                </a:extLst>
              </a:tr>
              <a:tr h="370840">
                <a:tc>
                  <a:txBody>
                    <a:bodyPr/>
                    <a:lstStyle/>
                    <a:p>
                      <a:r>
                        <a:rPr lang="en-US" sz="2200" dirty="0">
                          <a:latin typeface="Times New Roman" panose="02020603050405020304" pitchFamily="18" charset="0"/>
                          <a:cs typeface="Times New Roman" panose="02020603050405020304" pitchFamily="18" charset="0"/>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IN" sz="2200" kern="1200" dirty="0">
                          <a:solidFill>
                            <a:schemeClr val="tx1"/>
                          </a:solidFill>
                          <a:effectLst/>
                          <a:latin typeface="Times New Roman" panose="02020603050405020304" pitchFamily="18" charset="0"/>
                          <a:ea typeface="+mn-ea"/>
                          <a:cs typeface="Times New Roman" panose="02020603050405020304" pitchFamily="18" charset="0"/>
                        </a:rPr>
                        <a:t>Rendering consultation regarding requirements for obtaining BIS Registration</a:t>
                      </a:r>
                      <a:endParaRPr lang="en-US" sz="22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07835357"/>
                  </a:ext>
                </a:extLst>
              </a:tr>
              <a:tr h="370840">
                <a:tc>
                  <a:txBody>
                    <a:bodyPr/>
                    <a:lstStyle/>
                    <a:p>
                      <a:r>
                        <a:rPr lang="en-US" sz="2200" dirty="0">
                          <a:latin typeface="Times New Roman" panose="02020603050405020304" pitchFamily="18" charset="0"/>
                          <a:cs typeface="Times New Roman" panose="02020603050405020304" pitchFamily="18" charset="0"/>
                        </a:rPr>
                        <a:t>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just"/>
                      <a:r>
                        <a:rPr lang="en-IN"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Verification of the documents and preparation of the application</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63054786"/>
                  </a:ext>
                </a:extLst>
              </a:tr>
              <a:tr h="370840">
                <a:tc>
                  <a:txBody>
                    <a:bodyPr/>
                    <a:lstStyle/>
                    <a:p>
                      <a:r>
                        <a:rPr lang="en-US" sz="2200" dirty="0">
                          <a:latin typeface="Times New Roman" panose="02020603050405020304" pitchFamily="18" charset="0"/>
                          <a:cs typeface="Times New Roman" panose="02020603050405020304" pitchFamily="18" charset="0"/>
                        </a:rPr>
                        <a:t>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IN" sz="2200" kern="1200" dirty="0">
                          <a:solidFill>
                            <a:schemeClr val="tx1"/>
                          </a:solidFill>
                          <a:effectLst/>
                          <a:latin typeface="Times New Roman" panose="02020603050405020304" pitchFamily="18" charset="0"/>
                          <a:ea typeface="+mn-ea"/>
                          <a:cs typeface="Times New Roman" panose="02020603050405020304" pitchFamily="18" charset="0"/>
                        </a:rPr>
                        <a:t>Making submissions before the authorities.</a:t>
                      </a:r>
                      <a:endParaRPr lang="en-US" sz="22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0320752"/>
                  </a:ext>
                </a:extLst>
              </a:tr>
              <a:tr h="370840">
                <a:tc>
                  <a:txBody>
                    <a:bodyPr/>
                    <a:lstStyle/>
                    <a:p>
                      <a:r>
                        <a:rPr lang="en-US" sz="2200" b="1" kern="1200" dirty="0">
                          <a:solidFill>
                            <a:schemeClr val="tx1"/>
                          </a:solidFill>
                          <a:effectLst/>
                          <a:latin typeface="Times New Roman" panose="02020603050405020304" pitchFamily="18" charset="0"/>
                          <a:ea typeface="+mn-ea"/>
                          <a:cs typeface="Times New Roman" panose="02020603050405020304" pitchFamily="18" charset="0"/>
                        </a:rPr>
                        <a:t>Our View</a:t>
                      </a:r>
                      <a:endParaRPr lang="en-US" sz="22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IN" sz="2200" kern="1200" dirty="0">
                          <a:solidFill>
                            <a:schemeClr val="tx1"/>
                          </a:solidFill>
                          <a:effectLst/>
                          <a:latin typeface="Times New Roman" panose="02020603050405020304" pitchFamily="18" charset="0"/>
                          <a:ea typeface="+mn-ea"/>
                          <a:cs typeface="Times New Roman" panose="02020603050405020304" pitchFamily="18" charset="0"/>
                        </a:rPr>
                        <a:t>It is not an intermediary service.</a:t>
                      </a:r>
                      <a:endParaRPr lang="en-US" sz="22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50356225"/>
                  </a:ext>
                </a:extLst>
              </a:tr>
            </a:tbl>
          </a:graphicData>
        </a:graphic>
      </p:graphicFrame>
      <p:pic>
        <p:nvPicPr>
          <p:cNvPr id="6" name="Picture 5" descr="A black and yellow logo&#10;&#10;Description automatically generated">
            <a:extLst>
              <a:ext uri="{FF2B5EF4-FFF2-40B4-BE49-F238E27FC236}">
                <a16:creationId xmlns:a16="http://schemas.microsoft.com/office/drawing/2014/main" id="{A6401193-5535-044B-1D17-F5F9AADA7419}"/>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3398663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29C8C79F-749E-D740-84A6-FE20827D381F}"/>
              </a:ext>
            </a:extLst>
          </p:cNvPr>
          <p:cNvPicPr/>
          <p:nvPr/>
        </p:nvPicPr>
        <p:blipFill>
          <a:blip r:embed="rId2"/>
          <a:srcRect/>
          <a:stretch>
            <a:fillRect/>
          </a:stretch>
        </p:blipFill>
        <p:spPr bwMode="auto">
          <a:xfrm>
            <a:off x="6281881" y="2259286"/>
            <a:ext cx="295275" cy="428625"/>
          </a:xfrm>
          <a:prstGeom prst="rect">
            <a:avLst/>
          </a:prstGeom>
          <a:noFill/>
          <a:ln w="9525">
            <a:noFill/>
            <a:miter lim="800000"/>
            <a:headEnd/>
            <a:tailEnd/>
          </a:ln>
        </p:spPr>
      </p:pic>
      <p:pic>
        <p:nvPicPr>
          <p:cNvPr id="16" name="Picture 15">
            <a:extLst>
              <a:ext uri="{FF2B5EF4-FFF2-40B4-BE49-F238E27FC236}">
                <a16:creationId xmlns:a16="http://schemas.microsoft.com/office/drawing/2014/main" id="{6EF6AF27-2B24-7D4E-B9CD-E591AFBD3279}"/>
              </a:ext>
            </a:extLst>
          </p:cNvPr>
          <p:cNvPicPr/>
          <p:nvPr/>
        </p:nvPicPr>
        <p:blipFill>
          <a:blip r:embed="rId3"/>
          <a:srcRect/>
          <a:stretch>
            <a:fillRect/>
          </a:stretch>
        </p:blipFill>
        <p:spPr bwMode="auto">
          <a:xfrm>
            <a:off x="6247961" y="3354614"/>
            <a:ext cx="352425" cy="371475"/>
          </a:xfrm>
          <a:prstGeom prst="rect">
            <a:avLst/>
          </a:prstGeom>
          <a:noFill/>
          <a:ln w="9525">
            <a:noFill/>
            <a:miter lim="800000"/>
            <a:headEnd/>
            <a:tailEnd/>
          </a:ln>
        </p:spPr>
      </p:pic>
      <p:pic>
        <p:nvPicPr>
          <p:cNvPr id="17" name="Picture 16">
            <a:extLst>
              <a:ext uri="{FF2B5EF4-FFF2-40B4-BE49-F238E27FC236}">
                <a16:creationId xmlns:a16="http://schemas.microsoft.com/office/drawing/2014/main" id="{92C8BDA9-F26E-CA46-8432-6491DA9C7356}"/>
              </a:ext>
            </a:extLst>
          </p:cNvPr>
          <p:cNvPicPr/>
          <p:nvPr/>
        </p:nvPicPr>
        <p:blipFill>
          <a:blip r:embed="rId4"/>
          <a:srcRect/>
          <a:stretch>
            <a:fillRect/>
          </a:stretch>
        </p:blipFill>
        <p:spPr bwMode="auto">
          <a:xfrm>
            <a:off x="6267010" y="4194050"/>
            <a:ext cx="314325" cy="314325"/>
          </a:xfrm>
          <a:prstGeom prst="rect">
            <a:avLst/>
          </a:prstGeom>
          <a:noFill/>
          <a:ln w="9525">
            <a:noFill/>
            <a:miter lim="800000"/>
            <a:headEnd/>
            <a:tailEnd/>
          </a:ln>
        </p:spPr>
      </p:pic>
      <p:pic>
        <p:nvPicPr>
          <p:cNvPr id="18" name="Picture 17">
            <a:extLst>
              <a:ext uri="{FF2B5EF4-FFF2-40B4-BE49-F238E27FC236}">
                <a16:creationId xmlns:a16="http://schemas.microsoft.com/office/drawing/2014/main" id="{5013F7F7-0402-164D-906D-17C036347BD2}"/>
              </a:ext>
            </a:extLst>
          </p:cNvPr>
          <p:cNvPicPr/>
          <p:nvPr/>
        </p:nvPicPr>
        <p:blipFill>
          <a:blip r:embed="rId5"/>
          <a:srcRect/>
          <a:stretch>
            <a:fillRect/>
          </a:stretch>
        </p:blipFill>
        <p:spPr bwMode="auto">
          <a:xfrm>
            <a:off x="6281879" y="5003342"/>
            <a:ext cx="209550" cy="198120"/>
          </a:xfrm>
          <a:prstGeom prst="rect">
            <a:avLst/>
          </a:prstGeom>
          <a:noFill/>
          <a:ln w="9525">
            <a:noFill/>
            <a:miter lim="800000"/>
            <a:headEnd/>
            <a:tailEnd/>
          </a:ln>
        </p:spPr>
      </p:pic>
      <p:pic>
        <p:nvPicPr>
          <p:cNvPr id="19" name="Picture 18">
            <a:extLst>
              <a:ext uri="{FF2B5EF4-FFF2-40B4-BE49-F238E27FC236}">
                <a16:creationId xmlns:a16="http://schemas.microsoft.com/office/drawing/2014/main" id="{0D1E9F97-E547-8948-BECD-DE874F0E6B92}"/>
              </a:ext>
            </a:extLst>
          </p:cNvPr>
          <p:cNvPicPr/>
          <p:nvPr/>
        </p:nvPicPr>
        <p:blipFill>
          <a:blip r:embed="rId6"/>
          <a:srcRect/>
          <a:stretch>
            <a:fillRect/>
          </a:stretch>
        </p:blipFill>
        <p:spPr bwMode="auto">
          <a:xfrm>
            <a:off x="6267010" y="5850807"/>
            <a:ext cx="257175" cy="169545"/>
          </a:xfrm>
          <a:prstGeom prst="rect">
            <a:avLst/>
          </a:prstGeom>
          <a:noFill/>
          <a:ln w="9525">
            <a:noFill/>
            <a:miter lim="800000"/>
            <a:headEnd/>
            <a:tailEnd/>
          </a:ln>
        </p:spPr>
      </p:pic>
      <p:sp>
        <p:nvSpPr>
          <p:cNvPr id="3" name="Rectangle 2">
            <a:extLst>
              <a:ext uri="{FF2B5EF4-FFF2-40B4-BE49-F238E27FC236}">
                <a16:creationId xmlns:a16="http://schemas.microsoft.com/office/drawing/2014/main" id="{B279595F-BA4E-CC41-8B69-D6F78C7E25E5}"/>
              </a:ext>
            </a:extLst>
          </p:cNvPr>
          <p:cNvSpPr/>
          <p:nvPr/>
        </p:nvSpPr>
        <p:spPr>
          <a:xfrm>
            <a:off x="5181602" y="0"/>
            <a:ext cx="7008813" cy="6858000"/>
          </a:xfrm>
          <a:prstGeom prst="rect">
            <a:avLst/>
          </a:prstGeom>
          <a:solidFill>
            <a:srgbClr val="4450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a:solidFill>
                <a:schemeClr val="bg1"/>
              </a:solidFill>
              <a:latin typeface="Century Gothic" panose="020B0502020202020204" pitchFamily="34" charset="0"/>
              <a:hlinkClick r:id="" action="ppaction://noaction">
                <a:extLst>
                  <a:ext uri="{A12FA001-AC4F-418D-AE19-62706E023703}">
                    <ahyp:hlinkClr xmlns:ahyp="http://schemas.microsoft.com/office/drawing/2018/hyperlinkcolor" val="tx"/>
                  </a:ext>
                </a:extLst>
              </a:hlinkClick>
            </a:endParaRPr>
          </a:p>
          <a:p>
            <a:endParaRPr lang="en-US" sz="4000" dirty="0">
              <a:solidFill>
                <a:schemeClr val="bg1"/>
              </a:solidFill>
              <a:latin typeface="Century Gothic" panose="020B0502020202020204" pitchFamily="34" charset="0"/>
              <a:hlinkClick r:id="" action="ppaction://noaction">
                <a:extLst>
                  <a:ext uri="{A12FA001-AC4F-418D-AE19-62706E023703}">
                    <ahyp:hlinkClr xmlns:ahyp="http://schemas.microsoft.com/office/drawing/2018/hyperlinkcolor" val="tx"/>
                  </a:ext>
                </a:extLst>
              </a:hlinkClick>
            </a:endParaRPr>
          </a:p>
          <a:p>
            <a:r>
              <a:rPr lang="en-US" sz="4000" dirty="0">
                <a:solidFill>
                  <a:schemeClr val="bg1"/>
                </a:solidFill>
                <a:latin typeface="Century Gothic" panose="020B0502020202020204" pitchFamily="34" charset="0"/>
              </a:rPr>
              <a:t>Thank You</a:t>
            </a:r>
          </a:p>
          <a:p>
            <a:endParaRPr lang="en-US" sz="4000" dirty="0">
              <a:latin typeface="Century Gothic" panose="020B0502020202020204" pitchFamily="34" charset="0"/>
            </a:endParaRPr>
          </a:p>
        </p:txBody>
      </p:sp>
      <p:sp>
        <p:nvSpPr>
          <p:cNvPr id="20" name="Text Box 12">
            <a:extLst>
              <a:ext uri="{FF2B5EF4-FFF2-40B4-BE49-F238E27FC236}">
                <a16:creationId xmlns:a16="http://schemas.microsoft.com/office/drawing/2014/main" id="{88D0DFCF-4EB7-9646-B29E-49F380381243}"/>
              </a:ext>
            </a:extLst>
          </p:cNvPr>
          <p:cNvSpPr txBox="1"/>
          <p:nvPr/>
        </p:nvSpPr>
        <p:spPr>
          <a:xfrm>
            <a:off x="6023719" y="6020352"/>
            <a:ext cx="5158596" cy="587661"/>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just">
              <a:spcAft>
                <a:spcPts val="800"/>
              </a:spcAft>
              <a:defRPr/>
            </a:pPr>
            <a:r>
              <a:rPr lang="en-GB" sz="1050" b="1" dirty="0">
                <a:solidFill>
                  <a:schemeClr val="bg1"/>
                </a:solidFill>
                <a:latin typeface="Century Gothic" panose="020B0502020202020204" pitchFamily="34" charset="0"/>
                <a:cs typeface="Arial" panose="020B0604020202020204" pitchFamily="34" charset="0"/>
              </a:rPr>
              <a:t>Confidential</a:t>
            </a:r>
            <a:endParaRPr lang="en-GB" sz="1050" dirty="0">
              <a:solidFill>
                <a:schemeClr val="bg1"/>
              </a:solidFill>
              <a:latin typeface="Century Gothic" panose="020B0502020202020204" pitchFamily="34" charset="0"/>
              <a:cs typeface="Arial" panose="020B0604020202020204" pitchFamily="34" charset="0"/>
            </a:endParaRPr>
          </a:p>
          <a:p>
            <a:pPr algn="r">
              <a:spcAft>
                <a:spcPts val="800"/>
              </a:spcAft>
              <a:defRPr/>
            </a:pPr>
            <a:r>
              <a:rPr lang="en-GB" sz="1050" dirty="0">
                <a:solidFill>
                  <a:schemeClr val="bg1"/>
                </a:solidFill>
                <a:latin typeface="Century Gothic" panose="020B0502020202020204" pitchFamily="34" charset="0"/>
                <a:cs typeface="Arial" panose="020B0604020202020204" pitchFamily="34" charset="0"/>
              </a:rPr>
              <a:t> © 2023  ALA Legal</a:t>
            </a:r>
            <a:endParaRPr lang="en-US" sz="1050" dirty="0">
              <a:solidFill>
                <a:schemeClr val="bg1"/>
              </a:solidFill>
              <a:latin typeface="Century Gothic" panose="020B0502020202020204" pitchFamily="34" charset="0"/>
              <a:cs typeface="Arial" panose="020B0604020202020204" pitchFamily="34" charset="0"/>
            </a:endParaRPr>
          </a:p>
        </p:txBody>
      </p:sp>
      <p:pic>
        <p:nvPicPr>
          <p:cNvPr id="2" name="Picture 1" descr="A black and yellow logo&#10;&#10;Description automatically generated">
            <a:extLst>
              <a:ext uri="{FF2B5EF4-FFF2-40B4-BE49-F238E27FC236}">
                <a16:creationId xmlns:a16="http://schemas.microsoft.com/office/drawing/2014/main" id="{2A60CAC8-597C-9164-DB49-2DACDF397D98}"/>
              </a:ext>
            </a:extLst>
          </p:cNvPr>
          <p:cNvPicPr>
            <a:picLocks noChangeAspect="1"/>
          </p:cNvPicPr>
          <p:nvPr/>
        </p:nvPicPr>
        <p:blipFill>
          <a:blip r:embed="rId7"/>
          <a:stretch>
            <a:fillRect/>
          </a:stretch>
        </p:blipFill>
        <p:spPr>
          <a:xfrm>
            <a:off x="0" y="2687911"/>
            <a:ext cx="5092861" cy="1966194"/>
          </a:xfrm>
          <a:prstGeom prst="rect">
            <a:avLst/>
          </a:prstGeom>
        </p:spPr>
      </p:pic>
    </p:spTree>
    <p:extLst>
      <p:ext uri="{BB962C8B-B14F-4D97-AF65-F5344CB8AC3E}">
        <p14:creationId xmlns:p14="http://schemas.microsoft.com/office/powerpoint/2010/main" val="2533171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BE2145A2-1392-40CF-BBD9-50891219D1AC}"/>
              </a:ext>
            </a:extLst>
          </p:cNvPr>
          <p:cNvSpPr/>
          <p:nvPr/>
        </p:nvSpPr>
        <p:spPr>
          <a:xfrm>
            <a:off x="6211219" y="990599"/>
            <a:ext cx="5980781" cy="45719"/>
          </a:xfrm>
          <a:custGeom>
            <a:avLst/>
            <a:gdLst/>
            <a:ahLst/>
            <a:cxnLst/>
            <a:rect l="l" t="t" r="r" b="b"/>
            <a:pathLst>
              <a:path w="12192000">
                <a:moveTo>
                  <a:pt x="0" y="0"/>
                </a:moveTo>
                <a:lnTo>
                  <a:pt x="12192000" y="0"/>
                </a:lnTo>
              </a:path>
            </a:pathLst>
          </a:custGeom>
          <a:ln w="28575">
            <a:solidFill>
              <a:srgbClr val="367DA2"/>
            </a:solidFill>
          </a:ln>
        </p:spPr>
        <p:txBody>
          <a:bodyPr wrap="square" lIns="0" tIns="0" rIns="0" bIns="0" rtlCol="0"/>
          <a:lstStyle/>
          <a:p>
            <a:endParaRPr/>
          </a:p>
        </p:txBody>
      </p:sp>
      <p:sp>
        <p:nvSpPr>
          <p:cNvPr id="6" name="Title 1">
            <a:extLst>
              <a:ext uri="{FF2B5EF4-FFF2-40B4-BE49-F238E27FC236}">
                <a16:creationId xmlns:a16="http://schemas.microsoft.com/office/drawing/2014/main" id="{63B29937-D23F-4033-A7BD-D2D7FAA0549E}"/>
              </a:ext>
            </a:extLst>
          </p:cNvPr>
          <p:cNvSpPr txBox="1">
            <a:spLocks/>
          </p:cNvSpPr>
          <p:nvPr/>
        </p:nvSpPr>
        <p:spPr>
          <a:xfrm>
            <a:off x="355600" y="652389"/>
            <a:ext cx="10481256" cy="67642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4000" b="1" dirty="0">
                <a:solidFill>
                  <a:srgbClr val="455054"/>
                </a:solidFill>
                <a:latin typeface="Times New Roman" panose="02020603050405020304" pitchFamily="18" charset="0"/>
                <a:cs typeface="Times New Roman" panose="02020603050405020304" pitchFamily="18" charset="0"/>
              </a:rPr>
              <a:t>Highlights and Insights</a:t>
            </a:r>
          </a:p>
        </p:txBody>
      </p:sp>
      <p:sp>
        <p:nvSpPr>
          <p:cNvPr id="7" name="object 13">
            <a:extLst>
              <a:ext uri="{FF2B5EF4-FFF2-40B4-BE49-F238E27FC236}">
                <a16:creationId xmlns:a16="http://schemas.microsoft.com/office/drawing/2014/main" id="{E6A68D2B-0D29-4699-ABEC-313108564D7F}"/>
              </a:ext>
            </a:extLst>
          </p:cNvPr>
          <p:cNvSpPr txBox="1"/>
          <p:nvPr/>
        </p:nvSpPr>
        <p:spPr>
          <a:xfrm>
            <a:off x="660400" y="3453882"/>
            <a:ext cx="4085220" cy="1399464"/>
          </a:xfrm>
          <a:prstGeom prst="rect">
            <a:avLst/>
          </a:prstGeom>
        </p:spPr>
        <p:txBody>
          <a:bodyPr vert="horz" wrap="square" lIns="0" tIns="8043" rIns="0" bIns="0" rtlCol="0">
            <a:spAutoFit/>
          </a:bodyPr>
          <a:lstStyle/>
          <a:p>
            <a:pPr marL="30905" marR="3387" indent="-22861">
              <a:lnSpc>
                <a:spcPct val="117900"/>
              </a:lnSpc>
              <a:spcBef>
                <a:spcPts val="63"/>
              </a:spcBef>
            </a:pPr>
            <a:r>
              <a:rPr lang="en-US" sz="4000" b="1" spc="127" dirty="0">
                <a:solidFill>
                  <a:srgbClr val="455054"/>
                </a:solidFill>
                <a:latin typeface="Times New Roman" panose="02020603050405020304" pitchFamily="18" charset="0"/>
                <a:cs typeface="Times New Roman" panose="02020603050405020304" pitchFamily="18" charset="0"/>
              </a:rPr>
              <a:t>Intermediary Service</a:t>
            </a:r>
            <a:endParaRPr sz="4000" b="1" dirty="0">
              <a:solidFill>
                <a:srgbClr val="455054"/>
              </a:solidFill>
              <a:latin typeface="Times New Roman" panose="02020603050405020304" pitchFamily="18" charset="0"/>
              <a:cs typeface="Times New Roman" panose="02020603050405020304" pitchFamily="18" charset="0"/>
            </a:endParaRPr>
          </a:p>
        </p:txBody>
      </p:sp>
      <p:sp>
        <p:nvSpPr>
          <p:cNvPr id="8" name="object 2">
            <a:extLst>
              <a:ext uri="{FF2B5EF4-FFF2-40B4-BE49-F238E27FC236}">
                <a16:creationId xmlns:a16="http://schemas.microsoft.com/office/drawing/2014/main" id="{15FAF05A-1887-456A-95F0-AAF393616BEC}"/>
              </a:ext>
            </a:extLst>
          </p:cNvPr>
          <p:cNvSpPr/>
          <p:nvPr/>
        </p:nvSpPr>
        <p:spPr>
          <a:xfrm>
            <a:off x="6438908" y="990602"/>
            <a:ext cx="45868" cy="5256370"/>
          </a:xfrm>
          <a:custGeom>
            <a:avLst/>
            <a:gdLst/>
            <a:ahLst/>
            <a:cxnLst/>
            <a:rect l="l" t="t" r="r" b="b"/>
            <a:pathLst>
              <a:path h="7315200">
                <a:moveTo>
                  <a:pt x="0" y="0"/>
                </a:moveTo>
                <a:lnTo>
                  <a:pt x="0" y="7315199"/>
                </a:lnTo>
              </a:path>
            </a:pathLst>
          </a:custGeom>
          <a:ln w="38099">
            <a:solidFill>
              <a:srgbClr val="367DA2"/>
            </a:solidFill>
          </a:ln>
        </p:spPr>
        <p:txBody>
          <a:bodyPr wrap="square" lIns="0" tIns="0" rIns="0" bIns="0" rtlCol="0"/>
          <a:lstStyle/>
          <a:p>
            <a:endParaRPr sz="1200"/>
          </a:p>
        </p:txBody>
      </p:sp>
      <p:sp>
        <p:nvSpPr>
          <p:cNvPr id="9" name="object 3">
            <a:extLst>
              <a:ext uri="{FF2B5EF4-FFF2-40B4-BE49-F238E27FC236}">
                <a16:creationId xmlns:a16="http://schemas.microsoft.com/office/drawing/2014/main" id="{99C86139-B05F-49DC-8779-408DDE24269C}"/>
              </a:ext>
            </a:extLst>
          </p:cNvPr>
          <p:cNvSpPr/>
          <p:nvPr/>
        </p:nvSpPr>
        <p:spPr>
          <a:xfrm>
            <a:off x="6074062" y="1374247"/>
            <a:ext cx="717550" cy="717127"/>
          </a:xfrm>
          <a:custGeom>
            <a:avLst/>
            <a:gdLst/>
            <a:ahLst/>
            <a:cxnLst/>
            <a:rect l="l" t="t" r="r" b="b"/>
            <a:pathLst>
              <a:path w="1076325" h="1075689">
                <a:moveTo>
                  <a:pt x="577748" y="1074420"/>
                </a:moveTo>
                <a:lnTo>
                  <a:pt x="498576" y="1074420"/>
                </a:lnTo>
                <a:lnTo>
                  <a:pt x="472281" y="1071880"/>
                </a:lnTo>
                <a:lnTo>
                  <a:pt x="459197" y="1069340"/>
                </a:lnTo>
                <a:lnTo>
                  <a:pt x="446161" y="1068070"/>
                </a:lnTo>
                <a:lnTo>
                  <a:pt x="420246" y="1062990"/>
                </a:lnTo>
                <a:lnTo>
                  <a:pt x="407399" y="1059180"/>
                </a:lnTo>
                <a:lnTo>
                  <a:pt x="394631" y="1056640"/>
                </a:lnTo>
                <a:lnTo>
                  <a:pt x="369346" y="1049020"/>
                </a:lnTo>
                <a:lnTo>
                  <a:pt x="356860" y="1043940"/>
                </a:lnTo>
                <a:lnTo>
                  <a:pt x="344484" y="1040130"/>
                </a:lnTo>
                <a:lnTo>
                  <a:pt x="320073" y="1029970"/>
                </a:lnTo>
                <a:lnTo>
                  <a:pt x="308068" y="1023620"/>
                </a:lnTo>
                <a:lnTo>
                  <a:pt x="296201" y="1018540"/>
                </a:lnTo>
                <a:lnTo>
                  <a:pt x="284474" y="1012190"/>
                </a:lnTo>
                <a:lnTo>
                  <a:pt x="261491" y="999490"/>
                </a:lnTo>
                <a:lnTo>
                  <a:pt x="250250" y="991870"/>
                </a:lnTo>
                <a:lnTo>
                  <a:pt x="239175" y="985520"/>
                </a:lnTo>
                <a:lnTo>
                  <a:pt x="228280" y="977900"/>
                </a:lnTo>
                <a:lnTo>
                  <a:pt x="217579" y="970280"/>
                </a:lnTo>
                <a:lnTo>
                  <a:pt x="207070" y="961390"/>
                </a:lnTo>
                <a:lnTo>
                  <a:pt x="196755" y="953770"/>
                </a:lnTo>
                <a:lnTo>
                  <a:pt x="167080" y="927100"/>
                </a:lnTo>
                <a:lnTo>
                  <a:pt x="148396" y="908050"/>
                </a:lnTo>
                <a:lnTo>
                  <a:pt x="139410" y="899160"/>
                </a:lnTo>
                <a:lnTo>
                  <a:pt x="113901" y="868680"/>
                </a:lnTo>
                <a:lnTo>
                  <a:pt x="98171" y="847090"/>
                </a:lnTo>
                <a:lnTo>
                  <a:pt x="90696" y="836930"/>
                </a:lnTo>
                <a:lnTo>
                  <a:pt x="69916" y="802640"/>
                </a:lnTo>
                <a:lnTo>
                  <a:pt x="51668" y="767080"/>
                </a:lnTo>
                <a:lnTo>
                  <a:pt x="46170" y="755650"/>
                </a:lnTo>
                <a:lnTo>
                  <a:pt x="40965" y="742950"/>
                </a:lnTo>
                <a:lnTo>
                  <a:pt x="36059" y="731520"/>
                </a:lnTo>
                <a:lnTo>
                  <a:pt x="31458" y="718820"/>
                </a:lnTo>
                <a:lnTo>
                  <a:pt x="19493" y="680720"/>
                </a:lnTo>
                <a:lnTo>
                  <a:pt x="10340" y="642620"/>
                </a:lnTo>
                <a:lnTo>
                  <a:pt x="4047" y="603250"/>
                </a:lnTo>
                <a:lnTo>
                  <a:pt x="647" y="563880"/>
                </a:lnTo>
                <a:lnTo>
                  <a:pt x="0" y="537210"/>
                </a:lnTo>
                <a:lnTo>
                  <a:pt x="161" y="524510"/>
                </a:lnTo>
                <a:lnTo>
                  <a:pt x="2591" y="485140"/>
                </a:lnTo>
                <a:lnTo>
                  <a:pt x="7922" y="445770"/>
                </a:lnTo>
                <a:lnTo>
                  <a:pt x="16127" y="406400"/>
                </a:lnTo>
                <a:lnTo>
                  <a:pt x="27163" y="368300"/>
                </a:lnTo>
                <a:lnTo>
                  <a:pt x="36059" y="344170"/>
                </a:lnTo>
                <a:lnTo>
                  <a:pt x="40965" y="331470"/>
                </a:lnTo>
                <a:lnTo>
                  <a:pt x="46170" y="320040"/>
                </a:lnTo>
                <a:lnTo>
                  <a:pt x="51668" y="307340"/>
                </a:lnTo>
                <a:lnTo>
                  <a:pt x="57460" y="295910"/>
                </a:lnTo>
                <a:lnTo>
                  <a:pt x="63545" y="283210"/>
                </a:lnTo>
                <a:lnTo>
                  <a:pt x="69916" y="271780"/>
                </a:lnTo>
                <a:lnTo>
                  <a:pt x="76564" y="260350"/>
                </a:lnTo>
                <a:lnTo>
                  <a:pt x="83491" y="250190"/>
                </a:lnTo>
                <a:lnTo>
                  <a:pt x="90696" y="238760"/>
                </a:lnTo>
                <a:lnTo>
                  <a:pt x="98171" y="227330"/>
                </a:lnTo>
                <a:lnTo>
                  <a:pt x="105905" y="217170"/>
                </a:lnTo>
                <a:lnTo>
                  <a:pt x="113901" y="207010"/>
                </a:lnTo>
                <a:lnTo>
                  <a:pt x="122157" y="195580"/>
                </a:lnTo>
                <a:lnTo>
                  <a:pt x="130663" y="185420"/>
                </a:lnTo>
                <a:lnTo>
                  <a:pt x="139410" y="176530"/>
                </a:lnTo>
                <a:lnTo>
                  <a:pt x="148396" y="166370"/>
                </a:lnTo>
                <a:lnTo>
                  <a:pt x="157624" y="157480"/>
                </a:lnTo>
                <a:lnTo>
                  <a:pt x="167080" y="147320"/>
                </a:lnTo>
                <a:lnTo>
                  <a:pt x="176754" y="138430"/>
                </a:lnTo>
                <a:lnTo>
                  <a:pt x="186646" y="129540"/>
                </a:lnTo>
                <a:lnTo>
                  <a:pt x="196755" y="121920"/>
                </a:lnTo>
                <a:lnTo>
                  <a:pt x="207070" y="113030"/>
                </a:lnTo>
                <a:lnTo>
                  <a:pt x="239175" y="90170"/>
                </a:lnTo>
                <a:lnTo>
                  <a:pt x="284474" y="63500"/>
                </a:lnTo>
                <a:lnTo>
                  <a:pt x="356860" y="30480"/>
                </a:lnTo>
                <a:lnTo>
                  <a:pt x="407399" y="15240"/>
                </a:lnTo>
                <a:lnTo>
                  <a:pt x="459197" y="5080"/>
                </a:lnTo>
                <a:lnTo>
                  <a:pt x="511756" y="0"/>
                </a:lnTo>
                <a:lnTo>
                  <a:pt x="564568" y="0"/>
                </a:lnTo>
                <a:lnTo>
                  <a:pt x="617127" y="5080"/>
                </a:lnTo>
                <a:lnTo>
                  <a:pt x="668925" y="15240"/>
                </a:lnTo>
                <a:lnTo>
                  <a:pt x="719464" y="30480"/>
                </a:lnTo>
                <a:lnTo>
                  <a:pt x="768256" y="50800"/>
                </a:lnTo>
                <a:lnTo>
                  <a:pt x="814833" y="76200"/>
                </a:lnTo>
                <a:lnTo>
                  <a:pt x="848044" y="97790"/>
                </a:lnTo>
                <a:lnTo>
                  <a:pt x="879569" y="121920"/>
                </a:lnTo>
                <a:lnTo>
                  <a:pt x="889678" y="129540"/>
                </a:lnTo>
                <a:lnTo>
                  <a:pt x="899570" y="138430"/>
                </a:lnTo>
                <a:lnTo>
                  <a:pt x="909244" y="147320"/>
                </a:lnTo>
                <a:lnTo>
                  <a:pt x="918700" y="157480"/>
                </a:lnTo>
                <a:lnTo>
                  <a:pt x="927927" y="166370"/>
                </a:lnTo>
                <a:lnTo>
                  <a:pt x="936914" y="176530"/>
                </a:lnTo>
                <a:lnTo>
                  <a:pt x="945661" y="185420"/>
                </a:lnTo>
                <a:lnTo>
                  <a:pt x="954167" y="195580"/>
                </a:lnTo>
                <a:lnTo>
                  <a:pt x="962423" y="207010"/>
                </a:lnTo>
                <a:lnTo>
                  <a:pt x="970418" y="217170"/>
                </a:lnTo>
                <a:lnTo>
                  <a:pt x="978153" y="227330"/>
                </a:lnTo>
                <a:lnTo>
                  <a:pt x="985628" y="238760"/>
                </a:lnTo>
                <a:lnTo>
                  <a:pt x="992833" y="250190"/>
                </a:lnTo>
                <a:lnTo>
                  <a:pt x="999760" y="260350"/>
                </a:lnTo>
                <a:lnTo>
                  <a:pt x="1006408" y="271780"/>
                </a:lnTo>
                <a:lnTo>
                  <a:pt x="1012779" y="283210"/>
                </a:lnTo>
                <a:lnTo>
                  <a:pt x="1018864" y="295910"/>
                </a:lnTo>
                <a:lnTo>
                  <a:pt x="1024655" y="307340"/>
                </a:lnTo>
                <a:lnTo>
                  <a:pt x="1030154" y="320040"/>
                </a:lnTo>
                <a:lnTo>
                  <a:pt x="1035359" y="331470"/>
                </a:lnTo>
                <a:lnTo>
                  <a:pt x="1040265" y="344170"/>
                </a:lnTo>
                <a:lnTo>
                  <a:pt x="1053151" y="381000"/>
                </a:lnTo>
                <a:lnTo>
                  <a:pt x="1063248" y="419100"/>
                </a:lnTo>
                <a:lnTo>
                  <a:pt x="1070500" y="458470"/>
                </a:lnTo>
                <a:lnTo>
                  <a:pt x="1074867" y="497840"/>
                </a:lnTo>
                <a:lnTo>
                  <a:pt x="1076324" y="537210"/>
                </a:lnTo>
                <a:lnTo>
                  <a:pt x="1076163" y="551180"/>
                </a:lnTo>
                <a:lnTo>
                  <a:pt x="1073733" y="590550"/>
                </a:lnTo>
                <a:lnTo>
                  <a:pt x="1068402" y="629920"/>
                </a:lnTo>
                <a:lnTo>
                  <a:pt x="1060197" y="668020"/>
                </a:lnTo>
                <a:lnTo>
                  <a:pt x="1049161" y="706120"/>
                </a:lnTo>
                <a:lnTo>
                  <a:pt x="1035359" y="742950"/>
                </a:lnTo>
                <a:lnTo>
                  <a:pt x="1030154" y="755650"/>
                </a:lnTo>
                <a:lnTo>
                  <a:pt x="1024655" y="767080"/>
                </a:lnTo>
                <a:lnTo>
                  <a:pt x="1018864" y="779780"/>
                </a:lnTo>
                <a:lnTo>
                  <a:pt x="1012779" y="791210"/>
                </a:lnTo>
                <a:lnTo>
                  <a:pt x="992833" y="825500"/>
                </a:lnTo>
                <a:lnTo>
                  <a:pt x="978153" y="847090"/>
                </a:lnTo>
                <a:lnTo>
                  <a:pt x="970418" y="858520"/>
                </a:lnTo>
                <a:lnTo>
                  <a:pt x="945661" y="889000"/>
                </a:lnTo>
                <a:lnTo>
                  <a:pt x="927927" y="908050"/>
                </a:lnTo>
                <a:lnTo>
                  <a:pt x="918700" y="918210"/>
                </a:lnTo>
                <a:lnTo>
                  <a:pt x="889678" y="944880"/>
                </a:lnTo>
                <a:lnTo>
                  <a:pt x="869254" y="961390"/>
                </a:lnTo>
                <a:lnTo>
                  <a:pt x="858745" y="970280"/>
                </a:lnTo>
                <a:lnTo>
                  <a:pt x="848044" y="977900"/>
                </a:lnTo>
                <a:lnTo>
                  <a:pt x="837149" y="985520"/>
                </a:lnTo>
                <a:lnTo>
                  <a:pt x="826074" y="991870"/>
                </a:lnTo>
                <a:lnTo>
                  <a:pt x="814833" y="999490"/>
                </a:lnTo>
                <a:lnTo>
                  <a:pt x="791850" y="1012190"/>
                </a:lnTo>
                <a:lnTo>
                  <a:pt x="780122" y="1018540"/>
                </a:lnTo>
                <a:lnTo>
                  <a:pt x="768256" y="1023620"/>
                </a:lnTo>
                <a:lnTo>
                  <a:pt x="756251" y="1029970"/>
                </a:lnTo>
                <a:lnTo>
                  <a:pt x="731840" y="1040130"/>
                </a:lnTo>
                <a:lnTo>
                  <a:pt x="719464" y="1043940"/>
                </a:lnTo>
                <a:lnTo>
                  <a:pt x="706978" y="1049020"/>
                </a:lnTo>
                <a:lnTo>
                  <a:pt x="681693" y="1056640"/>
                </a:lnTo>
                <a:lnTo>
                  <a:pt x="668925" y="1059180"/>
                </a:lnTo>
                <a:lnTo>
                  <a:pt x="656078" y="1062990"/>
                </a:lnTo>
                <a:lnTo>
                  <a:pt x="630163" y="1068070"/>
                </a:lnTo>
                <a:lnTo>
                  <a:pt x="617127" y="1069340"/>
                </a:lnTo>
                <a:lnTo>
                  <a:pt x="604043" y="1071880"/>
                </a:lnTo>
                <a:lnTo>
                  <a:pt x="577748" y="1074420"/>
                </a:lnTo>
                <a:close/>
              </a:path>
              <a:path w="1076325" h="1075689">
                <a:moveTo>
                  <a:pt x="551373" y="1075690"/>
                </a:moveTo>
                <a:lnTo>
                  <a:pt x="524951" y="1075690"/>
                </a:lnTo>
                <a:lnTo>
                  <a:pt x="511756" y="1074420"/>
                </a:lnTo>
                <a:lnTo>
                  <a:pt x="564568" y="1074420"/>
                </a:lnTo>
                <a:lnTo>
                  <a:pt x="551373" y="1075690"/>
                </a:lnTo>
                <a:close/>
              </a:path>
            </a:pathLst>
          </a:custGeom>
          <a:solidFill>
            <a:srgbClr val="FED203"/>
          </a:solidFill>
        </p:spPr>
        <p:txBody>
          <a:bodyPr wrap="square" lIns="0" tIns="0" rIns="0" bIns="0" rtlCol="0"/>
          <a:lstStyle/>
          <a:p>
            <a:endParaRPr sz="1200"/>
          </a:p>
        </p:txBody>
      </p:sp>
      <p:sp>
        <p:nvSpPr>
          <p:cNvPr id="10" name="object 5">
            <a:extLst>
              <a:ext uri="{FF2B5EF4-FFF2-40B4-BE49-F238E27FC236}">
                <a16:creationId xmlns:a16="http://schemas.microsoft.com/office/drawing/2014/main" id="{A1225C99-C367-44B8-95C9-F78A0469999F}"/>
              </a:ext>
            </a:extLst>
          </p:cNvPr>
          <p:cNvSpPr/>
          <p:nvPr/>
        </p:nvSpPr>
        <p:spPr>
          <a:xfrm>
            <a:off x="6064482" y="2352708"/>
            <a:ext cx="717550" cy="717127"/>
          </a:xfrm>
          <a:custGeom>
            <a:avLst/>
            <a:gdLst/>
            <a:ahLst/>
            <a:cxnLst/>
            <a:rect l="l" t="t" r="r" b="b"/>
            <a:pathLst>
              <a:path w="1076325" h="1075689">
                <a:moveTo>
                  <a:pt x="577748" y="1074420"/>
                </a:moveTo>
                <a:lnTo>
                  <a:pt x="498576" y="1074420"/>
                </a:lnTo>
                <a:lnTo>
                  <a:pt x="472281" y="1071880"/>
                </a:lnTo>
                <a:lnTo>
                  <a:pt x="459197" y="1069340"/>
                </a:lnTo>
                <a:lnTo>
                  <a:pt x="446161" y="1068070"/>
                </a:lnTo>
                <a:lnTo>
                  <a:pt x="420246" y="1062990"/>
                </a:lnTo>
                <a:lnTo>
                  <a:pt x="407399" y="1059180"/>
                </a:lnTo>
                <a:lnTo>
                  <a:pt x="394631" y="1056640"/>
                </a:lnTo>
                <a:lnTo>
                  <a:pt x="369346" y="1049020"/>
                </a:lnTo>
                <a:lnTo>
                  <a:pt x="356860" y="1043940"/>
                </a:lnTo>
                <a:lnTo>
                  <a:pt x="344484" y="1040130"/>
                </a:lnTo>
                <a:lnTo>
                  <a:pt x="320073" y="1029970"/>
                </a:lnTo>
                <a:lnTo>
                  <a:pt x="308068" y="1023620"/>
                </a:lnTo>
                <a:lnTo>
                  <a:pt x="296201" y="1018540"/>
                </a:lnTo>
                <a:lnTo>
                  <a:pt x="284474" y="1012190"/>
                </a:lnTo>
                <a:lnTo>
                  <a:pt x="261491" y="999490"/>
                </a:lnTo>
                <a:lnTo>
                  <a:pt x="250250" y="991870"/>
                </a:lnTo>
                <a:lnTo>
                  <a:pt x="239175" y="985520"/>
                </a:lnTo>
                <a:lnTo>
                  <a:pt x="228280" y="977900"/>
                </a:lnTo>
                <a:lnTo>
                  <a:pt x="217579" y="970280"/>
                </a:lnTo>
                <a:lnTo>
                  <a:pt x="207070" y="961390"/>
                </a:lnTo>
                <a:lnTo>
                  <a:pt x="196755" y="953770"/>
                </a:lnTo>
                <a:lnTo>
                  <a:pt x="167080" y="927100"/>
                </a:lnTo>
                <a:lnTo>
                  <a:pt x="148396" y="908050"/>
                </a:lnTo>
                <a:lnTo>
                  <a:pt x="139410" y="899160"/>
                </a:lnTo>
                <a:lnTo>
                  <a:pt x="113901" y="868680"/>
                </a:lnTo>
                <a:lnTo>
                  <a:pt x="98171" y="847090"/>
                </a:lnTo>
                <a:lnTo>
                  <a:pt x="90696" y="836930"/>
                </a:lnTo>
                <a:lnTo>
                  <a:pt x="69916" y="802640"/>
                </a:lnTo>
                <a:lnTo>
                  <a:pt x="51668" y="767080"/>
                </a:lnTo>
                <a:lnTo>
                  <a:pt x="46170" y="755650"/>
                </a:lnTo>
                <a:lnTo>
                  <a:pt x="40965" y="742950"/>
                </a:lnTo>
                <a:lnTo>
                  <a:pt x="36059" y="731520"/>
                </a:lnTo>
                <a:lnTo>
                  <a:pt x="31458" y="718820"/>
                </a:lnTo>
                <a:lnTo>
                  <a:pt x="19493" y="680720"/>
                </a:lnTo>
                <a:lnTo>
                  <a:pt x="10340" y="642620"/>
                </a:lnTo>
                <a:lnTo>
                  <a:pt x="4047" y="603250"/>
                </a:lnTo>
                <a:lnTo>
                  <a:pt x="647" y="563880"/>
                </a:lnTo>
                <a:lnTo>
                  <a:pt x="0" y="537210"/>
                </a:lnTo>
                <a:lnTo>
                  <a:pt x="161" y="524510"/>
                </a:lnTo>
                <a:lnTo>
                  <a:pt x="2591" y="485140"/>
                </a:lnTo>
                <a:lnTo>
                  <a:pt x="7922" y="445770"/>
                </a:lnTo>
                <a:lnTo>
                  <a:pt x="16127" y="406400"/>
                </a:lnTo>
                <a:lnTo>
                  <a:pt x="27163" y="368300"/>
                </a:lnTo>
                <a:lnTo>
                  <a:pt x="36059" y="344170"/>
                </a:lnTo>
                <a:lnTo>
                  <a:pt x="40965" y="331470"/>
                </a:lnTo>
                <a:lnTo>
                  <a:pt x="46170" y="320040"/>
                </a:lnTo>
                <a:lnTo>
                  <a:pt x="51668" y="307340"/>
                </a:lnTo>
                <a:lnTo>
                  <a:pt x="57460" y="295910"/>
                </a:lnTo>
                <a:lnTo>
                  <a:pt x="63545" y="283210"/>
                </a:lnTo>
                <a:lnTo>
                  <a:pt x="69916" y="271780"/>
                </a:lnTo>
                <a:lnTo>
                  <a:pt x="76564" y="260350"/>
                </a:lnTo>
                <a:lnTo>
                  <a:pt x="83491" y="250190"/>
                </a:lnTo>
                <a:lnTo>
                  <a:pt x="90696" y="238760"/>
                </a:lnTo>
                <a:lnTo>
                  <a:pt x="98171" y="227330"/>
                </a:lnTo>
                <a:lnTo>
                  <a:pt x="105905" y="217170"/>
                </a:lnTo>
                <a:lnTo>
                  <a:pt x="113901" y="207010"/>
                </a:lnTo>
                <a:lnTo>
                  <a:pt x="122157" y="195580"/>
                </a:lnTo>
                <a:lnTo>
                  <a:pt x="130663" y="185420"/>
                </a:lnTo>
                <a:lnTo>
                  <a:pt x="139410" y="176530"/>
                </a:lnTo>
                <a:lnTo>
                  <a:pt x="148396" y="166370"/>
                </a:lnTo>
                <a:lnTo>
                  <a:pt x="157624" y="157480"/>
                </a:lnTo>
                <a:lnTo>
                  <a:pt x="167080" y="147320"/>
                </a:lnTo>
                <a:lnTo>
                  <a:pt x="176754" y="138430"/>
                </a:lnTo>
                <a:lnTo>
                  <a:pt x="186646" y="129540"/>
                </a:lnTo>
                <a:lnTo>
                  <a:pt x="196755" y="121920"/>
                </a:lnTo>
                <a:lnTo>
                  <a:pt x="207070" y="113030"/>
                </a:lnTo>
                <a:lnTo>
                  <a:pt x="239175" y="90170"/>
                </a:lnTo>
                <a:lnTo>
                  <a:pt x="284474" y="63500"/>
                </a:lnTo>
                <a:lnTo>
                  <a:pt x="356860" y="30480"/>
                </a:lnTo>
                <a:lnTo>
                  <a:pt x="407399" y="15240"/>
                </a:lnTo>
                <a:lnTo>
                  <a:pt x="459197" y="5080"/>
                </a:lnTo>
                <a:lnTo>
                  <a:pt x="511756" y="0"/>
                </a:lnTo>
                <a:lnTo>
                  <a:pt x="564568" y="0"/>
                </a:lnTo>
                <a:lnTo>
                  <a:pt x="617127" y="5080"/>
                </a:lnTo>
                <a:lnTo>
                  <a:pt x="668925" y="15240"/>
                </a:lnTo>
                <a:lnTo>
                  <a:pt x="719464" y="30480"/>
                </a:lnTo>
                <a:lnTo>
                  <a:pt x="768256" y="50800"/>
                </a:lnTo>
                <a:lnTo>
                  <a:pt x="814833" y="76200"/>
                </a:lnTo>
                <a:lnTo>
                  <a:pt x="848044" y="97790"/>
                </a:lnTo>
                <a:lnTo>
                  <a:pt x="879569" y="121920"/>
                </a:lnTo>
                <a:lnTo>
                  <a:pt x="889678" y="129540"/>
                </a:lnTo>
                <a:lnTo>
                  <a:pt x="899570" y="138430"/>
                </a:lnTo>
                <a:lnTo>
                  <a:pt x="909244" y="147320"/>
                </a:lnTo>
                <a:lnTo>
                  <a:pt x="918700" y="157480"/>
                </a:lnTo>
                <a:lnTo>
                  <a:pt x="927927" y="166370"/>
                </a:lnTo>
                <a:lnTo>
                  <a:pt x="936914" y="176530"/>
                </a:lnTo>
                <a:lnTo>
                  <a:pt x="945661" y="185420"/>
                </a:lnTo>
                <a:lnTo>
                  <a:pt x="954167" y="195580"/>
                </a:lnTo>
                <a:lnTo>
                  <a:pt x="962423" y="207010"/>
                </a:lnTo>
                <a:lnTo>
                  <a:pt x="970418" y="217170"/>
                </a:lnTo>
                <a:lnTo>
                  <a:pt x="978153" y="227330"/>
                </a:lnTo>
                <a:lnTo>
                  <a:pt x="985628" y="238760"/>
                </a:lnTo>
                <a:lnTo>
                  <a:pt x="992833" y="250190"/>
                </a:lnTo>
                <a:lnTo>
                  <a:pt x="999760" y="260350"/>
                </a:lnTo>
                <a:lnTo>
                  <a:pt x="1006408" y="271780"/>
                </a:lnTo>
                <a:lnTo>
                  <a:pt x="1012779" y="283210"/>
                </a:lnTo>
                <a:lnTo>
                  <a:pt x="1018864" y="295910"/>
                </a:lnTo>
                <a:lnTo>
                  <a:pt x="1024655" y="307340"/>
                </a:lnTo>
                <a:lnTo>
                  <a:pt x="1030154" y="320040"/>
                </a:lnTo>
                <a:lnTo>
                  <a:pt x="1035359" y="331470"/>
                </a:lnTo>
                <a:lnTo>
                  <a:pt x="1040265" y="344170"/>
                </a:lnTo>
                <a:lnTo>
                  <a:pt x="1053151" y="381000"/>
                </a:lnTo>
                <a:lnTo>
                  <a:pt x="1063248" y="419100"/>
                </a:lnTo>
                <a:lnTo>
                  <a:pt x="1070500" y="458470"/>
                </a:lnTo>
                <a:lnTo>
                  <a:pt x="1074867" y="497840"/>
                </a:lnTo>
                <a:lnTo>
                  <a:pt x="1076324" y="537210"/>
                </a:lnTo>
                <a:lnTo>
                  <a:pt x="1076163" y="551180"/>
                </a:lnTo>
                <a:lnTo>
                  <a:pt x="1073733" y="590550"/>
                </a:lnTo>
                <a:lnTo>
                  <a:pt x="1068402" y="629920"/>
                </a:lnTo>
                <a:lnTo>
                  <a:pt x="1060197" y="668020"/>
                </a:lnTo>
                <a:lnTo>
                  <a:pt x="1049161" y="706120"/>
                </a:lnTo>
                <a:lnTo>
                  <a:pt x="1035359" y="742950"/>
                </a:lnTo>
                <a:lnTo>
                  <a:pt x="1030154" y="755650"/>
                </a:lnTo>
                <a:lnTo>
                  <a:pt x="1024655" y="767080"/>
                </a:lnTo>
                <a:lnTo>
                  <a:pt x="1018864" y="779780"/>
                </a:lnTo>
                <a:lnTo>
                  <a:pt x="1012779" y="791210"/>
                </a:lnTo>
                <a:lnTo>
                  <a:pt x="992833" y="825500"/>
                </a:lnTo>
                <a:lnTo>
                  <a:pt x="978153" y="847090"/>
                </a:lnTo>
                <a:lnTo>
                  <a:pt x="970418" y="858520"/>
                </a:lnTo>
                <a:lnTo>
                  <a:pt x="945661" y="889000"/>
                </a:lnTo>
                <a:lnTo>
                  <a:pt x="927927" y="908050"/>
                </a:lnTo>
                <a:lnTo>
                  <a:pt x="918700" y="918210"/>
                </a:lnTo>
                <a:lnTo>
                  <a:pt x="889678" y="944880"/>
                </a:lnTo>
                <a:lnTo>
                  <a:pt x="869254" y="961390"/>
                </a:lnTo>
                <a:lnTo>
                  <a:pt x="858745" y="970280"/>
                </a:lnTo>
                <a:lnTo>
                  <a:pt x="848044" y="977900"/>
                </a:lnTo>
                <a:lnTo>
                  <a:pt x="837149" y="985520"/>
                </a:lnTo>
                <a:lnTo>
                  <a:pt x="826074" y="991870"/>
                </a:lnTo>
                <a:lnTo>
                  <a:pt x="814833" y="999490"/>
                </a:lnTo>
                <a:lnTo>
                  <a:pt x="791850" y="1012190"/>
                </a:lnTo>
                <a:lnTo>
                  <a:pt x="780122" y="1018540"/>
                </a:lnTo>
                <a:lnTo>
                  <a:pt x="768256" y="1023620"/>
                </a:lnTo>
                <a:lnTo>
                  <a:pt x="756251" y="1029970"/>
                </a:lnTo>
                <a:lnTo>
                  <a:pt x="731840" y="1040130"/>
                </a:lnTo>
                <a:lnTo>
                  <a:pt x="719464" y="1043940"/>
                </a:lnTo>
                <a:lnTo>
                  <a:pt x="706978" y="1049020"/>
                </a:lnTo>
                <a:lnTo>
                  <a:pt x="681693" y="1056640"/>
                </a:lnTo>
                <a:lnTo>
                  <a:pt x="668925" y="1059180"/>
                </a:lnTo>
                <a:lnTo>
                  <a:pt x="656078" y="1062990"/>
                </a:lnTo>
                <a:lnTo>
                  <a:pt x="630163" y="1068070"/>
                </a:lnTo>
                <a:lnTo>
                  <a:pt x="617127" y="1069340"/>
                </a:lnTo>
                <a:lnTo>
                  <a:pt x="604043" y="1071880"/>
                </a:lnTo>
                <a:lnTo>
                  <a:pt x="577748" y="1074420"/>
                </a:lnTo>
                <a:close/>
              </a:path>
              <a:path w="1076325" h="1075689">
                <a:moveTo>
                  <a:pt x="551373" y="1075690"/>
                </a:moveTo>
                <a:lnTo>
                  <a:pt x="524951" y="1075690"/>
                </a:lnTo>
                <a:lnTo>
                  <a:pt x="511756" y="1074420"/>
                </a:lnTo>
                <a:lnTo>
                  <a:pt x="564568" y="1074420"/>
                </a:lnTo>
                <a:lnTo>
                  <a:pt x="551373" y="1075690"/>
                </a:lnTo>
                <a:close/>
              </a:path>
            </a:pathLst>
          </a:custGeom>
          <a:solidFill>
            <a:srgbClr val="FED203"/>
          </a:solidFill>
        </p:spPr>
        <p:txBody>
          <a:bodyPr wrap="square" lIns="0" tIns="0" rIns="0" bIns="0" rtlCol="0"/>
          <a:lstStyle/>
          <a:p>
            <a:endParaRPr sz="1200"/>
          </a:p>
        </p:txBody>
      </p:sp>
      <p:sp>
        <p:nvSpPr>
          <p:cNvPr id="11" name="object 6">
            <a:extLst>
              <a:ext uri="{FF2B5EF4-FFF2-40B4-BE49-F238E27FC236}">
                <a16:creationId xmlns:a16="http://schemas.microsoft.com/office/drawing/2014/main" id="{139ADC34-F1AC-49C2-A4A1-DB5D29BD95D6}"/>
              </a:ext>
            </a:extLst>
          </p:cNvPr>
          <p:cNvSpPr/>
          <p:nvPr/>
        </p:nvSpPr>
        <p:spPr>
          <a:xfrm>
            <a:off x="6064482" y="3334124"/>
            <a:ext cx="717550" cy="717127"/>
          </a:xfrm>
          <a:custGeom>
            <a:avLst/>
            <a:gdLst/>
            <a:ahLst/>
            <a:cxnLst/>
            <a:rect l="l" t="t" r="r" b="b"/>
            <a:pathLst>
              <a:path w="1076325" h="1075689">
                <a:moveTo>
                  <a:pt x="577748" y="1074420"/>
                </a:moveTo>
                <a:lnTo>
                  <a:pt x="498576" y="1074420"/>
                </a:lnTo>
                <a:lnTo>
                  <a:pt x="472281" y="1071880"/>
                </a:lnTo>
                <a:lnTo>
                  <a:pt x="459197" y="1069340"/>
                </a:lnTo>
                <a:lnTo>
                  <a:pt x="446161" y="1068070"/>
                </a:lnTo>
                <a:lnTo>
                  <a:pt x="420246" y="1062990"/>
                </a:lnTo>
                <a:lnTo>
                  <a:pt x="407399" y="1059180"/>
                </a:lnTo>
                <a:lnTo>
                  <a:pt x="394631" y="1056640"/>
                </a:lnTo>
                <a:lnTo>
                  <a:pt x="369346" y="1049020"/>
                </a:lnTo>
                <a:lnTo>
                  <a:pt x="356860" y="1043940"/>
                </a:lnTo>
                <a:lnTo>
                  <a:pt x="344484" y="1040130"/>
                </a:lnTo>
                <a:lnTo>
                  <a:pt x="320073" y="1029970"/>
                </a:lnTo>
                <a:lnTo>
                  <a:pt x="308068" y="1023620"/>
                </a:lnTo>
                <a:lnTo>
                  <a:pt x="296201" y="1018540"/>
                </a:lnTo>
                <a:lnTo>
                  <a:pt x="284474" y="1012190"/>
                </a:lnTo>
                <a:lnTo>
                  <a:pt x="261491" y="999490"/>
                </a:lnTo>
                <a:lnTo>
                  <a:pt x="250250" y="991870"/>
                </a:lnTo>
                <a:lnTo>
                  <a:pt x="239175" y="985520"/>
                </a:lnTo>
                <a:lnTo>
                  <a:pt x="228280" y="977900"/>
                </a:lnTo>
                <a:lnTo>
                  <a:pt x="217579" y="970280"/>
                </a:lnTo>
                <a:lnTo>
                  <a:pt x="207070" y="961390"/>
                </a:lnTo>
                <a:lnTo>
                  <a:pt x="196755" y="953770"/>
                </a:lnTo>
                <a:lnTo>
                  <a:pt x="167080" y="927100"/>
                </a:lnTo>
                <a:lnTo>
                  <a:pt x="148396" y="908050"/>
                </a:lnTo>
                <a:lnTo>
                  <a:pt x="139410" y="899160"/>
                </a:lnTo>
                <a:lnTo>
                  <a:pt x="113901" y="868680"/>
                </a:lnTo>
                <a:lnTo>
                  <a:pt x="98171" y="847090"/>
                </a:lnTo>
                <a:lnTo>
                  <a:pt x="90696" y="836930"/>
                </a:lnTo>
                <a:lnTo>
                  <a:pt x="69916" y="802640"/>
                </a:lnTo>
                <a:lnTo>
                  <a:pt x="51668" y="767080"/>
                </a:lnTo>
                <a:lnTo>
                  <a:pt x="46170" y="755650"/>
                </a:lnTo>
                <a:lnTo>
                  <a:pt x="40965" y="742950"/>
                </a:lnTo>
                <a:lnTo>
                  <a:pt x="36059" y="731520"/>
                </a:lnTo>
                <a:lnTo>
                  <a:pt x="31458" y="718820"/>
                </a:lnTo>
                <a:lnTo>
                  <a:pt x="19493" y="680720"/>
                </a:lnTo>
                <a:lnTo>
                  <a:pt x="10340" y="642620"/>
                </a:lnTo>
                <a:lnTo>
                  <a:pt x="4047" y="603250"/>
                </a:lnTo>
                <a:lnTo>
                  <a:pt x="647" y="563880"/>
                </a:lnTo>
                <a:lnTo>
                  <a:pt x="0" y="537210"/>
                </a:lnTo>
                <a:lnTo>
                  <a:pt x="161" y="524510"/>
                </a:lnTo>
                <a:lnTo>
                  <a:pt x="2591" y="485140"/>
                </a:lnTo>
                <a:lnTo>
                  <a:pt x="7922" y="445770"/>
                </a:lnTo>
                <a:lnTo>
                  <a:pt x="16127" y="406400"/>
                </a:lnTo>
                <a:lnTo>
                  <a:pt x="27163" y="368300"/>
                </a:lnTo>
                <a:lnTo>
                  <a:pt x="36059" y="344170"/>
                </a:lnTo>
                <a:lnTo>
                  <a:pt x="40965" y="331470"/>
                </a:lnTo>
                <a:lnTo>
                  <a:pt x="46170" y="320040"/>
                </a:lnTo>
                <a:lnTo>
                  <a:pt x="51668" y="307340"/>
                </a:lnTo>
                <a:lnTo>
                  <a:pt x="57460" y="295910"/>
                </a:lnTo>
                <a:lnTo>
                  <a:pt x="63545" y="283210"/>
                </a:lnTo>
                <a:lnTo>
                  <a:pt x="69916" y="271780"/>
                </a:lnTo>
                <a:lnTo>
                  <a:pt x="76564" y="260350"/>
                </a:lnTo>
                <a:lnTo>
                  <a:pt x="83491" y="250190"/>
                </a:lnTo>
                <a:lnTo>
                  <a:pt x="90696" y="238760"/>
                </a:lnTo>
                <a:lnTo>
                  <a:pt x="98171" y="227330"/>
                </a:lnTo>
                <a:lnTo>
                  <a:pt x="105905" y="217170"/>
                </a:lnTo>
                <a:lnTo>
                  <a:pt x="113901" y="207010"/>
                </a:lnTo>
                <a:lnTo>
                  <a:pt x="122157" y="195580"/>
                </a:lnTo>
                <a:lnTo>
                  <a:pt x="130663" y="185420"/>
                </a:lnTo>
                <a:lnTo>
                  <a:pt x="139410" y="176530"/>
                </a:lnTo>
                <a:lnTo>
                  <a:pt x="148396" y="166370"/>
                </a:lnTo>
                <a:lnTo>
                  <a:pt x="157624" y="157480"/>
                </a:lnTo>
                <a:lnTo>
                  <a:pt x="167080" y="147320"/>
                </a:lnTo>
                <a:lnTo>
                  <a:pt x="176754" y="138430"/>
                </a:lnTo>
                <a:lnTo>
                  <a:pt x="186646" y="129540"/>
                </a:lnTo>
                <a:lnTo>
                  <a:pt x="196755" y="121920"/>
                </a:lnTo>
                <a:lnTo>
                  <a:pt x="207070" y="113030"/>
                </a:lnTo>
                <a:lnTo>
                  <a:pt x="239175" y="90170"/>
                </a:lnTo>
                <a:lnTo>
                  <a:pt x="284474" y="63500"/>
                </a:lnTo>
                <a:lnTo>
                  <a:pt x="356860" y="30480"/>
                </a:lnTo>
                <a:lnTo>
                  <a:pt x="407399" y="15240"/>
                </a:lnTo>
                <a:lnTo>
                  <a:pt x="459197" y="5080"/>
                </a:lnTo>
                <a:lnTo>
                  <a:pt x="511756" y="0"/>
                </a:lnTo>
                <a:lnTo>
                  <a:pt x="564568" y="0"/>
                </a:lnTo>
                <a:lnTo>
                  <a:pt x="617127" y="5080"/>
                </a:lnTo>
                <a:lnTo>
                  <a:pt x="668925" y="15240"/>
                </a:lnTo>
                <a:lnTo>
                  <a:pt x="719464" y="30480"/>
                </a:lnTo>
                <a:lnTo>
                  <a:pt x="768256" y="50800"/>
                </a:lnTo>
                <a:lnTo>
                  <a:pt x="814833" y="76200"/>
                </a:lnTo>
                <a:lnTo>
                  <a:pt x="848044" y="97790"/>
                </a:lnTo>
                <a:lnTo>
                  <a:pt x="879569" y="121920"/>
                </a:lnTo>
                <a:lnTo>
                  <a:pt x="889678" y="129540"/>
                </a:lnTo>
                <a:lnTo>
                  <a:pt x="899570" y="138430"/>
                </a:lnTo>
                <a:lnTo>
                  <a:pt x="909244" y="147320"/>
                </a:lnTo>
                <a:lnTo>
                  <a:pt x="918700" y="157480"/>
                </a:lnTo>
                <a:lnTo>
                  <a:pt x="927927" y="166370"/>
                </a:lnTo>
                <a:lnTo>
                  <a:pt x="936914" y="176530"/>
                </a:lnTo>
                <a:lnTo>
                  <a:pt x="945661" y="185420"/>
                </a:lnTo>
                <a:lnTo>
                  <a:pt x="954167" y="195580"/>
                </a:lnTo>
                <a:lnTo>
                  <a:pt x="962423" y="207010"/>
                </a:lnTo>
                <a:lnTo>
                  <a:pt x="970418" y="217170"/>
                </a:lnTo>
                <a:lnTo>
                  <a:pt x="978153" y="227330"/>
                </a:lnTo>
                <a:lnTo>
                  <a:pt x="985628" y="238760"/>
                </a:lnTo>
                <a:lnTo>
                  <a:pt x="992833" y="250190"/>
                </a:lnTo>
                <a:lnTo>
                  <a:pt x="999760" y="260350"/>
                </a:lnTo>
                <a:lnTo>
                  <a:pt x="1006408" y="271780"/>
                </a:lnTo>
                <a:lnTo>
                  <a:pt x="1012779" y="283210"/>
                </a:lnTo>
                <a:lnTo>
                  <a:pt x="1018864" y="295910"/>
                </a:lnTo>
                <a:lnTo>
                  <a:pt x="1024655" y="307340"/>
                </a:lnTo>
                <a:lnTo>
                  <a:pt x="1030154" y="320040"/>
                </a:lnTo>
                <a:lnTo>
                  <a:pt x="1035359" y="331470"/>
                </a:lnTo>
                <a:lnTo>
                  <a:pt x="1040265" y="344170"/>
                </a:lnTo>
                <a:lnTo>
                  <a:pt x="1053151" y="381000"/>
                </a:lnTo>
                <a:lnTo>
                  <a:pt x="1063248" y="419100"/>
                </a:lnTo>
                <a:lnTo>
                  <a:pt x="1070500" y="458470"/>
                </a:lnTo>
                <a:lnTo>
                  <a:pt x="1074867" y="497840"/>
                </a:lnTo>
                <a:lnTo>
                  <a:pt x="1076324" y="537210"/>
                </a:lnTo>
                <a:lnTo>
                  <a:pt x="1076163" y="551180"/>
                </a:lnTo>
                <a:lnTo>
                  <a:pt x="1073733" y="590550"/>
                </a:lnTo>
                <a:lnTo>
                  <a:pt x="1068402" y="629920"/>
                </a:lnTo>
                <a:lnTo>
                  <a:pt x="1060197" y="668020"/>
                </a:lnTo>
                <a:lnTo>
                  <a:pt x="1049161" y="706120"/>
                </a:lnTo>
                <a:lnTo>
                  <a:pt x="1035359" y="742950"/>
                </a:lnTo>
                <a:lnTo>
                  <a:pt x="1030154" y="755650"/>
                </a:lnTo>
                <a:lnTo>
                  <a:pt x="1024655" y="767080"/>
                </a:lnTo>
                <a:lnTo>
                  <a:pt x="1018864" y="779780"/>
                </a:lnTo>
                <a:lnTo>
                  <a:pt x="1012779" y="791210"/>
                </a:lnTo>
                <a:lnTo>
                  <a:pt x="992833" y="825500"/>
                </a:lnTo>
                <a:lnTo>
                  <a:pt x="978153" y="847090"/>
                </a:lnTo>
                <a:lnTo>
                  <a:pt x="970418" y="858520"/>
                </a:lnTo>
                <a:lnTo>
                  <a:pt x="945661" y="889000"/>
                </a:lnTo>
                <a:lnTo>
                  <a:pt x="927927" y="908050"/>
                </a:lnTo>
                <a:lnTo>
                  <a:pt x="918700" y="918210"/>
                </a:lnTo>
                <a:lnTo>
                  <a:pt x="889678" y="944880"/>
                </a:lnTo>
                <a:lnTo>
                  <a:pt x="869254" y="961390"/>
                </a:lnTo>
                <a:lnTo>
                  <a:pt x="858745" y="970280"/>
                </a:lnTo>
                <a:lnTo>
                  <a:pt x="848044" y="977900"/>
                </a:lnTo>
                <a:lnTo>
                  <a:pt x="837149" y="985520"/>
                </a:lnTo>
                <a:lnTo>
                  <a:pt x="826074" y="991870"/>
                </a:lnTo>
                <a:lnTo>
                  <a:pt x="814833" y="999490"/>
                </a:lnTo>
                <a:lnTo>
                  <a:pt x="791850" y="1012190"/>
                </a:lnTo>
                <a:lnTo>
                  <a:pt x="780122" y="1018540"/>
                </a:lnTo>
                <a:lnTo>
                  <a:pt x="768256" y="1023620"/>
                </a:lnTo>
                <a:lnTo>
                  <a:pt x="756251" y="1029970"/>
                </a:lnTo>
                <a:lnTo>
                  <a:pt x="731840" y="1040130"/>
                </a:lnTo>
                <a:lnTo>
                  <a:pt x="719464" y="1043940"/>
                </a:lnTo>
                <a:lnTo>
                  <a:pt x="706978" y="1049020"/>
                </a:lnTo>
                <a:lnTo>
                  <a:pt x="681693" y="1056640"/>
                </a:lnTo>
                <a:lnTo>
                  <a:pt x="668925" y="1059180"/>
                </a:lnTo>
                <a:lnTo>
                  <a:pt x="656078" y="1062990"/>
                </a:lnTo>
                <a:lnTo>
                  <a:pt x="630163" y="1068070"/>
                </a:lnTo>
                <a:lnTo>
                  <a:pt x="617127" y="1069340"/>
                </a:lnTo>
                <a:lnTo>
                  <a:pt x="604043" y="1071880"/>
                </a:lnTo>
                <a:lnTo>
                  <a:pt x="577748" y="1074420"/>
                </a:lnTo>
                <a:close/>
              </a:path>
              <a:path w="1076325" h="1075689">
                <a:moveTo>
                  <a:pt x="551373" y="1075690"/>
                </a:moveTo>
                <a:lnTo>
                  <a:pt x="524951" y="1075690"/>
                </a:lnTo>
                <a:lnTo>
                  <a:pt x="511756" y="1074420"/>
                </a:lnTo>
                <a:lnTo>
                  <a:pt x="564568" y="1074420"/>
                </a:lnTo>
                <a:lnTo>
                  <a:pt x="551373" y="1075690"/>
                </a:lnTo>
                <a:close/>
              </a:path>
            </a:pathLst>
          </a:custGeom>
          <a:solidFill>
            <a:srgbClr val="FED203"/>
          </a:solidFill>
        </p:spPr>
        <p:txBody>
          <a:bodyPr wrap="square" lIns="0" tIns="0" rIns="0" bIns="0" rtlCol="0"/>
          <a:lstStyle/>
          <a:p>
            <a:endParaRPr sz="1200"/>
          </a:p>
        </p:txBody>
      </p:sp>
      <p:sp>
        <p:nvSpPr>
          <p:cNvPr id="15" name="TextBox 14">
            <a:extLst>
              <a:ext uri="{FF2B5EF4-FFF2-40B4-BE49-F238E27FC236}">
                <a16:creationId xmlns:a16="http://schemas.microsoft.com/office/drawing/2014/main" id="{5863E3B9-39DB-4E53-A75F-8BDF3D40D665}"/>
              </a:ext>
            </a:extLst>
          </p:cNvPr>
          <p:cNvSpPr txBox="1"/>
          <p:nvPr/>
        </p:nvSpPr>
        <p:spPr>
          <a:xfrm>
            <a:off x="6231276" y="1520984"/>
            <a:ext cx="470236" cy="369332"/>
          </a:xfrm>
          <a:prstGeom prst="rect">
            <a:avLst/>
          </a:prstGeom>
          <a:noFill/>
        </p:spPr>
        <p:txBody>
          <a:bodyPr wrap="square" rtlCol="0">
            <a:spAutoFit/>
          </a:bodyPr>
          <a:lstStyle/>
          <a:p>
            <a:pPr algn="ctr"/>
            <a:r>
              <a:rPr lang="en-US" b="1" dirty="0">
                <a:solidFill>
                  <a:srgbClr val="455054"/>
                </a:solidFill>
                <a:latin typeface="Times New Roman" panose="02020603050405020304" pitchFamily="18" charset="0"/>
                <a:cs typeface="Times New Roman" panose="02020603050405020304" pitchFamily="18" charset="0"/>
              </a:rPr>
              <a:t>18</a:t>
            </a:r>
          </a:p>
        </p:txBody>
      </p:sp>
      <p:sp>
        <p:nvSpPr>
          <p:cNvPr id="16" name="TextBox 15">
            <a:extLst>
              <a:ext uri="{FF2B5EF4-FFF2-40B4-BE49-F238E27FC236}">
                <a16:creationId xmlns:a16="http://schemas.microsoft.com/office/drawing/2014/main" id="{1FAFCF8E-3A44-4E54-889C-97E278756380}"/>
              </a:ext>
            </a:extLst>
          </p:cNvPr>
          <p:cNvSpPr txBox="1"/>
          <p:nvPr/>
        </p:nvSpPr>
        <p:spPr>
          <a:xfrm>
            <a:off x="6145001" y="2531901"/>
            <a:ext cx="556511" cy="369332"/>
          </a:xfrm>
          <a:prstGeom prst="rect">
            <a:avLst/>
          </a:prstGeom>
          <a:noFill/>
        </p:spPr>
        <p:txBody>
          <a:bodyPr wrap="square" rtlCol="0">
            <a:spAutoFit/>
          </a:bodyPr>
          <a:lstStyle/>
          <a:p>
            <a:pPr algn="ctr"/>
            <a:r>
              <a:rPr lang="en-US" b="1" dirty="0">
                <a:solidFill>
                  <a:srgbClr val="455054"/>
                </a:solidFill>
                <a:latin typeface="Times New Roman" panose="02020603050405020304" pitchFamily="18" charset="0"/>
                <a:cs typeface="Times New Roman" panose="02020603050405020304" pitchFamily="18" charset="0"/>
              </a:rPr>
              <a:t>20</a:t>
            </a:r>
          </a:p>
        </p:txBody>
      </p:sp>
      <p:sp>
        <p:nvSpPr>
          <p:cNvPr id="17" name="TextBox 16">
            <a:extLst>
              <a:ext uri="{FF2B5EF4-FFF2-40B4-BE49-F238E27FC236}">
                <a16:creationId xmlns:a16="http://schemas.microsoft.com/office/drawing/2014/main" id="{E024E119-B5F4-4116-A035-7056F4B4A147}"/>
              </a:ext>
            </a:extLst>
          </p:cNvPr>
          <p:cNvSpPr txBox="1"/>
          <p:nvPr/>
        </p:nvSpPr>
        <p:spPr>
          <a:xfrm>
            <a:off x="6231132" y="3509250"/>
            <a:ext cx="424079" cy="369332"/>
          </a:xfrm>
          <a:prstGeom prst="rect">
            <a:avLst/>
          </a:prstGeom>
          <a:noFill/>
        </p:spPr>
        <p:txBody>
          <a:bodyPr wrap="square" rtlCol="0">
            <a:spAutoFit/>
          </a:bodyPr>
          <a:lstStyle/>
          <a:p>
            <a:pPr algn="ctr"/>
            <a:r>
              <a:rPr lang="en-US" b="1" dirty="0">
                <a:solidFill>
                  <a:srgbClr val="455054"/>
                </a:solidFill>
                <a:latin typeface="Times New Roman" panose="02020603050405020304" pitchFamily="18" charset="0"/>
                <a:cs typeface="Times New Roman" panose="02020603050405020304" pitchFamily="18" charset="0"/>
              </a:rPr>
              <a:t>21</a:t>
            </a:r>
          </a:p>
        </p:txBody>
      </p:sp>
      <p:sp>
        <p:nvSpPr>
          <p:cNvPr id="20" name="TextBox 19">
            <a:extLst>
              <a:ext uri="{FF2B5EF4-FFF2-40B4-BE49-F238E27FC236}">
                <a16:creationId xmlns:a16="http://schemas.microsoft.com/office/drawing/2014/main" id="{C9F57504-830C-46F2-8419-EAC678F03A5D}"/>
              </a:ext>
            </a:extLst>
          </p:cNvPr>
          <p:cNvSpPr txBox="1"/>
          <p:nvPr/>
        </p:nvSpPr>
        <p:spPr>
          <a:xfrm>
            <a:off x="6909560" y="1374247"/>
            <a:ext cx="4444240" cy="584775"/>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Case Study 6: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Analysis of actual work performed has to be carried out</a:t>
            </a:r>
            <a:endParaRPr lang="en-US" sz="1600" b="1" dirty="0">
              <a:solidFill>
                <a:srgbClr val="455054"/>
              </a:solidFill>
              <a:latin typeface="Times New Roman" panose="02020603050405020304" pitchFamily="18" charset="0"/>
              <a:cs typeface="Times New Roman" panose="02020603050405020304" pitchFamily="18" charset="0"/>
            </a:endParaRPr>
          </a:p>
        </p:txBody>
      </p:sp>
      <p:sp>
        <p:nvSpPr>
          <p:cNvPr id="26" name="Footer Placeholder 1">
            <a:extLst>
              <a:ext uri="{FF2B5EF4-FFF2-40B4-BE49-F238E27FC236}">
                <a16:creationId xmlns:a16="http://schemas.microsoft.com/office/drawing/2014/main" id="{90DDA577-7E5F-364B-BF3F-75B62C1A6C7A}"/>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sp>
        <p:nvSpPr>
          <p:cNvPr id="28" name="Slide Number Placeholder 27">
            <a:extLst>
              <a:ext uri="{FF2B5EF4-FFF2-40B4-BE49-F238E27FC236}">
                <a16:creationId xmlns:a16="http://schemas.microsoft.com/office/drawing/2014/main" id="{0BB35B26-C486-4E4A-8E02-7DCE1AEA9E79}"/>
              </a:ext>
            </a:extLst>
          </p:cNvPr>
          <p:cNvSpPr>
            <a:spLocks noGrp="1"/>
          </p:cNvSpPr>
          <p:nvPr>
            <p:ph type="sldNum" sz="quarter" idx="12"/>
          </p:nvPr>
        </p:nvSpPr>
        <p:spPr/>
        <p:txBody>
          <a:bodyPr/>
          <a:lstStyle/>
          <a:p>
            <a:fld id="{C562A305-1699-4437-A26E-94CC7DB843BB}" type="slidenum">
              <a:rPr lang="en-IN" sz="2800" smtClean="0">
                <a:solidFill>
                  <a:srgbClr val="455054"/>
                </a:solidFill>
                <a:latin typeface="Times New Roman" panose="02020603050405020304" pitchFamily="18" charset="0"/>
                <a:cs typeface="Times New Roman" panose="02020603050405020304" pitchFamily="18" charset="0"/>
              </a:rPr>
              <a:t>3</a:t>
            </a:fld>
            <a:endParaRPr lang="en-IN" sz="2800" dirty="0">
              <a:solidFill>
                <a:srgbClr val="455054"/>
              </a:solidFill>
              <a:latin typeface="Times New Roman" panose="02020603050405020304" pitchFamily="18" charset="0"/>
              <a:cs typeface="Times New Roman" panose="02020603050405020304" pitchFamily="18" charset="0"/>
            </a:endParaRPr>
          </a:p>
        </p:txBody>
      </p:sp>
      <p:cxnSp>
        <p:nvCxnSpPr>
          <p:cNvPr id="29" name="Straight Connector 28">
            <a:extLst>
              <a:ext uri="{FF2B5EF4-FFF2-40B4-BE49-F238E27FC236}">
                <a16:creationId xmlns:a16="http://schemas.microsoft.com/office/drawing/2014/main" id="{8993F458-22D1-45B0-AA9C-AC4BEB5CBC79}"/>
              </a:ext>
            </a:extLst>
          </p:cNvPr>
          <p:cNvCxnSpPr/>
          <p:nvPr/>
        </p:nvCxnSpPr>
        <p:spPr>
          <a:xfrm>
            <a:off x="0" y="6356350"/>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5C8A87D1-56DD-AE40-9F81-DD30730DAEBD}"/>
              </a:ext>
            </a:extLst>
          </p:cNvPr>
          <p:cNvSpPr txBox="1"/>
          <p:nvPr/>
        </p:nvSpPr>
        <p:spPr>
          <a:xfrm>
            <a:off x="6909144" y="2352708"/>
            <a:ext cx="4081838" cy="584775"/>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Case Study 7: </a:t>
            </a:r>
            <a:r>
              <a:rPr lang="en-US" sz="1600" b="1" kern="1200" dirty="0">
                <a:solidFill>
                  <a:schemeClr val="tx1"/>
                </a:solidFill>
                <a:effectLst/>
                <a:latin typeface="Times New Roman" panose="02020603050405020304" pitchFamily="18" charset="0"/>
                <a:cs typeface="Times New Roman" panose="02020603050405020304" pitchFamily="18" charset="0"/>
              </a:rPr>
              <a:t>Marketing services vs Facilitation/Representative services</a:t>
            </a:r>
            <a:endParaRPr lang="en-US" sz="1600" b="1" dirty="0">
              <a:solidFill>
                <a:srgbClr val="455054"/>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DD4376CD-C5E3-3F27-84D1-1BD55C2B52AC}"/>
              </a:ext>
            </a:extLst>
          </p:cNvPr>
          <p:cNvSpPr txBox="1"/>
          <p:nvPr/>
        </p:nvSpPr>
        <p:spPr>
          <a:xfrm>
            <a:off x="6849622" y="3264019"/>
            <a:ext cx="4081838" cy="584775"/>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Case Study 8: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Professional services vs facilitation services</a:t>
            </a:r>
            <a:endParaRPr lang="en-US" sz="1600" b="1" dirty="0">
              <a:solidFill>
                <a:srgbClr val="455054"/>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3661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4</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301327"/>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1.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Two Contracts entered in pursuance of a Single Document</a:t>
            </a:r>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F7574A8-FECE-4C4E-8319-318F55DEBC99}"/>
              </a:ext>
            </a:extLst>
          </p:cNvPr>
          <p:cNvSpPr/>
          <p:nvPr/>
        </p:nvSpPr>
        <p:spPr>
          <a:xfrm>
            <a:off x="385511" y="1935417"/>
            <a:ext cx="11420978" cy="4031873"/>
          </a:xfrm>
          <a:prstGeom prst="rect">
            <a:avLst/>
          </a:prstGeom>
        </p:spPr>
        <p:txBody>
          <a:bodyPr wrap="square">
            <a:spAutoFit/>
          </a:bodyPr>
          <a:lstStyle/>
          <a:p>
            <a:pPr marR="0" algn="just"/>
            <a:r>
              <a:rPr lang="en-US" sz="1600" b="1" dirty="0">
                <a:latin typeface="Times New Roman" panose="02020603050405020304" pitchFamily="18" charset="0"/>
                <a:ea typeface="Times New Roman" panose="02020603050405020304" pitchFamily="18" charset="0"/>
                <a:cs typeface="Times New Roman" panose="02020603050405020304" pitchFamily="18" charset="0"/>
              </a:rPr>
              <a:t>Facts of the Case</a:t>
            </a:r>
          </a:p>
          <a:p>
            <a:pPr marL="457200" marR="0" indent="-457200" algn="just">
              <a:buFont typeface="+mj-lt"/>
              <a:buAutoNum type="arabicPeriod"/>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Two </a:t>
            </a:r>
            <a:r>
              <a:rPr lang="en-US" sz="1600" dirty="0">
                <a:solidFill>
                  <a:srgbClr val="367DA2"/>
                </a:solidFill>
                <a:latin typeface="Times New Roman" panose="02020603050405020304" pitchFamily="18" charset="0"/>
                <a:ea typeface="Times New Roman" panose="02020603050405020304" pitchFamily="18" charset="0"/>
                <a:cs typeface="Times New Roman" panose="02020603050405020304" pitchFamily="18" charset="0"/>
              </a:rPr>
              <a:t>contracts</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entered for “Design, Manufacture, Test, Deliver, Install, Complete &amp; Commission and to conduct guarantee test of certain facilities” at Thermal Power Project </a:t>
            </a:r>
            <a:r>
              <a:rPr lang="en-US" sz="1600" dirty="0">
                <a:solidFill>
                  <a:srgbClr val="367DA2"/>
                </a:solidFill>
                <a:latin typeface="Times New Roman" panose="02020603050405020304" pitchFamily="18" charset="0"/>
                <a:ea typeface="Times New Roman" panose="02020603050405020304" pitchFamily="18" charset="0"/>
                <a:cs typeface="Times New Roman" panose="02020603050405020304" pitchFamily="18" charset="0"/>
              </a:rPr>
              <a:t>in pursuance of a single document</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457200" marR="0" indent="-457200" algn="just">
              <a:buFont typeface="+mj-lt"/>
              <a:buAutoNum type="arabicPeriod"/>
            </a:pPr>
            <a:endPar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457200" algn="just" defTabSz="457200">
              <a:buFont typeface="+mj-lt"/>
              <a:buAutoNum type="arabicPeriod"/>
              <a:defRPr/>
            </a:pPr>
            <a:r>
              <a:rPr lang="en-US" sz="1600" u="sng" dirty="0">
                <a:latin typeface="Times New Roman" panose="02020603050405020304" pitchFamily="18" charset="0"/>
                <a:ea typeface="Calibri" panose="020F0502020204030204" pitchFamily="34" charset="0"/>
                <a:cs typeface="Times New Roman" panose="02020603050405020304" pitchFamily="18" charset="0"/>
              </a:rPr>
              <a:t>Scope of first contract</a:t>
            </a:r>
            <a:r>
              <a:rPr lang="en-US" sz="1600" dirty="0">
                <a:latin typeface="Times New Roman" panose="02020603050405020304" pitchFamily="18" charset="0"/>
                <a:ea typeface="Calibri" panose="020F0502020204030204" pitchFamily="34" charset="0"/>
                <a:cs typeface="Times New Roman" panose="02020603050405020304" pitchFamily="18" charset="0"/>
              </a:rPr>
              <a:t> is pure sale of goods</a:t>
            </a:r>
          </a:p>
          <a:p>
            <a:pPr marL="457200" lvl="0" indent="-457200" algn="just" defTabSz="457200">
              <a:buFont typeface="+mj-lt"/>
              <a:buAutoNum type="arabicPeriod"/>
              <a:defRPr/>
            </a:pP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lgn="just" defTabSz="457200">
              <a:buFont typeface="+mj-lt"/>
              <a:buAutoNum type="arabicPeriod"/>
              <a:defRPr/>
            </a:pPr>
            <a:r>
              <a:rPr lang="en-US" sz="16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Scope of second contract</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is “Inland Transportation of the main equipment, inland transit insurance, unloading at site, storage, erection, civil works, Safety aspects / Compliance to Safety Rules and other services insurance covers other than inland transit insurance, testing, commission and conducting guarantee tests”.</a:t>
            </a:r>
          </a:p>
          <a:p>
            <a:pPr marL="457200" lvl="0" indent="-457200" algn="just" defTabSz="457200">
              <a:buFont typeface="+mj-lt"/>
              <a:buAutoNum type="arabicPeriod"/>
              <a:defRPr/>
            </a:pPr>
            <a:endPar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defTabSz="457200">
              <a:defRPr/>
            </a:pPr>
            <a:r>
              <a:rPr lang="en-US"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Issue</a:t>
            </a:r>
          </a:p>
          <a:p>
            <a:pPr algn="just"/>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entire supply which involves two separate contracts, however, a single bidding document, has to be treated as a composite supply of which the principal supply is the second contract which is a ‘works contract.’ </a:t>
            </a:r>
          </a:p>
          <a:p>
            <a:pPr algn="just"/>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OR</a:t>
            </a:r>
          </a:p>
          <a:p>
            <a:pPr algn="just"/>
            <a:r>
              <a:rPr lang="en-US" sz="1600" dirty="0">
                <a:latin typeface="Times New Roman" panose="02020603050405020304" pitchFamily="18" charset="0"/>
                <a:ea typeface="Calibri" panose="020F0502020204030204" pitchFamily="34" charset="0"/>
                <a:cs typeface="Times New Roman" panose="02020603050405020304" pitchFamily="18" charset="0"/>
              </a:rPr>
              <a:t>Both the contracts have to be treated as separate transactions for which the ‘time of supply’ and ‘rate of tax’ to be levied would differ as per the provisions of the CGST Act’ 2017. </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black and yellow logo&#10;&#10;Description automatically generated">
            <a:extLst>
              <a:ext uri="{FF2B5EF4-FFF2-40B4-BE49-F238E27FC236}">
                <a16:creationId xmlns:a16="http://schemas.microsoft.com/office/drawing/2014/main" id="{4E38CC27-3466-1E04-32A3-0BEE757AD1B8}"/>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209865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5</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301327"/>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1.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Two Contracts entered in pursuance of a Single Document</a:t>
            </a:r>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F7574A8-FECE-4C4E-8319-318F55DEBC99}"/>
              </a:ext>
            </a:extLst>
          </p:cNvPr>
          <p:cNvSpPr/>
          <p:nvPr/>
        </p:nvSpPr>
        <p:spPr>
          <a:xfrm>
            <a:off x="385511" y="1935417"/>
            <a:ext cx="11420978" cy="3939540"/>
          </a:xfrm>
          <a:prstGeom prst="rect">
            <a:avLst/>
          </a:prstGeom>
        </p:spPr>
        <p:txBody>
          <a:bodyPr wrap="square">
            <a:spAutoFit/>
          </a:bodyPr>
          <a:lstStyle/>
          <a:p>
            <a:pPr marR="0" algn="just"/>
            <a:r>
              <a:rPr lang="en-US" sz="2000" b="1" dirty="0">
                <a:latin typeface="Times New Roman" panose="02020603050405020304" pitchFamily="18" charset="0"/>
                <a:ea typeface="Times New Roman" panose="02020603050405020304" pitchFamily="18" charset="0"/>
                <a:cs typeface="Times New Roman" panose="02020603050405020304" pitchFamily="18" charset="0"/>
              </a:rPr>
              <a:t>Answer</a:t>
            </a:r>
          </a:p>
          <a:p>
            <a:pPr marR="0" algn="just"/>
            <a:endParaRPr lang="en-US" sz="16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r>
              <a:rPr lang="en-IN" sz="2200" dirty="0">
                <a:solidFill>
                  <a:srgbClr val="367DA2"/>
                </a:solidFill>
                <a:latin typeface="Times New Roman" panose="02020603050405020304" pitchFamily="18" charset="0"/>
                <a:ea typeface="Times New Roman" panose="02020603050405020304" pitchFamily="18" charset="0"/>
                <a:cs typeface="Times New Roman" panose="02020603050405020304" pitchFamily="18" charset="0"/>
              </a:rPr>
              <a:t>Responsibility under the first contract completes</a:t>
            </a:r>
            <a:r>
              <a:rPr lang="en-IN"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with making goods (ex-works) available and loading them on to the mode of transport. </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r>
              <a:rPr lang="en-IN"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Recipient holds the title of goods before the Second contract is initiated. </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r>
              <a:rPr lang="en-US" sz="2200" dirty="0">
                <a:solidFill>
                  <a:srgbClr val="367DA2"/>
                </a:solidFill>
                <a:latin typeface="Times New Roman" panose="02020603050405020304" pitchFamily="18" charset="0"/>
                <a:ea typeface="Times New Roman" panose="02020603050405020304" pitchFamily="18" charset="0"/>
                <a:cs typeface="Times New Roman" panose="02020603050405020304" pitchFamily="18" charset="0"/>
              </a:rPr>
              <a:t>Independent scope </a:t>
            </a:r>
            <a:r>
              <a:rPr lang="en-US"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of both contracts</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buFont typeface="Courier New" panose="02070309020205020404" pitchFamily="49" charset="0"/>
              <a:buChar char="o"/>
            </a:pPr>
            <a:r>
              <a:rPr lang="en-IN" sz="2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Service under second contract commences only on completion of all the milestone activities of first contract. </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IN" sz="2200" dirty="0">
                <a:latin typeface="Times New Roman" panose="02020603050405020304" pitchFamily="18" charset="0"/>
                <a:ea typeface="Calibri" panose="020F0502020204030204" pitchFamily="34" charset="0"/>
                <a:cs typeface="Times New Roman" panose="02020603050405020304" pitchFamily="18" charset="0"/>
              </a:rPr>
              <a:t>The mere fact that different tasks, i.e. two contracts for which separate invoices were issued by him to his recipient, have been entrusted to the applicant through a single contract agreement </a:t>
            </a:r>
            <a:r>
              <a:rPr lang="en-IN" sz="2200" dirty="0">
                <a:solidFill>
                  <a:srgbClr val="367DA2"/>
                </a:solidFill>
                <a:latin typeface="Times New Roman" panose="02020603050405020304" pitchFamily="18" charset="0"/>
                <a:ea typeface="Calibri" panose="020F0502020204030204" pitchFamily="34" charset="0"/>
                <a:cs typeface="Times New Roman" panose="02020603050405020304" pitchFamily="18" charset="0"/>
              </a:rPr>
              <a:t>would not make it a ‘composite supply’</a:t>
            </a:r>
            <a:r>
              <a:rPr lang="en-IN" sz="2200" dirty="0">
                <a:latin typeface="Times New Roman" panose="02020603050405020304" pitchFamily="18" charset="0"/>
                <a:ea typeface="Calibri" panose="020F0502020204030204" pitchFamily="34" charset="0"/>
                <a:cs typeface="Times New Roman" panose="02020603050405020304" pitchFamily="18" charset="0"/>
              </a:rPr>
              <a:t> in terms of Section 2(30) of the CGST Act, 2017.</a:t>
            </a:r>
            <a:r>
              <a:rPr lang="en-IN"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R="0" algn="just"/>
            <a:endParaRPr lang="en-US" sz="16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black and yellow logo&#10;&#10;Description automatically generated">
            <a:extLst>
              <a:ext uri="{FF2B5EF4-FFF2-40B4-BE49-F238E27FC236}">
                <a16:creationId xmlns:a16="http://schemas.microsoft.com/office/drawing/2014/main" id="{40370306-B1B4-CD62-2962-B80A4E8F2A05}"/>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347594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6</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301327"/>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1.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Two Contracts entered in pursuance of a Single Document</a:t>
            </a:r>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F7574A8-FECE-4C4E-8319-318F55DEBC99}"/>
              </a:ext>
            </a:extLst>
          </p:cNvPr>
          <p:cNvSpPr/>
          <p:nvPr/>
        </p:nvSpPr>
        <p:spPr>
          <a:xfrm>
            <a:off x="385511" y="1935417"/>
            <a:ext cx="11420978" cy="1908215"/>
          </a:xfrm>
          <a:prstGeom prst="rect">
            <a:avLst/>
          </a:prstGeom>
        </p:spPr>
        <p:txBody>
          <a:bodyPr wrap="square">
            <a:spAutoFit/>
          </a:bodyPr>
          <a:lstStyle/>
          <a:p>
            <a:pPr marR="0" algn="just"/>
            <a:r>
              <a:rPr lang="en-US" sz="2000" b="1" dirty="0">
                <a:latin typeface="Times New Roman" panose="02020603050405020304" pitchFamily="18" charset="0"/>
                <a:ea typeface="Times New Roman" panose="02020603050405020304" pitchFamily="18" charset="0"/>
                <a:cs typeface="Times New Roman" panose="02020603050405020304" pitchFamily="18" charset="0"/>
              </a:rPr>
              <a:t>Learning</a:t>
            </a:r>
          </a:p>
          <a:p>
            <a:pPr marR="0" algn="just"/>
            <a:endParaRPr lang="en-US" sz="1600" b="1" dirty="0">
              <a:latin typeface="Times New Roman" panose="02020603050405020304" pitchFamily="18" charset="0"/>
              <a:ea typeface="Times New Roman" panose="02020603050405020304" pitchFamily="18" charset="0"/>
              <a:cs typeface="Times New Roman" panose="02020603050405020304" pitchFamily="18" charset="0"/>
            </a:endParaRPr>
          </a:p>
          <a:p>
            <a:pPr marR="0" lvl="0" algn="just">
              <a:spcBef>
                <a:spcPts val="0"/>
              </a:spcBef>
              <a:spcAft>
                <a:spcPts val="0"/>
              </a:spcAft>
              <a:buFont typeface="Arial" panose="020B0604020202020204" pitchFamily="34" charset="0"/>
              <a:buChar char="•"/>
            </a:pPr>
            <a:r>
              <a:rPr lang="en-US" sz="2200" dirty="0">
                <a:latin typeface="Times New Roman" panose="02020603050405020304" pitchFamily="18" charset="0"/>
                <a:ea typeface="Calibri" panose="020F0502020204030204" pitchFamily="34" charset="0"/>
                <a:cs typeface="Times New Roman" panose="02020603050405020304" pitchFamily="18" charset="0"/>
              </a:rPr>
              <a:t>A single document embodying two agreements have to be considered separate. </a:t>
            </a:r>
          </a:p>
          <a:p>
            <a:pPr algn="just"/>
            <a:endParaRPr lang="en-US" sz="2200" dirty="0">
              <a:solidFill>
                <a:srgbClr val="367DA2"/>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200" dirty="0">
                <a:solidFill>
                  <a:srgbClr val="367DA2"/>
                </a:solidFill>
                <a:latin typeface="Times New Roman" panose="02020603050405020304" pitchFamily="18" charset="0"/>
                <a:ea typeface="Calibri" panose="020F0502020204030204" pitchFamily="34" charset="0"/>
                <a:cs typeface="Times New Roman" panose="02020603050405020304" pitchFamily="18" charset="0"/>
              </a:rPr>
              <a:t>Judgment: State of Madras vs Gannon </a:t>
            </a:r>
            <a:r>
              <a:rPr lang="en-US" sz="2200" dirty="0" err="1">
                <a:solidFill>
                  <a:srgbClr val="367DA2"/>
                </a:solidFill>
                <a:latin typeface="Times New Roman" panose="02020603050405020304" pitchFamily="18" charset="0"/>
                <a:ea typeface="Calibri" panose="020F0502020204030204" pitchFamily="34" charset="0"/>
                <a:cs typeface="Times New Roman" panose="02020603050405020304" pitchFamily="18" charset="0"/>
              </a:rPr>
              <a:t>Dunkerley</a:t>
            </a:r>
            <a:r>
              <a:rPr lang="en-US" sz="2200" dirty="0">
                <a:solidFill>
                  <a:srgbClr val="367DA2"/>
                </a:solidFill>
                <a:latin typeface="Times New Roman" panose="02020603050405020304" pitchFamily="18" charset="0"/>
                <a:ea typeface="Calibri" panose="020F0502020204030204" pitchFamily="34" charset="0"/>
                <a:cs typeface="Times New Roman" panose="02020603050405020304" pitchFamily="18" charset="0"/>
              </a:rPr>
              <a:t> 1959 SCR 379</a:t>
            </a: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a:p>
            <a:pPr marR="0" algn="just"/>
            <a:endParaRPr lang="en-US" sz="16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black and yellow logo&#10;&#10;Description automatically generated">
            <a:extLst>
              <a:ext uri="{FF2B5EF4-FFF2-40B4-BE49-F238E27FC236}">
                <a16:creationId xmlns:a16="http://schemas.microsoft.com/office/drawing/2014/main" id="{0A5E61DD-32B7-F1E8-6113-50582ACE08C5}"/>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409466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7</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301327"/>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2.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Test of Dominant Intention</a:t>
            </a:r>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F7574A8-FECE-4C4E-8319-318F55DEBC99}"/>
              </a:ext>
            </a:extLst>
          </p:cNvPr>
          <p:cNvSpPr/>
          <p:nvPr/>
        </p:nvSpPr>
        <p:spPr>
          <a:xfrm>
            <a:off x="385511" y="1935417"/>
            <a:ext cx="11420978" cy="4093428"/>
          </a:xfrm>
          <a:prstGeom prst="rect">
            <a:avLst/>
          </a:prstGeom>
        </p:spPr>
        <p:txBody>
          <a:bodyPr wrap="square">
            <a:spAutoFit/>
          </a:bodyPr>
          <a:lstStyle/>
          <a:p>
            <a:pPr marR="0" algn="just"/>
            <a:r>
              <a:rPr lang="en-US" sz="2000" b="1" dirty="0">
                <a:latin typeface="Times New Roman" panose="02020603050405020304" pitchFamily="18" charset="0"/>
                <a:ea typeface="Times New Roman" panose="02020603050405020304" pitchFamily="18" charset="0"/>
                <a:cs typeface="Times New Roman" panose="02020603050405020304" pitchFamily="18" charset="0"/>
              </a:rPr>
              <a:t>Facts of the Case</a:t>
            </a:r>
          </a:p>
          <a:p>
            <a:pPr marR="0" algn="just"/>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indent="-457200" algn="just">
              <a:buFont typeface="+mj-lt"/>
              <a:buAutoNum type="arabicPeriod"/>
            </a:pPr>
            <a:r>
              <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Applicant is running a resort. Along with Resort, they also run an independent unit – Naturopathy Centre. </a:t>
            </a:r>
          </a:p>
          <a:p>
            <a:pPr marL="457200" marR="0" indent="-457200" algn="just">
              <a:buFont typeface="+mj-lt"/>
              <a:buAutoNum type="arabicPeriod"/>
            </a:pPr>
            <a:endPar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457200" algn="just" defTabSz="457200">
              <a:buFont typeface="+mj-lt"/>
              <a:buAutoNum type="arabicPeriod"/>
              <a:defRPr/>
            </a:pPr>
            <a:r>
              <a:rPr lang="en-US" sz="2000" dirty="0">
                <a:latin typeface="Times New Roman" panose="02020603050405020304" pitchFamily="18" charset="0"/>
                <a:ea typeface="Calibri" panose="020F0502020204030204" pitchFamily="34" charset="0"/>
                <a:cs typeface="Times New Roman" panose="02020603050405020304" pitchFamily="18" charset="0"/>
              </a:rPr>
              <a:t>In house customers are charged separately as per the nature of treatment.</a:t>
            </a:r>
          </a:p>
          <a:p>
            <a:pPr marL="457200" marR="0" indent="-457200" algn="just">
              <a:buFont typeface="+mj-lt"/>
              <a:buAutoNum type="arabicPeriod"/>
            </a:pPr>
            <a:endPar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457200" algn="just" defTabSz="457200">
              <a:buFont typeface="+mj-lt"/>
              <a:buAutoNum type="arabicPeriod"/>
              <a:defRPr/>
            </a:pPr>
            <a:r>
              <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This service is not restricted only to in-house guests but is open for all.</a:t>
            </a:r>
          </a:p>
          <a:p>
            <a:pPr marL="457200" lvl="0" indent="-457200" algn="just" defTabSz="457200">
              <a:buFont typeface="+mj-lt"/>
              <a:buAutoNum type="arabicPeriod"/>
              <a:defRPr/>
            </a:pPr>
            <a:endPar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defTabSz="457200">
              <a:defRPr/>
            </a:pP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Issue</a:t>
            </a:r>
            <a:endPar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defTabSz="457200">
              <a:defRPr/>
            </a:pPr>
            <a:endPar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defTabSz="457200">
              <a:defRPr/>
            </a:pPr>
            <a:r>
              <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Can ‘Naturopathy’ be considered as Exempt Supply being an independent supply from the supply of renting of rooms?</a:t>
            </a:r>
          </a:p>
          <a:p>
            <a:pPr lvl="0" algn="just" defTabSz="457200">
              <a:defRPr/>
            </a:pPr>
            <a:endPar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black and yellow logo&#10;&#10;Description automatically generated">
            <a:extLst>
              <a:ext uri="{FF2B5EF4-FFF2-40B4-BE49-F238E27FC236}">
                <a16:creationId xmlns:a16="http://schemas.microsoft.com/office/drawing/2014/main" id="{BC65CFAC-4812-65BF-4CCE-6CB753F6D61E}"/>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120976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8</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301327"/>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2.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Test of Dominant Intention</a:t>
            </a:r>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F7574A8-FECE-4C4E-8319-318F55DEBC99}"/>
              </a:ext>
            </a:extLst>
          </p:cNvPr>
          <p:cNvSpPr/>
          <p:nvPr/>
        </p:nvSpPr>
        <p:spPr>
          <a:xfrm>
            <a:off x="385511" y="1935417"/>
            <a:ext cx="11420978" cy="3785652"/>
          </a:xfrm>
          <a:prstGeom prst="rect">
            <a:avLst/>
          </a:prstGeom>
        </p:spPr>
        <p:txBody>
          <a:bodyPr wrap="square">
            <a:spAutoFit/>
          </a:bodyPr>
          <a:lstStyle/>
          <a:p>
            <a:pPr marR="0" algn="just"/>
            <a:r>
              <a:rPr lang="en-US" sz="2000" b="1" dirty="0">
                <a:latin typeface="Times New Roman" panose="02020603050405020304" pitchFamily="18" charset="0"/>
                <a:ea typeface="Times New Roman" panose="02020603050405020304" pitchFamily="18" charset="0"/>
                <a:cs typeface="Times New Roman" panose="02020603050405020304" pitchFamily="18" charset="0"/>
              </a:rPr>
              <a:t>AAR’s Analysis</a:t>
            </a:r>
          </a:p>
          <a:p>
            <a:pPr marR="0" algn="just"/>
            <a:endPar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company is </a:t>
            </a:r>
            <a:r>
              <a:rPr lang="en-IN" sz="2000" dirty="0">
                <a:solidFill>
                  <a:srgbClr val="367DA2"/>
                </a:solidFill>
                <a:latin typeface="Times New Roman" panose="02020603050405020304" pitchFamily="18" charset="0"/>
                <a:ea typeface="Times New Roman" panose="02020603050405020304" pitchFamily="18" charset="0"/>
                <a:cs typeface="Times New Roman" panose="02020603050405020304" pitchFamily="18" charset="0"/>
              </a:rPr>
              <a:t>Marketing its services as:</a:t>
            </a: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gn="just"/>
            <a:r>
              <a:rPr lang="en-IN" sz="2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“For wellness, you don't need to find a special time. It can be done when you are holidaying too. </a:t>
            </a:r>
            <a:r>
              <a:rPr lang="en-IN" sz="20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xxxxx</a:t>
            </a:r>
            <a:r>
              <a:rPr lang="en-IN" sz="2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naturopathy, 5* luxury naturopathy in India offers you the unique blend of luxury holiday and wellness both at a same time.”</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endPar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single consideration for stay and naturopathy is solely </a:t>
            </a:r>
            <a:r>
              <a:rPr lang="en-IN" sz="2000" dirty="0">
                <a:solidFill>
                  <a:srgbClr val="367DA2"/>
                </a:solidFill>
                <a:latin typeface="Times New Roman" panose="02020603050405020304" pitchFamily="18" charset="0"/>
                <a:ea typeface="Times New Roman" panose="02020603050405020304" pitchFamily="18" charset="0"/>
                <a:cs typeface="Times New Roman" panose="02020603050405020304" pitchFamily="18" charset="0"/>
              </a:rPr>
              <a:t>dependent on the type of room/package opted </a:t>
            </a: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by the customer, which also include facilities at Naturopathy Centre along with the charges for </a:t>
            </a:r>
            <a:r>
              <a:rPr lang="en-IN"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fooding</a:t>
            </a: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and lodging, excursion and other leisure, fun and frolic activities etc.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endPar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IN" sz="2000" dirty="0">
                <a:solidFill>
                  <a:srgbClr val="367DA2"/>
                </a:solidFill>
                <a:latin typeface="Times New Roman" panose="02020603050405020304" pitchFamily="18" charset="0"/>
                <a:ea typeface="Times New Roman" panose="02020603050405020304" pitchFamily="18" charset="0"/>
                <a:cs typeface="Times New Roman" panose="02020603050405020304" pitchFamily="18" charset="0"/>
              </a:rPr>
              <a:t>facilities are not independent </a:t>
            </a: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but part and parcel of the room package.</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black and yellow logo&#10;&#10;Description automatically generated">
            <a:extLst>
              <a:ext uri="{FF2B5EF4-FFF2-40B4-BE49-F238E27FC236}">
                <a16:creationId xmlns:a16="http://schemas.microsoft.com/office/drawing/2014/main" id="{6B0432BE-A28F-FFC4-9AD9-D8AF7D4BC8B9}"/>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374412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1BB289-E547-421E-887F-AD1CDF3A7E60}"/>
              </a:ext>
            </a:extLst>
          </p:cNvPr>
          <p:cNvCxnSpPr>
            <a:cxnSpLocks/>
          </p:cNvCxnSpPr>
          <p:nvPr/>
        </p:nvCxnSpPr>
        <p:spPr>
          <a:xfrm>
            <a:off x="0" y="958989"/>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108EC6-3691-42A4-B94F-9E89A404B5A4}"/>
              </a:ext>
            </a:extLst>
          </p:cNvPr>
          <p:cNvCxnSpPr>
            <a:cxnSpLocks/>
          </p:cNvCxnSpPr>
          <p:nvPr/>
        </p:nvCxnSpPr>
        <p:spPr>
          <a:xfrm>
            <a:off x="0" y="6295747"/>
            <a:ext cx="12192000" cy="0"/>
          </a:xfrm>
          <a:prstGeom prst="line">
            <a:avLst/>
          </a:prstGeom>
          <a:ln w="28575">
            <a:solidFill>
              <a:srgbClr val="455054"/>
            </a:solidFill>
          </a:ln>
        </p:spPr>
        <p:style>
          <a:lnRef idx="1">
            <a:schemeClr val="accent1"/>
          </a:lnRef>
          <a:fillRef idx="0">
            <a:schemeClr val="accent1"/>
          </a:fillRef>
          <a:effectRef idx="0">
            <a:schemeClr val="accent1"/>
          </a:effectRef>
          <a:fontRef idx="minor">
            <a:schemeClr val="tx1"/>
          </a:fontRef>
        </p:style>
      </p:cxnSp>
      <p:sp>
        <p:nvSpPr>
          <p:cNvPr id="11" name="Slide Number Placeholder 8">
            <a:extLst>
              <a:ext uri="{FF2B5EF4-FFF2-40B4-BE49-F238E27FC236}">
                <a16:creationId xmlns:a16="http://schemas.microsoft.com/office/drawing/2014/main" id="{74481FBA-89E6-6140-AEE6-0B9295C1899B}"/>
              </a:ext>
            </a:extLst>
          </p:cNvPr>
          <p:cNvSpPr>
            <a:spLocks noGrp="1"/>
          </p:cNvSpPr>
          <p:nvPr>
            <p:ph type="sldNum" sz="quarter" idx="12"/>
          </p:nvPr>
        </p:nvSpPr>
        <p:spPr>
          <a:xfrm>
            <a:off x="8920976" y="6401878"/>
            <a:ext cx="2743200" cy="365125"/>
          </a:xfrm>
        </p:spPr>
        <p:txBody>
          <a:bodyPr/>
          <a:lstStyle/>
          <a:p>
            <a:fld id="{EF9AEAEC-5236-419A-8B83-363F6FEF64B8}" type="slidenum">
              <a:rPr lang="en-IN" sz="1800" b="1" smtClean="0">
                <a:solidFill>
                  <a:srgbClr val="455054"/>
                </a:solidFill>
                <a:latin typeface="Times New Roman" panose="02020603050405020304" pitchFamily="18" charset="0"/>
                <a:cs typeface="Times New Roman" panose="02020603050405020304" pitchFamily="18" charset="0"/>
              </a:rPr>
              <a:t>9</a:t>
            </a:fld>
            <a:endParaRPr lang="en-IN" sz="1800" b="1" dirty="0">
              <a:solidFill>
                <a:srgbClr val="455054"/>
              </a:solidFill>
              <a:latin typeface="Times New Roman" panose="02020603050405020304" pitchFamily="18" charset="0"/>
              <a:cs typeface="Times New Roman" panose="02020603050405020304" pitchFamily="18" charset="0"/>
            </a:endParaRPr>
          </a:p>
        </p:txBody>
      </p:sp>
      <p:sp>
        <p:nvSpPr>
          <p:cNvPr id="13" name="object 7">
            <a:extLst>
              <a:ext uri="{FF2B5EF4-FFF2-40B4-BE49-F238E27FC236}">
                <a16:creationId xmlns:a16="http://schemas.microsoft.com/office/drawing/2014/main" id="{638E7503-F35B-BA43-9875-C3AB179AA3F4}"/>
              </a:ext>
            </a:extLst>
          </p:cNvPr>
          <p:cNvSpPr txBox="1"/>
          <p:nvPr/>
        </p:nvSpPr>
        <p:spPr>
          <a:xfrm>
            <a:off x="1344" y="1296540"/>
            <a:ext cx="12190656" cy="301327"/>
          </a:xfrm>
          <a:prstGeom prst="rect">
            <a:avLst/>
          </a:prstGeom>
          <a:solidFill>
            <a:srgbClr val="FED203"/>
          </a:solidFill>
        </p:spPr>
        <p:txBody>
          <a:bodyPr vert="horz" wrap="square" lIns="0" tIns="24093" rIns="0" bIns="0" rtlCol="0">
            <a:spAutoFit/>
          </a:bodyPr>
          <a:lstStyle/>
          <a:p>
            <a:pPr lvl="1"/>
            <a:r>
              <a:rPr lang="en-US" b="1" dirty="0">
                <a:solidFill>
                  <a:srgbClr val="455054"/>
                </a:solidFill>
                <a:latin typeface="Times New Roman" panose="02020603050405020304" pitchFamily="18" charset="0"/>
                <a:cs typeface="Times New Roman" panose="02020603050405020304" pitchFamily="18" charset="0"/>
              </a:rPr>
              <a:t>Case Study 2.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Test of Dominant Intention</a:t>
            </a:r>
            <a:endParaRPr lang="en-US" b="1" dirty="0">
              <a:solidFill>
                <a:srgbClr val="455054"/>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F7574A8-FECE-4C4E-8319-318F55DEBC99}"/>
              </a:ext>
            </a:extLst>
          </p:cNvPr>
          <p:cNvSpPr/>
          <p:nvPr/>
        </p:nvSpPr>
        <p:spPr>
          <a:xfrm>
            <a:off x="385511" y="1935417"/>
            <a:ext cx="11420978" cy="3170099"/>
          </a:xfrm>
          <a:prstGeom prst="rect">
            <a:avLst/>
          </a:prstGeom>
        </p:spPr>
        <p:txBody>
          <a:bodyPr wrap="square">
            <a:spAutoFit/>
          </a:bodyPr>
          <a:lstStyle/>
          <a:p>
            <a:pPr marR="0" algn="just"/>
            <a:r>
              <a:rPr lang="en-US" sz="2000" b="1" dirty="0">
                <a:latin typeface="Times New Roman" panose="02020603050405020304" pitchFamily="18" charset="0"/>
                <a:ea typeface="Times New Roman" panose="02020603050405020304" pitchFamily="18" charset="0"/>
                <a:cs typeface="Times New Roman" panose="02020603050405020304" pitchFamily="18" charset="0"/>
              </a:rPr>
              <a:t>Our Remarks</a:t>
            </a:r>
          </a:p>
          <a:p>
            <a:pPr marR="0" algn="just"/>
            <a:endPar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Naturopathy ordinarily requires residential treatment and is a full day activity. If Naturopathy is being provided in a luxurious 5* level facility, nonetheless, principal supply remains the naturopathy.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endPar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buFont typeface="Symbol" panose="05050102010706020507" pitchFamily="18" charset="2"/>
              <a:buChar char=""/>
            </a:pP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If facts change, the conclusion may also change.</a:t>
            </a:r>
          </a:p>
          <a:p>
            <a:pPr marL="342900" marR="0" lvl="0" indent="-342900" algn="just">
              <a:buFont typeface="Symbol" panose="05050102010706020507" pitchFamily="18" charset="2"/>
              <a:buChar char=""/>
            </a:pPr>
            <a:endParaRPr lang="en-I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buFont typeface="Symbol" panose="05050102010706020507" pitchFamily="18" charset="2"/>
              <a:buChar char=""/>
            </a:pPr>
            <a:r>
              <a:rPr lang="en-IN" sz="2000" dirty="0">
                <a:latin typeface="Times New Roman" panose="02020603050405020304" pitchFamily="18" charset="0"/>
                <a:ea typeface="Calibri" panose="020F0502020204030204" pitchFamily="34" charset="0"/>
                <a:cs typeface="Times New Roman" panose="02020603050405020304" pitchFamily="18" charset="0"/>
              </a:rPr>
              <a:t>If on facts it is demonstrated that it is basically a holiday home providing (say massage in the morning and in the evening, pre-dominant intent being of stay in a resort), then stay in a holiday home shall become the principal supply.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1C604803-BA45-7728-6781-48CA8219DF87}"/>
              </a:ext>
            </a:extLst>
          </p:cNvPr>
          <p:cNvSpPr txBox="1">
            <a:spLocks/>
          </p:cNvSpPr>
          <p:nvPr/>
        </p:nvSpPr>
        <p:spPr>
          <a:xfrm>
            <a:off x="319760" y="6292690"/>
            <a:ext cx="4688338" cy="49244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rPr>
              <a:t>© 2023, All Rights Reserved, </a:t>
            </a:r>
            <a:r>
              <a:rPr lang="en-IN" sz="1600" b="1" dirty="0">
                <a:solidFill>
                  <a:srgbClr val="455054"/>
                </a:solidFill>
                <a:latin typeface="Times New Roman" panose="02020603050405020304" pitchFamily="18" charset="0"/>
                <a:cs typeface="Times New Roman" panose="02020603050405020304" pitchFamily="18" charset="0"/>
              </a:rPr>
              <a:t>ALA Legal</a:t>
            </a:r>
            <a:endParaRPr kumimoji="0" lang="en-IN" sz="1600" b="1" i="0" u="none" strike="noStrike" kern="1200" cap="none" spc="0" normalizeH="0" baseline="0" noProof="0" dirty="0">
              <a:ln>
                <a:noFill/>
              </a:ln>
              <a:solidFill>
                <a:srgbClr val="455054"/>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A black and yellow logo&#10;&#10;Description automatically generated">
            <a:extLst>
              <a:ext uri="{FF2B5EF4-FFF2-40B4-BE49-F238E27FC236}">
                <a16:creationId xmlns:a16="http://schemas.microsoft.com/office/drawing/2014/main" id="{B97F0505-331A-1B27-BB86-D9110C8CC616}"/>
              </a:ext>
            </a:extLst>
          </p:cNvPr>
          <p:cNvPicPr>
            <a:picLocks noChangeAspect="1"/>
          </p:cNvPicPr>
          <p:nvPr/>
        </p:nvPicPr>
        <p:blipFill>
          <a:blip r:embed="rId2"/>
          <a:stretch>
            <a:fillRect/>
          </a:stretch>
        </p:blipFill>
        <p:spPr>
          <a:xfrm>
            <a:off x="8102278" y="0"/>
            <a:ext cx="4088378" cy="902867"/>
          </a:xfrm>
          <a:prstGeom prst="rect">
            <a:avLst/>
          </a:prstGeom>
        </p:spPr>
      </p:pic>
    </p:spTree>
    <p:extLst>
      <p:ext uri="{BB962C8B-B14F-4D97-AF65-F5344CB8AC3E}">
        <p14:creationId xmlns:p14="http://schemas.microsoft.com/office/powerpoint/2010/main" val="200174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2552</Words>
  <Application>Microsoft Office PowerPoint</Application>
  <PresentationFormat>Widescreen</PresentationFormat>
  <Paragraphs>254</Paragraphs>
  <Slides>22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ArialMT</vt:lpstr>
      <vt:lpstr>Calibri</vt:lpstr>
      <vt:lpstr>Calibri Light</vt:lpstr>
      <vt:lpstr>Century Gothic</vt:lpstr>
      <vt:lpstr>Courier New</vt:lpstr>
      <vt:lpstr>Symbol</vt:lpstr>
      <vt:lpstr>Times New Roman</vt:lpstr>
      <vt:lpstr>Tw Cen MT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Kashish Gupta</dc:creator>
  <cp:lastModifiedBy>CA Vaibhav Jain MG</cp:lastModifiedBy>
  <cp:revision>5</cp:revision>
  <dcterms:created xsi:type="dcterms:W3CDTF">2023-02-04T05:38:16Z</dcterms:created>
  <dcterms:modified xsi:type="dcterms:W3CDTF">2023-08-04T13:21:01Z</dcterms:modified>
</cp:coreProperties>
</file>