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3"/>
  </p:notesMasterIdLst>
  <p:sldIdLst>
    <p:sldId id="256" r:id="rId2"/>
    <p:sldId id="269" r:id="rId3"/>
    <p:sldId id="268" r:id="rId4"/>
    <p:sldId id="270" r:id="rId5"/>
    <p:sldId id="271" r:id="rId6"/>
    <p:sldId id="272" r:id="rId7"/>
    <p:sldId id="259" r:id="rId8"/>
    <p:sldId id="402" r:id="rId9"/>
    <p:sldId id="354" r:id="rId10"/>
    <p:sldId id="697" r:id="rId11"/>
    <p:sldId id="698" r:id="rId12"/>
    <p:sldId id="699" r:id="rId13"/>
    <p:sldId id="700" r:id="rId14"/>
    <p:sldId id="358" r:id="rId15"/>
    <p:sldId id="701" r:id="rId16"/>
    <p:sldId id="431" r:id="rId17"/>
    <p:sldId id="359" r:id="rId18"/>
    <p:sldId id="702" r:id="rId19"/>
    <p:sldId id="682" r:id="rId20"/>
    <p:sldId id="404" r:id="rId21"/>
    <p:sldId id="703" r:id="rId22"/>
    <p:sldId id="704" r:id="rId23"/>
    <p:sldId id="705" r:id="rId24"/>
    <p:sldId id="706" r:id="rId25"/>
    <p:sldId id="426" r:id="rId26"/>
    <p:sldId id="707" r:id="rId27"/>
    <p:sldId id="708" r:id="rId28"/>
    <p:sldId id="412" r:id="rId29"/>
    <p:sldId id="683" r:id="rId30"/>
    <p:sldId id="684" r:id="rId31"/>
    <p:sldId id="413" r:id="rId32"/>
    <p:sldId id="414" r:id="rId33"/>
    <p:sldId id="415" r:id="rId34"/>
    <p:sldId id="416" r:id="rId35"/>
    <p:sldId id="408" r:id="rId36"/>
    <p:sldId id="405" r:id="rId37"/>
    <p:sldId id="406" r:id="rId38"/>
    <p:sldId id="407" r:id="rId39"/>
    <p:sldId id="418" r:id="rId40"/>
    <p:sldId id="386" r:id="rId41"/>
    <p:sldId id="709" r:id="rId42"/>
    <p:sldId id="409" r:id="rId43"/>
    <p:sldId id="410" r:id="rId44"/>
    <p:sldId id="710" r:id="rId45"/>
    <p:sldId id="711" r:id="rId46"/>
    <p:sldId id="712" r:id="rId47"/>
    <p:sldId id="713" r:id="rId48"/>
    <p:sldId id="427" r:id="rId49"/>
    <p:sldId id="686" r:id="rId50"/>
    <p:sldId id="688" r:id="rId51"/>
    <p:sldId id="714" r:id="rId52"/>
    <p:sldId id="297" r:id="rId53"/>
    <p:sldId id="260" r:id="rId54"/>
    <p:sldId id="344" r:id="rId55"/>
    <p:sldId id="352" r:id="rId56"/>
    <p:sldId id="347" r:id="rId57"/>
    <p:sldId id="286" r:id="rId58"/>
    <p:sldId id="334" r:id="rId59"/>
    <p:sldId id="335" r:id="rId60"/>
    <p:sldId id="337" r:id="rId61"/>
    <p:sldId id="338" r:id="rId62"/>
    <p:sldId id="274" r:id="rId63"/>
    <p:sldId id="346" r:id="rId64"/>
    <p:sldId id="276" r:id="rId65"/>
    <p:sldId id="339" r:id="rId66"/>
    <p:sldId id="365" r:id="rId67"/>
    <p:sldId id="370" r:id="rId68"/>
    <p:sldId id="375" r:id="rId69"/>
    <p:sldId id="376" r:id="rId70"/>
    <p:sldId id="371" r:id="rId71"/>
    <p:sldId id="374" r:id="rId72"/>
    <p:sldId id="373" r:id="rId73"/>
    <p:sldId id="378" r:id="rId74"/>
    <p:sldId id="279" r:id="rId75"/>
    <p:sldId id="367" r:id="rId76"/>
    <p:sldId id="368" r:id="rId77"/>
    <p:sldId id="369" r:id="rId78"/>
    <p:sldId id="341" r:id="rId79"/>
    <p:sldId id="340" r:id="rId80"/>
    <p:sldId id="332" r:id="rId81"/>
    <p:sldId id="349" r:id="rId82"/>
    <p:sldId id="306" r:id="rId83"/>
    <p:sldId id="348" r:id="rId84"/>
    <p:sldId id="342" r:id="rId85"/>
    <p:sldId id="381" r:id="rId86"/>
    <p:sldId id="379" r:id="rId87"/>
    <p:sldId id="380" r:id="rId88"/>
    <p:sldId id="382" r:id="rId89"/>
    <p:sldId id="366" r:id="rId90"/>
    <p:sldId id="383" r:id="rId91"/>
    <p:sldId id="384" r:id="rId92"/>
    <p:sldId id="387" r:id="rId93"/>
    <p:sldId id="281" r:id="rId94"/>
    <p:sldId id="343" r:id="rId95"/>
    <p:sldId id="350" r:id="rId96"/>
    <p:sldId id="360" r:id="rId97"/>
    <p:sldId id="361" r:id="rId98"/>
    <p:sldId id="362" r:id="rId99"/>
    <p:sldId id="363" r:id="rId100"/>
    <p:sldId id="364" r:id="rId101"/>
    <p:sldId id="261" r:id="rId10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_rels/data6.xml.rels><?xml version="1.0" encoding="UTF-8" standalone="yes"?>
<Relationships xmlns="http://schemas.openxmlformats.org/package/2006/relationships"><Relationship Id="rId1" Type="http://schemas.openxmlformats.org/officeDocument/2006/relationships/image" Target="../media/image3.png"/></Relationships>
</file>

<file path=ppt/diagrams/_rels/drawing6.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D474A-3F29-465C-97D0-733197B6CE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A356335E-4B2A-4732-AC11-65C7687D28F7}">
      <dgm:prSet phldrT="[Text]" custT="1"/>
      <dgm:spPr>
        <a:xfrm>
          <a:off x="0" y="204648"/>
          <a:ext cx="8001000" cy="768508"/>
        </a:xfr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r>
            <a:rPr lang="en-IN" sz="3000" b="1" dirty="0">
              <a:ln>
                <a:noFill/>
              </a:ln>
              <a:solidFill>
                <a:sysClr val="window" lastClr="FFFFFF"/>
              </a:solidFill>
              <a:latin typeface="+mn-lt"/>
              <a:ea typeface="+mn-ea"/>
              <a:cs typeface="+mn-cs"/>
            </a:rPr>
            <a:t>SALES</a:t>
          </a:r>
        </a:p>
      </dgm:t>
    </dgm:pt>
    <dgm:pt modelId="{D0E26158-45F0-4D02-9C3F-04A119127784}" type="parTrans" cxnId="{CA78259B-E738-49C9-B026-6DB376864226}">
      <dgm:prSet/>
      <dgm:spPr/>
      <dgm:t>
        <a:bodyPr/>
        <a:lstStyle/>
        <a:p>
          <a:endParaRPr lang="en-IN"/>
        </a:p>
      </dgm:t>
    </dgm:pt>
    <dgm:pt modelId="{BE4826D1-3FA9-435F-A399-709F5C27B98C}" type="sibTrans" cxnId="{CA78259B-E738-49C9-B026-6DB376864226}">
      <dgm:prSet/>
      <dgm:spPr/>
      <dgm:t>
        <a:bodyPr/>
        <a:lstStyle/>
        <a:p>
          <a:endParaRPr lang="en-IN"/>
        </a:p>
      </dgm:t>
    </dgm:pt>
    <dgm:pt modelId="{8258204B-66BB-45C8-9EDA-0791CB6A164B}">
      <dgm:prSet phldrT="[Text]" custT="1"/>
      <dgm:spPr>
        <a:xfrm>
          <a:off x="0" y="1049718"/>
          <a:ext cx="8001000" cy="3444480"/>
        </a:xfrm>
        <a:noFill/>
        <a:ln>
          <a:solidFill>
            <a:sysClr val="windowText" lastClr="000000"/>
          </a:solidFill>
        </a:ln>
        <a:effectLst/>
      </dgm:spPr>
      <dgm:t>
        <a:bodyPr/>
        <a:lstStyle/>
        <a:p>
          <a:pPr algn="just"/>
          <a:r>
            <a:rPr lang="en-IN" sz="2200" b="1" dirty="0">
              <a:solidFill>
                <a:sysClr val="windowText" lastClr="000000">
                  <a:hueOff val="0"/>
                  <a:satOff val="0"/>
                  <a:lumOff val="0"/>
                  <a:alphaOff val="0"/>
                </a:sysClr>
              </a:solidFill>
              <a:latin typeface="+mn-lt"/>
              <a:ea typeface="+mn-ea"/>
              <a:cs typeface="+mn-cs"/>
            </a:rPr>
            <a:t>Continuous Serial No. of Sales Bill-whether additional bill after filing returns, omissions, cancellation</a:t>
          </a:r>
        </a:p>
      </dgm:t>
    </dgm:pt>
    <dgm:pt modelId="{F6A0EC81-FD68-4C8A-837B-8939D811AA6A}" type="parTrans" cxnId="{CC261C48-0106-4516-B9DE-358CC391B011}">
      <dgm:prSet/>
      <dgm:spPr/>
      <dgm:t>
        <a:bodyPr/>
        <a:lstStyle/>
        <a:p>
          <a:endParaRPr lang="en-IN"/>
        </a:p>
      </dgm:t>
    </dgm:pt>
    <dgm:pt modelId="{655A3CD0-4613-4247-B93A-CAC8C70F1E5E}" type="sibTrans" cxnId="{CC261C48-0106-4516-B9DE-358CC391B011}">
      <dgm:prSet/>
      <dgm:spPr/>
      <dgm:t>
        <a:bodyPr/>
        <a:lstStyle/>
        <a:p>
          <a:endParaRPr lang="en-IN"/>
        </a:p>
      </dgm:t>
    </dgm:pt>
    <dgm:pt modelId="{E6F44597-211F-41CC-9CF0-2780DFFEB671}">
      <dgm:prSet phldrT="[Text]" custT="1"/>
      <dgm:spPr>
        <a:xfrm>
          <a:off x="0" y="1049718"/>
          <a:ext cx="8001000" cy="3444480"/>
        </a:xfrm>
        <a:noFill/>
        <a:ln>
          <a:solidFill>
            <a:sysClr val="windowText" lastClr="000000"/>
          </a:solidFill>
        </a:ln>
        <a:effectLst/>
      </dgm:spPr>
      <dgm:t>
        <a:bodyPr/>
        <a:lstStyle/>
        <a:p>
          <a:pPr algn="just"/>
          <a:r>
            <a:rPr lang="en-IN" sz="2200" b="1" dirty="0">
              <a:solidFill>
                <a:sysClr val="windowText" lastClr="000000">
                  <a:hueOff val="0"/>
                  <a:satOff val="0"/>
                  <a:lumOff val="0"/>
                  <a:alphaOff val="0"/>
                </a:sysClr>
              </a:solidFill>
              <a:latin typeface="+mn-lt"/>
              <a:ea typeface="+mn-ea"/>
              <a:cs typeface="+mn-cs"/>
            </a:rPr>
            <a:t>Sales tallied with books of accounts</a:t>
          </a:r>
        </a:p>
      </dgm:t>
    </dgm:pt>
    <dgm:pt modelId="{947749C0-EBBE-43AA-B0D9-955BF7D0033D}" type="sibTrans" cxnId="{47D3F197-33C0-4F92-97BC-2C1971E93604}">
      <dgm:prSet/>
      <dgm:spPr/>
      <dgm:t>
        <a:bodyPr/>
        <a:lstStyle/>
        <a:p>
          <a:endParaRPr lang="en-IN"/>
        </a:p>
      </dgm:t>
    </dgm:pt>
    <dgm:pt modelId="{433AA9CF-7957-48E0-87A3-E629ECC0BE58}" type="parTrans" cxnId="{47D3F197-33C0-4F92-97BC-2C1971E93604}">
      <dgm:prSet/>
      <dgm:spPr/>
      <dgm:t>
        <a:bodyPr/>
        <a:lstStyle/>
        <a:p>
          <a:endParaRPr lang="en-IN"/>
        </a:p>
      </dgm:t>
    </dgm:pt>
    <dgm:pt modelId="{ADD4A6DB-43CB-469D-A5E2-43CDD3FED2B5}">
      <dgm:prSet phldrT="[Text]" custT="1"/>
      <dgm:spPr>
        <a:xfrm>
          <a:off x="0" y="1049718"/>
          <a:ext cx="8001000" cy="3444480"/>
        </a:xfrm>
        <a:noFill/>
        <a:ln>
          <a:solidFill>
            <a:sysClr val="windowText" lastClr="000000"/>
          </a:solidFill>
        </a:ln>
        <a:effectLst/>
      </dgm:spPr>
      <dgm:t>
        <a:bodyPr/>
        <a:lstStyle/>
        <a:p>
          <a:pPr algn="just"/>
          <a:r>
            <a:rPr lang="en-IN" sz="2200" b="1" dirty="0">
              <a:solidFill>
                <a:sysClr val="windowText" lastClr="000000">
                  <a:hueOff val="0"/>
                  <a:satOff val="0"/>
                  <a:lumOff val="0"/>
                  <a:alphaOff val="0"/>
                </a:sysClr>
              </a:solidFill>
              <a:latin typeface="+mn-lt"/>
              <a:ea typeface="+mn-ea"/>
              <a:cs typeface="+mn-cs"/>
            </a:rPr>
            <a:t>Any exempt, Nil rated, non GST supply</a:t>
          </a:r>
        </a:p>
      </dgm:t>
    </dgm:pt>
    <dgm:pt modelId="{F70EDF9A-FFBF-4641-8EE0-229C67F0B697}" type="sibTrans" cxnId="{B9B6C28C-6301-49C4-A7FA-12090602C086}">
      <dgm:prSet/>
      <dgm:spPr/>
      <dgm:t>
        <a:bodyPr/>
        <a:lstStyle/>
        <a:p>
          <a:endParaRPr lang="en-IN"/>
        </a:p>
      </dgm:t>
    </dgm:pt>
    <dgm:pt modelId="{B74AF33B-9B4C-4764-8DC5-09FA1899DAED}" type="parTrans" cxnId="{B9B6C28C-6301-49C4-A7FA-12090602C086}">
      <dgm:prSet/>
      <dgm:spPr/>
      <dgm:t>
        <a:bodyPr/>
        <a:lstStyle/>
        <a:p>
          <a:endParaRPr lang="en-IN"/>
        </a:p>
      </dgm:t>
    </dgm:pt>
    <dgm:pt modelId="{199D5507-69D1-43E2-8DC8-9D4788F51D13}">
      <dgm:prSet phldrT="[Text]" custT="1"/>
      <dgm:spPr>
        <a:xfrm>
          <a:off x="0" y="1049718"/>
          <a:ext cx="8001000" cy="3444480"/>
        </a:xfrm>
        <a:noFill/>
        <a:ln>
          <a:solidFill>
            <a:sysClr val="windowText" lastClr="000000"/>
          </a:solidFill>
        </a:ln>
        <a:effectLst/>
      </dgm:spPr>
      <dgm:t>
        <a:bodyPr/>
        <a:lstStyle/>
        <a:p>
          <a:pPr algn="just"/>
          <a:r>
            <a:rPr lang="en-IN" sz="2200" b="1" dirty="0">
              <a:solidFill>
                <a:srgbClr val="00B0F0"/>
              </a:solidFill>
              <a:latin typeface="+mn-lt"/>
              <a:ea typeface="+mn-ea"/>
              <a:cs typeface="+mn-cs"/>
            </a:rPr>
            <a:t>Compliance to rule 46-tax invoice</a:t>
          </a:r>
        </a:p>
      </dgm:t>
    </dgm:pt>
    <dgm:pt modelId="{B92C5B5F-E7C1-48A7-A261-199714CB5744}" type="sibTrans" cxnId="{262C7A59-9E80-4532-9194-376717558134}">
      <dgm:prSet/>
      <dgm:spPr/>
      <dgm:t>
        <a:bodyPr/>
        <a:lstStyle/>
        <a:p>
          <a:endParaRPr lang="en-IN"/>
        </a:p>
      </dgm:t>
    </dgm:pt>
    <dgm:pt modelId="{043550A3-BC97-426F-B48D-59217EB2A6BF}" type="parTrans" cxnId="{262C7A59-9E80-4532-9194-376717558134}">
      <dgm:prSet/>
      <dgm:spPr/>
      <dgm:t>
        <a:bodyPr/>
        <a:lstStyle/>
        <a:p>
          <a:endParaRPr lang="en-IN"/>
        </a:p>
      </dgm:t>
    </dgm:pt>
    <dgm:pt modelId="{8D187F36-4734-45EB-B5FF-9C4D019C85D7}">
      <dgm:prSet phldrT="[Text]" custT="1"/>
      <dgm:spPr>
        <a:xfrm>
          <a:off x="0" y="1049718"/>
          <a:ext cx="8001000" cy="3444480"/>
        </a:xfrm>
        <a:noFill/>
        <a:ln>
          <a:solidFill>
            <a:sysClr val="windowText" lastClr="000000"/>
          </a:solidFill>
        </a:ln>
        <a:effectLst/>
      </dgm:spPr>
      <dgm:t>
        <a:bodyPr/>
        <a:lstStyle/>
        <a:p>
          <a:pPr algn="just"/>
          <a:r>
            <a:rPr lang="en-IN" sz="2200" b="1" dirty="0">
              <a:solidFill>
                <a:sysClr val="windowText" lastClr="000000">
                  <a:hueOff val="0"/>
                  <a:satOff val="0"/>
                  <a:lumOff val="0"/>
                  <a:alphaOff val="0"/>
                </a:sysClr>
              </a:solidFill>
              <a:latin typeface="+mn-lt"/>
              <a:ea typeface="+mn-ea"/>
              <a:cs typeface="+mn-cs"/>
            </a:rPr>
            <a:t>HSN Code of products</a:t>
          </a:r>
        </a:p>
      </dgm:t>
    </dgm:pt>
    <dgm:pt modelId="{91CB145F-DDA7-42B0-8D1B-26E860052390}" type="sibTrans" cxnId="{8960FEEA-7BC2-4579-897C-FA64D1AB739C}">
      <dgm:prSet/>
      <dgm:spPr/>
      <dgm:t>
        <a:bodyPr/>
        <a:lstStyle/>
        <a:p>
          <a:endParaRPr lang="en-IN"/>
        </a:p>
      </dgm:t>
    </dgm:pt>
    <dgm:pt modelId="{A5A858A5-8450-415E-801B-556C6ADE1967}" type="parTrans" cxnId="{8960FEEA-7BC2-4579-897C-FA64D1AB739C}">
      <dgm:prSet/>
      <dgm:spPr/>
      <dgm:t>
        <a:bodyPr/>
        <a:lstStyle/>
        <a:p>
          <a:endParaRPr lang="en-IN"/>
        </a:p>
      </dgm:t>
    </dgm:pt>
    <dgm:pt modelId="{6275490A-2B1E-42A0-8010-C10B3F32CB31}">
      <dgm:prSet phldrT="[Text]" custT="1"/>
      <dgm:spPr>
        <a:xfrm>
          <a:off x="0" y="1049718"/>
          <a:ext cx="8001000" cy="3444480"/>
        </a:xfrm>
        <a:noFill/>
        <a:ln>
          <a:solidFill>
            <a:sysClr val="windowText" lastClr="000000"/>
          </a:solidFill>
        </a:ln>
        <a:effectLst/>
      </dgm:spPr>
      <dgm:t>
        <a:bodyPr/>
        <a:lstStyle/>
        <a:p>
          <a:pPr algn="just"/>
          <a:r>
            <a:rPr lang="en-IN" sz="2200" b="1" dirty="0">
              <a:solidFill>
                <a:sysClr val="windowText" lastClr="000000">
                  <a:hueOff val="0"/>
                  <a:satOff val="0"/>
                  <a:lumOff val="0"/>
                  <a:alphaOff val="0"/>
                </a:sysClr>
              </a:solidFill>
              <a:latin typeface="+mn-lt"/>
              <a:ea typeface="+mn-ea"/>
              <a:cs typeface="+mn-cs"/>
            </a:rPr>
            <a:t>Nature of Tax- CGST &amp; SGST or IGST</a:t>
          </a:r>
        </a:p>
      </dgm:t>
    </dgm:pt>
    <dgm:pt modelId="{FEF1C90E-A005-47DD-A73B-B34C001560B5}" type="sibTrans" cxnId="{101C2D5F-E782-4A74-BE3F-E1691AE1A99C}">
      <dgm:prSet/>
      <dgm:spPr/>
      <dgm:t>
        <a:bodyPr/>
        <a:lstStyle/>
        <a:p>
          <a:endParaRPr lang="en-IN"/>
        </a:p>
      </dgm:t>
    </dgm:pt>
    <dgm:pt modelId="{624253B2-41FC-45C1-844F-25B83D06240B}" type="parTrans" cxnId="{101C2D5F-E782-4A74-BE3F-E1691AE1A99C}">
      <dgm:prSet/>
      <dgm:spPr/>
      <dgm:t>
        <a:bodyPr/>
        <a:lstStyle/>
        <a:p>
          <a:endParaRPr lang="en-IN"/>
        </a:p>
      </dgm:t>
    </dgm:pt>
    <dgm:pt modelId="{BE5604D2-4B2F-4C02-A757-36DC5B219104}">
      <dgm:prSet phldrT="[Text]" custT="1"/>
      <dgm:spPr>
        <a:xfrm>
          <a:off x="0" y="1049718"/>
          <a:ext cx="8001000" cy="3444480"/>
        </a:xfrm>
        <a:noFill/>
        <a:ln>
          <a:solidFill>
            <a:sysClr val="windowText" lastClr="000000"/>
          </a:solidFill>
        </a:ln>
        <a:effectLst/>
      </dgm:spPr>
      <dgm:t>
        <a:bodyPr/>
        <a:lstStyle/>
        <a:p>
          <a:pPr algn="just"/>
          <a:r>
            <a:rPr lang="en-IN" sz="2200" b="1" dirty="0">
              <a:solidFill>
                <a:sysClr val="windowText" lastClr="000000">
                  <a:hueOff val="0"/>
                  <a:satOff val="0"/>
                  <a:lumOff val="0"/>
                  <a:alphaOff val="0"/>
                </a:sysClr>
              </a:solidFill>
              <a:latin typeface="+mn-lt"/>
              <a:ea typeface="+mn-ea"/>
              <a:cs typeface="+mn-cs"/>
            </a:rPr>
            <a:t>Rate of Tax</a:t>
          </a:r>
        </a:p>
      </dgm:t>
    </dgm:pt>
    <dgm:pt modelId="{D367BB71-ECEF-4785-AE14-694C5423951B}" type="sibTrans" cxnId="{1F1590C1-005D-40FA-A071-3E5BAB5AE072}">
      <dgm:prSet/>
      <dgm:spPr/>
      <dgm:t>
        <a:bodyPr/>
        <a:lstStyle/>
        <a:p>
          <a:endParaRPr lang="en-IN"/>
        </a:p>
      </dgm:t>
    </dgm:pt>
    <dgm:pt modelId="{41DB71D2-762E-4F9A-BF20-39A65DF9908E}" type="parTrans" cxnId="{1F1590C1-005D-40FA-A071-3E5BAB5AE072}">
      <dgm:prSet/>
      <dgm:spPr/>
      <dgm:t>
        <a:bodyPr/>
        <a:lstStyle/>
        <a:p>
          <a:endParaRPr lang="en-IN"/>
        </a:p>
      </dgm:t>
    </dgm:pt>
    <dgm:pt modelId="{57E9618E-6A56-4891-A562-BA2BE3E53BE7}" type="pres">
      <dgm:prSet presAssocID="{551D474A-3F29-465C-97D0-733197B6CE0F}" presName="linear" presStyleCnt="0">
        <dgm:presLayoutVars>
          <dgm:animLvl val="lvl"/>
          <dgm:resizeHandles val="exact"/>
        </dgm:presLayoutVars>
      </dgm:prSet>
      <dgm:spPr/>
    </dgm:pt>
    <dgm:pt modelId="{33290960-DE1B-4CA9-A5F7-D2B9F5F00770}" type="pres">
      <dgm:prSet presAssocID="{A356335E-4B2A-4732-AC11-65C7687D28F7}" presName="parentText" presStyleLbl="node1" presStyleIdx="0" presStyleCnt="1" custScaleY="51316" custLinFactNeighborX="-44" custLinFactNeighborY="-2381">
        <dgm:presLayoutVars>
          <dgm:chMax val="0"/>
          <dgm:bulletEnabled val="1"/>
        </dgm:presLayoutVars>
      </dgm:prSet>
      <dgm:spPr>
        <a:prstGeom prst="roundRect">
          <a:avLst/>
        </a:prstGeom>
      </dgm:spPr>
    </dgm:pt>
    <dgm:pt modelId="{79A11CB6-5764-44F4-95A2-6708EAF40854}" type="pres">
      <dgm:prSet presAssocID="{A356335E-4B2A-4732-AC11-65C7687D28F7}" presName="childText" presStyleLbl="revTx" presStyleIdx="0" presStyleCnt="1" custLinFactNeighborY="-364">
        <dgm:presLayoutVars>
          <dgm:bulletEnabled val="1"/>
        </dgm:presLayoutVars>
      </dgm:prSet>
      <dgm:spPr>
        <a:prstGeom prst="rect">
          <a:avLst/>
        </a:prstGeom>
      </dgm:spPr>
    </dgm:pt>
  </dgm:ptLst>
  <dgm:cxnLst>
    <dgm:cxn modelId="{1D0D7208-D02B-4AEA-A4E6-B841B9D73444}" type="presOf" srcId="{199D5507-69D1-43E2-8DC8-9D4788F51D13}" destId="{79A11CB6-5764-44F4-95A2-6708EAF40854}" srcOrd="0" destOrd="4" presId="urn:microsoft.com/office/officeart/2005/8/layout/vList2"/>
    <dgm:cxn modelId="{B475102F-47EF-46E8-8380-24010ED0ABA4}" type="presOf" srcId="{551D474A-3F29-465C-97D0-733197B6CE0F}" destId="{57E9618E-6A56-4891-A562-BA2BE3E53BE7}" srcOrd="0" destOrd="0" presId="urn:microsoft.com/office/officeart/2005/8/layout/vList2"/>
    <dgm:cxn modelId="{101C2D5F-E782-4A74-BE3F-E1691AE1A99C}" srcId="{A356335E-4B2A-4732-AC11-65C7687D28F7}" destId="{6275490A-2B1E-42A0-8010-C10B3F32CB31}" srcOrd="2" destOrd="0" parTransId="{624253B2-41FC-45C1-844F-25B83D06240B}" sibTransId="{FEF1C90E-A005-47DD-A73B-B34C001560B5}"/>
    <dgm:cxn modelId="{B830E343-9349-4E22-8438-502408FF9119}" type="presOf" srcId="{ADD4A6DB-43CB-469D-A5E2-43CDD3FED2B5}" destId="{79A11CB6-5764-44F4-95A2-6708EAF40854}" srcOrd="0" destOrd="5" presId="urn:microsoft.com/office/officeart/2005/8/layout/vList2"/>
    <dgm:cxn modelId="{CC261C48-0106-4516-B9DE-358CC391B011}" srcId="{A356335E-4B2A-4732-AC11-65C7687D28F7}" destId="{8258204B-66BB-45C8-9EDA-0791CB6A164B}" srcOrd="0" destOrd="0" parTransId="{F6A0EC81-FD68-4C8A-837B-8939D811AA6A}" sibTransId="{655A3CD0-4613-4247-B93A-CAC8C70F1E5E}"/>
    <dgm:cxn modelId="{27C1AB58-AE89-4369-95DB-2282C3E3D89D}" type="presOf" srcId="{6275490A-2B1E-42A0-8010-C10B3F32CB31}" destId="{79A11CB6-5764-44F4-95A2-6708EAF40854}" srcOrd="0" destOrd="2" presId="urn:microsoft.com/office/officeart/2005/8/layout/vList2"/>
    <dgm:cxn modelId="{262C7A59-9E80-4532-9194-376717558134}" srcId="{A356335E-4B2A-4732-AC11-65C7687D28F7}" destId="{199D5507-69D1-43E2-8DC8-9D4788F51D13}" srcOrd="4" destOrd="0" parTransId="{043550A3-BC97-426F-B48D-59217EB2A6BF}" sibTransId="{B92C5B5F-E7C1-48A7-A261-199714CB5744}"/>
    <dgm:cxn modelId="{B9B6C28C-6301-49C4-A7FA-12090602C086}" srcId="{A356335E-4B2A-4732-AC11-65C7687D28F7}" destId="{ADD4A6DB-43CB-469D-A5E2-43CDD3FED2B5}" srcOrd="5" destOrd="0" parTransId="{B74AF33B-9B4C-4764-8DC5-09FA1899DAED}" sibTransId="{F70EDF9A-FFBF-4641-8EE0-229C67F0B697}"/>
    <dgm:cxn modelId="{47D3F197-33C0-4F92-97BC-2C1971E93604}" srcId="{A356335E-4B2A-4732-AC11-65C7687D28F7}" destId="{E6F44597-211F-41CC-9CF0-2780DFFEB671}" srcOrd="6" destOrd="0" parTransId="{433AA9CF-7957-48E0-87A3-E629ECC0BE58}" sibTransId="{947749C0-EBBE-43AA-B0D9-955BF7D0033D}"/>
    <dgm:cxn modelId="{49143699-F8BC-4AF2-A840-3DAAB132AB2B}" type="presOf" srcId="{8D187F36-4734-45EB-B5FF-9C4D019C85D7}" destId="{79A11CB6-5764-44F4-95A2-6708EAF40854}" srcOrd="0" destOrd="3" presId="urn:microsoft.com/office/officeart/2005/8/layout/vList2"/>
    <dgm:cxn modelId="{CA78259B-E738-49C9-B026-6DB376864226}" srcId="{551D474A-3F29-465C-97D0-733197B6CE0F}" destId="{A356335E-4B2A-4732-AC11-65C7687D28F7}" srcOrd="0" destOrd="0" parTransId="{D0E26158-45F0-4D02-9C3F-04A119127784}" sibTransId="{BE4826D1-3FA9-435F-A399-709F5C27B98C}"/>
    <dgm:cxn modelId="{E3FC009D-7248-464D-BE0C-5791EDD14215}" type="presOf" srcId="{A356335E-4B2A-4732-AC11-65C7687D28F7}" destId="{33290960-DE1B-4CA9-A5F7-D2B9F5F00770}" srcOrd="0" destOrd="0" presId="urn:microsoft.com/office/officeart/2005/8/layout/vList2"/>
    <dgm:cxn modelId="{07B4EDA1-5AA4-4EFD-A859-7776CDE75952}" type="presOf" srcId="{E6F44597-211F-41CC-9CF0-2780DFFEB671}" destId="{79A11CB6-5764-44F4-95A2-6708EAF40854}" srcOrd="0" destOrd="6" presId="urn:microsoft.com/office/officeart/2005/8/layout/vList2"/>
    <dgm:cxn modelId="{FF9CF1C0-0364-4BBA-AE0B-9545A3F2EDA0}" type="presOf" srcId="{8258204B-66BB-45C8-9EDA-0791CB6A164B}" destId="{79A11CB6-5764-44F4-95A2-6708EAF40854}" srcOrd="0" destOrd="0" presId="urn:microsoft.com/office/officeart/2005/8/layout/vList2"/>
    <dgm:cxn modelId="{1F1590C1-005D-40FA-A071-3E5BAB5AE072}" srcId="{A356335E-4B2A-4732-AC11-65C7687D28F7}" destId="{BE5604D2-4B2F-4C02-A757-36DC5B219104}" srcOrd="1" destOrd="0" parTransId="{41DB71D2-762E-4F9A-BF20-39A65DF9908E}" sibTransId="{D367BB71-ECEF-4785-AE14-694C5423951B}"/>
    <dgm:cxn modelId="{DB6410C8-8307-4ED1-9A7B-689C05049637}" type="presOf" srcId="{BE5604D2-4B2F-4C02-A757-36DC5B219104}" destId="{79A11CB6-5764-44F4-95A2-6708EAF40854}" srcOrd="0" destOrd="1" presId="urn:microsoft.com/office/officeart/2005/8/layout/vList2"/>
    <dgm:cxn modelId="{8960FEEA-7BC2-4579-897C-FA64D1AB739C}" srcId="{A356335E-4B2A-4732-AC11-65C7687D28F7}" destId="{8D187F36-4734-45EB-B5FF-9C4D019C85D7}" srcOrd="3" destOrd="0" parTransId="{A5A858A5-8450-415E-801B-556C6ADE1967}" sibTransId="{91CB145F-DDA7-42B0-8D1B-26E860052390}"/>
    <dgm:cxn modelId="{A95FC0CF-C3CF-4BE2-8C6B-5700C8C19817}" type="presParOf" srcId="{57E9618E-6A56-4891-A562-BA2BE3E53BE7}" destId="{33290960-DE1B-4CA9-A5F7-D2B9F5F00770}" srcOrd="0" destOrd="0" presId="urn:microsoft.com/office/officeart/2005/8/layout/vList2"/>
    <dgm:cxn modelId="{88323140-0C15-45D8-8B8B-CB1157EA542E}" type="presParOf" srcId="{57E9618E-6A56-4891-A562-BA2BE3E53BE7}" destId="{79A11CB6-5764-44F4-95A2-6708EAF4085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0E1433-8875-4B8B-80CC-E342EA6E490F}" type="doc">
      <dgm:prSet loTypeId="urn:microsoft.com/office/officeart/2005/8/layout/hList6" loCatId="list" qsTypeId="urn:microsoft.com/office/officeart/2005/8/quickstyle/simple5" qsCatId="simple" csTypeId="urn:microsoft.com/office/officeart/2005/8/colors/accent1_2" csCatId="accent1" phldr="1"/>
      <dgm:spPr/>
      <dgm:t>
        <a:bodyPr/>
        <a:lstStyle/>
        <a:p>
          <a:endParaRPr lang="en-US"/>
        </a:p>
      </dgm:t>
    </dgm:pt>
    <dgm:pt modelId="{E11239EA-867F-4274-B295-EA11BB71AD52}" type="pres">
      <dgm:prSet presAssocID="{4B0E1433-8875-4B8B-80CC-E342EA6E490F}" presName="Name0" presStyleCnt="0">
        <dgm:presLayoutVars>
          <dgm:dir/>
          <dgm:resizeHandles val="exact"/>
        </dgm:presLayoutVars>
      </dgm:prSet>
      <dgm:spPr/>
    </dgm:pt>
  </dgm:ptLst>
  <dgm:cxnLst>
    <dgm:cxn modelId="{89934687-D6AA-4063-8EC1-F653BCA06A11}" type="presOf" srcId="{4B0E1433-8875-4B8B-80CC-E342EA6E490F}" destId="{E11239EA-867F-4274-B295-EA11BB71AD52}" srcOrd="0" destOrd="0" presId="urn:microsoft.com/office/officeart/2005/8/layout/hList6"/>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B0E1433-8875-4B8B-80CC-E342EA6E490F}" type="doc">
      <dgm:prSet loTypeId="urn:microsoft.com/office/officeart/2005/8/layout/hList6" loCatId="list" qsTypeId="urn:microsoft.com/office/officeart/2005/8/quickstyle/simple5" qsCatId="simple" csTypeId="urn:microsoft.com/office/officeart/2005/8/colors/accent1_2" csCatId="accent1" phldr="1"/>
      <dgm:spPr/>
      <dgm:t>
        <a:bodyPr/>
        <a:lstStyle/>
        <a:p>
          <a:endParaRPr lang="en-US"/>
        </a:p>
      </dgm:t>
    </dgm:pt>
    <dgm:pt modelId="{E11239EA-867F-4274-B295-EA11BB71AD52}" type="pres">
      <dgm:prSet presAssocID="{4B0E1433-8875-4B8B-80CC-E342EA6E490F}" presName="Name0" presStyleCnt="0">
        <dgm:presLayoutVars>
          <dgm:dir/>
          <dgm:resizeHandles val="exact"/>
        </dgm:presLayoutVars>
      </dgm:prSet>
      <dgm:spPr/>
    </dgm:pt>
  </dgm:ptLst>
  <dgm:cxnLst>
    <dgm:cxn modelId="{8B8D4E95-BBFA-4B78-81AC-4857F3DEE797}" type="presOf" srcId="{4B0E1433-8875-4B8B-80CC-E342EA6E490F}" destId="{E11239EA-867F-4274-B295-EA11BB71AD52}"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B0E1433-8875-4B8B-80CC-E342EA6E490F}"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E11239EA-867F-4274-B295-EA11BB71AD52}" type="pres">
      <dgm:prSet presAssocID="{4B0E1433-8875-4B8B-80CC-E342EA6E490F}" presName="Name0" presStyleCnt="0">
        <dgm:presLayoutVars>
          <dgm:dir/>
          <dgm:resizeHandles val="exact"/>
        </dgm:presLayoutVars>
      </dgm:prSet>
      <dgm:spPr/>
    </dgm:pt>
  </dgm:ptLst>
  <dgm:cxnLst>
    <dgm:cxn modelId="{E95E4B62-4EEC-4C68-B1E8-69333CD3E01E}" type="presOf" srcId="{4B0E1433-8875-4B8B-80CC-E342EA6E490F}" destId="{E11239EA-867F-4274-B295-EA11BB71AD52}" srcOrd="0"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B0E1433-8875-4B8B-80CC-E342EA6E490F}" type="doc">
      <dgm:prSet loTypeId="urn:microsoft.com/office/officeart/2005/8/layout/hList6" loCatId="list" qsTypeId="urn:microsoft.com/office/officeart/2005/8/quickstyle/simple5" qsCatId="simple" csTypeId="urn:microsoft.com/office/officeart/2005/8/colors/accent1_2" csCatId="accent1" phldr="1"/>
      <dgm:spPr/>
      <dgm:t>
        <a:bodyPr/>
        <a:lstStyle/>
        <a:p>
          <a:endParaRPr lang="en-US"/>
        </a:p>
      </dgm:t>
    </dgm:pt>
    <dgm:pt modelId="{E11239EA-867F-4274-B295-EA11BB71AD52}" type="pres">
      <dgm:prSet presAssocID="{4B0E1433-8875-4B8B-80CC-E342EA6E490F}" presName="Name0" presStyleCnt="0">
        <dgm:presLayoutVars>
          <dgm:dir/>
          <dgm:resizeHandles val="exact"/>
        </dgm:presLayoutVars>
      </dgm:prSet>
      <dgm:spPr/>
    </dgm:pt>
  </dgm:ptLst>
  <dgm:cxnLst>
    <dgm:cxn modelId="{700E36D5-29A7-47C6-A145-C88F37034C62}" type="presOf" srcId="{4B0E1433-8875-4B8B-80CC-E342EA6E490F}" destId="{E11239EA-867F-4274-B295-EA11BB71AD52}" srcOrd="0" destOrd="0" presId="urn:microsoft.com/office/officeart/2005/8/layout/hList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B0E1433-8875-4B8B-80CC-E342EA6E490F}" type="doc">
      <dgm:prSet loTypeId="urn:microsoft.com/office/officeart/2005/8/layout/hList6" loCatId="list" qsTypeId="urn:microsoft.com/office/officeart/2005/8/quickstyle/simple5" qsCatId="simple" csTypeId="urn:microsoft.com/office/officeart/2005/8/colors/accent1_2" csCatId="accent1" phldr="1"/>
      <dgm:spPr/>
      <dgm:t>
        <a:bodyPr/>
        <a:lstStyle/>
        <a:p>
          <a:endParaRPr lang="en-US"/>
        </a:p>
      </dgm:t>
    </dgm:pt>
    <dgm:pt modelId="{E11239EA-867F-4274-B295-EA11BB71AD52}" type="pres">
      <dgm:prSet presAssocID="{4B0E1433-8875-4B8B-80CC-E342EA6E490F}" presName="Name0" presStyleCnt="0">
        <dgm:presLayoutVars>
          <dgm:dir/>
          <dgm:resizeHandles val="exact"/>
        </dgm:presLayoutVars>
      </dgm:prSet>
      <dgm:spPr/>
    </dgm:pt>
  </dgm:ptLst>
  <dgm:cxnLst>
    <dgm:cxn modelId="{89934687-D6AA-4063-8EC1-F653BCA06A11}" type="presOf" srcId="{4B0E1433-8875-4B8B-80CC-E342EA6E490F}" destId="{E11239EA-867F-4274-B295-EA11BB71AD52}" srcOrd="0" destOrd="0" presId="urn:microsoft.com/office/officeart/2005/8/layout/hList6"/>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0A91EB-1E57-4BC8-A96B-3377EC641D1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931EC79-DD8B-48E8-8A58-7287467C8ABF}">
      <dgm:prSet phldrT="[Text]"/>
      <dgm:spPr>
        <a:noFill/>
        <a:ln>
          <a:solidFill>
            <a:schemeClr val="tx2">
              <a:lumMod val="75000"/>
            </a:schemeClr>
          </a:solidFill>
        </a:ln>
      </dgm:spPr>
      <dgm:t>
        <a:bodyPr/>
        <a:lstStyle/>
        <a:p>
          <a:r>
            <a:rPr lang="en-US" b="1" dirty="0">
              <a:solidFill>
                <a:schemeClr val="accent6">
                  <a:lumMod val="75000"/>
                </a:schemeClr>
              </a:solidFill>
              <a:latin typeface="Tw Cen MT" panose="020B0602020104020603" pitchFamily="34" charset="0"/>
              <a:ea typeface="Cambria" panose="02040503050406030204" pitchFamily="18" charset="0"/>
            </a:rPr>
            <a:t>Exceptions</a:t>
          </a:r>
        </a:p>
        <a:p>
          <a:r>
            <a:rPr lang="en-US" dirty="0">
              <a:solidFill>
                <a:schemeClr val="bg2">
                  <a:lumMod val="25000"/>
                </a:schemeClr>
              </a:solidFill>
              <a:latin typeface="Tw Cen MT" panose="020B0602020104020603" pitchFamily="34" charset="0"/>
              <a:ea typeface="Cambria" panose="02040503050406030204" pitchFamily="18" charset="0"/>
            </a:rPr>
            <a:t>(Non payment of tax within 180 days)</a:t>
          </a:r>
        </a:p>
      </dgm:t>
    </dgm:pt>
    <dgm:pt modelId="{6A3C3BD6-C4CA-4278-A88A-2A39FFDE5B43}" type="parTrans" cxnId="{3BE20B77-D064-4B1A-95F8-1F38B3CF9A5F}">
      <dgm:prSet/>
      <dgm:spPr/>
      <dgm:t>
        <a:bodyPr/>
        <a:lstStyle/>
        <a:p>
          <a:endParaRPr lang="en-US">
            <a:latin typeface="Tw Cen MT" panose="020B0602020104020603" pitchFamily="34" charset="0"/>
            <a:ea typeface="Cambria" panose="02040503050406030204" pitchFamily="18" charset="0"/>
          </a:endParaRPr>
        </a:p>
      </dgm:t>
    </dgm:pt>
    <dgm:pt modelId="{B7BD45A1-D232-4622-8DB4-0D3DAD9ECFBE}" type="sibTrans" cxnId="{3BE20B77-D064-4B1A-95F8-1F38B3CF9A5F}">
      <dgm:prSet/>
      <dgm:spPr/>
      <dgm:t>
        <a:bodyPr/>
        <a:lstStyle/>
        <a:p>
          <a:endParaRPr lang="en-US">
            <a:latin typeface="Tw Cen MT" panose="020B0602020104020603" pitchFamily="34" charset="0"/>
            <a:ea typeface="Cambria" panose="02040503050406030204" pitchFamily="18" charset="0"/>
          </a:endParaRPr>
        </a:p>
      </dgm:t>
    </dgm:pt>
    <dgm:pt modelId="{1F8B42E2-BDDD-4D3D-9D27-56E7FFB2BA82}">
      <dgm:prSet phldrT="[Text]"/>
      <dgm:spPr>
        <a:noFill/>
        <a:ln>
          <a:solidFill>
            <a:schemeClr val="tx2">
              <a:lumMod val="75000"/>
            </a:schemeClr>
          </a:solidFill>
        </a:ln>
      </dgm:spPr>
      <dgm:t>
        <a:bodyPr/>
        <a:lstStyle/>
        <a:p>
          <a:pPr>
            <a:buFontTx/>
            <a:buChar char="••"/>
          </a:pPr>
          <a:r>
            <a:rPr lang="en-IN" dirty="0">
              <a:solidFill>
                <a:schemeClr val="bg2">
                  <a:lumMod val="25000"/>
                </a:schemeClr>
              </a:solidFill>
              <a:latin typeface="Tw Cen MT" panose="020B0602020104020603" pitchFamily="34" charset="0"/>
              <a:ea typeface="Cambria" panose="02040503050406030204" pitchFamily="18" charset="0"/>
            </a:rPr>
            <a:t>Supplies on which tax is payable under Reverse Charge</a:t>
          </a:r>
          <a:endParaRPr lang="en-US" dirty="0">
            <a:solidFill>
              <a:schemeClr val="bg2">
                <a:lumMod val="25000"/>
              </a:schemeClr>
            </a:solidFill>
            <a:latin typeface="Tw Cen MT" panose="020B0602020104020603" pitchFamily="34" charset="0"/>
            <a:ea typeface="Cambria" panose="02040503050406030204" pitchFamily="18" charset="0"/>
          </a:endParaRPr>
        </a:p>
      </dgm:t>
    </dgm:pt>
    <dgm:pt modelId="{0683D60A-89EA-493F-9398-D5565F647A10}" type="parTrans" cxnId="{73C8C9C4-7941-4699-B459-6F74FFCCB3B4}">
      <dgm:prSet/>
      <dgm:spPr/>
      <dgm:t>
        <a:bodyPr/>
        <a:lstStyle/>
        <a:p>
          <a:endParaRPr lang="en-US">
            <a:latin typeface="Tw Cen MT" panose="020B0602020104020603" pitchFamily="34" charset="0"/>
            <a:ea typeface="Cambria" panose="02040503050406030204" pitchFamily="18" charset="0"/>
          </a:endParaRPr>
        </a:p>
      </dgm:t>
    </dgm:pt>
    <dgm:pt modelId="{D531A7BB-B5A8-489B-BE72-7CAF707177F1}" type="sibTrans" cxnId="{73C8C9C4-7941-4699-B459-6F74FFCCB3B4}">
      <dgm:prSet/>
      <dgm:spPr/>
      <dgm:t>
        <a:bodyPr/>
        <a:lstStyle/>
        <a:p>
          <a:endParaRPr lang="en-US">
            <a:latin typeface="Tw Cen MT" panose="020B0602020104020603" pitchFamily="34" charset="0"/>
            <a:ea typeface="Cambria" panose="02040503050406030204" pitchFamily="18" charset="0"/>
          </a:endParaRPr>
        </a:p>
      </dgm:t>
    </dgm:pt>
    <dgm:pt modelId="{36E37209-FE39-4CD4-978F-35D2F4C2A30B}">
      <dgm:prSet phldrT="[Text]"/>
      <dgm:spPr>
        <a:noFill/>
        <a:ln>
          <a:solidFill>
            <a:schemeClr val="tx2">
              <a:lumMod val="75000"/>
            </a:schemeClr>
          </a:solidFill>
        </a:ln>
      </dgm:spPr>
      <dgm:t>
        <a:bodyPr/>
        <a:lstStyle/>
        <a:p>
          <a:r>
            <a:rPr lang="en-IN" dirty="0">
              <a:solidFill>
                <a:schemeClr val="bg2">
                  <a:lumMod val="25000"/>
                </a:schemeClr>
              </a:solidFill>
              <a:latin typeface="Tw Cen MT" panose="020B0602020104020603" pitchFamily="34" charset="0"/>
              <a:ea typeface="Cambria" panose="02040503050406030204" pitchFamily="18" charset="0"/>
            </a:rPr>
            <a:t>Supplies made for non-consideration (Schedule I) </a:t>
          </a:r>
          <a:endParaRPr lang="en-US" dirty="0">
            <a:solidFill>
              <a:schemeClr val="bg2">
                <a:lumMod val="25000"/>
              </a:schemeClr>
            </a:solidFill>
            <a:latin typeface="Tw Cen MT" panose="020B0602020104020603" pitchFamily="34" charset="0"/>
            <a:ea typeface="Cambria" panose="02040503050406030204" pitchFamily="18" charset="0"/>
          </a:endParaRPr>
        </a:p>
      </dgm:t>
    </dgm:pt>
    <dgm:pt modelId="{55543A9A-9494-48A6-A0C1-D33500C2CEDB}" type="parTrans" cxnId="{3D6B63D3-C989-4EE1-AF8A-FF64EFF75C84}">
      <dgm:prSet/>
      <dgm:spPr/>
      <dgm:t>
        <a:bodyPr/>
        <a:lstStyle/>
        <a:p>
          <a:endParaRPr lang="en-US">
            <a:latin typeface="Tw Cen MT" panose="020B0602020104020603" pitchFamily="34" charset="0"/>
            <a:ea typeface="Cambria" panose="02040503050406030204" pitchFamily="18" charset="0"/>
          </a:endParaRPr>
        </a:p>
      </dgm:t>
    </dgm:pt>
    <dgm:pt modelId="{6E6E7726-1FA1-46BE-AACA-46B9C8A7214A}" type="sibTrans" cxnId="{3D6B63D3-C989-4EE1-AF8A-FF64EFF75C84}">
      <dgm:prSet/>
      <dgm:spPr/>
      <dgm:t>
        <a:bodyPr/>
        <a:lstStyle/>
        <a:p>
          <a:endParaRPr lang="en-US">
            <a:latin typeface="Tw Cen MT" panose="020B0602020104020603" pitchFamily="34" charset="0"/>
            <a:ea typeface="Cambria" panose="02040503050406030204" pitchFamily="18" charset="0"/>
          </a:endParaRPr>
        </a:p>
      </dgm:t>
    </dgm:pt>
    <dgm:pt modelId="{4B912E05-DDB5-4478-AF18-55E226073D70}">
      <dgm:prSet phldrT="[Text]"/>
      <dgm:spPr>
        <a:noFill/>
        <a:ln>
          <a:solidFill>
            <a:schemeClr val="tx2">
              <a:lumMod val="75000"/>
            </a:schemeClr>
          </a:solidFill>
        </a:ln>
      </dgm:spPr>
      <dgm:t>
        <a:bodyPr/>
        <a:lstStyle/>
        <a:p>
          <a:r>
            <a:rPr lang="en-IN" dirty="0">
              <a:solidFill>
                <a:schemeClr val="bg2">
                  <a:lumMod val="25000"/>
                </a:schemeClr>
              </a:solidFill>
              <a:latin typeface="Tw Cen MT" panose="020B0602020104020603" pitchFamily="34" charset="0"/>
              <a:ea typeface="Cambria" panose="02040503050406030204" pitchFamily="18" charset="0"/>
            </a:rPr>
            <a:t>Value of supplies  which has been paid by the recipient on behalf of supplier</a:t>
          </a:r>
          <a:endParaRPr lang="en-US" dirty="0">
            <a:solidFill>
              <a:schemeClr val="bg2">
                <a:lumMod val="25000"/>
              </a:schemeClr>
            </a:solidFill>
            <a:latin typeface="Tw Cen MT" panose="020B0602020104020603" pitchFamily="34" charset="0"/>
            <a:ea typeface="Cambria" panose="02040503050406030204" pitchFamily="18" charset="0"/>
          </a:endParaRPr>
        </a:p>
      </dgm:t>
    </dgm:pt>
    <dgm:pt modelId="{A08F0757-A147-4693-B90D-11DFC9CD7A22}" type="parTrans" cxnId="{6A139FD3-4ED6-4252-B014-27BDBB67D6CA}">
      <dgm:prSet/>
      <dgm:spPr/>
      <dgm:t>
        <a:bodyPr/>
        <a:lstStyle/>
        <a:p>
          <a:endParaRPr lang="en-US">
            <a:latin typeface="Tw Cen MT" panose="020B0602020104020603" pitchFamily="34" charset="0"/>
            <a:ea typeface="Cambria" panose="02040503050406030204" pitchFamily="18" charset="0"/>
          </a:endParaRPr>
        </a:p>
      </dgm:t>
    </dgm:pt>
    <dgm:pt modelId="{9EF44D8B-321B-468E-95E7-2057665A36EA}" type="sibTrans" cxnId="{6A139FD3-4ED6-4252-B014-27BDBB67D6CA}">
      <dgm:prSet/>
      <dgm:spPr/>
      <dgm:t>
        <a:bodyPr/>
        <a:lstStyle/>
        <a:p>
          <a:endParaRPr lang="en-US">
            <a:latin typeface="Tw Cen MT" panose="020B0602020104020603" pitchFamily="34" charset="0"/>
            <a:ea typeface="Cambria" panose="02040503050406030204" pitchFamily="18" charset="0"/>
          </a:endParaRPr>
        </a:p>
      </dgm:t>
    </dgm:pt>
    <dgm:pt modelId="{34B75A3E-AE14-4F7B-B90A-E6066F0B8EF2}" type="pres">
      <dgm:prSet presAssocID="{1C0A91EB-1E57-4BC8-A96B-3377EC641D11}" presName="hierChild1" presStyleCnt="0">
        <dgm:presLayoutVars>
          <dgm:orgChart val="1"/>
          <dgm:chPref val="1"/>
          <dgm:dir/>
          <dgm:animOne val="branch"/>
          <dgm:animLvl val="lvl"/>
          <dgm:resizeHandles/>
        </dgm:presLayoutVars>
      </dgm:prSet>
      <dgm:spPr/>
    </dgm:pt>
    <dgm:pt modelId="{CEBB6069-2C8F-4F49-9407-5E822E88E229}" type="pres">
      <dgm:prSet presAssocID="{5931EC79-DD8B-48E8-8A58-7287467C8ABF}" presName="hierRoot1" presStyleCnt="0">
        <dgm:presLayoutVars>
          <dgm:hierBranch val="init"/>
        </dgm:presLayoutVars>
      </dgm:prSet>
      <dgm:spPr/>
    </dgm:pt>
    <dgm:pt modelId="{16EC5EA8-4AE9-4744-8B0F-7E8990FA1578}" type="pres">
      <dgm:prSet presAssocID="{5931EC79-DD8B-48E8-8A58-7287467C8ABF}" presName="rootComposite1" presStyleCnt="0"/>
      <dgm:spPr/>
    </dgm:pt>
    <dgm:pt modelId="{6A1F5FFF-34FF-454D-A7F0-6E1B621D99AB}" type="pres">
      <dgm:prSet presAssocID="{5931EC79-DD8B-48E8-8A58-7287467C8ABF}" presName="rootText1" presStyleLbl="node0" presStyleIdx="0" presStyleCnt="1" custLinFactNeighborX="1127" custLinFactNeighborY="-5981">
        <dgm:presLayoutVars>
          <dgm:chPref val="3"/>
        </dgm:presLayoutVars>
      </dgm:prSet>
      <dgm:spPr/>
    </dgm:pt>
    <dgm:pt modelId="{E4D7C7D1-2CAA-4D1D-AC08-A67CC213F26E}" type="pres">
      <dgm:prSet presAssocID="{5931EC79-DD8B-48E8-8A58-7287467C8ABF}" presName="rootConnector1" presStyleLbl="node1" presStyleIdx="0" presStyleCnt="0"/>
      <dgm:spPr/>
    </dgm:pt>
    <dgm:pt modelId="{1FF16F1A-F374-4D19-AA0A-DB098EB5E2D1}" type="pres">
      <dgm:prSet presAssocID="{5931EC79-DD8B-48E8-8A58-7287467C8ABF}" presName="hierChild2" presStyleCnt="0"/>
      <dgm:spPr/>
    </dgm:pt>
    <dgm:pt modelId="{5F39FA3B-DC22-4C30-9A67-1082B7085012}" type="pres">
      <dgm:prSet presAssocID="{0683D60A-89EA-493F-9398-D5565F647A10}" presName="Name37" presStyleLbl="parChTrans1D2" presStyleIdx="0" presStyleCnt="3"/>
      <dgm:spPr/>
    </dgm:pt>
    <dgm:pt modelId="{7AACFE08-333F-4D1C-8A0E-3E7C4543777B}" type="pres">
      <dgm:prSet presAssocID="{1F8B42E2-BDDD-4D3D-9D27-56E7FFB2BA82}" presName="hierRoot2" presStyleCnt="0">
        <dgm:presLayoutVars>
          <dgm:hierBranch val="init"/>
        </dgm:presLayoutVars>
      </dgm:prSet>
      <dgm:spPr/>
    </dgm:pt>
    <dgm:pt modelId="{156D0073-9F7D-4428-80FD-D5BE53DFC083}" type="pres">
      <dgm:prSet presAssocID="{1F8B42E2-BDDD-4D3D-9D27-56E7FFB2BA82}" presName="rootComposite" presStyleCnt="0"/>
      <dgm:spPr/>
    </dgm:pt>
    <dgm:pt modelId="{AC6EACCD-B25D-4D89-9B08-9B247EA5BC9F}" type="pres">
      <dgm:prSet presAssocID="{1F8B42E2-BDDD-4D3D-9D27-56E7FFB2BA82}" presName="rootText" presStyleLbl="node2" presStyleIdx="0" presStyleCnt="3" custLinFactNeighborX="-23" custLinFactNeighborY="-1211">
        <dgm:presLayoutVars>
          <dgm:chPref val="3"/>
        </dgm:presLayoutVars>
      </dgm:prSet>
      <dgm:spPr/>
    </dgm:pt>
    <dgm:pt modelId="{8F8F3391-90C9-4C22-B7AF-FBD6C96FA3D2}" type="pres">
      <dgm:prSet presAssocID="{1F8B42E2-BDDD-4D3D-9D27-56E7FFB2BA82}" presName="rootConnector" presStyleLbl="node2" presStyleIdx="0" presStyleCnt="3"/>
      <dgm:spPr/>
    </dgm:pt>
    <dgm:pt modelId="{8D46B178-4751-40F8-90AA-F1A3801C6378}" type="pres">
      <dgm:prSet presAssocID="{1F8B42E2-BDDD-4D3D-9D27-56E7FFB2BA82}" presName="hierChild4" presStyleCnt="0"/>
      <dgm:spPr/>
    </dgm:pt>
    <dgm:pt modelId="{A274432E-69DF-4F83-AA47-8D43213A76CE}" type="pres">
      <dgm:prSet presAssocID="{1F8B42E2-BDDD-4D3D-9D27-56E7FFB2BA82}" presName="hierChild5" presStyleCnt="0"/>
      <dgm:spPr/>
    </dgm:pt>
    <dgm:pt modelId="{BF7567DB-2D50-4091-8F88-A20EAE151A18}" type="pres">
      <dgm:prSet presAssocID="{55543A9A-9494-48A6-A0C1-D33500C2CEDB}" presName="Name37" presStyleLbl="parChTrans1D2" presStyleIdx="1" presStyleCnt="3"/>
      <dgm:spPr/>
    </dgm:pt>
    <dgm:pt modelId="{5A724C45-8D10-4027-8A1A-D8C198DF980B}" type="pres">
      <dgm:prSet presAssocID="{36E37209-FE39-4CD4-978F-35D2F4C2A30B}" presName="hierRoot2" presStyleCnt="0">
        <dgm:presLayoutVars>
          <dgm:hierBranch val="init"/>
        </dgm:presLayoutVars>
      </dgm:prSet>
      <dgm:spPr/>
    </dgm:pt>
    <dgm:pt modelId="{3E489D10-0AC5-4812-8A01-428D3D90F3CB}" type="pres">
      <dgm:prSet presAssocID="{36E37209-FE39-4CD4-978F-35D2F4C2A30B}" presName="rootComposite" presStyleCnt="0"/>
      <dgm:spPr/>
    </dgm:pt>
    <dgm:pt modelId="{AE2E0FF3-5734-46F5-9073-B92FBCE720FB}" type="pres">
      <dgm:prSet presAssocID="{36E37209-FE39-4CD4-978F-35D2F4C2A30B}" presName="rootText" presStyleLbl="node2" presStyleIdx="1" presStyleCnt="3" custLinFactNeighborX="-23" custLinFactNeighborY="-3048">
        <dgm:presLayoutVars>
          <dgm:chPref val="3"/>
        </dgm:presLayoutVars>
      </dgm:prSet>
      <dgm:spPr/>
    </dgm:pt>
    <dgm:pt modelId="{54A41D44-A8AF-431A-A6B6-F54C42112426}" type="pres">
      <dgm:prSet presAssocID="{36E37209-FE39-4CD4-978F-35D2F4C2A30B}" presName="rootConnector" presStyleLbl="node2" presStyleIdx="1" presStyleCnt="3"/>
      <dgm:spPr/>
    </dgm:pt>
    <dgm:pt modelId="{4C6DF679-85AC-4D3D-97D7-F21E6A7D55E6}" type="pres">
      <dgm:prSet presAssocID="{36E37209-FE39-4CD4-978F-35D2F4C2A30B}" presName="hierChild4" presStyleCnt="0"/>
      <dgm:spPr/>
    </dgm:pt>
    <dgm:pt modelId="{1D5387C0-B82E-4839-8783-146D6B255681}" type="pres">
      <dgm:prSet presAssocID="{36E37209-FE39-4CD4-978F-35D2F4C2A30B}" presName="hierChild5" presStyleCnt="0"/>
      <dgm:spPr/>
    </dgm:pt>
    <dgm:pt modelId="{E1869FA9-B032-4B7F-88F3-69B078CF0BC6}" type="pres">
      <dgm:prSet presAssocID="{A08F0757-A147-4693-B90D-11DFC9CD7A22}" presName="Name37" presStyleLbl="parChTrans1D2" presStyleIdx="2" presStyleCnt="3"/>
      <dgm:spPr/>
    </dgm:pt>
    <dgm:pt modelId="{CE7D48B0-989E-482F-A668-3144A2630E1F}" type="pres">
      <dgm:prSet presAssocID="{4B912E05-DDB5-4478-AF18-55E226073D70}" presName="hierRoot2" presStyleCnt="0">
        <dgm:presLayoutVars>
          <dgm:hierBranch val="init"/>
        </dgm:presLayoutVars>
      </dgm:prSet>
      <dgm:spPr/>
    </dgm:pt>
    <dgm:pt modelId="{BED09E94-D862-488D-A95E-BF88FA531D7D}" type="pres">
      <dgm:prSet presAssocID="{4B912E05-DDB5-4478-AF18-55E226073D70}" presName="rootComposite" presStyleCnt="0"/>
      <dgm:spPr/>
    </dgm:pt>
    <dgm:pt modelId="{18AC5375-E31B-4307-8345-CEA4092A56C1}" type="pres">
      <dgm:prSet presAssocID="{4B912E05-DDB5-4478-AF18-55E226073D70}" presName="rootText" presStyleLbl="node2" presStyleIdx="2" presStyleCnt="3">
        <dgm:presLayoutVars>
          <dgm:chPref val="3"/>
        </dgm:presLayoutVars>
      </dgm:prSet>
      <dgm:spPr/>
    </dgm:pt>
    <dgm:pt modelId="{4FBA9D46-3008-4172-B534-1B01B9E9E72F}" type="pres">
      <dgm:prSet presAssocID="{4B912E05-DDB5-4478-AF18-55E226073D70}" presName="rootConnector" presStyleLbl="node2" presStyleIdx="2" presStyleCnt="3"/>
      <dgm:spPr/>
    </dgm:pt>
    <dgm:pt modelId="{52E54E5F-D31D-4697-83CC-9CE890D7A193}" type="pres">
      <dgm:prSet presAssocID="{4B912E05-DDB5-4478-AF18-55E226073D70}" presName="hierChild4" presStyleCnt="0"/>
      <dgm:spPr/>
    </dgm:pt>
    <dgm:pt modelId="{00F61096-F9DE-4B45-9D4C-2E58BCFEE74A}" type="pres">
      <dgm:prSet presAssocID="{4B912E05-DDB5-4478-AF18-55E226073D70}" presName="hierChild5" presStyleCnt="0"/>
      <dgm:spPr/>
    </dgm:pt>
    <dgm:pt modelId="{0CA74D8B-3D48-45BC-A2DA-FEE749699C6A}" type="pres">
      <dgm:prSet presAssocID="{5931EC79-DD8B-48E8-8A58-7287467C8ABF}" presName="hierChild3" presStyleCnt="0"/>
      <dgm:spPr/>
    </dgm:pt>
  </dgm:ptLst>
  <dgm:cxnLst>
    <dgm:cxn modelId="{06611868-025B-46C5-A87D-663687DFACEF}" type="presOf" srcId="{1C0A91EB-1E57-4BC8-A96B-3377EC641D11}" destId="{34B75A3E-AE14-4F7B-B90A-E6066F0B8EF2}" srcOrd="0" destOrd="0" presId="urn:microsoft.com/office/officeart/2005/8/layout/orgChart1"/>
    <dgm:cxn modelId="{8CAD4149-1553-4DEF-B568-0C9CE0C08B06}" type="presOf" srcId="{5931EC79-DD8B-48E8-8A58-7287467C8ABF}" destId="{6A1F5FFF-34FF-454D-A7F0-6E1B621D99AB}" srcOrd="0" destOrd="0" presId="urn:microsoft.com/office/officeart/2005/8/layout/orgChart1"/>
    <dgm:cxn modelId="{3BE20B77-D064-4B1A-95F8-1F38B3CF9A5F}" srcId="{1C0A91EB-1E57-4BC8-A96B-3377EC641D11}" destId="{5931EC79-DD8B-48E8-8A58-7287467C8ABF}" srcOrd="0" destOrd="0" parTransId="{6A3C3BD6-C4CA-4278-A88A-2A39FFDE5B43}" sibTransId="{B7BD45A1-D232-4622-8DB4-0D3DAD9ECFBE}"/>
    <dgm:cxn modelId="{3F69AD57-A80C-4AA7-A0E1-F6CAE92909E9}" type="presOf" srcId="{1F8B42E2-BDDD-4D3D-9D27-56E7FFB2BA82}" destId="{8F8F3391-90C9-4C22-B7AF-FBD6C96FA3D2}" srcOrd="1" destOrd="0" presId="urn:microsoft.com/office/officeart/2005/8/layout/orgChart1"/>
    <dgm:cxn modelId="{6F7A5C7A-51C7-4796-BFFC-D7C5DFBF4F72}" type="presOf" srcId="{5931EC79-DD8B-48E8-8A58-7287467C8ABF}" destId="{E4D7C7D1-2CAA-4D1D-AC08-A67CC213F26E}" srcOrd="1" destOrd="0" presId="urn:microsoft.com/office/officeart/2005/8/layout/orgChart1"/>
    <dgm:cxn modelId="{C2C8018D-A90E-4B5B-A1B2-C423743849A0}" type="presOf" srcId="{36E37209-FE39-4CD4-978F-35D2F4C2A30B}" destId="{54A41D44-A8AF-431A-A6B6-F54C42112426}" srcOrd="1" destOrd="0" presId="urn:microsoft.com/office/officeart/2005/8/layout/orgChart1"/>
    <dgm:cxn modelId="{8209328E-2E0B-428A-8000-515A90217433}" type="presOf" srcId="{36E37209-FE39-4CD4-978F-35D2F4C2A30B}" destId="{AE2E0FF3-5734-46F5-9073-B92FBCE720FB}" srcOrd="0" destOrd="0" presId="urn:microsoft.com/office/officeart/2005/8/layout/orgChart1"/>
    <dgm:cxn modelId="{446A3E9C-7773-4559-B0E2-C7122237FF04}" type="presOf" srcId="{A08F0757-A147-4693-B90D-11DFC9CD7A22}" destId="{E1869FA9-B032-4B7F-88F3-69B078CF0BC6}" srcOrd="0" destOrd="0" presId="urn:microsoft.com/office/officeart/2005/8/layout/orgChart1"/>
    <dgm:cxn modelId="{742CBCB6-B89E-4389-BCB5-8900E55E90FE}" type="presOf" srcId="{55543A9A-9494-48A6-A0C1-D33500C2CEDB}" destId="{BF7567DB-2D50-4091-8F88-A20EAE151A18}" srcOrd="0" destOrd="0" presId="urn:microsoft.com/office/officeart/2005/8/layout/orgChart1"/>
    <dgm:cxn modelId="{41009FC2-76D7-4C42-BF61-2E34F8943A25}" type="presOf" srcId="{4B912E05-DDB5-4478-AF18-55E226073D70}" destId="{18AC5375-E31B-4307-8345-CEA4092A56C1}" srcOrd="0" destOrd="0" presId="urn:microsoft.com/office/officeart/2005/8/layout/orgChart1"/>
    <dgm:cxn modelId="{73C8C9C4-7941-4699-B459-6F74FFCCB3B4}" srcId="{5931EC79-DD8B-48E8-8A58-7287467C8ABF}" destId="{1F8B42E2-BDDD-4D3D-9D27-56E7FFB2BA82}" srcOrd="0" destOrd="0" parTransId="{0683D60A-89EA-493F-9398-D5565F647A10}" sibTransId="{D531A7BB-B5A8-489B-BE72-7CAF707177F1}"/>
    <dgm:cxn modelId="{3D6B63D3-C989-4EE1-AF8A-FF64EFF75C84}" srcId="{5931EC79-DD8B-48E8-8A58-7287467C8ABF}" destId="{36E37209-FE39-4CD4-978F-35D2F4C2A30B}" srcOrd="1" destOrd="0" parTransId="{55543A9A-9494-48A6-A0C1-D33500C2CEDB}" sibTransId="{6E6E7726-1FA1-46BE-AACA-46B9C8A7214A}"/>
    <dgm:cxn modelId="{6A139FD3-4ED6-4252-B014-27BDBB67D6CA}" srcId="{5931EC79-DD8B-48E8-8A58-7287467C8ABF}" destId="{4B912E05-DDB5-4478-AF18-55E226073D70}" srcOrd="2" destOrd="0" parTransId="{A08F0757-A147-4693-B90D-11DFC9CD7A22}" sibTransId="{9EF44D8B-321B-468E-95E7-2057665A36EA}"/>
    <dgm:cxn modelId="{8CD051D9-7BA3-41DA-BFAD-468E9DBA6488}" type="presOf" srcId="{1F8B42E2-BDDD-4D3D-9D27-56E7FFB2BA82}" destId="{AC6EACCD-B25D-4D89-9B08-9B247EA5BC9F}" srcOrd="0" destOrd="0" presId="urn:microsoft.com/office/officeart/2005/8/layout/orgChart1"/>
    <dgm:cxn modelId="{455090F7-FB9E-46C2-8DA9-0B7DBCE60E5F}" type="presOf" srcId="{0683D60A-89EA-493F-9398-D5565F647A10}" destId="{5F39FA3B-DC22-4C30-9A67-1082B7085012}" srcOrd="0" destOrd="0" presId="urn:microsoft.com/office/officeart/2005/8/layout/orgChart1"/>
    <dgm:cxn modelId="{D1D02FFD-3699-4B83-AD77-B26E67E1ADF7}" type="presOf" srcId="{4B912E05-DDB5-4478-AF18-55E226073D70}" destId="{4FBA9D46-3008-4172-B534-1B01B9E9E72F}" srcOrd="1" destOrd="0" presId="urn:microsoft.com/office/officeart/2005/8/layout/orgChart1"/>
    <dgm:cxn modelId="{96150128-C28A-433F-B7CD-8FBA1D645634}" type="presParOf" srcId="{34B75A3E-AE14-4F7B-B90A-E6066F0B8EF2}" destId="{CEBB6069-2C8F-4F49-9407-5E822E88E229}" srcOrd="0" destOrd="0" presId="urn:microsoft.com/office/officeart/2005/8/layout/orgChart1"/>
    <dgm:cxn modelId="{53F2DBBF-5FD0-46C7-A2C8-82AA51C843B7}" type="presParOf" srcId="{CEBB6069-2C8F-4F49-9407-5E822E88E229}" destId="{16EC5EA8-4AE9-4744-8B0F-7E8990FA1578}" srcOrd="0" destOrd="0" presId="urn:microsoft.com/office/officeart/2005/8/layout/orgChart1"/>
    <dgm:cxn modelId="{A8414B9C-A898-4893-92E7-650133AE5B3A}" type="presParOf" srcId="{16EC5EA8-4AE9-4744-8B0F-7E8990FA1578}" destId="{6A1F5FFF-34FF-454D-A7F0-6E1B621D99AB}" srcOrd="0" destOrd="0" presId="urn:microsoft.com/office/officeart/2005/8/layout/orgChart1"/>
    <dgm:cxn modelId="{81D8D042-5639-4F54-BAAF-C179DA7D99DC}" type="presParOf" srcId="{16EC5EA8-4AE9-4744-8B0F-7E8990FA1578}" destId="{E4D7C7D1-2CAA-4D1D-AC08-A67CC213F26E}" srcOrd="1" destOrd="0" presId="urn:microsoft.com/office/officeart/2005/8/layout/orgChart1"/>
    <dgm:cxn modelId="{2593C987-01C2-438D-BA91-FE6A2E8C3E18}" type="presParOf" srcId="{CEBB6069-2C8F-4F49-9407-5E822E88E229}" destId="{1FF16F1A-F374-4D19-AA0A-DB098EB5E2D1}" srcOrd="1" destOrd="0" presId="urn:microsoft.com/office/officeart/2005/8/layout/orgChart1"/>
    <dgm:cxn modelId="{DB8562CE-6151-4E06-89F2-8469D60AA8F2}" type="presParOf" srcId="{1FF16F1A-F374-4D19-AA0A-DB098EB5E2D1}" destId="{5F39FA3B-DC22-4C30-9A67-1082B7085012}" srcOrd="0" destOrd="0" presId="urn:microsoft.com/office/officeart/2005/8/layout/orgChart1"/>
    <dgm:cxn modelId="{DF1CAAA7-3408-4CAD-8295-CE1A29F1EF77}" type="presParOf" srcId="{1FF16F1A-F374-4D19-AA0A-DB098EB5E2D1}" destId="{7AACFE08-333F-4D1C-8A0E-3E7C4543777B}" srcOrd="1" destOrd="0" presId="urn:microsoft.com/office/officeart/2005/8/layout/orgChart1"/>
    <dgm:cxn modelId="{334108F7-EA98-4E23-8606-B9352E76B24E}" type="presParOf" srcId="{7AACFE08-333F-4D1C-8A0E-3E7C4543777B}" destId="{156D0073-9F7D-4428-80FD-D5BE53DFC083}" srcOrd="0" destOrd="0" presId="urn:microsoft.com/office/officeart/2005/8/layout/orgChart1"/>
    <dgm:cxn modelId="{873C2A3D-2C90-4C14-AE9E-C7E8F83A4389}" type="presParOf" srcId="{156D0073-9F7D-4428-80FD-D5BE53DFC083}" destId="{AC6EACCD-B25D-4D89-9B08-9B247EA5BC9F}" srcOrd="0" destOrd="0" presId="urn:microsoft.com/office/officeart/2005/8/layout/orgChart1"/>
    <dgm:cxn modelId="{AD916BB7-8FDC-4515-AE98-0B255CB1B444}" type="presParOf" srcId="{156D0073-9F7D-4428-80FD-D5BE53DFC083}" destId="{8F8F3391-90C9-4C22-B7AF-FBD6C96FA3D2}" srcOrd="1" destOrd="0" presId="urn:microsoft.com/office/officeart/2005/8/layout/orgChart1"/>
    <dgm:cxn modelId="{219E7483-3462-4F77-9A6F-CAF7DCCBDA5C}" type="presParOf" srcId="{7AACFE08-333F-4D1C-8A0E-3E7C4543777B}" destId="{8D46B178-4751-40F8-90AA-F1A3801C6378}" srcOrd="1" destOrd="0" presId="urn:microsoft.com/office/officeart/2005/8/layout/orgChart1"/>
    <dgm:cxn modelId="{FC88337A-8D39-4AE8-BA0D-AFA4EEAB6E52}" type="presParOf" srcId="{7AACFE08-333F-4D1C-8A0E-3E7C4543777B}" destId="{A274432E-69DF-4F83-AA47-8D43213A76CE}" srcOrd="2" destOrd="0" presId="urn:microsoft.com/office/officeart/2005/8/layout/orgChart1"/>
    <dgm:cxn modelId="{406FE29C-193C-4E21-9C01-3D78ED31F4A8}" type="presParOf" srcId="{1FF16F1A-F374-4D19-AA0A-DB098EB5E2D1}" destId="{BF7567DB-2D50-4091-8F88-A20EAE151A18}" srcOrd="2" destOrd="0" presId="urn:microsoft.com/office/officeart/2005/8/layout/orgChart1"/>
    <dgm:cxn modelId="{9345DDB9-14F7-4F3F-AD7E-9930EEAE6F07}" type="presParOf" srcId="{1FF16F1A-F374-4D19-AA0A-DB098EB5E2D1}" destId="{5A724C45-8D10-4027-8A1A-D8C198DF980B}" srcOrd="3" destOrd="0" presId="urn:microsoft.com/office/officeart/2005/8/layout/orgChart1"/>
    <dgm:cxn modelId="{58F33530-B4C1-4BF6-99F5-E4C2ED5BE06C}" type="presParOf" srcId="{5A724C45-8D10-4027-8A1A-D8C198DF980B}" destId="{3E489D10-0AC5-4812-8A01-428D3D90F3CB}" srcOrd="0" destOrd="0" presId="urn:microsoft.com/office/officeart/2005/8/layout/orgChart1"/>
    <dgm:cxn modelId="{6ED162A3-9542-4421-89E6-6CBE42BE7DD1}" type="presParOf" srcId="{3E489D10-0AC5-4812-8A01-428D3D90F3CB}" destId="{AE2E0FF3-5734-46F5-9073-B92FBCE720FB}" srcOrd="0" destOrd="0" presId="urn:microsoft.com/office/officeart/2005/8/layout/orgChart1"/>
    <dgm:cxn modelId="{1F912ACC-2B01-472A-A86B-0F5B4A8E200A}" type="presParOf" srcId="{3E489D10-0AC5-4812-8A01-428D3D90F3CB}" destId="{54A41D44-A8AF-431A-A6B6-F54C42112426}" srcOrd="1" destOrd="0" presId="urn:microsoft.com/office/officeart/2005/8/layout/orgChart1"/>
    <dgm:cxn modelId="{B9AE2EC2-3492-4CDC-9250-8C5E08F1397F}" type="presParOf" srcId="{5A724C45-8D10-4027-8A1A-D8C198DF980B}" destId="{4C6DF679-85AC-4D3D-97D7-F21E6A7D55E6}" srcOrd="1" destOrd="0" presId="urn:microsoft.com/office/officeart/2005/8/layout/orgChart1"/>
    <dgm:cxn modelId="{03FE3F68-B8B7-43B7-B875-2F89D641A1AF}" type="presParOf" srcId="{5A724C45-8D10-4027-8A1A-D8C198DF980B}" destId="{1D5387C0-B82E-4839-8783-146D6B255681}" srcOrd="2" destOrd="0" presId="urn:microsoft.com/office/officeart/2005/8/layout/orgChart1"/>
    <dgm:cxn modelId="{61FDF199-B607-4CD3-960D-9C6227D29267}" type="presParOf" srcId="{1FF16F1A-F374-4D19-AA0A-DB098EB5E2D1}" destId="{E1869FA9-B032-4B7F-88F3-69B078CF0BC6}" srcOrd="4" destOrd="0" presId="urn:microsoft.com/office/officeart/2005/8/layout/orgChart1"/>
    <dgm:cxn modelId="{7EE9B1F6-2581-4EE3-9BC4-0BCE067CE9B0}" type="presParOf" srcId="{1FF16F1A-F374-4D19-AA0A-DB098EB5E2D1}" destId="{CE7D48B0-989E-482F-A668-3144A2630E1F}" srcOrd="5" destOrd="0" presId="urn:microsoft.com/office/officeart/2005/8/layout/orgChart1"/>
    <dgm:cxn modelId="{14837C5A-749F-4AA3-BDA3-02E7C0E389CC}" type="presParOf" srcId="{CE7D48B0-989E-482F-A668-3144A2630E1F}" destId="{BED09E94-D862-488D-A95E-BF88FA531D7D}" srcOrd="0" destOrd="0" presId="urn:microsoft.com/office/officeart/2005/8/layout/orgChart1"/>
    <dgm:cxn modelId="{39C3DE9E-90CC-4134-9163-7B26BA614A32}" type="presParOf" srcId="{BED09E94-D862-488D-A95E-BF88FA531D7D}" destId="{18AC5375-E31B-4307-8345-CEA4092A56C1}" srcOrd="0" destOrd="0" presId="urn:microsoft.com/office/officeart/2005/8/layout/orgChart1"/>
    <dgm:cxn modelId="{B4B08ED6-7173-417D-936E-1440B9E3A0B0}" type="presParOf" srcId="{BED09E94-D862-488D-A95E-BF88FA531D7D}" destId="{4FBA9D46-3008-4172-B534-1B01B9E9E72F}" srcOrd="1" destOrd="0" presId="urn:microsoft.com/office/officeart/2005/8/layout/orgChart1"/>
    <dgm:cxn modelId="{55D0A589-D0D9-4E07-BFFB-C36BDF4B04FE}" type="presParOf" srcId="{CE7D48B0-989E-482F-A668-3144A2630E1F}" destId="{52E54E5F-D31D-4697-83CC-9CE890D7A193}" srcOrd="1" destOrd="0" presId="urn:microsoft.com/office/officeart/2005/8/layout/orgChart1"/>
    <dgm:cxn modelId="{1AD0D42B-E40B-460D-8818-05EB6C90A2AC}" type="presParOf" srcId="{CE7D48B0-989E-482F-A668-3144A2630E1F}" destId="{00F61096-F9DE-4B45-9D4C-2E58BCFEE74A}" srcOrd="2" destOrd="0" presId="urn:microsoft.com/office/officeart/2005/8/layout/orgChart1"/>
    <dgm:cxn modelId="{DDF2C8BE-7DD3-4613-944F-5E71BD80F2D0}" type="presParOf" srcId="{CEBB6069-2C8F-4F49-9407-5E822E88E229}" destId="{0CA74D8B-3D48-45BC-A2DA-FEE749699C6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142FA50-344C-467B-8F79-92C89B0E375A}" type="doc">
      <dgm:prSet loTypeId="urn:microsoft.com/office/officeart/2005/8/layout/hierarchy1" loCatId="hierarchy" qsTypeId="urn:microsoft.com/office/officeart/2005/8/quickstyle/3d4" qsCatId="3D" csTypeId="urn:microsoft.com/office/officeart/2005/8/colors/accent0_2" csCatId="mainScheme" phldr="1"/>
      <dgm:spPr/>
      <dgm:t>
        <a:bodyPr/>
        <a:lstStyle/>
        <a:p>
          <a:endParaRPr lang="en-IN"/>
        </a:p>
      </dgm:t>
    </dgm:pt>
    <dgm:pt modelId="{9F259465-F53B-48A4-8853-9E7CAAEEA458}">
      <dgm:prSet phldrT="[Text]" custT="1"/>
      <dgm:spPr/>
      <dgm:t>
        <a:bodyPr/>
        <a:lstStyle/>
        <a:p>
          <a:r>
            <a:rPr lang="en-US" sz="1800" dirty="0">
              <a:latin typeface="+mj-lt"/>
              <a:ea typeface="Cambria Math" panose="02040503050406030204" pitchFamily="18" charset="0"/>
            </a:rPr>
            <a:t>G or S used for non-business &amp; business purpose</a:t>
          </a:r>
          <a:endParaRPr lang="en-IN" sz="1800" dirty="0">
            <a:latin typeface="+mj-lt"/>
          </a:endParaRPr>
        </a:p>
      </dgm:t>
    </dgm:pt>
    <dgm:pt modelId="{033E9263-F169-4E3D-A195-08DB417FE614}" type="parTrans" cxnId="{F2602BF1-7858-4C0C-A012-F16D76CCF398}">
      <dgm:prSet/>
      <dgm:spPr/>
      <dgm:t>
        <a:bodyPr/>
        <a:lstStyle/>
        <a:p>
          <a:endParaRPr lang="en-IN" sz="1800">
            <a:latin typeface="+mj-lt"/>
          </a:endParaRPr>
        </a:p>
      </dgm:t>
    </dgm:pt>
    <dgm:pt modelId="{876CD0F9-4D32-4417-819D-F5A720E30B0F}" type="sibTrans" cxnId="{F2602BF1-7858-4C0C-A012-F16D76CCF398}">
      <dgm:prSet/>
      <dgm:spPr/>
      <dgm:t>
        <a:bodyPr/>
        <a:lstStyle/>
        <a:p>
          <a:endParaRPr lang="en-IN" sz="1800">
            <a:latin typeface="+mj-lt"/>
          </a:endParaRPr>
        </a:p>
      </dgm:t>
    </dgm:pt>
    <dgm:pt modelId="{CCD61578-92E7-46E5-B5BD-F7DF63BFC3D1}">
      <dgm:prSet phldrT="[Text]" custT="1"/>
      <dgm:spPr/>
      <dgm:t>
        <a:bodyPr/>
        <a:lstStyle/>
        <a:p>
          <a:r>
            <a:rPr lang="en-US" sz="1800" dirty="0">
              <a:latin typeface="+mj-lt"/>
              <a:ea typeface="Cambria Math" panose="02040503050406030204" pitchFamily="18" charset="0"/>
            </a:rPr>
            <a:t>G or S used for taxable supplies including zero-rated &amp; exempt supplies</a:t>
          </a:r>
          <a:endParaRPr lang="en-IN" sz="1800" dirty="0">
            <a:latin typeface="+mj-lt"/>
          </a:endParaRPr>
        </a:p>
      </dgm:t>
    </dgm:pt>
    <dgm:pt modelId="{1DAB1736-D2D9-4656-9568-A60E640275E1}" type="parTrans" cxnId="{7ACCA723-EE52-4AB2-955C-CB8B1FACC2DC}">
      <dgm:prSet/>
      <dgm:spPr/>
      <dgm:t>
        <a:bodyPr/>
        <a:lstStyle/>
        <a:p>
          <a:endParaRPr lang="en-IN" sz="1800">
            <a:latin typeface="+mj-lt"/>
          </a:endParaRPr>
        </a:p>
      </dgm:t>
    </dgm:pt>
    <dgm:pt modelId="{3B6588E8-893B-4E60-9AEA-B067D03ECEB5}" type="sibTrans" cxnId="{7ACCA723-EE52-4AB2-955C-CB8B1FACC2DC}">
      <dgm:prSet/>
      <dgm:spPr/>
      <dgm:t>
        <a:bodyPr/>
        <a:lstStyle/>
        <a:p>
          <a:endParaRPr lang="en-IN" sz="1800">
            <a:latin typeface="+mj-lt"/>
          </a:endParaRPr>
        </a:p>
      </dgm:t>
    </dgm:pt>
    <dgm:pt modelId="{8059D094-88FE-4EBE-AE98-6C2A71A58283}">
      <dgm:prSet custT="1"/>
      <dgm:spPr/>
      <dgm:t>
        <a:bodyPr/>
        <a:lstStyle/>
        <a:p>
          <a:r>
            <a:rPr lang="en-US" sz="1800" dirty="0">
              <a:latin typeface="+mj-lt"/>
              <a:ea typeface="Cambria Math" panose="02040503050406030204" pitchFamily="18" charset="0"/>
            </a:rPr>
            <a:t>Inclusions in the value of Exempt supply</a:t>
          </a:r>
          <a:endParaRPr lang="en-IN" sz="1800" dirty="0">
            <a:latin typeface="+mj-lt"/>
          </a:endParaRPr>
        </a:p>
      </dgm:t>
    </dgm:pt>
    <dgm:pt modelId="{F183A407-A2BB-4AD2-AF6E-CCBF59C87E84}" type="parTrans" cxnId="{0E1F074B-55E7-403A-A83C-96AC0F613769}">
      <dgm:prSet/>
      <dgm:spPr/>
      <dgm:t>
        <a:bodyPr/>
        <a:lstStyle/>
        <a:p>
          <a:endParaRPr lang="en-IN" sz="1800">
            <a:latin typeface="+mj-lt"/>
          </a:endParaRPr>
        </a:p>
      </dgm:t>
    </dgm:pt>
    <dgm:pt modelId="{8D794298-4CD6-42B6-911C-D4C00E72674D}" type="sibTrans" cxnId="{0E1F074B-55E7-403A-A83C-96AC0F613769}">
      <dgm:prSet/>
      <dgm:spPr/>
      <dgm:t>
        <a:bodyPr/>
        <a:lstStyle/>
        <a:p>
          <a:endParaRPr lang="en-IN" sz="1800">
            <a:latin typeface="+mj-lt"/>
          </a:endParaRPr>
        </a:p>
      </dgm:t>
    </dgm:pt>
    <dgm:pt modelId="{BAB1A1E2-8B41-43CD-951F-0D230E04E1BD}">
      <dgm:prSet custT="1"/>
      <dgm:spPr/>
      <dgm:t>
        <a:bodyPr/>
        <a:lstStyle/>
        <a:p>
          <a:r>
            <a:rPr lang="en-US" sz="1800" dirty="0">
              <a:latin typeface="+mj-lt"/>
              <a:ea typeface="Cambria Math" panose="02040503050406030204" pitchFamily="18" charset="0"/>
            </a:rPr>
            <a:t>Banking Company including NBFC</a:t>
          </a:r>
          <a:endParaRPr lang="en-IN" sz="1800" dirty="0">
            <a:latin typeface="+mj-lt"/>
          </a:endParaRPr>
        </a:p>
      </dgm:t>
    </dgm:pt>
    <dgm:pt modelId="{802A9FD4-47AC-4678-BB27-717830BEB2C3}" type="parTrans" cxnId="{658E46EA-4732-46E5-989E-E00E37222105}">
      <dgm:prSet/>
      <dgm:spPr/>
      <dgm:t>
        <a:bodyPr/>
        <a:lstStyle/>
        <a:p>
          <a:endParaRPr lang="en-IN" sz="1800">
            <a:latin typeface="+mj-lt"/>
          </a:endParaRPr>
        </a:p>
      </dgm:t>
    </dgm:pt>
    <dgm:pt modelId="{D9DE7BEF-F36D-432C-A3A4-8B8ED212576F}" type="sibTrans" cxnId="{658E46EA-4732-46E5-989E-E00E37222105}">
      <dgm:prSet/>
      <dgm:spPr/>
      <dgm:t>
        <a:bodyPr/>
        <a:lstStyle/>
        <a:p>
          <a:endParaRPr lang="en-IN" sz="1800">
            <a:latin typeface="+mj-lt"/>
          </a:endParaRPr>
        </a:p>
      </dgm:t>
    </dgm:pt>
    <dgm:pt modelId="{F8210196-01CE-4AF0-A58B-C0B42A6777F2}">
      <dgm:prSet custT="1"/>
      <dgm:spPr/>
      <dgm:t>
        <a:bodyPr/>
        <a:lstStyle/>
        <a:p>
          <a:r>
            <a:rPr lang="en-IN" sz="1800" dirty="0">
              <a:latin typeface="+mj-lt"/>
            </a:rPr>
            <a:t>Blocked Credit</a:t>
          </a:r>
        </a:p>
      </dgm:t>
    </dgm:pt>
    <dgm:pt modelId="{FECEB3F8-41DF-41A5-9A33-FBF63CCE2E59}" type="parTrans" cxnId="{DC6FA104-8AA9-4B78-ADE4-6B085252B73A}">
      <dgm:prSet/>
      <dgm:spPr/>
      <dgm:t>
        <a:bodyPr/>
        <a:lstStyle/>
        <a:p>
          <a:endParaRPr lang="en-IN" sz="1800">
            <a:latin typeface="+mj-lt"/>
          </a:endParaRPr>
        </a:p>
      </dgm:t>
    </dgm:pt>
    <dgm:pt modelId="{D13A7BBA-664C-49F9-AAE9-81AACE62F861}" type="sibTrans" cxnId="{DC6FA104-8AA9-4B78-ADE4-6B085252B73A}">
      <dgm:prSet/>
      <dgm:spPr/>
      <dgm:t>
        <a:bodyPr/>
        <a:lstStyle/>
        <a:p>
          <a:endParaRPr lang="en-IN" sz="1800">
            <a:latin typeface="+mj-lt"/>
          </a:endParaRPr>
        </a:p>
      </dgm:t>
    </dgm:pt>
    <dgm:pt modelId="{15D1FAD9-EDEB-49EF-A319-BE1C22D5D500}">
      <dgm:prSet phldrT="[Text]" custT="1"/>
      <dgm:spPr/>
      <dgm:t>
        <a:bodyPr/>
        <a:lstStyle/>
        <a:p>
          <a:r>
            <a:rPr lang="en-US" sz="1800" dirty="0">
              <a:latin typeface="+mj-lt"/>
              <a:ea typeface="Cambria Math" panose="02040503050406030204" pitchFamily="18" charset="0"/>
            </a:rPr>
            <a:t>Section 17</a:t>
          </a:r>
          <a:endParaRPr lang="en-IN" sz="1800" dirty="0">
            <a:latin typeface="+mj-lt"/>
          </a:endParaRPr>
        </a:p>
      </dgm:t>
    </dgm:pt>
    <dgm:pt modelId="{9F3CAF58-C4D7-405D-AC16-0FB89CD99321}" type="sibTrans" cxnId="{8EE3B413-3EB7-4AA5-9C58-8CEFBA67EED6}">
      <dgm:prSet/>
      <dgm:spPr/>
      <dgm:t>
        <a:bodyPr/>
        <a:lstStyle/>
        <a:p>
          <a:endParaRPr lang="en-IN" sz="1800">
            <a:latin typeface="+mj-lt"/>
          </a:endParaRPr>
        </a:p>
      </dgm:t>
    </dgm:pt>
    <dgm:pt modelId="{12B5DCBB-4B02-45F7-B47F-1309C3AB151C}" type="parTrans" cxnId="{8EE3B413-3EB7-4AA5-9C58-8CEFBA67EED6}">
      <dgm:prSet/>
      <dgm:spPr/>
      <dgm:t>
        <a:bodyPr/>
        <a:lstStyle/>
        <a:p>
          <a:endParaRPr lang="en-IN" sz="1800">
            <a:latin typeface="+mj-lt"/>
          </a:endParaRPr>
        </a:p>
      </dgm:t>
    </dgm:pt>
    <dgm:pt modelId="{4D813CA2-4D85-4D40-A348-44C7FEDEDDBA}" type="pres">
      <dgm:prSet presAssocID="{E142FA50-344C-467B-8F79-92C89B0E375A}" presName="hierChild1" presStyleCnt="0">
        <dgm:presLayoutVars>
          <dgm:chPref val="1"/>
          <dgm:dir/>
          <dgm:animOne val="branch"/>
          <dgm:animLvl val="lvl"/>
          <dgm:resizeHandles/>
        </dgm:presLayoutVars>
      </dgm:prSet>
      <dgm:spPr/>
    </dgm:pt>
    <dgm:pt modelId="{3BEE6FDB-EE5B-4118-88CF-C24E9C430E2C}" type="pres">
      <dgm:prSet presAssocID="{15D1FAD9-EDEB-49EF-A319-BE1C22D5D500}" presName="hierRoot1" presStyleCnt="0"/>
      <dgm:spPr/>
    </dgm:pt>
    <dgm:pt modelId="{FE23AC59-EF93-48F0-BE36-0F1CC819B272}" type="pres">
      <dgm:prSet presAssocID="{15D1FAD9-EDEB-49EF-A319-BE1C22D5D500}" presName="composite" presStyleCnt="0"/>
      <dgm:spPr/>
    </dgm:pt>
    <dgm:pt modelId="{F664D0F6-D54D-4375-B63F-FB04A8759453}" type="pres">
      <dgm:prSet presAssocID="{15D1FAD9-EDEB-49EF-A319-BE1C22D5D500}" presName="background" presStyleLbl="node0" presStyleIdx="0" presStyleCnt="1"/>
      <dgm:spPr>
        <a:prstGeom prst="flowChartAlternateProcess">
          <a:avLst/>
        </a:prstGeom>
      </dgm:spPr>
    </dgm:pt>
    <dgm:pt modelId="{C02653B1-3A3A-4502-B3A2-F5FA4296ABC4}" type="pres">
      <dgm:prSet presAssocID="{15D1FAD9-EDEB-49EF-A319-BE1C22D5D500}" presName="text" presStyleLbl="fgAcc0" presStyleIdx="0" presStyleCnt="1" custScaleX="246315" custScaleY="159009" custLinFactNeighborY="-12747">
        <dgm:presLayoutVars>
          <dgm:chPref val="3"/>
        </dgm:presLayoutVars>
      </dgm:prSet>
      <dgm:spPr/>
    </dgm:pt>
    <dgm:pt modelId="{8CA6087F-EF0D-4543-9750-0D7F411E8ED2}" type="pres">
      <dgm:prSet presAssocID="{15D1FAD9-EDEB-49EF-A319-BE1C22D5D500}" presName="hierChild2" presStyleCnt="0"/>
      <dgm:spPr/>
    </dgm:pt>
    <dgm:pt modelId="{ED82656D-6741-448A-9E17-4A7BE31B59AE}" type="pres">
      <dgm:prSet presAssocID="{033E9263-F169-4E3D-A195-08DB417FE614}" presName="Name10" presStyleLbl="parChTrans1D2" presStyleIdx="0" presStyleCnt="5"/>
      <dgm:spPr/>
    </dgm:pt>
    <dgm:pt modelId="{ABB3BEEA-4221-432D-934B-65D7CBF726D0}" type="pres">
      <dgm:prSet presAssocID="{9F259465-F53B-48A4-8853-9E7CAAEEA458}" presName="hierRoot2" presStyleCnt="0"/>
      <dgm:spPr/>
    </dgm:pt>
    <dgm:pt modelId="{4BF109B4-D17E-4758-BCC3-66DF8C777A02}" type="pres">
      <dgm:prSet presAssocID="{9F259465-F53B-48A4-8853-9E7CAAEEA458}" presName="composite2" presStyleCnt="0"/>
      <dgm:spPr/>
    </dgm:pt>
    <dgm:pt modelId="{583C88C8-9294-4EF6-AF1E-036B3E99D532}" type="pres">
      <dgm:prSet presAssocID="{9F259465-F53B-48A4-8853-9E7CAAEEA458}" presName="background2" presStyleLbl="node2" presStyleIdx="0" presStyleCnt="5"/>
      <dgm:spPr/>
    </dgm:pt>
    <dgm:pt modelId="{6A4197EF-D841-47B5-8645-D48B3F9BD928}" type="pres">
      <dgm:prSet presAssocID="{9F259465-F53B-48A4-8853-9E7CAAEEA458}" presName="text2" presStyleLbl="fgAcc2" presStyleIdx="0" presStyleCnt="5" custScaleX="207235" custScaleY="209274" custLinFactNeighborY="-9105">
        <dgm:presLayoutVars>
          <dgm:chPref val="3"/>
        </dgm:presLayoutVars>
      </dgm:prSet>
      <dgm:spPr/>
    </dgm:pt>
    <dgm:pt modelId="{10856D67-E883-4FBB-A51F-5A3140C9FDF2}" type="pres">
      <dgm:prSet presAssocID="{9F259465-F53B-48A4-8853-9E7CAAEEA458}" presName="hierChild3" presStyleCnt="0"/>
      <dgm:spPr/>
    </dgm:pt>
    <dgm:pt modelId="{7B272A9B-3294-475B-AB42-BF010B5BFB97}" type="pres">
      <dgm:prSet presAssocID="{1DAB1736-D2D9-4656-9568-A60E640275E1}" presName="Name10" presStyleLbl="parChTrans1D2" presStyleIdx="1" presStyleCnt="5"/>
      <dgm:spPr/>
    </dgm:pt>
    <dgm:pt modelId="{27133CDD-1877-49A3-A4DA-9C36AAFBA4FD}" type="pres">
      <dgm:prSet presAssocID="{CCD61578-92E7-46E5-B5BD-F7DF63BFC3D1}" presName="hierRoot2" presStyleCnt="0"/>
      <dgm:spPr/>
    </dgm:pt>
    <dgm:pt modelId="{598218F2-960C-46A3-96DD-89C94FCAEB45}" type="pres">
      <dgm:prSet presAssocID="{CCD61578-92E7-46E5-B5BD-F7DF63BFC3D1}" presName="composite2" presStyleCnt="0"/>
      <dgm:spPr/>
    </dgm:pt>
    <dgm:pt modelId="{CCAC4BF4-FA1B-4CF1-85FE-BFFBCC85EA97}" type="pres">
      <dgm:prSet presAssocID="{CCD61578-92E7-46E5-B5BD-F7DF63BFC3D1}" presName="background2" presStyleLbl="node2" presStyleIdx="1" presStyleCnt="5"/>
      <dgm:spPr/>
    </dgm:pt>
    <dgm:pt modelId="{139054C6-652C-4E0B-8B40-2D6A5B6166AA}" type="pres">
      <dgm:prSet presAssocID="{CCD61578-92E7-46E5-B5BD-F7DF63BFC3D1}" presName="text2" presStyleLbl="fgAcc2" presStyleIdx="1" presStyleCnt="5" custScaleX="207224" custScaleY="211922" custLinFactNeighborY="-9105">
        <dgm:presLayoutVars>
          <dgm:chPref val="3"/>
        </dgm:presLayoutVars>
      </dgm:prSet>
      <dgm:spPr/>
    </dgm:pt>
    <dgm:pt modelId="{600856D3-5A1D-4162-8A97-A9DF61921EA6}" type="pres">
      <dgm:prSet presAssocID="{CCD61578-92E7-46E5-B5BD-F7DF63BFC3D1}" presName="hierChild3" presStyleCnt="0"/>
      <dgm:spPr/>
    </dgm:pt>
    <dgm:pt modelId="{7846B610-8531-4202-BDF0-1F96661949A2}" type="pres">
      <dgm:prSet presAssocID="{F183A407-A2BB-4AD2-AF6E-CCBF59C87E84}" presName="Name10" presStyleLbl="parChTrans1D2" presStyleIdx="2" presStyleCnt="5"/>
      <dgm:spPr/>
    </dgm:pt>
    <dgm:pt modelId="{31EB7B63-FAF1-455E-AAA9-BCD99CA645FA}" type="pres">
      <dgm:prSet presAssocID="{8059D094-88FE-4EBE-AE98-6C2A71A58283}" presName="hierRoot2" presStyleCnt="0"/>
      <dgm:spPr/>
    </dgm:pt>
    <dgm:pt modelId="{22E175E0-8324-4777-85EA-94902667C5E2}" type="pres">
      <dgm:prSet presAssocID="{8059D094-88FE-4EBE-AE98-6C2A71A58283}" presName="composite2" presStyleCnt="0"/>
      <dgm:spPr/>
    </dgm:pt>
    <dgm:pt modelId="{403494EC-8933-4C11-A3BD-E011F01C7FF5}" type="pres">
      <dgm:prSet presAssocID="{8059D094-88FE-4EBE-AE98-6C2A71A58283}" presName="background2" presStyleLbl="node2" presStyleIdx="2" presStyleCnt="5"/>
      <dgm:spPr/>
    </dgm:pt>
    <dgm:pt modelId="{0E1CD7CD-F923-4843-802A-27743C518D27}" type="pres">
      <dgm:prSet presAssocID="{8059D094-88FE-4EBE-AE98-6C2A71A58283}" presName="text2" presStyleLbl="fgAcc2" presStyleIdx="2" presStyleCnt="5" custScaleX="135156" custScaleY="220850" custLinFactNeighborX="4689" custLinFactNeighborY="-9105">
        <dgm:presLayoutVars>
          <dgm:chPref val="3"/>
        </dgm:presLayoutVars>
      </dgm:prSet>
      <dgm:spPr/>
    </dgm:pt>
    <dgm:pt modelId="{F6B22BC9-3454-4D46-A821-F8A7B7160B7E}" type="pres">
      <dgm:prSet presAssocID="{8059D094-88FE-4EBE-AE98-6C2A71A58283}" presName="hierChild3" presStyleCnt="0"/>
      <dgm:spPr/>
    </dgm:pt>
    <dgm:pt modelId="{3500F193-C383-40A1-8308-896A8F48A306}" type="pres">
      <dgm:prSet presAssocID="{802A9FD4-47AC-4678-BB27-717830BEB2C3}" presName="Name10" presStyleLbl="parChTrans1D2" presStyleIdx="3" presStyleCnt="5"/>
      <dgm:spPr/>
    </dgm:pt>
    <dgm:pt modelId="{1CA4067D-F843-41EB-8042-B56EB8D06ED2}" type="pres">
      <dgm:prSet presAssocID="{BAB1A1E2-8B41-43CD-951F-0D230E04E1BD}" presName="hierRoot2" presStyleCnt="0"/>
      <dgm:spPr/>
    </dgm:pt>
    <dgm:pt modelId="{7A00438E-3C26-4816-8BCA-E86B6C13A9C3}" type="pres">
      <dgm:prSet presAssocID="{BAB1A1E2-8B41-43CD-951F-0D230E04E1BD}" presName="composite2" presStyleCnt="0"/>
      <dgm:spPr/>
    </dgm:pt>
    <dgm:pt modelId="{6DDC651E-233F-4714-863B-FD7135F0A47D}" type="pres">
      <dgm:prSet presAssocID="{BAB1A1E2-8B41-43CD-951F-0D230E04E1BD}" presName="background2" presStyleLbl="node2" presStyleIdx="3" presStyleCnt="5"/>
      <dgm:spPr/>
    </dgm:pt>
    <dgm:pt modelId="{952FCB9D-B50C-4D32-B3D8-8B5C76F8CD93}" type="pres">
      <dgm:prSet presAssocID="{BAB1A1E2-8B41-43CD-951F-0D230E04E1BD}" presName="text2" presStyleLbl="fgAcc2" presStyleIdx="3" presStyleCnt="5" custScaleX="160989" custScaleY="233306" custLinFactNeighborX="-6406" custLinFactNeighborY="-9105">
        <dgm:presLayoutVars>
          <dgm:chPref val="3"/>
        </dgm:presLayoutVars>
      </dgm:prSet>
      <dgm:spPr/>
    </dgm:pt>
    <dgm:pt modelId="{CDFF7D8D-686A-48EA-A5B1-4BABB45D12A7}" type="pres">
      <dgm:prSet presAssocID="{BAB1A1E2-8B41-43CD-951F-0D230E04E1BD}" presName="hierChild3" presStyleCnt="0"/>
      <dgm:spPr/>
    </dgm:pt>
    <dgm:pt modelId="{E280CBDE-6187-40CE-A3CC-CC86C6AAB705}" type="pres">
      <dgm:prSet presAssocID="{FECEB3F8-41DF-41A5-9A33-FBF63CCE2E59}" presName="Name10" presStyleLbl="parChTrans1D2" presStyleIdx="4" presStyleCnt="5"/>
      <dgm:spPr/>
    </dgm:pt>
    <dgm:pt modelId="{19135971-755D-45B1-9B17-4D93FB3A2C96}" type="pres">
      <dgm:prSet presAssocID="{F8210196-01CE-4AF0-A58B-C0B42A6777F2}" presName="hierRoot2" presStyleCnt="0"/>
      <dgm:spPr/>
    </dgm:pt>
    <dgm:pt modelId="{2D1A71C7-B968-44D5-A517-46BAD9B49B22}" type="pres">
      <dgm:prSet presAssocID="{F8210196-01CE-4AF0-A58B-C0B42A6777F2}" presName="composite2" presStyleCnt="0"/>
      <dgm:spPr/>
    </dgm:pt>
    <dgm:pt modelId="{C70C46AD-55C7-470B-9B5C-1556A1E2A520}" type="pres">
      <dgm:prSet presAssocID="{F8210196-01CE-4AF0-A58B-C0B42A6777F2}" presName="background2" presStyleLbl="node2" presStyleIdx="4" presStyleCnt="5"/>
      <dgm:spPr/>
    </dgm:pt>
    <dgm:pt modelId="{3C488F83-FBCF-4DE8-A6DF-C48E5B031DA3}" type="pres">
      <dgm:prSet presAssocID="{F8210196-01CE-4AF0-A58B-C0B42A6777F2}" presName="text2" presStyleLbl="fgAcc2" presStyleIdx="4" presStyleCnt="5" custScaleX="143169" custScaleY="245762" custLinFactNeighborY="-9105">
        <dgm:presLayoutVars>
          <dgm:chPref val="3"/>
        </dgm:presLayoutVars>
      </dgm:prSet>
      <dgm:spPr/>
    </dgm:pt>
    <dgm:pt modelId="{3D1A6E10-578F-47CC-99DC-8FACD9547930}" type="pres">
      <dgm:prSet presAssocID="{F8210196-01CE-4AF0-A58B-C0B42A6777F2}" presName="hierChild3" presStyleCnt="0"/>
      <dgm:spPr/>
    </dgm:pt>
  </dgm:ptLst>
  <dgm:cxnLst>
    <dgm:cxn modelId="{DC6FA104-8AA9-4B78-ADE4-6B085252B73A}" srcId="{15D1FAD9-EDEB-49EF-A319-BE1C22D5D500}" destId="{F8210196-01CE-4AF0-A58B-C0B42A6777F2}" srcOrd="4" destOrd="0" parTransId="{FECEB3F8-41DF-41A5-9A33-FBF63CCE2E59}" sibTransId="{D13A7BBA-664C-49F9-AAE9-81AACE62F861}"/>
    <dgm:cxn modelId="{764EA909-700E-412D-AA3C-132183E2C4FD}" type="presOf" srcId="{BAB1A1E2-8B41-43CD-951F-0D230E04E1BD}" destId="{952FCB9D-B50C-4D32-B3D8-8B5C76F8CD93}" srcOrd="0" destOrd="0" presId="urn:microsoft.com/office/officeart/2005/8/layout/hierarchy1"/>
    <dgm:cxn modelId="{659A810C-4B2E-453D-B781-0BF5CFAD5A00}" type="presOf" srcId="{15D1FAD9-EDEB-49EF-A319-BE1C22D5D500}" destId="{C02653B1-3A3A-4502-B3A2-F5FA4296ABC4}" srcOrd="0" destOrd="0" presId="urn:microsoft.com/office/officeart/2005/8/layout/hierarchy1"/>
    <dgm:cxn modelId="{8EE3B413-3EB7-4AA5-9C58-8CEFBA67EED6}" srcId="{E142FA50-344C-467B-8F79-92C89B0E375A}" destId="{15D1FAD9-EDEB-49EF-A319-BE1C22D5D500}" srcOrd="0" destOrd="0" parTransId="{12B5DCBB-4B02-45F7-B47F-1309C3AB151C}" sibTransId="{9F3CAF58-C4D7-405D-AC16-0FB89CD99321}"/>
    <dgm:cxn modelId="{7ACCA723-EE52-4AB2-955C-CB8B1FACC2DC}" srcId="{15D1FAD9-EDEB-49EF-A319-BE1C22D5D500}" destId="{CCD61578-92E7-46E5-B5BD-F7DF63BFC3D1}" srcOrd="1" destOrd="0" parTransId="{1DAB1736-D2D9-4656-9568-A60E640275E1}" sibTransId="{3B6588E8-893B-4E60-9AEA-B067D03ECEB5}"/>
    <dgm:cxn modelId="{FC073525-6C2D-4EC2-8E15-CECF7B77D3BF}" type="presOf" srcId="{9F259465-F53B-48A4-8853-9E7CAAEEA458}" destId="{6A4197EF-D841-47B5-8645-D48B3F9BD928}" srcOrd="0" destOrd="0" presId="urn:microsoft.com/office/officeart/2005/8/layout/hierarchy1"/>
    <dgm:cxn modelId="{4CB35D2D-1279-4FD0-AED1-3DF5C84DCF87}" type="presOf" srcId="{FECEB3F8-41DF-41A5-9A33-FBF63CCE2E59}" destId="{E280CBDE-6187-40CE-A3CC-CC86C6AAB705}" srcOrd="0" destOrd="0" presId="urn:microsoft.com/office/officeart/2005/8/layout/hierarchy1"/>
    <dgm:cxn modelId="{0E1F074B-55E7-403A-A83C-96AC0F613769}" srcId="{15D1FAD9-EDEB-49EF-A319-BE1C22D5D500}" destId="{8059D094-88FE-4EBE-AE98-6C2A71A58283}" srcOrd="2" destOrd="0" parTransId="{F183A407-A2BB-4AD2-AF6E-CCBF59C87E84}" sibTransId="{8D794298-4CD6-42B6-911C-D4C00E72674D}"/>
    <dgm:cxn modelId="{7EB9FE5A-0B9C-4706-BB59-F3F2794F64CA}" type="presOf" srcId="{8059D094-88FE-4EBE-AE98-6C2A71A58283}" destId="{0E1CD7CD-F923-4843-802A-27743C518D27}" srcOrd="0" destOrd="0" presId="urn:microsoft.com/office/officeart/2005/8/layout/hierarchy1"/>
    <dgm:cxn modelId="{87009A98-6116-4E73-8EFC-016365B03CDD}" type="presOf" srcId="{E142FA50-344C-467B-8F79-92C89B0E375A}" destId="{4D813CA2-4D85-4D40-A348-44C7FEDEDDBA}" srcOrd="0" destOrd="0" presId="urn:microsoft.com/office/officeart/2005/8/layout/hierarchy1"/>
    <dgm:cxn modelId="{0046229F-4B82-4DA9-A657-484AD2BF20B8}" type="presOf" srcId="{F8210196-01CE-4AF0-A58B-C0B42A6777F2}" destId="{3C488F83-FBCF-4DE8-A6DF-C48E5B031DA3}" srcOrd="0" destOrd="0" presId="urn:microsoft.com/office/officeart/2005/8/layout/hierarchy1"/>
    <dgm:cxn modelId="{B5E023A6-D91A-4446-BBBD-3CB21E114913}" type="presOf" srcId="{CCD61578-92E7-46E5-B5BD-F7DF63BFC3D1}" destId="{139054C6-652C-4E0B-8B40-2D6A5B6166AA}" srcOrd="0" destOrd="0" presId="urn:microsoft.com/office/officeart/2005/8/layout/hierarchy1"/>
    <dgm:cxn modelId="{6F2A33D9-9BD4-4728-9971-BC36EAB78457}" type="presOf" srcId="{033E9263-F169-4E3D-A195-08DB417FE614}" destId="{ED82656D-6741-448A-9E17-4A7BE31B59AE}" srcOrd="0" destOrd="0" presId="urn:microsoft.com/office/officeart/2005/8/layout/hierarchy1"/>
    <dgm:cxn modelId="{924599DC-DA8A-4844-A612-968A961DCD50}" type="presOf" srcId="{F183A407-A2BB-4AD2-AF6E-CCBF59C87E84}" destId="{7846B610-8531-4202-BDF0-1F96661949A2}" srcOrd="0" destOrd="0" presId="urn:microsoft.com/office/officeart/2005/8/layout/hierarchy1"/>
    <dgm:cxn modelId="{505906EA-B2C2-49C9-B7ED-4ED53BE444E2}" type="presOf" srcId="{1DAB1736-D2D9-4656-9568-A60E640275E1}" destId="{7B272A9B-3294-475B-AB42-BF010B5BFB97}" srcOrd="0" destOrd="0" presId="urn:microsoft.com/office/officeart/2005/8/layout/hierarchy1"/>
    <dgm:cxn modelId="{658E46EA-4732-46E5-989E-E00E37222105}" srcId="{15D1FAD9-EDEB-49EF-A319-BE1C22D5D500}" destId="{BAB1A1E2-8B41-43CD-951F-0D230E04E1BD}" srcOrd="3" destOrd="0" parTransId="{802A9FD4-47AC-4678-BB27-717830BEB2C3}" sibTransId="{D9DE7BEF-F36D-432C-A3A4-8B8ED212576F}"/>
    <dgm:cxn modelId="{F2602BF1-7858-4C0C-A012-F16D76CCF398}" srcId="{15D1FAD9-EDEB-49EF-A319-BE1C22D5D500}" destId="{9F259465-F53B-48A4-8853-9E7CAAEEA458}" srcOrd="0" destOrd="0" parTransId="{033E9263-F169-4E3D-A195-08DB417FE614}" sibTransId="{876CD0F9-4D32-4417-819D-F5A720E30B0F}"/>
    <dgm:cxn modelId="{95DE5EFE-CC61-404D-8BC5-1D650CA6344C}" type="presOf" srcId="{802A9FD4-47AC-4678-BB27-717830BEB2C3}" destId="{3500F193-C383-40A1-8308-896A8F48A306}" srcOrd="0" destOrd="0" presId="urn:microsoft.com/office/officeart/2005/8/layout/hierarchy1"/>
    <dgm:cxn modelId="{9633C8A7-D008-4113-B2D5-5DB2FEFD3AC1}" type="presParOf" srcId="{4D813CA2-4D85-4D40-A348-44C7FEDEDDBA}" destId="{3BEE6FDB-EE5B-4118-88CF-C24E9C430E2C}" srcOrd="0" destOrd="0" presId="urn:microsoft.com/office/officeart/2005/8/layout/hierarchy1"/>
    <dgm:cxn modelId="{B402726A-341B-46C0-847C-233C6992C2A9}" type="presParOf" srcId="{3BEE6FDB-EE5B-4118-88CF-C24E9C430E2C}" destId="{FE23AC59-EF93-48F0-BE36-0F1CC819B272}" srcOrd="0" destOrd="0" presId="urn:microsoft.com/office/officeart/2005/8/layout/hierarchy1"/>
    <dgm:cxn modelId="{A03E4D48-C075-464B-9632-AEDBE60C1831}" type="presParOf" srcId="{FE23AC59-EF93-48F0-BE36-0F1CC819B272}" destId="{F664D0F6-D54D-4375-B63F-FB04A8759453}" srcOrd="0" destOrd="0" presId="urn:microsoft.com/office/officeart/2005/8/layout/hierarchy1"/>
    <dgm:cxn modelId="{196C95CE-4B6A-4B3A-8130-07840ECE1B14}" type="presParOf" srcId="{FE23AC59-EF93-48F0-BE36-0F1CC819B272}" destId="{C02653B1-3A3A-4502-B3A2-F5FA4296ABC4}" srcOrd="1" destOrd="0" presId="urn:microsoft.com/office/officeart/2005/8/layout/hierarchy1"/>
    <dgm:cxn modelId="{AD4190CE-0138-4DDD-B1F8-B2CA1D70D6DB}" type="presParOf" srcId="{3BEE6FDB-EE5B-4118-88CF-C24E9C430E2C}" destId="{8CA6087F-EF0D-4543-9750-0D7F411E8ED2}" srcOrd="1" destOrd="0" presId="urn:microsoft.com/office/officeart/2005/8/layout/hierarchy1"/>
    <dgm:cxn modelId="{A6474978-E85F-44D6-A344-7B485E72BECE}" type="presParOf" srcId="{8CA6087F-EF0D-4543-9750-0D7F411E8ED2}" destId="{ED82656D-6741-448A-9E17-4A7BE31B59AE}" srcOrd="0" destOrd="0" presId="urn:microsoft.com/office/officeart/2005/8/layout/hierarchy1"/>
    <dgm:cxn modelId="{76165990-F156-47A3-B5AE-CE795899EFCA}" type="presParOf" srcId="{8CA6087F-EF0D-4543-9750-0D7F411E8ED2}" destId="{ABB3BEEA-4221-432D-934B-65D7CBF726D0}" srcOrd="1" destOrd="0" presId="urn:microsoft.com/office/officeart/2005/8/layout/hierarchy1"/>
    <dgm:cxn modelId="{462A539C-9E94-4958-AA5A-293708E0B507}" type="presParOf" srcId="{ABB3BEEA-4221-432D-934B-65D7CBF726D0}" destId="{4BF109B4-D17E-4758-BCC3-66DF8C777A02}" srcOrd="0" destOrd="0" presId="urn:microsoft.com/office/officeart/2005/8/layout/hierarchy1"/>
    <dgm:cxn modelId="{9588BF6A-37DA-40DF-B247-02FEE72E16A0}" type="presParOf" srcId="{4BF109B4-D17E-4758-BCC3-66DF8C777A02}" destId="{583C88C8-9294-4EF6-AF1E-036B3E99D532}" srcOrd="0" destOrd="0" presId="urn:microsoft.com/office/officeart/2005/8/layout/hierarchy1"/>
    <dgm:cxn modelId="{39340EFF-EA67-45F4-9462-D0027A044EE1}" type="presParOf" srcId="{4BF109B4-D17E-4758-BCC3-66DF8C777A02}" destId="{6A4197EF-D841-47B5-8645-D48B3F9BD928}" srcOrd="1" destOrd="0" presId="urn:microsoft.com/office/officeart/2005/8/layout/hierarchy1"/>
    <dgm:cxn modelId="{B239D574-575D-4083-81F9-A217262DBD03}" type="presParOf" srcId="{ABB3BEEA-4221-432D-934B-65D7CBF726D0}" destId="{10856D67-E883-4FBB-A51F-5A3140C9FDF2}" srcOrd="1" destOrd="0" presId="urn:microsoft.com/office/officeart/2005/8/layout/hierarchy1"/>
    <dgm:cxn modelId="{844DD27A-3B37-42BC-826C-9DDA80B1695A}" type="presParOf" srcId="{8CA6087F-EF0D-4543-9750-0D7F411E8ED2}" destId="{7B272A9B-3294-475B-AB42-BF010B5BFB97}" srcOrd="2" destOrd="0" presId="urn:microsoft.com/office/officeart/2005/8/layout/hierarchy1"/>
    <dgm:cxn modelId="{4451E762-CC67-4432-8AC7-91674AAF765C}" type="presParOf" srcId="{8CA6087F-EF0D-4543-9750-0D7F411E8ED2}" destId="{27133CDD-1877-49A3-A4DA-9C36AAFBA4FD}" srcOrd="3" destOrd="0" presId="urn:microsoft.com/office/officeart/2005/8/layout/hierarchy1"/>
    <dgm:cxn modelId="{9039695F-B386-4488-88DD-2E33E64B039C}" type="presParOf" srcId="{27133CDD-1877-49A3-A4DA-9C36AAFBA4FD}" destId="{598218F2-960C-46A3-96DD-89C94FCAEB45}" srcOrd="0" destOrd="0" presId="urn:microsoft.com/office/officeart/2005/8/layout/hierarchy1"/>
    <dgm:cxn modelId="{4583BE4C-E336-4129-91AD-1D70F7C7851A}" type="presParOf" srcId="{598218F2-960C-46A3-96DD-89C94FCAEB45}" destId="{CCAC4BF4-FA1B-4CF1-85FE-BFFBCC85EA97}" srcOrd="0" destOrd="0" presId="urn:microsoft.com/office/officeart/2005/8/layout/hierarchy1"/>
    <dgm:cxn modelId="{912F2DBC-1894-410C-B3A1-CE66DF8CAD14}" type="presParOf" srcId="{598218F2-960C-46A3-96DD-89C94FCAEB45}" destId="{139054C6-652C-4E0B-8B40-2D6A5B6166AA}" srcOrd="1" destOrd="0" presId="urn:microsoft.com/office/officeart/2005/8/layout/hierarchy1"/>
    <dgm:cxn modelId="{8BD3D964-2E76-4C89-8DF8-2DC6348961F0}" type="presParOf" srcId="{27133CDD-1877-49A3-A4DA-9C36AAFBA4FD}" destId="{600856D3-5A1D-4162-8A97-A9DF61921EA6}" srcOrd="1" destOrd="0" presId="urn:microsoft.com/office/officeart/2005/8/layout/hierarchy1"/>
    <dgm:cxn modelId="{720FA7CA-5A98-4179-8220-BB12016BEF2B}" type="presParOf" srcId="{8CA6087F-EF0D-4543-9750-0D7F411E8ED2}" destId="{7846B610-8531-4202-BDF0-1F96661949A2}" srcOrd="4" destOrd="0" presId="urn:microsoft.com/office/officeart/2005/8/layout/hierarchy1"/>
    <dgm:cxn modelId="{63ADA088-C243-4E07-968B-31358B55D0B9}" type="presParOf" srcId="{8CA6087F-EF0D-4543-9750-0D7F411E8ED2}" destId="{31EB7B63-FAF1-455E-AAA9-BCD99CA645FA}" srcOrd="5" destOrd="0" presId="urn:microsoft.com/office/officeart/2005/8/layout/hierarchy1"/>
    <dgm:cxn modelId="{FF327FCB-0FB1-4FCC-8FF4-D665CF0CD36C}" type="presParOf" srcId="{31EB7B63-FAF1-455E-AAA9-BCD99CA645FA}" destId="{22E175E0-8324-4777-85EA-94902667C5E2}" srcOrd="0" destOrd="0" presId="urn:microsoft.com/office/officeart/2005/8/layout/hierarchy1"/>
    <dgm:cxn modelId="{EEFF2E8E-0E69-40C0-BDBB-3E015EB07071}" type="presParOf" srcId="{22E175E0-8324-4777-85EA-94902667C5E2}" destId="{403494EC-8933-4C11-A3BD-E011F01C7FF5}" srcOrd="0" destOrd="0" presId="urn:microsoft.com/office/officeart/2005/8/layout/hierarchy1"/>
    <dgm:cxn modelId="{B62E8531-DE6B-4BB7-A680-0ECF042E01A9}" type="presParOf" srcId="{22E175E0-8324-4777-85EA-94902667C5E2}" destId="{0E1CD7CD-F923-4843-802A-27743C518D27}" srcOrd="1" destOrd="0" presId="urn:microsoft.com/office/officeart/2005/8/layout/hierarchy1"/>
    <dgm:cxn modelId="{33253711-09A3-4DA7-B651-E7C27C5D7CB3}" type="presParOf" srcId="{31EB7B63-FAF1-455E-AAA9-BCD99CA645FA}" destId="{F6B22BC9-3454-4D46-A821-F8A7B7160B7E}" srcOrd="1" destOrd="0" presId="urn:microsoft.com/office/officeart/2005/8/layout/hierarchy1"/>
    <dgm:cxn modelId="{C65FAF13-CFA8-4B8F-BF6E-DA214B08F2A7}" type="presParOf" srcId="{8CA6087F-EF0D-4543-9750-0D7F411E8ED2}" destId="{3500F193-C383-40A1-8308-896A8F48A306}" srcOrd="6" destOrd="0" presId="urn:microsoft.com/office/officeart/2005/8/layout/hierarchy1"/>
    <dgm:cxn modelId="{2347A385-4010-4163-ABE4-03BC866F6E9C}" type="presParOf" srcId="{8CA6087F-EF0D-4543-9750-0D7F411E8ED2}" destId="{1CA4067D-F843-41EB-8042-B56EB8D06ED2}" srcOrd="7" destOrd="0" presId="urn:microsoft.com/office/officeart/2005/8/layout/hierarchy1"/>
    <dgm:cxn modelId="{86FD0906-A583-46C5-A9D6-907891C481CE}" type="presParOf" srcId="{1CA4067D-F843-41EB-8042-B56EB8D06ED2}" destId="{7A00438E-3C26-4816-8BCA-E86B6C13A9C3}" srcOrd="0" destOrd="0" presId="urn:microsoft.com/office/officeart/2005/8/layout/hierarchy1"/>
    <dgm:cxn modelId="{8403AD38-DDB3-43FE-A5FB-4B5D664ACA7D}" type="presParOf" srcId="{7A00438E-3C26-4816-8BCA-E86B6C13A9C3}" destId="{6DDC651E-233F-4714-863B-FD7135F0A47D}" srcOrd="0" destOrd="0" presId="urn:microsoft.com/office/officeart/2005/8/layout/hierarchy1"/>
    <dgm:cxn modelId="{3731B9E3-FE99-4350-9BAB-7362D8DC36E7}" type="presParOf" srcId="{7A00438E-3C26-4816-8BCA-E86B6C13A9C3}" destId="{952FCB9D-B50C-4D32-B3D8-8B5C76F8CD93}" srcOrd="1" destOrd="0" presId="urn:microsoft.com/office/officeart/2005/8/layout/hierarchy1"/>
    <dgm:cxn modelId="{977C722F-7A16-47DD-8F44-6FB8AA26DF5A}" type="presParOf" srcId="{1CA4067D-F843-41EB-8042-B56EB8D06ED2}" destId="{CDFF7D8D-686A-48EA-A5B1-4BABB45D12A7}" srcOrd="1" destOrd="0" presId="urn:microsoft.com/office/officeart/2005/8/layout/hierarchy1"/>
    <dgm:cxn modelId="{D6558E77-4171-4914-9FFA-01C0CA008D23}" type="presParOf" srcId="{8CA6087F-EF0D-4543-9750-0D7F411E8ED2}" destId="{E280CBDE-6187-40CE-A3CC-CC86C6AAB705}" srcOrd="8" destOrd="0" presId="urn:microsoft.com/office/officeart/2005/8/layout/hierarchy1"/>
    <dgm:cxn modelId="{817FE133-266E-44FB-BB4D-367F17C84ABC}" type="presParOf" srcId="{8CA6087F-EF0D-4543-9750-0D7F411E8ED2}" destId="{19135971-755D-45B1-9B17-4D93FB3A2C96}" srcOrd="9" destOrd="0" presId="urn:microsoft.com/office/officeart/2005/8/layout/hierarchy1"/>
    <dgm:cxn modelId="{696F27C1-B34F-429A-A6AE-413AB9B4ECBD}" type="presParOf" srcId="{19135971-755D-45B1-9B17-4D93FB3A2C96}" destId="{2D1A71C7-B968-44D5-A517-46BAD9B49B22}" srcOrd="0" destOrd="0" presId="urn:microsoft.com/office/officeart/2005/8/layout/hierarchy1"/>
    <dgm:cxn modelId="{E831EC3E-7A54-455C-B308-4CDAF22DFAC6}" type="presParOf" srcId="{2D1A71C7-B968-44D5-A517-46BAD9B49B22}" destId="{C70C46AD-55C7-470B-9B5C-1556A1E2A520}" srcOrd="0" destOrd="0" presId="urn:microsoft.com/office/officeart/2005/8/layout/hierarchy1"/>
    <dgm:cxn modelId="{507F5D75-7323-4E19-B7BC-09A31D2D7B93}" type="presParOf" srcId="{2D1A71C7-B968-44D5-A517-46BAD9B49B22}" destId="{3C488F83-FBCF-4DE8-A6DF-C48E5B031DA3}" srcOrd="1" destOrd="0" presId="urn:microsoft.com/office/officeart/2005/8/layout/hierarchy1"/>
    <dgm:cxn modelId="{71800AD6-241B-4F82-A38F-18DA2083EF40}" type="presParOf" srcId="{19135971-755D-45B1-9B17-4D93FB3A2C96}" destId="{3D1A6E10-578F-47CC-99DC-8FACD954793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142FA50-344C-467B-8F79-92C89B0E375A}"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n-IN"/>
        </a:p>
      </dgm:t>
    </dgm:pt>
    <dgm:pt modelId="{15D1FAD9-EDEB-49EF-A319-BE1C22D5D500}">
      <dgm:prSet phldrT="[Text]" custT="1"/>
      <dgm:spPr/>
      <dgm:t>
        <a:bodyPr/>
        <a:lstStyle/>
        <a:p>
          <a:r>
            <a:rPr lang="en-US" sz="2000" dirty="0">
              <a:latin typeface="Tw Cen MT" panose="020B0602020104020603" pitchFamily="34" charset="0"/>
              <a:ea typeface="Cambria Math" panose="02040503050406030204" pitchFamily="18" charset="0"/>
            </a:rPr>
            <a:t>Use of input tax credit</a:t>
          </a:r>
          <a:endParaRPr lang="en-IN" sz="2000" dirty="0">
            <a:latin typeface="Tw Cen MT" panose="020B0602020104020603" pitchFamily="34" charset="0"/>
          </a:endParaRPr>
        </a:p>
      </dgm:t>
    </dgm:pt>
    <dgm:pt modelId="{12B5DCBB-4B02-45F7-B47F-1309C3AB151C}" type="parTrans" cxnId="{8EE3B413-3EB7-4AA5-9C58-8CEFBA67EED6}">
      <dgm:prSet/>
      <dgm:spPr/>
      <dgm:t>
        <a:bodyPr/>
        <a:lstStyle/>
        <a:p>
          <a:endParaRPr lang="en-IN" sz="2000">
            <a:latin typeface="Tw Cen MT" panose="020B0602020104020603" pitchFamily="34" charset="0"/>
          </a:endParaRPr>
        </a:p>
      </dgm:t>
    </dgm:pt>
    <dgm:pt modelId="{9F3CAF58-C4D7-405D-AC16-0FB89CD99321}" type="sibTrans" cxnId="{8EE3B413-3EB7-4AA5-9C58-8CEFBA67EED6}">
      <dgm:prSet/>
      <dgm:spPr/>
      <dgm:t>
        <a:bodyPr/>
        <a:lstStyle/>
        <a:p>
          <a:endParaRPr lang="en-IN" sz="2000">
            <a:latin typeface="Tw Cen MT" panose="020B0602020104020603" pitchFamily="34" charset="0"/>
          </a:endParaRPr>
        </a:p>
      </dgm:t>
    </dgm:pt>
    <dgm:pt modelId="{9F259465-F53B-48A4-8853-9E7CAAEEA458}">
      <dgm:prSet phldrT="[Text]" custT="1"/>
      <dgm:spPr/>
      <dgm:t>
        <a:bodyPr/>
        <a:lstStyle/>
        <a:p>
          <a:r>
            <a:rPr lang="en-US" sz="2000" dirty="0">
              <a:latin typeface="Tw Cen MT" panose="020B0602020104020603" pitchFamily="34" charset="0"/>
              <a:ea typeface="Cambria Math" panose="02040503050406030204" pitchFamily="18" charset="0"/>
            </a:rPr>
            <a:t>For Business   purposes</a:t>
          </a:r>
          <a:endParaRPr lang="en-IN" sz="2000" dirty="0">
            <a:latin typeface="Tw Cen MT" panose="020B0602020104020603" pitchFamily="34" charset="0"/>
          </a:endParaRPr>
        </a:p>
      </dgm:t>
    </dgm:pt>
    <dgm:pt modelId="{033E9263-F169-4E3D-A195-08DB417FE614}" type="parTrans" cxnId="{F2602BF1-7858-4C0C-A012-F16D76CCF398}">
      <dgm:prSet custT="1"/>
      <dgm:spPr/>
      <dgm:t>
        <a:bodyPr/>
        <a:lstStyle/>
        <a:p>
          <a:endParaRPr lang="en-IN" sz="2000">
            <a:latin typeface="Tw Cen MT" panose="020B0602020104020603" pitchFamily="34" charset="0"/>
          </a:endParaRPr>
        </a:p>
      </dgm:t>
    </dgm:pt>
    <dgm:pt modelId="{876CD0F9-4D32-4417-819D-F5A720E30B0F}" type="sibTrans" cxnId="{F2602BF1-7858-4C0C-A012-F16D76CCF398}">
      <dgm:prSet/>
      <dgm:spPr/>
      <dgm:t>
        <a:bodyPr/>
        <a:lstStyle/>
        <a:p>
          <a:endParaRPr lang="en-IN" sz="2000">
            <a:latin typeface="Tw Cen MT" panose="020B0602020104020603" pitchFamily="34" charset="0"/>
          </a:endParaRPr>
        </a:p>
      </dgm:t>
    </dgm:pt>
    <dgm:pt modelId="{CCD61578-92E7-46E5-B5BD-F7DF63BFC3D1}">
      <dgm:prSet phldrT="[Text]" custT="1"/>
      <dgm:spPr/>
      <dgm:t>
        <a:bodyPr/>
        <a:lstStyle/>
        <a:p>
          <a:r>
            <a:rPr lang="en-US" sz="2000" dirty="0">
              <a:latin typeface="Tw Cen MT" panose="020B0602020104020603" pitchFamily="34" charset="0"/>
              <a:ea typeface="Cambria Math" panose="02040503050406030204" pitchFamily="18" charset="0"/>
            </a:rPr>
            <a:t>For Other Purposes</a:t>
          </a:r>
          <a:endParaRPr lang="en-IN" sz="2000" dirty="0">
            <a:latin typeface="Tw Cen MT" panose="020B0602020104020603" pitchFamily="34" charset="0"/>
          </a:endParaRPr>
        </a:p>
      </dgm:t>
    </dgm:pt>
    <dgm:pt modelId="{1DAB1736-D2D9-4656-9568-A60E640275E1}" type="parTrans" cxnId="{7ACCA723-EE52-4AB2-955C-CB8B1FACC2DC}">
      <dgm:prSet custT="1"/>
      <dgm:spPr/>
      <dgm:t>
        <a:bodyPr/>
        <a:lstStyle/>
        <a:p>
          <a:endParaRPr lang="en-IN" sz="2000">
            <a:latin typeface="Tw Cen MT" panose="020B0602020104020603" pitchFamily="34" charset="0"/>
          </a:endParaRPr>
        </a:p>
      </dgm:t>
    </dgm:pt>
    <dgm:pt modelId="{3B6588E8-893B-4E60-9AEA-B067D03ECEB5}" type="sibTrans" cxnId="{7ACCA723-EE52-4AB2-955C-CB8B1FACC2DC}">
      <dgm:prSet/>
      <dgm:spPr/>
      <dgm:t>
        <a:bodyPr/>
        <a:lstStyle/>
        <a:p>
          <a:endParaRPr lang="en-IN" sz="2000">
            <a:latin typeface="Tw Cen MT" panose="020B0602020104020603" pitchFamily="34" charset="0"/>
          </a:endParaRPr>
        </a:p>
      </dgm:t>
    </dgm:pt>
    <dgm:pt modelId="{CC7D6854-4EA5-4916-A94D-30C895FAAD86}">
      <dgm:prSet custT="1"/>
      <dgm:spPr/>
      <dgm:t>
        <a:bodyPr/>
        <a:lstStyle/>
        <a:p>
          <a:r>
            <a:rPr lang="en-IN" sz="2000" dirty="0">
              <a:latin typeface="Tw Cen MT" panose="020B0602020104020603" pitchFamily="34" charset="0"/>
            </a:rPr>
            <a:t>ITC Available</a:t>
          </a:r>
        </a:p>
      </dgm:t>
    </dgm:pt>
    <dgm:pt modelId="{FBF20774-3F44-4F46-8E38-ACDDB3477802}" type="parTrans" cxnId="{B90EB0F7-08BB-42A2-91C8-72CD52037325}">
      <dgm:prSet custT="1"/>
      <dgm:spPr/>
      <dgm:t>
        <a:bodyPr/>
        <a:lstStyle/>
        <a:p>
          <a:endParaRPr lang="en-IN" sz="2000">
            <a:latin typeface="Tw Cen MT" panose="020B0602020104020603" pitchFamily="34" charset="0"/>
          </a:endParaRPr>
        </a:p>
      </dgm:t>
    </dgm:pt>
    <dgm:pt modelId="{C1AB0365-A502-4D49-B88A-75192E48B33C}" type="sibTrans" cxnId="{B90EB0F7-08BB-42A2-91C8-72CD52037325}">
      <dgm:prSet/>
      <dgm:spPr/>
      <dgm:t>
        <a:bodyPr/>
        <a:lstStyle/>
        <a:p>
          <a:endParaRPr lang="en-IN" sz="2000">
            <a:latin typeface="Tw Cen MT" panose="020B0602020104020603" pitchFamily="34" charset="0"/>
          </a:endParaRPr>
        </a:p>
      </dgm:t>
    </dgm:pt>
    <dgm:pt modelId="{E0C77A46-98F4-4616-9DC8-FE3D10B1F044}">
      <dgm:prSet custT="1"/>
      <dgm:spPr/>
      <dgm:t>
        <a:bodyPr/>
        <a:lstStyle/>
        <a:p>
          <a:r>
            <a:rPr lang="en-IN" sz="2000" dirty="0">
              <a:latin typeface="Tw Cen MT" panose="020B0602020104020603" pitchFamily="34" charset="0"/>
            </a:rPr>
            <a:t>ITC </a:t>
          </a:r>
          <a:r>
            <a:rPr lang="en-IN" sz="2000" b="1" u="sng" dirty="0">
              <a:latin typeface="Tw Cen MT" panose="020B0602020104020603" pitchFamily="34" charset="0"/>
            </a:rPr>
            <a:t>not</a:t>
          </a:r>
          <a:r>
            <a:rPr lang="en-IN" sz="2000" dirty="0">
              <a:latin typeface="Tw Cen MT" panose="020B0602020104020603" pitchFamily="34" charset="0"/>
            </a:rPr>
            <a:t> Available</a:t>
          </a:r>
        </a:p>
      </dgm:t>
    </dgm:pt>
    <dgm:pt modelId="{67164C0F-6283-4C40-B34F-B539D03CF48C}" type="parTrans" cxnId="{CB0EDDC4-6817-4510-9DC0-4CABA507125D}">
      <dgm:prSet custT="1"/>
      <dgm:spPr/>
      <dgm:t>
        <a:bodyPr/>
        <a:lstStyle/>
        <a:p>
          <a:endParaRPr lang="en-IN" sz="2000">
            <a:latin typeface="Tw Cen MT" panose="020B0602020104020603" pitchFamily="34" charset="0"/>
          </a:endParaRPr>
        </a:p>
      </dgm:t>
    </dgm:pt>
    <dgm:pt modelId="{CB61475F-65D6-4E60-8208-0159FE8805DB}" type="sibTrans" cxnId="{CB0EDDC4-6817-4510-9DC0-4CABA507125D}">
      <dgm:prSet/>
      <dgm:spPr/>
      <dgm:t>
        <a:bodyPr/>
        <a:lstStyle/>
        <a:p>
          <a:endParaRPr lang="en-IN" sz="2000">
            <a:latin typeface="Tw Cen MT" panose="020B0602020104020603" pitchFamily="34" charset="0"/>
          </a:endParaRPr>
        </a:p>
      </dgm:t>
    </dgm:pt>
    <dgm:pt modelId="{FE8A032B-AC53-460B-A046-0AE16ADEF602}" type="pres">
      <dgm:prSet presAssocID="{E142FA50-344C-467B-8F79-92C89B0E375A}" presName="diagram" presStyleCnt="0">
        <dgm:presLayoutVars>
          <dgm:chPref val="1"/>
          <dgm:dir/>
          <dgm:animOne val="branch"/>
          <dgm:animLvl val="lvl"/>
          <dgm:resizeHandles val="exact"/>
        </dgm:presLayoutVars>
      </dgm:prSet>
      <dgm:spPr/>
    </dgm:pt>
    <dgm:pt modelId="{73D5215D-39A7-4F69-ACA1-631AFA7928BE}" type="pres">
      <dgm:prSet presAssocID="{15D1FAD9-EDEB-49EF-A319-BE1C22D5D500}" presName="root1" presStyleCnt="0"/>
      <dgm:spPr/>
    </dgm:pt>
    <dgm:pt modelId="{EC73EC2C-A3BE-4875-AFDB-05176370BDBC}" type="pres">
      <dgm:prSet presAssocID="{15D1FAD9-EDEB-49EF-A319-BE1C22D5D500}" presName="LevelOneTextNode" presStyleLbl="node0" presStyleIdx="0" presStyleCnt="1" custAng="0" custScaleX="98206" custScaleY="115224">
        <dgm:presLayoutVars>
          <dgm:chPref val="3"/>
        </dgm:presLayoutVars>
      </dgm:prSet>
      <dgm:spPr/>
    </dgm:pt>
    <dgm:pt modelId="{86CCE596-F749-4E6C-B731-2B4AE67A09A9}" type="pres">
      <dgm:prSet presAssocID="{15D1FAD9-EDEB-49EF-A319-BE1C22D5D500}" presName="level2hierChild" presStyleCnt="0"/>
      <dgm:spPr/>
    </dgm:pt>
    <dgm:pt modelId="{2A39A5AA-B407-404D-885A-80B7523CE745}" type="pres">
      <dgm:prSet presAssocID="{033E9263-F169-4E3D-A195-08DB417FE614}" presName="conn2-1" presStyleLbl="parChTrans1D2" presStyleIdx="0" presStyleCnt="2"/>
      <dgm:spPr/>
    </dgm:pt>
    <dgm:pt modelId="{333310DA-2FE5-482F-8B3B-B3CEA3563F4C}" type="pres">
      <dgm:prSet presAssocID="{033E9263-F169-4E3D-A195-08DB417FE614}" presName="connTx" presStyleLbl="parChTrans1D2" presStyleIdx="0" presStyleCnt="2"/>
      <dgm:spPr/>
    </dgm:pt>
    <dgm:pt modelId="{E0A4540A-423D-4D04-A015-C39DA208531A}" type="pres">
      <dgm:prSet presAssocID="{9F259465-F53B-48A4-8853-9E7CAAEEA458}" presName="root2" presStyleCnt="0"/>
      <dgm:spPr/>
    </dgm:pt>
    <dgm:pt modelId="{2AF3E9C7-0A48-4048-81FF-086306A93023}" type="pres">
      <dgm:prSet presAssocID="{9F259465-F53B-48A4-8853-9E7CAAEEA458}" presName="LevelTwoTextNode" presStyleLbl="node2" presStyleIdx="0" presStyleCnt="2">
        <dgm:presLayoutVars>
          <dgm:chPref val="3"/>
        </dgm:presLayoutVars>
      </dgm:prSet>
      <dgm:spPr/>
    </dgm:pt>
    <dgm:pt modelId="{B0779B85-541D-42EE-BF61-CB35B04CC958}" type="pres">
      <dgm:prSet presAssocID="{9F259465-F53B-48A4-8853-9E7CAAEEA458}" presName="level3hierChild" presStyleCnt="0"/>
      <dgm:spPr/>
    </dgm:pt>
    <dgm:pt modelId="{3148AD9F-A7F1-4C4D-B890-14C03ED61BAF}" type="pres">
      <dgm:prSet presAssocID="{FBF20774-3F44-4F46-8E38-ACDDB3477802}" presName="conn2-1" presStyleLbl="parChTrans1D3" presStyleIdx="0" presStyleCnt="2"/>
      <dgm:spPr/>
    </dgm:pt>
    <dgm:pt modelId="{A456AB0E-6028-4725-A61E-82B44165B0DF}" type="pres">
      <dgm:prSet presAssocID="{FBF20774-3F44-4F46-8E38-ACDDB3477802}" presName="connTx" presStyleLbl="parChTrans1D3" presStyleIdx="0" presStyleCnt="2"/>
      <dgm:spPr/>
    </dgm:pt>
    <dgm:pt modelId="{63C521E3-276D-4269-90CA-2900776BBC02}" type="pres">
      <dgm:prSet presAssocID="{CC7D6854-4EA5-4916-A94D-30C895FAAD86}" presName="root2" presStyleCnt="0"/>
      <dgm:spPr/>
    </dgm:pt>
    <dgm:pt modelId="{92D93933-9C9A-4C64-95F1-1C8AB8F6E300}" type="pres">
      <dgm:prSet presAssocID="{CC7D6854-4EA5-4916-A94D-30C895FAAD86}" presName="LevelTwoTextNode" presStyleLbl="node3" presStyleIdx="0" presStyleCnt="2">
        <dgm:presLayoutVars>
          <dgm:chPref val="3"/>
        </dgm:presLayoutVars>
      </dgm:prSet>
      <dgm:spPr/>
    </dgm:pt>
    <dgm:pt modelId="{71F8FB00-9AEF-4F97-87C2-099B519283FB}" type="pres">
      <dgm:prSet presAssocID="{CC7D6854-4EA5-4916-A94D-30C895FAAD86}" presName="level3hierChild" presStyleCnt="0"/>
      <dgm:spPr/>
    </dgm:pt>
    <dgm:pt modelId="{7AA762C7-A3B6-4106-802E-9C073CBC887D}" type="pres">
      <dgm:prSet presAssocID="{1DAB1736-D2D9-4656-9568-A60E640275E1}" presName="conn2-1" presStyleLbl="parChTrans1D2" presStyleIdx="1" presStyleCnt="2"/>
      <dgm:spPr/>
    </dgm:pt>
    <dgm:pt modelId="{A91B697E-F78A-41E8-8FCE-542D962C0FF2}" type="pres">
      <dgm:prSet presAssocID="{1DAB1736-D2D9-4656-9568-A60E640275E1}" presName="connTx" presStyleLbl="parChTrans1D2" presStyleIdx="1" presStyleCnt="2"/>
      <dgm:spPr/>
    </dgm:pt>
    <dgm:pt modelId="{0B1BD3D2-FC62-4CEC-B333-99E686EFBCD2}" type="pres">
      <dgm:prSet presAssocID="{CCD61578-92E7-46E5-B5BD-F7DF63BFC3D1}" presName="root2" presStyleCnt="0"/>
      <dgm:spPr/>
    </dgm:pt>
    <dgm:pt modelId="{8E190C61-DE9C-456E-877F-F7931D45FC1B}" type="pres">
      <dgm:prSet presAssocID="{CCD61578-92E7-46E5-B5BD-F7DF63BFC3D1}" presName="LevelTwoTextNode" presStyleLbl="node2" presStyleIdx="1" presStyleCnt="2">
        <dgm:presLayoutVars>
          <dgm:chPref val="3"/>
        </dgm:presLayoutVars>
      </dgm:prSet>
      <dgm:spPr/>
    </dgm:pt>
    <dgm:pt modelId="{9C074E0F-4BE5-4887-8011-DFB6EB52AB5B}" type="pres">
      <dgm:prSet presAssocID="{CCD61578-92E7-46E5-B5BD-F7DF63BFC3D1}" presName="level3hierChild" presStyleCnt="0"/>
      <dgm:spPr/>
    </dgm:pt>
    <dgm:pt modelId="{4D2806DD-3B6D-4733-AC61-F3E3A4EE9BE2}" type="pres">
      <dgm:prSet presAssocID="{67164C0F-6283-4C40-B34F-B539D03CF48C}" presName="conn2-1" presStyleLbl="parChTrans1D3" presStyleIdx="1" presStyleCnt="2"/>
      <dgm:spPr/>
    </dgm:pt>
    <dgm:pt modelId="{1A0B1A2B-ED0E-48B9-A038-BE9D08A38010}" type="pres">
      <dgm:prSet presAssocID="{67164C0F-6283-4C40-B34F-B539D03CF48C}" presName="connTx" presStyleLbl="parChTrans1D3" presStyleIdx="1" presStyleCnt="2"/>
      <dgm:spPr/>
    </dgm:pt>
    <dgm:pt modelId="{47594868-69B7-458D-B7FF-6A91561973C2}" type="pres">
      <dgm:prSet presAssocID="{E0C77A46-98F4-4616-9DC8-FE3D10B1F044}" presName="root2" presStyleCnt="0"/>
      <dgm:spPr/>
    </dgm:pt>
    <dgm:pt modelId="{D7FC95F6-1EB6-464D-8037-47FE7B3EB56F}" type="pres">
      <dgm:prSet presAssocID="{E0C77A46-98F4-4616-9DC8-FE3D10B1F044}" presName="LevelTwoTextNode" presStyleLbl="node3" presStyleIdx="1" presStyleCnt="2">
        <dgm:presLayoutVars>
          <dgm:chPref val="3"/>
        </dgm:presLayoutVars>
      </dgm:prSet>
      <dgm:spPr/>
    </dgm:pt>
    <dgm:pt modelId="{1B3D00AC-005C-4929-9458-7C5F2B36A268}" type="pres">
      <dgm:prSet presAssocID="{E0C77A46-98F4-4616-9DC8-FE3D10B1F044}" presName="level3hierChild" presStyleCnt="0"/>
      <dgm:spPr/>
    </dgm:pt>
  </dgm:ptLst>
  <dgm:cxnLst>
    <dgm:cxn modelId="{8EE3B413-3EB7-4AA5-9C58-8CEFBA67EED6}" srcId="{E142FA50-344C-467B-8F79-92C89B0E375A}" destId="{15D1FAD9-EDEB-49EF-A319-BE1C22D5D500}" srcOrd="0" destOrd="0" parTransId="{12B5DCBB-4B02-45F7-B47F-1309C3AB151C}" sibTransId="{9F3CAF58-C4D7-405D-AC16-0FB89CD99321}"/>
    <dgm:cxn modelId="{8A69F722-697C-4908-87D8-EBD018FCA9CB}" type="presOf" srcId="{CCD61578-92E7-46E5-B5BD-F7DF63BFC3D1}" destId="{8E190C61-DE9C-456E-877F-F7931D45FC1B}" srcOrd="0" destOrd="0" presId="urn:microsoft.com/office/officeart/2005/8/layout/hierarchy2"/>
    <dgm:cxn modelId="{7ACCA723-EE52-4AB2-955C-CB8B1FACC2DC}" srcId="{15D1FAD9-EDEB-49EF-A319-BE1C22D5D500}" destId="{CCD61578-92E7-46E5-B5BD-F7DF63BFC3D1}" srcOrd="1" destOrd="0" parTransId="{1DAB1736-D2D9-4656-9568-A60E640275E1}" sibTransId="{3B6588E8-893B-4E60-9AEA-B067D03ECEB5}"/>
    <dgm:cxn modelId="{9837C065-1F4D-4BDF-92E4-1ED77F7BF7EB}" type="presOf" srcId="{1DAB1736-D2D9-4656-9568-A60E640275E1}" destId="{7AA762C7-A3B6-4106-802E-9C073CBC887D}" srcOrd="0" destOrd="0" presId="urn:microsoft.com/office/officeart/2005/8/layout/hierarchy2"/>
    <dgm:cxn modelId="{497BD26B-A166-4446-835A-D705C8336B25}" type="presOf" srcId="{CC7D6854-4EA5-4916-A94D-30C895FAAD86}" destId="{92D93933-9C9A-4C64-95F1-1C8AB8F6E300}" srcOrd="0" destOrd="0" presId="urn:microsoft.com/office/officeart/2005/8/layout/hierarchy2"/>
    <dgm:cxn modelId="{835AD84C-63F0-4809-A913-F8E0B034D054}" type="presOf" srcId="{9F259465-F53B-48A4-8853-9E7CAAEEA458}" destId="{2AF3E9C7-0A48-4048-81FF-086306A93023}" srcOrd="0" destOrd="0" presId="urn:microsoft.com/office/officeart/2005/8/layout/hierarchy2"/>
    <dgm:cxn modelId="{40B6EC4F-97E2-405C-86B6-4561ED5C78F7}" type="presOf" srcId="{033E9263-F169-4E3D-A195-08DB417FE614}" destId="{2A39A5AA-B407-404D-885A-80B7523CE745}" srcOrd="0" destOrd="0" presId="urn:microsoft.com/office/officeart/2005/8/layout/hierarchy2"/>
    <dgm:cxn modelId="{4D8E6773-44AB-4724-B6A8-DEA55124A4D0}" type="presOf" srcId="{15D1FAD9-EDEB-49EF-A319-BE1C22D5D500}" destId="{EC73EC2C-A3BE-4875-AFDB-05176370BDBC}" srcOrd="0" destOrd="0" presId="urn:microsoft.com/office/officeart/2005/8/layout/hierarchy2"/>
    <dgm:cxn modelId="{FDE80E7C-0AFC-4464-8019-8A47BFDECD26}" type="presOf" srcId="{033E9263-F169-4E3D-A195-08DB417FE614}" destId="{333310DA-2FE5-482F-8B3B-B3CEA3563F4C}" srcOrd="1" destOrd="0" presId="urn:microsoft.com/office/officeart/2005/8/layout/hierarchy2"/>
    <dgm:cxn modelId="{328D0581-FC96-410F-8C36-3ED9BEF65362}" type="presOf" srcId="{67164C0F-6283-4C40-B34F-B539D03CF48C}" destId="{4D2806DD-3B6D-4733-AC61-F3E3A4EE9BE2}" srcOrd="0" destOrd="0" presId="urn:microsoft.com/office/officeart/2005/8/layout/hierarchy2"/>
    <dgm:cxn modelId="{45159D81-8443-450E-B35B-14CB410C6CC8}" type="presOf" srcId="{67164C0F-6283-4C40-B34F-B539D03CF48C}" destId="{1A0B1A2B-ED0E-48B9-A038-BE9D08A38010}" srcOrd="1" destOrd="0" presId="urn:microsoft.com/office/officeart/2005/8/layout/hierarchy2"/>
    <dgm:cxn modelId="{075640B6-E5EF-442D-BBDE-DD2F6EF8A4DC}" type="presOf" srcId="{E0C77A46-98F4-4616-9DC8-FE3D10B1F044}" destId="{D7FC95F6-1EB6-464D-8037-47FE7B3EB56F}" srcOrd="0" destOrd="0" presId="urn:microsoft.com/office/officeart/2005/8/layout/hierarchy2"/>
    <dgm:cxn modelId="{CB0EDDC4-6817-4510-9DC0-4CABA507125D}" srcId="{CCD61578-92E7-46E5-B5BD-F7DF63BFC3D1}" destId="{E0C77A46-98F4-4616-9DC8-FE3D10B1F044}" srcOrd="0" destOrd="0" parTransId="{67164C0F-6283-4C40-B34F-B539D03CF48C}" sibTransId="{CB61475F-65D6-4E60-8208-0159FE8805DB}"/>
    <dgm:cxn modelId="{86B95EC9-EEB6-44E2-9888-0E89D3212342}" type="presOf" srcId="{E142FA50-344C-467B-8F79-92C89B0E375A}" destId="{FE8A032B-AC53-460B-A046-0AE16ADEF602}" srcOrd="0" destOrd="0" presId="urn:microsoft.com/office/officeart/2005/8/layout/hierarchy2"/>
    <dgm:cxn modelId="{F57876D6-E065-473A-8600-30B20B9B7F22}" type="presOf" srcId="{1DAB1736-D2D9-4656-9568-A60E640275E1}" destId="{A91B697E-F78A-41E8-8FCE-542D962C0FF2}" srcOrd="1" destOrd="0" presId="urn:microsoft.com/office/officeart/2005/8/layout/hierarchy2"/>
    <dgm:cxn modelId="{210239D7-68B2-4B39-9B7F-AA6C39634421}" type="presOf" srcId="{FBF20774-3F44-4F46-8E38-ACDDB3477802}" destId="{A456AB0E-6028-4725-A61E-82B44165B0DF}" srcOrd="1" destOrd="0" presId="urn:microsoft.com/office/officeart/2005/8/layout/hierarchy2"/>
    <dgm:cxn modelId="{E46D18DD-096D-4495-AE12-D5AC60089144}" type="presOf" srcId="{FBF20774-3F44-4F46-8E38-ACDDB3477802}" destId="{3148AD9F-A7F1-4C4D-B890-14C03ED61BAF}" srcOrd="0" destOrd="0" presId="urn:microsoft.com/office/officeart/2005/8/layout/hierarchy2"/>
    <dgm:cxn modelId="{F2602BF1-7858-4C0C-A012-F16D76CCF398}" srcId="{15D1FAD9-EDEB-49EF-A319-BE1C22D5D500}" destId="{9F259465-F53B-48A4-8853-9E7CAAEEA458}" srcOrd="0" destOrd="0" parTransId="{033E9263-F169-4E3D-A195-08DB417FE614}" sibTransId="{876CD0F9-4D32-4417-819D-F5A720E30B0F}"/>
    <dgm:cxn modelId="{B90EB0F7-08BB-42A2-91C8-72CD52037325}" srcId="{9F259465-F53B-48A4-8853-9E7CAAEEA458}" destId="{CC7D6854-4EA5-4916-A94D-30C895FAAD86}" srcOrd="0" destOrd="0" parTransId="{FBF20774-3F44-4F46-8E38-ACDDB3477802}" sibTransId="{C1AB0365-A502-4D49-B88A-75192E48B33C}"/>
    <dgm:cxn modelId="{E10923A4-BE0A-40FF-A327-540BA22AD8C8}" type="presParOf" srcId="{FE8A032B-AC53-460B-A046-0AE16ADEF602}" destId="{73D5215D-39A7-4F69-ACA1-631AFA7928BE}" srcOrd="0" destOrd="0" presId="urn:microsoft.com/office/officeart/2005/8/layout/hierarchy2"/>
    <dgm:cxn modelId="{5EE820D3-AB16-4718-B861-AE46E986F821}" type="presParOf" srcId="{73D5215D-39A7-4F69-ACA1-631AFA7928BE}" destId="{EC73EC2C-A3BE-4875-AFDB-05176370BDBC}" srcOrd="0" destOrd="0" presId="urn:microsoft.com/office/officeart/2005/8/layout/hierarchy2"/>
    <dgm:cxn modelId="{25924477-D8D7-4C3E-AC03-AE78C3D91E4B}" type="presParOf" srcId="{73D5215D-39A7-4F69-ACA1-631AFA7928BE}" destId="{86CCE596-F749-4E6C-B731-2B4AE67A09A9}" srcOrd="1" destOrd="0" presId="urn:microsoft.com/office/officeart/2005/8/layout/hierarchy2"/>
    <dgm:cxn modelId="{0575FFC3-FD51-418F-A23B-120D1676D64E}" type="presParOf" srcId="{86CCE596-F749-4E6C-B731-2B4AE67A09A9}" destId="{2A39A5AA-B407-404D-885A-80B7523CE745}" srcOrd="0" destOrd="0" presId="urn:microsoft.com/office/officeart/2005/8/layout/hierarchy2"/>
    <dgm:cxn modelId="{B995219E-C389-4478-8802-90C8EE4CFFF2}" type="presParOf" srcId="{2A39A5AA-B407-404D-885A-80B7523CE745}" destId="{333310DA-2FE5-482F-8B3B-B3CEA3563F4C}" srcOrd="0" destOrd="0" presId="urn:microsoft.com/office/officeart/2005/8/layout/hierarchy2"/>
    <dgm:cxn modelId="{5EFDF092-2334-4BBF-960E-FBD509ACBA56}" type="presParOf" srcId="{86CCE596-F749-4E6C-B731-2B4AE67A09A9}" destId="{E0A4540A-423D-4D04-A015-C39DA208531A}" srcOrd="1" destOrd="0" presId="urn:microsoft.com/office/officeart/2005/8/layout/hierarchy2"/>
    <dgm:cxn modelId="{51C02A0C-4FB7-406A-885D-8505093938C6}" type="presParOf" srcId="{E0A4540A-423D-4D04-A015-C39DA208531A}" destId="{2AF3E9C7-0A48-4048-81FF-086306A93023}" srcOrd="0" destOrd="0" presId="urn:microsoft.com/office/officeart/2005/8/layout/hierarchy2"/>
    <dgm:cxn modelId="{9F5D4C46-CEC5-4382-B7ED-8678C3A5FD75}" type="presParOf" srcId="{E0A4540A-423D-4D04-A015-C39DA208531A}" destId="{B0779B85-541D-42EE-BF61-CB35B04CC958}" srcOrd="1" destOrd="0" presId="urn:microsoft.com/office/officeart/2005/8/layout/hierarchy2"/>
    <dgm:cxn modelId="{ABE8BA13-618C-4E3E-AE3A-E567A3BCB075}" type="presParOf" srcId="{B0779B85-541D-42EE-BF61-CB35B04CC958}" destId="{3148AD9F-A7F1-4C4D-B890-14C03ED61BAF}" srcOrd="0" destOrd="0" presId="urn:microsoft.com/office/officeart/2005/8/layout/hierarchy2"/>
    <dgm:cxn modelId="{0E02F38C-2D1B-46AF-8ED5-6C774526CFA5}" type="presParOf" srcId="{3148AD9F-A7F1-4C4D-B890-14C03ED61BAF}" destId="{A456AB0E-6028-4725-A61E-82B44165B0DF}" srcOrd="0" destOrd="0" presId="urn:microsoft.com/office/officeart/2005/8/layout/hierarchy2"/>
    <dgm:cxn modelId="{092802F0-90D0-46DA-9652-B11AF4843C5C}" type="presParOf" srcId="{B0779B85-541D-42EE-BF61-CB35B04CC958}" destId="{63C521E3-276D-4269-90CA-2900776BBC02}" srcOrd="1" destOrd="0" presId="urn:microsoft.com/office/officeart/2005/8/layout/hierarchy2"/>
    <dgm:cxn modelId="{F3C14DF9-4524-4BF4-8A76-EADAF55B0F33}" type="presParOf" srcId="{63C521E3-276D-4269-90CA-2900776BBC02}" destId="{92D93933-9C9A-4C64-95F1-1C8AB8F6E300}" srcOrd="0" destOrd="0" presId="urn:microsoft.com/office/officeart/2005/8/layout/hierarchy2"/>
    <dgm:cxn modelId="{88853956-13F9-43BA-950F-D9999B3C1A3E}" type="presParOf" srcId="{63C521E3-276D-4269-90CA-2900776BBC02}" destId="{71F8FB00-9AEF-4F97-87C2-099B519283FB}" srcOrd="1" destOrd="0" presId="urn:microsoft.com/office/officeart/2005/8/layout/hierarchy2"/>
    <dgm:cxn modelId="{5E842D19-0B46-425B-9D4A-558530318FA7}" type="presParOf" srcId="{86CCE596-F749-4E6C-B731-2B4AE67A09A9}" destId="{7AA762C7-A3B6-4106-802E-9C073CBC887D}" srcOrd="2" destOrd="0" presId="urn:microsoft.com/office/officeart/2005/8/layout/hierarchy2"/>
    <dgm:cxn modelId="{2B9875DE-2C31-443D-9CC9-CF3B44A0C4C7}" type="presParOf" srcId="{7AA762C7-A3B6-4106-802E-9C073CBC887D}" destId="{A91B697E-F78A-41E8-8FCE-542D962C0FF2}" srcOrd="0" destOrd="0" presId="urn:microsoft.com/office/officeart/2005/8/layout/hierarchy2"/>
    <dgm:cxn modelId="{A907B3AB-5EDB-4766-B79C-BFF01273F051}" type="presParOf" srcId="{86CCE596-F749-4E6C-B731-2B4AE67A09A9}" destId="{0B1BD3D2-FC62-4CEC-B333-99E686EFBCD2}" srcOrd="3" destOrd="0" presId="urn:microsoft.com/office/officeart/2005/8/layout/hierarchy2"/>
    <dgm:cxn modelId="{4C16EF4A-1C85-4515-AEBD-B1A18047EB28}" type="presParOf" srcId="{0B1BD3D2-FC62-4CEC-B333-99E686EFBCD2}" destId="{8E190C61-DE9C-456E-877F-F7931D45FC1B}" srcOrd="0" destOrd="0" presId="urn:microsoft.com/office/officeart/2005/8/layout/hierarchy2"/>
    <dgm:cxn modelId="{F415C851-15A7-47DE-B9D5-8C4A6D5BCDF6}" type="presParOf" srcId="{0B1BD3D2-FC62-4CEC-B333-99E686EFBCD2}" destId="{9C074E0F-4BE5-4887-8011-DFB6EB52AB5B}" srcOrd="1" destOrd="0" presId="urn:microsoft.com/office/officeart/2005/8/layout/hierarchy2"/>
    <dgm:cxn modelId="{F2EA9DD0-6279-4176-8115-E777568EF6B0}" type="presParOf" srcId="{9C074E0F-4BE5-4887-8011-DFB6EB52AB5B}" destId="{4D2806DD-3B6D-4733-AC61-F3E3A4EE9BE2}" srcOrd="0" destOrd="0" presId="urn:microsoft.com/office/officeart/2005/8/layout/hierarchy2"/>
    <dgm:cxn modelId="{F4319402-D7C0-4996-8E5C-DA3E3E0FDE60}" type="presParOf" srcId="{4D2806DD-3B6D-4733-AC61-F3E3A4EE9BE2}" destId="{1A0B1A2B-ED0E-48B9-A038-BE9D08A38010}" srcOrd="0" destOrd="0" presId="urn:microsoft.com/office/officeart/2005/8/layout/hierarchy2"/>
    <dgm:cxn modelId="{31765097-B29E-4047-A499-27AEF88002D2}" type="presParOf" srcId="{9C074E0F-4BE5-4887-8011-DFB6EB52AB5B}" destId="{47594868-69B7-458D-B7FF-6A91561973C2}" srcOrd="1" destOrd="0" presId="urn:microsoft.com/office/officeart/2005/8/layout/hierarchy2"/>
    <dgm:cxn modelId="{C8959EF7-5623-4433-BF26-A875C3B3C7E9}" type="presParOf" srcId="{47594868-69B7-458D-B7FF-6A91561973C2}" destId="{D7FC95F6-1EB6-464D-8037-47FE7B3EB56F}" srcOrd="0" destOrd="0" presId="urn:microsoft.com/office/officeart/2005/8/layout/hierarchy2"/>
    <dgm:cxn modelId="{FA43C287-E924-48CD-AD92-4919CBFDC6C9}" type="presParOf" srcId="{47594868-69B7-458D-B7FF-6A91561973C2}" destId="{1B3D00AC-005C-4929-9458-7C5F2B36A26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142FA50-344C-467B-8F79-92C89B0E375A}" type="doc">
      <dgm:prSet loTypeId="urn:microsoft.com/office/officeart/2005/8/layout/hierarchy1" loCatId="hierarchy" qsTypeId="urn:microsoft.com/office/officeart/2005/8/quickstyle/simple4" qsCatId="simple" csTypeId="urn:microsoft.com/office/officeart/2005/8/colors/accent0_2" csCatId="mainScheme" phldr="1"/>
      <dgm:spPr/>
      <dgm:t>
        <a:bodyPr/>
        <a:lstStyle/>
        <a:p>
          <a:endParaRPr lang="en-IN"/>
        </a:p>
      </dgm:t>
    </dgm:pt>
    <dgm:pt modelId="{9F259465-F53B-48A4-8853-9E7CAAEEA458}">
      <dgm:prSet phldrT="[Text]" custT="1"/>
      <dgm:spPr/>
      <dgm:t>
        <a:bodyPr/>
        <a:lstStyle/>
        <a:p>
          <a:r>
            <a:rPr lang="en-US" sz="1800" dirty="0">
              <a:latin typeface="+mj-lt"/>
              <a:ea typeface="Cambria Math" panose="02040503050406030204" pitchFamily="18" charset="0"/>
            </a:rPr>
            <a:t>Taxable Supplies</a:t>
          </a:r>
          <a:endParaRPr lang="en-IN" sz="1800" dirty="0">
            <a:latin typeface="+mj-lt"/>
          </a:endParaRPr>
        </a:p>
      </dgm:t>
    </dgm:pt>
    <dgm:pt modelId="{033E9263-F169-4E3D-A195-08DB417FE614}" type="parTrans" cxnId="{F2602BF1-7858-4C0C-A012-F16D76CCF398}">
      <dgm:prSet/>
      <dgm:spPr/>
      <dgm:t>
        <a:bodyPr/>
        <a:lstStyle/>
        <a:p>
          <a:endParaRPr lang="en-IN" sz="1800">
            <a:latin typeface="+mj-lt"/>
          </a:endParaRPr>
        </a:p>
      </dgm:t>
    </dgm:pt>
    <dgm:pt modelId="{876CD0F9-4D32-4417-819D-F5A720E30B0F}" type="sibTrans" cxnId="{F2602BF1-7858-4C0C-A012-F16D76CCF398}">
      <dgm:prSet/>
      <dgm:spPr/>
      <dgm:t>
        <a:bodyPr/>
        <a:lstStyle/>
        <a:p>
          <a:endParaRPr lang="en-IN" sz="1800">
            <a:latin typeface="+mj-lt"/>
          </a:endParaRPr>
        </a:p>
      </dgm:t>
    </dgm:pt>
    <dgm:pt modelId="{CCD61578-92E7-46E5-B5BD-F7DF63BFC3D1}">
      <dgm:prSet phldrT="[Text]" custT="1"/>
      <dgm:spPr/>
      <dgm:t>
        <a:bodyPr/>
        <a:lstStyle/>
        <a:p>
          <a:r>
            <a:rPr lang="en-US" sz="1800" dirty="0">
              <a:latin typeface="+mj-lt"/>
              <a:ea typeface="Cambria Math" panose="02040503050406030204" pitchFamily="18" charset="0"/>
            </a:rPr>
            <a:t>Zero-rated Supplies</a:t>
          </a:r>
          <a:endParaRPr lang="en-IN" sz="1800" dirty="0">
            <a:latin typeface="+mj-lt"/>
          </a:endParaRPr>
        </a:p>
      </dgm:t>
    </dgm:pt>
    <dgm:pt modelId="{1DAB1736-D2D9-4656-9568-A60E640275E1}" type="parTrans" cxnId="{7ACCA723-EE52-4AB2-955C-CB8B1FACC2DC}">
      <dgm:prSet/>
      <dgm:spPr/>
      <dgm:t>
        <a:bodyPr/>
        <a:lstStyle/>
        <a:p>
          <a:endParaRPr lang="en-IN" sz="1800">
            <a:latin typeface="+mj-lt"/>
          </a:endParaRPr>
        </a:p>
      </dgm:t>
    </dgm:pt>
    <dgm:pt modelId="{3B6588E8-893B-4E60-9AEA-B067D03ECEB5}" type="sibTrans" cxnId="{7ACCA723-EE52-4AB2-955C-CB8B1FACC2DC}">
      <dgm:prSet/>
      <dgm:spPr/>
      <dgm:t>
        <a:bodyPr/>
        <a:lstStyle/>
        <a:p>
          <a:endParaRPr lang="en-IN" sz="1800">
            <a:latin typeface="+mj-lt"/>
          </a:endParaRPr>
        </a:p>
      </dgm:t>
    </dgm:pt>
    <dgm:pt modelId="{8059D094-88FE-4EBE-AE98-6C2A71A58283}">
      <dgm:prSet custT="1"/>
      <dgm:spPr/>
      <dgm:t>
        <a:bodyPr/>
        <a:lstStyle/>
        <a:p>
          <a:r>
            <a:rPr lang="en-US" sz="1800" dirty="0">
              <a:latin typeface="+mj-lt"/>
              <a:ea typeface="Cambria Math" panose="02040503050406030204" pitchFamily="18" charset="0"/>
            </a:rPr>
            <a:t>Non-taxable Supplies</a:t>
          </a:r>
          <a:endParaRPr lang="en-IN" sz="1800" dirty="0">
            <a:latin typeface="+mj-lt"/>
          </a:endParaRPr>
        </a:p>
      </dgm:t>
    </dgm:pt>
    <dgm:pt modelId="{F183A407-A2BB-4AD2-AF6E-CCBF59C87E84}" type="parTrans" cxnId="{0E1F074B-55E7-403A-A83C-96AC0F613769}">
      <dgm:prSet/>
      <dgm:spPr/>
      <dgm:t>
        <a:bodyPr/>
        <a:lstStyle/>
        <a:p>
          <a:endParaRPr lang="en-IN" sz="1800">
            <a:latin typeface="+mj-lt"/>
          </a:endParaRPr>
        </a:p>
      </dgm:t>
    </dgm:pt>
    <dgm:pt modelId="{8D794298-4CD6-42B6-911C-D4C00E72674D}" type="sibTrans" cxnId="{0E1F074B-55E7-403A-A83C-96AC0F613769}">
      <dgm:prSet/>
      <dgm:spPr/>
      <dgm:t>
        <a:bodyPr/>
        <a:lstStyle/>
        <a:p>
          <a:endParaRPr lang="en-IN" sz="1800">
            <a:latin typeface="+mj-lt"/>
          </a:endParaRPr>
        </a:p>
      </dgm:t>
    </dgm:pt>
    <dgm:pt modelId="{BAB1A1E2-8B41-43CD-951F-0D230E04E1BD}">
      <dgm:prSet custT="1"/>
      <dgm:spPr/>
      <dgm:t>
        <a:bodyPr/>
        <a:lstStyle/>
        <a:p>
          <a:r>
            <a:rPr lang="en-US" sz="1800" dirty="0">
              <a:latin typeface="+mj-lt"/>
              <a:ea typeface="Cambria Math" panose="02040503050406030204" pitchFamily="18" charset="0"/>
            </a:rPr>
            <a:t>Exempt Supplies</a:t>
          </a:r>
          <a:endParaRPr lang="en-IN" sz="1800" dirty="0">
            <a:latin typeface="+mj-lt"/>
          </a:endParaRPr>
        </a:p>
      </dgm:t>
    </dgm:pt>
    <dgm:pt modelId="{802A9FD4-47AC-4678-BB27-717830BEB2C3}" type="parTrans" cxnId="{658E46EA-4732-46E5-989E-E00E37222105}">
      <dgm:prSet/>
      <dgm:spPr/>
      <dgm:t>
        <a:bodyPr/>
        <a:lstStyle/>
        <a:p>
          <a:endParaRPr lang="en-IN" sz="1800">
            <a:latin typeface="+mj-lt"/>
          </a:endParaRPr>
        </a:p>
      </dgm:t>
    </dgm:pt>
    <dgm:pt modelId="{D9DE7BEF-F36D-432C-A3A4-8B8ED212576F}" type="sibTrans" cxnId="{658E46EA-4732-46E5-989E-E00E37222105}">
      <dgm:prSet/>
      <dgm:spPr/>
      <dgm:t>
        <a:bodyPr/>
        <a:lstStyle/>
        <a:p>
          <a:endParaRPr lang="en-IN" sz="1800">
            <a:latin typeface="+mj-lt"/>
          </a:endParaRPr>
        </a:p>
      </dgm:t>
    </dgm:pt>
    <dgm:pt modelId="{0AE056F0-BADD-4BD1-91D1-B7178550A9BC}">
      <dgm:prSet custT="1"/>
      <dgm:spPr/>
      <dgm:t>
        <a:bodyPr/>
        <a:lstStyle/>
        <a:p>
          <a:r>
            <a:rPr lang="en-IN" sz="1800" dirty="0">
              <a:latin typeface="+mj-lt"/>
            </a:rPr>
            <a:t>ITC Available</a:t>
          </a:r>
        </a:p>
      </dgm:t>
    </dgm:pt>
    <dgm:pt modelId="{1D727268-B56A-47AE-B781-2A4F385C1728}" type="parTrans" cxnId="{495577AE-8327-4CFE-B277-624F4AADA932}">
      <dgm:prSet/>
      <dgm:spPr/>
      <dgm:t>
        <a:bodyPr/>
        <a:lstStyle/>
        <a:p>
          <a:endParaRPr lang="en-IN" sz="1800">
            <a:latin typeface="+mj-lt"/>
          </a:endParaRPr>
        </a:p>
      </dgm:t>
    </dgm:pt>
    <dgm:pt modelId="{6A96D27D-F5B2-4C29-9F05-6D5635FD5760}" type="sibTrans" cxnId="{495577AE-8327-4CFE-B277-624F4AADA932}">
      <dgm:prSet/>
      <dgm:spPr/>
      <dgm:t>
        <a:bodyPr/>
        <a:lstStyle/>
        <a:p>
          <a:endParaRPr lang="en-IN" sz="1800">
            <a:latin typeface="+mj-lt"/>
          </a:endParaRPr>
        </a:p>
      </dgm:t>
    </dgm:pt>
    <dgm:pt modelId="{64AB36AC-F789-4F37-9432-86F05883131B}">
      <dgm:prSet custT="1"/>
      <dgm:spPr/>
      <dgm:t>
        <a:bodyPr/>
        <a:lstStyle/>
        <a:p>
          <a:r>
            <a:rPr lang="en-IN" sz="1800" dirty="0">
              <a:latin typeface="+mj-lt"/>
            </a:rPr>
            <a:t>ITC </a:t>
          </a:r>
          <a:r>
            <a:rPr lang="en-IN" sz="1800" b="1" u="sng" dirty="0">
              <a:latin typeface="+mj-lt"/>
            </a:rPr>
            <a:t>not</a:t>
          </a:r>
          <a:r>
            <a:rPr lang="en-IN" sz="1800" dirty="0">
              <a:latin typeface="+mj-lt"/>
            </a:rPr>
            <a:t> available</a:t>
          </a:r>
        </a:p>
      </dgm:t>
    </dgm:pt>
    <dgm:pt modelId="{2AE97DBF-0C28-41B7-8277-1FE7BAE8487F}" type="parTrans" cxnId="{0D735AE3-674C-4732-BA93-1D4529196915}">
      <dgm:prSet/>
      <dgm:spPr/>
      <dgm:t>
        <a:bodyPr/>
        <a:lstStyle/>
        <a:p>
          <a:endParaRPr lang="en-IN" sz="1800">
            <a:latin typeface="+mj-lt"/>
          </a:endParaRPr>
        </a:p>
      </dgm:t>
    </dgm:pt>
    <dgm:pt modelId="{BE2B3FA0-1D6B-44C5-8612-A7486D168C89}" type="sibTrans" cxnId="{0D735AE3-674C-4732-BA93-1D4529196915}">
      <dgm:prSet/>
      <dgm:spPr/>
      <dgm:t>
        <a:bodyPr/>
        <a:lstStyle/>
        <a:p>
          <a:endParaRPr lang="en-IN" sz="1800">
            <a:latin typeface="+mj-lt"/>
          </a:endParaRPr>
        </a:p>
      </dgm:t>
    </dgm:pt>
    <dgm:pt modelId="{F8210196-01CE-4AF0-A58B-C0B42A6777F2}">
      <dgm:prSet custT="1"/>
      <dgm:spPr/>
      <dgm:t>
        <a:bodyPr/>
        <a:lstStyle/>
        <a:p>
          <a:r>
            <a:rPr lang="en-IN" sz="1800" dirty="0">
              <a:latin typeface="+mj-lt"/>
            </a:rPr>
            <a:t>Nil-rated Supplies</a:t>
          </a:r>
        </a:p>
      </dgm:t>
    </dgm:pt>
    <dgm:pt modelId="{FECEB3F8-41DF-41A5-9A33-FBF63CCE2E59}" type="parTrans" cxnId="{DC6FA104-8AA9-4B78-ADE4-6B085252B73A}">
      <dgm:prSet/>
      <dgm:spPr/>
      <dgm:t>
        <a:bodyPr/>
        <a:lstStyle/>
        <a:p>
          <a:endParaRPr lang="en-IN" sz="1800">
            <a:latin typeface="+mj-lt"/>
          </a:endParaRPr>
        </a:p>
      </dgm:t>
    </dgm:pt>
    <dgm:pt modelId="{D13A7BBA-664C-49F9-AAE9-81AACE62F861}" type="sibTrans" cxnId="{DC6FA104-8AA9-4B78-ADE4-6B085252B73A}">
      <dgm:prSet/>
      <dgm:spPr/>
      <dgm:t>
        <a:bodyPr/>
        <a:lstStyle/>
        <a:p>
          <a:endParaRPr lang="en-IN" sz="1800">
            <a:latin typeface="+mj-lt"/>
          </a:endParaRPr>
        </a:p>
      </dgm:t>
    </dgm:pt>
    <dgm:pt modelId="{CC7D6854-4EA5-4916-A94D-30C895FAAD86}">
      <dgm:prSet custT="1"/>
      <dgm:spPr/>
      <dgm:t>
        <a:bodyPr/>
        <a:lstStyle/>
        <a:p>
          <a:r>
            <a:rPr lang="en-IN" sz="1800" dirty="0">
              <a:latin typeface="+mj-lt"/>
            </a:rPr>
            <a:t>ITC Available</a:t>
          </a:r>
        </a:p>
      </dgm:t>
    </dgm:pt>
    <dgm:pt modelId="{C1AB0365-A502-4D49-B88A-75192E48B33C}" type="sibTrans" cxnId="{B90EB0F7-08BB-42A2-91C8-72CD52037325}">
      <dgm:prSet/>
      <dgm:spPr/>
      <dgm:t>
        <a:bodyPr/>
        <a:lstStyle/>
        <a:p>
          <a:endParaRPr lang="en-IN" sz="1800">
            <a:latin typeface="+mj-lt"/>
          </a:endParaRPr>
        </a:p>
      </dgm:t>
    </dgm:pt>
    <dgm:pt modelId="{FBF20774-3F44-4F46-8E38-ACDDB3477802}" type="parTrans" cxnId="{B90EB0F7-08BB-42A2-91C8-72CD52037325}">
      <dgm:prSet/>
      <dgm:spPr/>
      <dgm:t>
        <a:bodyPr/>
        <a:lstStyle/>
        <a:p>
          <a:endParaRPr lang="en-IN" sz="1800">
            <a:latin typeface="+mj-lt"/>
          </a:endParaRPr>
        </a:p>
      </dgm:t>
    </dgm:pt>
    <dgm:pt modelId="{B3BAA21C-4C9D-4041-9CDA-5175B5D474BE}">
      <dgm:prSet custT="1"/>
      <dgm:spPr/>
      <dgm:t>
        <a:bodyPr/>
        <a:lstStyle/>
        <a:p>
          <a:r>
            <a:rPr lang="en-IN" sz="1800" dirty="0">
              <a:latin typeface="+mj-lt"/>
            </a:rPr>
            <a:t>ITC </a:t>
          </a:r>
          <a:r>
            <a:rPr lang="en-IN" sz="1800" b="1" u="sng" dirty="0">
              <a:latin typeface="+mj-lt"/>
            </a:rPr>
            <a:t>not</a:t>
          </a:r>
          <a:r>
            <a:rPr lang="en-IN" sz="1800" dirty="0">
              <a:latin typeface="+mj-lt"/>
            </a:rPr>
            <a:t> available</a:t>
          </a:r>
        </a:p>
      </dgm:t>
    </dgm:pt>
    <dgm:pt modelId="{4429FE0D-633E-4980-A86E-96AD2BF77319}" type="parTrans" cxnId="{B04BC6BF-3FD1-49B8-9F12-EF36388FD378}">
      <dgm:prSet/>
      <dgm:spPr/>
      <dgm:t>
        <a:bodyPr/>
        <a:lstStyle/>
        <a:p>
          <a:endParaRPr lang="en-IN" sz="1800">
            <a:latin typeface="+mj-lt"/>
          </a:endParaRPr>
        </a:p>
      </dgm:t>
    </dgm:pt>
    <dgm:pt modelId="{FD11B60B-1067-431E-B1F7-C8F4531736D5}" type="sibTrans" cxnId="{B04BC6BF-3FD1-49B8-9F12-EF36388FD378}">
      <dgm:prSet/>
      <dgm:spPr/>
      <dgm:t>
        <a:bodyPr/>
        <a:lstStyle/>
        <a:p>
          <a:endParaRPr lang="en-IN" sz="1800">
            <a:latin typeface="+mj-lt"/>
          </a:endParaRPr>
        </a:p>
      </dgm:t>
    </dgm:pt>
    <dgm:pt modelId="{419E264A-A7E0-450C-B3DC-72AED7F5D589}">
      <dgm:prSet custT="1"/>
      <dgm:spPr/>
      <dgm:t>
        <a:bodyPr/>
        <a:lstStyle/>
        <a:p>
          <a:r>
            <a:rPr lang="en-IN" sz="1800" dirty="0">
              <a:latin typeface="+mj-lt"/>
            </a:rPr>
            <a:t>ITC </a:t>
          </a:r>
          <a:r>
            <a:rPr lang="en-IN" sz="1800" b="1" u="sng" dirty="0">
              <a:latin typeface="+mj-lt"/>
            </a:rPr>
            <a:t>not</a:t>
          </a:r>
          <a:r>
            <a:rPr lang="en-IN" sz="1800" dirty="0">
              <a:latin typeface="+mj-lt"/>
            </a:rPr>
            <a:t> available</a:t>
          </a:r>
        </a:p>
      </dgm:t>
    </dgm:pt>
    <dgm:pt modelId="{0F0AAB34-E33F-4626-828F-D215A70F51D9}" type="parTrans" cxnId="{1C192DC3-9E8E-48D8-82B9-534B77C82412}">
      <dgm:prSet/>
      <dgm:spPr/>
      <dgm:t>
        <a:bodyPr/>
        <a:lstStyle/>
        <a:p>
          <a:endParaRPr lang="en-IN" sz="1800">
            <a:latin typeface="+mj-lt"/>
          </a:endParaRPr>
        </a:p>
      </dgm:t>
    </dgm:pt>
    <dgm:pt modelId="{C4B6D867-758F-46F8-97AB-6889A3B55C41}" type="sibTrans" cxnId="{1C192DC3-9E8E-48D8-82B9-534B77C82412}">
      <dgm:prSet/>
      <dgm:spPr/>
      <dgm:t>
        <a:bodyPr/>
        <a:lstStyle/>
        <a:p>
          <a:endParaRPr lang="en-IN" sz="1800">
            <a:latin typeface="+mj-lt"/>
          </a:endParaRPr>
        </a:p>
      </dgm:t>
    </dgm:pt>
    <dgm:pt modelId="{15D1FAD9-EDEB-49EF-A319-BE1C22D5D500}">
      <dgm:prSet phldrT="[Text]" custT="1"/>
      <dgm:spPr/>
      <dgm:t>
        <a:bodyPr/>
        <a:lstStyle/>
        <a:p>
          <a:r>
            <a:rPr lang="en-US" sz="1800" dirty="0">
              <a:latin typeface="+mj-lt"/>
              <a:ea typeface="Cambria Math" panose="02040503050406030204" pitchFamily="18" charset="0"/>
            </a:rPr>
            <a:t>Use of input tax credit: Partly for</a:t>
          </a:r>
          <a:endParaRPr lang="en-IN" sz="1800" dirty="0">
            <a:latin typeface="+mj-lt"/>
          </a:endParaRPr>
        </a:p>
      </dgm:t>
    </dgm:pt>
    <dgm:pt modelId="{9F3CAF58-C4D7-405D-AC16-0FB89CD99321}" type="sibTrans" cxnId="{8EE3B413-3EB7-4AA5-9C58-8CEFBA67EED6}">
      <dgm:prSet/>
      <dgm:spPr/>
      <dgm:t>
        <a:bodyPr/>
        <a:lstStyle/>
        <a:p>
          <a:endParaRPr lang="en-IN" sz="1800">
            <a:latin typeface="+mj-lt"/>
          </a:endParaRPr>
        </a:p>
      </dgm:t>
    </dgm:pt>
    <dgm:pt modelId="{12B5DCBB-4B02-45F7-B47F-1309C3AB151C}" type="parTrans" cxnId="{8EE3B413-3EB7-4AA5-9C58-8CEFBA67EED6}">
      <dgm:prSet/>
      <dgm:spPr/>
      <dgm:t>
        <a:bodyPr/>
        <a:lstStyle/>
        <a:p>
          <a:endParaRPr lang="en-IN" sz="1800">
            <a:latin typeface="+mj-lt"/>
          </a:endParaRPr>
        </a:p>
      </dgm:t>
    </dgm:pt>
    <dgm:pt modelId="{4D813CA2-4D85-4D40-A348-44C7FEDEDDBA}" type="pres">
      <dgm:prSet presAssocID="{E142FA50-344C-467B-8F79-92C89B0E375A}" presName="hierChild1" presStyleCnt="0">
        <dgm:presLayoutVars>
          <dgm:chPref val="1"/>
          <dgm:dir/>
          <dgm:animOne val="branch"/>
          <dgm:animLvl val="lvl"/>
          <dgm:resizeHandles/>
        </dgm:presLayoutVars>
      </dgm:prSet>
      <dgm:spPr/>
    </dgm:pt>
    <dgm:pt modelId="{3BEE6FDB-EE5B-4118-88CF-C24E9C430E2C}" type="pres">
      <dgm:prSet presAssocID="{15D1FAD9-EDEB-49EF-A319-BE1C22D5D500}" presName="hierRoot1" presStyleCnt="0"/>
      <dgm:spPr/>
    </dgm:pt>
    <dgm:pt modelId="{FE23AC59-EF93-48F0-BE36-0F1CC819B272}" type="pres">
      <dgm:prSet presAssocID="{15D1FAD9-EDEB-49EF-A319-BE1C22D5D500}" presName="composite" presStyleCnt="0"/>
      <dgm:spPr/>
    </dgm:pt>
    <dgm:pt modelId="{F664D0F6-D54D-4375-B63F-FB04A8759453}" type="pres">
      <dgm:prSet presAssocID="{15D1FAD9-EDEB-49EF-A319-BE1C22D5D500}" presName="background" presStyleLbl="node0" presStyleIdx="0" presStyleCnt="1"/>
      <dgm:spPr>
        <a:prstGeom prst="flowChartAlternateProcess">
          <a:avLst/>
        </a:prstGeom>
      </dgm:spPr>
    </dgm:pt>
    <dgm:pt modelId="{C02653B1-3A3A-4502-B3A2-F5FA4296ABC4}" type="pres">
      <dgm:prSet presAssocID="{15D1FAD9-EDEB-49EF-A319-BE1C22D5D500}" presName="text" presStyleLbl="fgAcc0" presStyleIdx="0" presStyleCnt="1" custScaleX="246315" custScaleY="250891" custLinFactNeighborY="-12747">
        <dgm:presLayoutVars>
          <dgm:chPref val="3"/>
        </dgm:presLayoutVars>
      </dgm:prSet>
      <dgm:spPr/>
    </dgm:pt>
    <dgm:pt modelId="{8CA6087F-EF0D-4543-9750-0D7F411E8ED2}" type="pres">
      <dgm:prSet presAssocID="{15D1FAD9-EDEB-49EF-A319-BE1C22D5D500}" presName="hierChild2" presStyleCnt="0"/>
      <dgm:spPr/>
    </dgm:pt>
    <dgm:pt modelId="{ED82656D-6741-448A-9E17-4A7BE31B59AE}" type="pres">
      <dgm:prSet presAssocID="{033E9263-F169-4E3D-A195-08DB417FE614}" presName="Name10" presStyleLbl="parChTrans1D2" presStyleIdx="0" presStyleCnt="5"/>
      <dgm:spPr/>
    </dgm:pt>
    <dgm:pt modelId="{ABB3BEEA-4221-432D-934B-65D7CBF726D0}" type="pres">
      <dgm:prSet presAssocID="{9F259465-F53B-48A4-8853-9E7CAAEEA458}" presName="hierRoot2" presStyleCnt="0"/>
      <dgm:spPr/>
    </dgm:pt>
    <dgm:pt modelId="{4BF109B4-D17E-4758-BCC3-66DF8C777A02}" type="pres">
      <dgm:prSet presAssocID="{9F259465-F53B-48A4-8853-9E7CAAEEA458}" presName="composite2" presStyleCnt="0"/>
      <dgm:spPr/>
    </dgm:pt>
    <dgm:pt modelId="{583C88C8-9294-4EF6-AF1E-036B3E99D532}" type="pres">
      <dgm:prSet presAssocID="{9F259465-F53B-48A4-8853-9E7CAAEEA458}" presName="background2" presStyleLbl="node2" presStyleIdx="0" presStyleCnt="5"/>
      <dgm:spPr/>
    </dgm:pt>
    <dgm:pt modelId="{6A4197EF-D841-47B5-8645-D48B3F9BD928}" type="pres">
      <dgm:prSet presAssocID="{9F259465-F53B-48A4-8853-9E7CAAEEA458}" presName="text2" presStyleLbl="fgAcc2" presStyleIdx="0" presStyleCnt="5" custScaleX="207532" custScaleY="126980" custLinFactNeighborY="-9105">
        <dgm:presLayoutVars>
          <dgm:chPref val="3"/>
        </dgm:presLayoutVars>
      </dgm:prSet>
      <dgm:spPr/>
    </dgm:pt>
    <dgm:pt modelId="{10856D67-E883-4FBB-A51F-5A3140C9FDF2}" type="pres">
      <dgm:prSet presAssocID="{9F259465-F53B-48A4-8853-9E7CAAEEA458}" presName="hierChild3" presStyleCnt="0"/>
      <dgm:spPr/>
    </dgm:pt>
    <dgm:pt modelId="{4B2A91FC-D981-4C16-9F89-1BDAA409BF67}" type="pres">
      <dgm:prSet presAssocID="{FBF20774-3F44-4F46-8E38-ACDDB3477802}" presName="Name17" presStyleLbl="parChTrans1D3" presStyleIdx="0" presStyleCnt="5"/>
      <dgm:spPr/>
    </dgm:pt>
    <dgm:pt modelId="{CB314043-163A-4FE8-90E6-F1908808BF7F}" type="pres">
      <dgm:prSet presAssocID="{CC7D6854-4EA5-4916-A94D-30C895FAAD86}" presName="hierRoot3" presStyleCnt="0"/>
      <dgm:spPr/>
    </dgm:pt>
    <dgm:pt modelId="{90AD4245-5281-4A5A-B421-BC31B0DEBCEC}" type="pres">
      <dgm:prSet presAssocID="{CC7D6854-4EA5-4916-A94D-30C895FAAD86}" presName="composite3" presStyleCnt="0"/>
      <dgm:spPr/>
    </dgm:pt>
    <dgm:pt modelId="{39409755-6A1B-4544-8A6B-A5C958392F96}" type="pres">
      <dgm:prSet presAssocID="{CC7D6854-4EA5-4916-A94D-30C895FAAD86}" presName="background3" presStyleLbl="node3" presStyleIdx="0" presStyleCnt="5"/>
      <dgm:spPr/>
    </dgm:pt>
    <dgm:pt modelId="{500AF9EE-B174-4850-89BD-57C5D86249FB}" type="pres">
      <dgm:prSet presAssocID="{CC7D6854-4EA5-4916-A94D-30C895FAAD86}" presName="text3" presStyleLbl="fgAcc3" presStyleIdx="0" presStyleCnt="5" custScaleX="159733" custScaleY="243693" custLinFactNeighborX="25704" custLinFactNeighborY="39354">
        <dgm:presLayoutVars>
          <dgm:chPref val="3"/>
        </dgm:presLayoutVars>
      </dgm:prSet>
      <dgm:spPr/>
    </dgm:pt>
    <dgm:pt modelId="{CFE88D16-4797-4544-AC35-5AA6B40A4F45}" type="pres">
      <dgm:prSet presAssocID="{CC7D6854-4EA5-4916-A94D-30C895FAAD86}" presName="hierChild4" presStyleCnt="0"/>
      <dgm:spPr/>
    </dgm:pt>
    <dgm:pt modelId="{7B272A9B-3294-475B-AB42-BF010B5BFB97}" type="pres">
      <dgm:prSet presAssocID="{1DAB1736-D2D9-4656-9568-A60E640275E1}" presName="Name10" presStyleLbl="parChTrans1D2" presStyleIdx="1" presStyleCnt="5"/>
      <dgm:spPr/>
    </dgm:pt>
    <dgm:pt modelId="{27133CDD-1877-49A3-A4DA-9C36AAFBA4FD}" type="pres">
      <dgm:prSet presAssocID="{CCD61578-92E7-46E5-B5BD-F7DF63BFC3D1}" presName="hierRoot2" presStyleCnt="0"/>
      <dgm:spPr/>
    </dgm:pt>
    <dgm:pt modelId="{598218F2-960C-46A3-96DD-89C94FCAEB45}" type="pres">
      <dgm:prSet presAssocID="{CCD61578-92E7-46E5-B5BD-F7DF63BFC3D1}" presName="composite2" presStyleCnt="0"/>
      <dgm:spPr/>
    </dgm:pt>
    <dgm:pt modelId="{CCAC4BF4-FA1B-4CF1-85FE-BFFBCC85EA97}" type="pres">
      <dgm:prSet presAssocID="{CCD61578-92E7-46E5-B5BD-F7DF63BFC3D1}" presName="background2" presStyleLbl="node2" presStyleIdx="1" presStyleCnt="5"/>
      <dgm:spPr/>
    </dgm:pt>
    <dgm:pt modelId="{139054C6-652C-4E0B-8B40-2D6A5B6166AA}" type="pres">
      <dgm:prSet presAssocID="{CCD61578-92E7-46E5-B5BD-F7DF63BFC3D1}" presName="text2" presStyleLbl="fgAcc2" presStyleIdx="1" presStyleCnt="5" custScaleX="173420" custScaleY="150552" custLinFactNeighborY="-9105">
        <dgm:presLayoutVars>
          <dgm:chPref val="3"/>
        </dgm:presLayoutVars>
      </dgm:prSet>
      <dgm:spPr/>
    </dgm:pt>
    <dgm:pt modelId="{600856D3-5A1D-4162-8A97-A9DF61921EA6}" type="pres">
      <dgm:prSet presAssocID="{CCD61578-92E7-46E5-B5BD-F7DF63BFC3D1}" presName="hierChild3" presStyleCnt="0"/>
      <dgm:spPr/>
    </dgm:pt>
    <dgm:pt modelId="{C107D2E3-E7F8-45B8-A42A-F5BD0A505428}" type="pres">
      <dgm:prSet presAssocID="{1D727268-B56A-47AE-B781-2A4F385C1728}" presName="Name17" presStyleLbl="parChTrans1D3" presStyleIdx="1" presStyleCnt="5"/>
      <dgm:spPr/>
    </dgm:pt>
    <dgm:pt modelId="{26E61066-A6DD-41F1-9193-8A1787F1D040}" type="pres">
      <dgm:prSet presAssocID="{0AE056F0-BADD-4BD1-91D1-B7178550A9BC}" presName="hierRoot3" presStyleCnt="0"/>
      <dgm:spPr/>
    </dgm:pt>
    <dgm:pt modelId="{21A16784-450C-4240-A66B-DD5866CC1ABA}" type="pres">
      <dgm:prSet presAssocID="{0AE056F0-BADD-4BD1-91D1-B7178550A9BC}" presName="composite3" presStyleCnt="0"/>
      <dgm:spPr/>
    </dgm:pt>
    <dgm:pt modelId="{52FC3D5A-C36D-46CA-8102-8E74ED8FB258}" type="pres">
      <dgm:prSet presAssocID="{0AE056F0-BADD-4BD1-91D1-B7178550A9BC}" presName="background3" presStyleLbl="node3" presStyleIdx="1" presStyleCnt="5"/>
      <dgm:spPr/>
    </dgm:pt>
    <dgm:pt modelId="{B7E45543-3EF3-42E0-86E6-8DB095859F65}" type="pres">
      <dgm:prSet presAssocID="{0AE056F0-BADD-4BD1-91D1-B7178550A9BC}" presName="text3" presStyleLbl="fgAcc3" presStyleIdx="1" presStyleCnt="5" custScaleX="247719" custScaleY="145502" custLinFactNeighborX="33360">
        <dgm:presLayoutVars>
          <dgm:chPref val="3"/>
        </dgm:presLayoutVars>
      </dgm:prSet>
      <dgm:spPr/>
    </dgm:pt>
    <dgm:pt modelId="{006553E3-D62F-49A2-822C-A649062374BD}" type="pres">
      <dgm:prSet presAssocID="{0AE056F0-BADD-4BD1-91D1-B7178550A9BC}" presName="hierChild4" presStyleCnt="0"/>
      <dgm:spPr/>
    </dgm:pt>
    <dgm:pt modelId="{7846B610-8531-4202-BDF0-1F96661949A2}" type="pres">
      <dgm:prSet presAssocID="{F183A407-A2BB-4AD2-AF6E-CCBF59C87E84}" presName="Name10" presStyleLbl="parChTrans1D2" presStyleIdx="2" presStyleCnt="5"/>
      <dgm:spPr/>
    </dgm:pt>
    <dgm:pt modelId="{31EB7B63-FAF1-455E-AAA9-BCD99CA645FA}" type="pres">
      <dgm:prSet presAssocID="{8059D094-88FE-4EBE-AE98-6C2A71A58283}" presName="hierRoot2" presStyleCnt="0"/>
      <dgm:spPr/>
    </dgm:pt>
    <dgm:pt modelId="{22E175E0-8324-4777-85EA-94902667C5E2}" type="pres">
      <dgm:prSet presAssocID="{8059D094-88FE-4EBE-AE98-6C2A71A58283}" presName="composite2" presStyleCnt="0"/>
      <dgm:spPr/>
    </dgm:pt>
    <dgm:pt modelId="{403494EC-8933-4C11-A3BD-E011F01C7FF5}" type="pres">
      <dgm:prSet presAssocID="{8059D094-88FE-4EBE-AE98-6C2A71A58283}" presName="background2" presStyleLbl="node2" presStyleIdx="2" presStyleCnt="5"/>
      <dgm:spPr/>
    </dgm:pt>
    <dgm:pt modelId="{0E1CD7CD-F923-4843-802A-27743C518D27}" type="pres">
      <dgm:prSet presAssocID="{8059D094-88FE-4EBE-AE98-6C2A71A58283}" presName="text2" presStyleLbl="fgAcc2" presStyleIdx="2" presStyleCnt="5" custScaleX="167693" custScaleY="220850" custLinFactNeighborX="4689" custLinFactNeighborY="-9105">
        <dgm:presLayoutVars>
          <dgm:chPref val="3"/>
        </dgm:presLayoutVars>
      </dgm:prSet>
      <dgm:spPr/>
    </dgm:pt>
    <dgm:pt modelId="{F6B22BC9-3454-4D46-A821-F8A7B7160B7E}" type="pres">
      <dgm:prSet presAssocID="{8059D094-88FE-4EBE-AE98-6C2A71A58283}" presName="hierChild3" presStyleCnt="0"/>
      <dgm:spPr/>
    </dgm:pt>
    <dgm:pt modelId="{14CB6488-1EBB-4C58-A184-80DDB22204F5}" type="pres">
      <dgm:prSet presAssocID="{4429FE0D-633E-4980-A86E-96AD2BF77319}" presName="Name17" presStyleLbl="parChTrans1D3" presStyleIdx="2" presStyleCnt="5"/>
      <dgm:spPr/>
    </dgm:pt>
    <dgm:pt modelId="{B178255A-8FB8-437E-8E63-04E9692882F8}" type="pres">
      <dgm:prSet presAssocID="{B3BAA21C-4C9D-4041-9CDA-5175B5D474BE}" presName="hierRoot3" presStyleCnt="0"/>
      <dgm:spPr/>
    </dgm:pt>
    <dgm:pt modelId="{21B87868-C79A-4FF4-A10F-B496A560B432}" type="pres">
      <dgm:prSet presAssocID="{B3BAA21C-4C9D-4041-9CDA-5175B5D474BE}" presName="composite3" presStyleCnt="0"/>
      <dgm:spPr/>
    </dgm:pt>
    <dgm:pt modelId="{6FE39A4E-51C8-4FD3-9813-D06FA09D6E57}" type="pres">
      <dgm:prSet presAssocID="{B3BAA21C-4C9D-4041-9CDA-5175B5D474BE}" presName="background3" presStyleLbl="node3" presStyleIdx="2" presStyleCnt="5"/>
      <dgm:spPr/>
    </dgm:pt>
    <dgm:pt modelId="{2023960C-BAD8-43D8-B7EC-6C06A6943361}" type="pres">
      <dgm:prSet presAssocID="{B3BAA21C-4C9D-4041-9CDA-5175B5D474BE}" presName="text3" presStyleLbl="fgAcc3" presStyleIdx="2" presStyleCnt="5" custScaleX="150724" custScaleY="145135" custLinFactNeighborX="7534" custLinFactNeighborY="50239">
        <dgm:presLayoutVars>
          <dgm:chPref val="3"/>
        </dgm:presLayoutVars>
      </dgm:prSet>
      <dgm:spPr/>
    </dgm:pt>
    <dgm:pt modelId="{5A3B5F1A-2A66-4B6F-A0A3-FA5DD4529F5F}" type="pres">
      <dgm:prSet presAssocID="{B3BAA21C-4C9D-4041-9CDA-5175B5D474BE}" presName="hierChild4" presStyleCnt="0"/>
      <dgm:spPr/>
    </dgm:pt>
    <dgm:pt modelId="{3500F193-C383-40A1-8308-896A8F48A306}" type="pres">
      <dgm:prSet presAssocID="{802A9FD4-47AC-4678-BB27-717830BEB2C3}" presName="Name10" presStyleLbl="parChTrans1D2" presStyleIdx="3" presStyleCnt="5"/>
      <dgm:spPr/>
    </dgm:pt>
    <dgm:pt modelId="{1CA4067D-F843-41EB-8042-B56EB8D06ED2}" type="pres">
      <dgm:prSet presAssocID="{BAB1A1E2-8B41-43CD-951F-0D230E04E1BD}" presName="hierRoot2" presStyleCnt="0"/>
      <dgm:spPr/>
    </dgm:pt>
    <dgm:pt modelId="{7A00438E-3C26-4816-8BCA-E86B6C13A9C3}" type="pres">
      <dgm:prSet presAssocID="{BAB1A1E2-8B41-43CD-951F-0D230E04E1BD}" presName="composite2" presStyleCnt="0"/>
      <dgm:spPr/>
    </dgm:pt>
    <dgm:pt modelId="{6DDC651E-233F-4714-863B-FD7135F0A47D}" type="pres">
      <dgm:prSet presAssocID="{BAB1A1E2-8B41-43CD-951F-0D230E04E1BD}" presName="background2" presStyleLbl="node2" presStyleIdx="3" presStyleCnt="5"/>
      <dgm:spPr/>
    </dgm:pt>
    <dgm:pt modelId="{952FCB9D-B50C-4D32-B3D8-8B5C76F8CD93}" type="pres">
      <dgm:prSet presAssocID="{BAB1A1E2-8B41-43CD-951F-0D230E04E1BD}" presName="text2" presStyleLbl="fgAcc2" presStyleIdx="3" presStyleCnt="5" custScaleX="160989" custScaleY="233306" custLinFactNeighborX="-6406" custLinFactNeighborY="-9105">
        <dgm:presLayoutVars>
          <dgm:chPref val="3"/>
        </dgm:presLayoutVars>
      </dgm:prSet>
      <dgm:spPr/>
    </dgm:pt>
    <dgm:pt modelId="{CDFF7D8D-686A-48EA-A5B1-4BABB45D12A7}" type="pres">
      <dgm:prSet presAssocID="{BAB1A1E2-8B41-43CD-951F-0D230E04E1BD}" presName="hierChild3" presStyleCnt="0"/>
      <dgm:spPr/>
    </dgm:pt>
    <dgm:pt modelId="{4FE59544-F220-472F-83CF-187911947B79}" type="pres">
      <dgm:prSet presAssocID="{0F0AAB34-E33F-4626-828F-D215A70F51D9}" presName="Name17" presStyleLbl="parChTrans1D3" presStyleIdx="3" presStyleCnt="5"/>
      <dgm:spPr/>
    </dgm:pt>
    <dgm:pt modelId="{DB908A4D-5CD1-4E5A-8164-7AC9CF27C7F2}" type="pres">
      <dgm:prSet presAssocID="{419E264A-A7E0-450C-B3DC-72AED7F5D589}" presName="hierRoot3" presStyleCnt="0"/>
      <dgm:spPr/>
    </dgm:pt>
    <dgm:pt modelId="{8CEE95CA-4EC4-435E-BF88-B5132AE88C94}" type="pres">
      <dgm:prSet presAssocID="{419E264A-A7E0-450C-B3DC-72AED7F5D589}" presName="composite3" presStyleCnt="0"/>
      <dgm:spPr/>
    </dgm:pt>
    <dgm:pt modelId="{472A254B-D8FE-463D-9208-816ECC35C0CB}" type="pres">
      <dgm:prSet presAssocID="{419E264A-A7E0-450C-B3DC-72AED7F5D589}" presName="background3" presStyleLbl="node3" presStyleIdx="3" presStyleCnt="5"/>
      <dgm:spPr/>
    </dgm:pt>
    <dgm:pt modelId="{6082A655-37DE-425E-9074-4D125465158D}" type="pres">
      <dgm:prSet presAssocID="{419E264A-A7E0-450C-B3DC-72AED7F5D589}" presName="text3" presStyleLbl="fgAcc3" presStyleIdx="3" presStyleCnt="5" custScaleX="152350" custScaleY="196702" custLinFactNeighborX="2683" custLinFactNeighborY="40943">
        <dgm:presLayoutVars>
          <dgm:chPref val="3"/>
        </dgm:presLayoutVars>
      </dgm:prSet>
      <dgm:spPr/>
    </dgm:pt>
    <dgm:pt modelId="{3764BB8E-42AF-4AF6-978B-0EAEC400DC85}" type="pres">
      <dgm:prSet presAssocID="{419E264A-A7E0-450C-B3DC-72AED7F5D589}" presName="hierChild4" presStyleCnt="0"/>
      <dgm:spPr/>
    </dgm:pt>
    <dgm:pt modelId="{E280CBDE-6187-40CE-A3CC-CC86C6AAB705}" type="pres">
      <dgm:prSet presAssocID="{FECEB3F8-41DF-41A5-9A33-FBF63CCE2E59}" presName="Name10" presStyleLbl="parChTrans1D2" presStyleIdx="4" presStyleCnt="5"/>
      <dgm:spPr/>
    </dgm:pt>
    <dgm:pt modelId="{19135971-755D-45B1-9B17-4D93FB3A2C96}" type="pres">
      <dgm:prSet presAssocID="{F8210196-01CE-4AF0-A58B-C0B42A6777F2}" presName="hierRoot2" presStyleCnt="0"/>
      <dgm:spPr/>
    </dgm:pt>
    <dgm:pt modelId="{2D1A71C7-B968-44D5-A517-46BAD9B49B22}" type="pres">
      <dgm:prSet presAssocID="{F8210196-01CE-4AF0-A58B-C0B42A6777F2}" presName="composite2" presStyleCnt="0"/>
      <dgm:spPr/>
    </dgm:pt>
    <dgm:pt modelId="{C70C46AD-55C7-470B-9B5C-1556A1E2A520}" type="pres">
      <dgm:prSet presAssocID="{F8210196-01CE-4AF0-A58B-C0B42A6777F2}" presName="background2" presStyleLbl="node2" presStyleIdx="4" presStyleCnt="5"/>
      <dgm:spPr/>
    </dgm:pt>
    <dgm:pt modelId="{3C488F83-FBCF-4DE8-A6DF-C48E5B031DA3}" type="pres">
      <dgm:prSet presAssocID="{F8210196-01CE-4AF0-A58B-C0B42A6777F2}" presName="text2" presStyleLbl="fgAcc2" presStyleIdx="4" presStyleCnt="5" custScaleX="143169" custScaleY="245762" custLinFactNeighborY="-9105">
        <dgm:presLayoutVars>
          <dgm:chPref val="3"/>
        </dgm:presLayoutVars>
      </dgm:prSet>
      <dgm:spPr/>
    </dgm:pt>
    <dgm:pt modelId="{3D1A6E10-578F-47CC-99DC-8FACD9547930}" type="pres">
      <dgm:prSet presAssocID="{F8210196-01CE-4AF0-A58B-C0B42A6777F2}" presName="hierChild3" presStyleCnt="0"/>
      <dgm:spPr/>
    </dgm:pt>
    <dgm:pt modelId="{1788CED1-D0F1-4D89-B306-37A858753A32}" type="pres">
      <dgm:prSet presAssocID="{2AE97DBF-0C28-41B7-8277-1FE7BAE8487F}" presName="Name17" presStyleLbl="parChTrans1D3" presStyleIdx="4" presStyleCnt="5"/>
      <dgm:spPr/>
    </dgm:pt>
    <dgm:pt modelId="{7D89F1AB-2B3F-4DD1-BAF9-1276B660AFBA}" type="pres">
      <dgm:prSet presAssocID="{64AB36AC-F789-4F37-9432-86F05883131B}" presName="hierRoot3" presStyleCnt="0"/>
      <dgm:spPr/>
    </dgm:pt>
    <dgm:pt modelId="{9A5184CE-2CFC-4026-A690-EA759D5445F2}" type="pres">
      <dgm:prSet presAssocID="{64AB36AC-F789-4F37-9432-86F05883131B}" presName="composite3" presStyleCnt="0"/>
      <dgm:spPr/>
    </dgm:pt>
    <dgm:pt modelId="{2A25286E-8D13-40EA-90B8-1E6587AC601A}" type="pres">
      <dgm:prSet presAssocID="{64AB36AC-F789-4F37-9432-86F05883131B}" presName="background3" presStyleLbl="node3" presStyleIdx="4" presStyleCnt="5"/>
      <dgm:spPr/>
    </dgm:pt>
    <dgm:pt modelId="{23032DBB-11B0-4853-B4FE-1F58F1C7459D}" type="pres">
      <dgm:prSet presAssocID="{64AB36AC-F789-4F37-9432-86F05883131B}" presName="text3" presStyleLbl="fgAcc3" presStyleIdx="4" presStyleCnt="5" custScaleX="169611" custScaleY="213173" custLinFactNeighborX="405" custLinFactNeighborY="39354">
        <dgm:presLayoutVars>
          <dgm:chPref val="3"/>
        </dgm:presLayoutVars>
      </dgm:prSet>
      <dgm:spPr/>
    </dgm:pt>
    <dgm:pt modelId="{419CEAF2-B0F3-4AB2-A7E8-EF5EAF8376CD}" type="pres">
      <dgm:prSet presAssocID="{64AB36AC-F789-4F37-9432-86F05883131B}" presName="hierChild4" presStyleCnt="0"/>
      <dgm:spPr/>
    </dgm:pt>
  </dgm:ptLst>
  <dgm:cxnLst>
    <dgm:cxn modelId="{DC6FA104-8AA9-4B78-ADE4-6B085252B73A}" srcId="{15D1FAD9-EDEB-49EF-A319-BE1C22D5D500}" destId="{F8210196-01CE-4AF0-A58B-C0B42A6777F2}" srcOrd="4" destOrd="0" parTransId="{FECEB3F8-41DF-41A5-9A33-FBF63CCE2E59}" sibTransId="{D13A7BBA-664C-49F9-AAE9-81AACE62F861}"/>
    <dgm:cxn modelId="{764EA909-700E-412D-AA3C-132183E2C4FD}" type="presOf" srcId="{BAB1A1E2-8B41-43CD-951F-0D230E04E1BD}" destId="{952FCB9D-B50C-4D32-B3D8-8B5C76F8CD93}" srcOrd="0" destOrd="0" presId="urn:microsoft.com/office/officeart/2005/8/layout/hierarchy1"/>
    <dgm:cxn modelId="{659A810C-4B2E-453D-B781-0BF5CFAD5A00}" type="presOf" srcId="{15D1FAD9-EDEB-49EF-A319-BE1C22D5D500}" destId="{C02653B1-3A3A-4502-B3A2-F5FA4296ABC4}" srcOrd="0" destOrd="0" presId="urn:microsoft.com/office/officeart/2005/8/layout/hierarchy1"/>
    <dgm:cxn modelId="{8EE3B413-3EB7-4AA5-9C58-8CEFBA67EED6}" srcId="{E142FA50-344C-467B-8F79-92C89B0E375A}" destId="{15D1FAD9-EDEB-49EF-A319-BE1C22D5D500}" srcOrd="0" destOrd="0" parTransId="{12B5DCBB-4B02-45F7-B47F-1309C3AB151C}" sibTransId="{9F3CAF58-C4D7-405D-AC16-0FB89CD99321}"/>
    <dgm:cxn modelId="{C236E01A-6013-47AF-963D-F2A5377F750B}" type="presOf" srcId="{4429FE0D-633E-4980-A86E-96AD2BF77319}" destId="{14CB6488-1EBB-4C58-A184-80DDB22204F5}" srcOrd="0" destOrd="0" presId="urn:microsoft.com/office/officeart/2005/8/layout/hierarchy1"/>
    <dgm:cxn modelId="{CE345E22-D653-41A5-A90D-EE852059F47D}" type="presOf" srcId="{CC7D6854-4EA5-4916-A94D-30C895FAAD86}" destId="{500AF9EE-B174-4850-89BD-57C5D86249FB}" srcOrd="0" destOrd="0" presId="urn:microsoft.com/office/officeart/2005/8/layout/hierarchy1"/>
    <dgm:cxn modelId="{7ACCA723-EE52-4AB2-955C-CB8B1FACC2DC}" srcId="{15D1FAD9-EDEB-49EF-A319-BE1C22D5D500}" destId="{CCD61578-92E7-46E5-B5BD-F7DF63BFC3D1}" srcOrd="1" destOrd="0" parTransId="{1DAB1736-D2D9-4656-9568-A60E640275E1}" sibTransId="{3B6588E8-893B-4E60-9AEA-B067D03ECEB5}"/>
    <dgm:cxn modelId="{FC073525-6C2D-4EC2-8E15-CECF7B77D3BF}" type="presOf" srcId="{9F259465-F53B-48A4-8853-9E7CAAEEA458}" destId="{6A4197EF-D841-47B5-8645-D48B3F9BD928}" srcOrd="0" destOrd="0" presId="urn:microsoft.com/office/officeart/2005/8/layout/hierarchy1"/>
    <dgm:cxn modelId="{4CB35D2D-1279-4FD0-AED1-3DF5C84DCF87}" type="presOf" srcId="{FECEB3F8-41DF-41A5-9A33-FBF63CCE2E59}" destId="{E280CBDE-6187-40CE-A3CC-CC86C6AAB705}" srcOrd="0" destOrd="0" presId="urn:microsoft.com/office/officeart/2005/8/layout/hierarchy1"/>
    <dgm:cxn modelId="{CF580968-A4A6-4684-BD0E-325F19D2899B}" type="presOf" srcId="{FBF20774-3F44-4F46-8E38-ACDDB3477802}" destId="{4B2A91FC-D981-4C16-9F89-1BDAA409BF67}" srcOrd="0" destOrd="0" presId="urn:microsoft.com/office/officeart/2005/8/layout/hierarchy1"/>
    <dgm:cxn modelId="{0E1F074B-55E7-403A-A83C-96AC0F613769}" srcId="{15D1FAD9-EDEB-49EF-A319-BE1C22D5D500}" destId="{8059D094-88FE-4EBE-AE98-6C2A71A58283}" srcOrd="2" destOrd="0" parTransId="{F183A407-A2BB-4AD2-AF6E-CCBF59C87E84}" sibTransId="{8D794298-4CD6-42B6-911C-D4C00E72674D}"/>
    <dgm:cxn modelId="{D203E84F-D8F3-4CF9-8D98-153E5E126CBA}" type="presOf" srcId="{2AE97DBF-0C28-41B7-8277-1FE7BAE8487F}" destId="{1788CED1-D0F1-4D89-B306-37A858753A32}" srcOrd="0" destOrd="0" presId="urn:microsoft.com/office/officeart/2005/8/layout/hierarchy1"/>
    <dgm:cxn modelId="{46275E57-2622-4913-88B8-F58953FC125D}" type="presOf" srcId="{1D727268-B56A-47AE-B781-2A4F385C1728}" destId="{C107D2E3-E7F8-45B8-A42A-F5BD0A505428}" srcOrd="0" destOrd="0" presId="urn:microsoft.com/office/officeart/2005/8/layout/hierarchy1"/>
    <dgm:cxn modelId="{7EB9FE5A-0B9C-4706-BB59-F3F2794F64CA}" type="presOf" srcId="{8059D094-88FE-4EBE-AE98-6C2A71A58283}" destId="{0E1CD7CD-F923-4843-802A-27743C518D27}" srcOrd="0" destOrd="0" presId="urn:microsoft.com/office/officeart/2005/8/layout/hierarchy1"/>
    <dgm:cxn modelId="{26F38D7C-CA92-4499-8C9D-1822DAFFC10F}" type="presOf" srcId="{0AE056F0-BADD-4BD1-91D1-B7178550A9BC}" destId="{B7E45543-3EF3-42E0-86E6-8DB095859F65}" srcOrd="0" destOrd="0" presId="urn:microsoft.com/office/officeart/2005/8/layout/hierarchy1"/>
    <dgm:cxn modelId="{87009A98-6116-4E73-8EFC-016365B03CDD}" type="presOf" srcId="{E142FA50-344C-467B-8F79-92C89B0E375A}" destId="{4D813CA2-4D85-4D40-A348-44C7FEDEDDBA}" srcOrd="0" destOrd="0" presId="urn:microsoft.com/office/officeart/2005/8/layout/hierarchy1"/>
    <dgm:cxn modelId="{ECD1EF9D-7583-411B-835B-5BE22B8B13C9}" type="presOf" srcId="{0F0AAB34-E33F-4626-828F-D215A70F51D9}" destId="{4FE59544-F220-472F-83CF-187911947B79}" srcOrd="0" destOrd="0" presId="urn:microsoft.com/office/officeart/2005/8/layout/hierarchy1"/>
    <dgm:cxn modelId="{0046229F-4B82-4DA9-A657-484AD2BF20B8}" type="presOf" srcId="{F8210196-01CE-4AF0-A58B-C0B42A6777F2}" destId="{3C488F83-FBCF-4DE8-A6DF-C48E5B031DA3}" srcOrd="0" destOrd="0" presId="urn:microsoft.com/office/officeart/2005/8/layout/hierarchy1"/>
    <dgm:cxn modelId="{B5E023A6-D91A-4446-BBBD-3CB21E114913}" type="presOf" srcId="{CCD61578-92E7-46E5-B5BD-F7DF63BFC3D1}" destId="{139054C6-652C-4E0B-8B40-2D6A5B6166AA}" srcOrd="0" destOrd="0" presId="urn:microsoft.com/office/officeart/2005/8/layout/hierarchy1"/>
    <dgm:cxn modelId="{A8088DA8-F25A-4FB3-8427-1199DC7E903D}" type="presOf" srcId="{B3BAA21C-4C9D-4041-9CDA-5175B5D474BE}" destId="{2023960C-BAD8-43D8-B7EC-6C06A6943361}" srcOrd="0" destOrd="0" presId="urn:microsoft.com/office/officeart/2005/8/layout/hierarchy1"/>
    <dgm:cxn modelId="{495577AE-8327-4CFE-B277-624F4AADA932}" srcId="{CCD61578-92E7-46E5-B5BD-F7DF63BFC3D1}" destId="{0AE056F0-BADD-4BD1-91D1-B7178550A9BC}" srcOrd="0" destOrd="0" parTransId="{1D727268-B56A-47AE-B781-2A4F385C1728}" sibTransId="{6A96D27D-F5B2-4C29-9F05-6D5635FD5760}"/>
    <dgm:cxn modelId="{B04BC6BF-3FD1-49B8-9F12-EF36388FD378}" srcId="{8059D094-88FE-4EBE-AE98-6C2A71A58283}" destId="{B3BAA21C-4C9D-4041-9CDA-5175B5D474BE}" srcOrd="0" destOrd="0" parTransId="{4429FE0D-633E-4980-A86E-96AD2BF77319}" sibTransId="{FD11B60B-1067-431E-B1F7-C8F4531736D5}"/>
    <dgm:cxn modelId="{1C192DC3-9E8E-48D8-82B9-534B77C82412}" srcId="{BAB1A1E2-8B41-43CD-951F-0D230E04E1BD}" destId="{419E264A-A7E0-450C-B3DC-72AED7F5D589}" srcOrd="0" destOrd="0" parTransId="{0F0AAB34-E33F-4626-828F-D215A70F51D9}" sibTransId="{C4B6D867-758F-46F8-97AB-6889A3B55C41}"/>
    <dgm:cxn modelId="{6F2A33D9-9BD4-4728-9971-BC36EAB78457}" type="presOf" srcId="{033E9263-F169-4E3D-A195-08DB417FE614}" destId="{ED82656D-6741-448A-9E17-4A7BE31B59AE}" srcOrd="0" destOrd="0" presId="urn:microsoft.com/office/officeart/2005/8/layout/hierarchy1"/>
    <dgm:cxn modelId="{924599DC-DA8A-4844-A612-968A961DCD50}" type="presOf" srcId="{F183A407-A2BB-4AD2-AF6E-CCBF59C87E84}" destId="{7846B610-8531-4202-BDF0-1F96661949A2}" srcOrd="0" destOrd="0" presId="urn:microsoft.com/office/officeart/2005/8/layout/hierarchy1"/>
    <dgm:cxn modelId="{0D735AE3-674C-4732-BA93-1D4529196915}" srcId="{F8210196-01CE-4AF0-A58B-C0B42A6777F2}" destId="{64AB36AC-F789-4F37-9432-86F05883131B}" srcOrd="0" destOrd="0" parTransId="{2AE97DBF-0C28-41B7-8277-1FE7BAE8487F}" sibTransId="{BE2B3FA0-1D6B-44C5-8612-A7486D168C89}"/>
    <dgm:cxn modelId="{505906EA-B2C2-49C9-B7ED-4ED53BE444E2}" type="presOf" srcId="{1DAB1736-D2D9-4656-9568-A60E640275E1}" destId="{7B272A9B-3294-475B-AB42-BF010B5BFB97}" srcOrd="0" destOrd="0" presId="urn:microsoft.com/office/officeart/2005/8/layout/hierarchy1"/>
    <dgm:cxn modelId="{658E46EA-4732-46E5-989E-E00E37222105}" srcId="{15D1FAD9-EDEB-49EF-A319-BE1C22D5D500}" destId="{BAB1A1E2-8B41-43CD-951F-0D230E04E1BD}" srcOrd="3" destOrd="0" parTransId="{802A9FD4-47AC-4678-BB27-717830BEB2C3}" sibTransId="{D9DE7BEF-F36D-432C-A3A4-8B8ED212576F}"/>
    <dgm:cxn modelId="{E5002DEF-B9EC-4FB1-81EE-A83ED39B9639}" type="presOf" srcId="{64AB36AC-F789-4F37-9432-86F05883131B}" destId="{23032DBB-11B0-4853-B4FE-1F58F1C7459D}" srcOrd="0" destOrd="0" presId="urn:microsoft.com/office/officeart/2005/8/layout/hierarchy1"/>
    <dgm:cxn modelId="{4F5338EF-F41D-4394-98F0-C717A3E0535C}" type="presOf" srcId="{419E264A-A7E0-450C-B3DC-72AED7F5D589}" destId="{6082A655-37DE-425E-9074-4D125465158D}" srcOrd="0" destOrd="0" presId="urn:microsoft.com/office/officeart/2005/8/layout/hierarchy1"/>
    <dgm:cxn modelId="{F2602BF1-7858-4C0C-A012-F16D76CCF398}" srcId="{15D1FAD9-EDEB-49EF-A319-BE1C22D5D500}" destId="{9F259465-F53B-48A4-8853-9E7CAAEEA458}" srcOrd="0" destOrd="0" parTransId="{033E9263-F169-4E3D-A195-08DB417FE614}" sibTransId="{876CD0F9-4D32-4417-819D-F5A720E30B0F}"/>
    <dgm:cxn modelId="{B90EB0F7-08BB-42A2-91C8-72CD52037325}" srcId="{9F259465-F53B-48A4-8853-9E7CAAEEA458}" destId="{CC7D6854-4EA5-4916-A94D-30C895FAAD86}" srcOrd="0" destOrd="0" parTransId="{FBF20774-3F44-4F46-8E38-ACDDB3477802}" sibTransId="{C1AB0365-A502-4D49-B88A-75192E48B33C}"/>
    <dgm:cxn modelId="{95DE5EFE-CC61-404D-8BC5-1D650CA6344C}" type="presOf" srcId="{802A9FD4-47AC-4678-BB27-717830BEB2C3}" destId="{3500F193-C383-40A1-8308-896A8F48A306}" srcOrd="0" destOrd="0" presId="urn:microsoft.com/office/officeart/2005/8/layout/hierarchy1"/>
    <dgm:cxn modelId="{9633C8A7-D008-4113-B2D5-5DB2FEFD3AC1}" type="presParOf" srcId="{4D813CA2-4D85-4D40-A348-44C7FEDEDDBA}" destId="{3BEE6FDB-EE5B-4118-88CF-C24E9C430E2C}" srcOrd="0" destOrd="0" presId="urn:microsoft.com/office/officeart/2005/8/layout/hierarchy1"/>
    <dgm:cxn modelId="{B402726A-341B-46C0-847C-233C6992C2A9}" type="presParOf" srcId="{3BEE6FDB-EE5B-4118-88CF-C24E9C430E2C}" destId="{FE23AC59-EF93-48F0-BE36-0F1CC819B272}" srcOrd="0" destOrd="0" presId="urn:microsoft.com/office/officeart/2005/8/layout/hierarchy1"/>
    <dgm:cxn modelId="{A03E4D48-C075-464B-9632-AEDBE60C1831}" type="presParOf" srcId="{FE23AC59-EF93-48F0-BE36-0F1CC819B272}" destId="{F664D0F6-D54D-4375-B63F-FB04A8759453}" srcOrd="0" destOrd="0" presId="urn:microsoft.com/office/officeart/2005/8/layout/hierarchy1"/>
    <dgm:cxn modelId="{196C95CE-4B6A-4B3A-8130-07840ECE1B14}" type="presParOf" srcId="{FE23AC59-EF93-48F0-BE36-0F1CC819B272}" destId="{C02653B1-3A3A-4502-B3A2-F5FA4296ABC4}" srcOrd="1" destOrd="0" presId="urn:microsoft.com/office/officeart/2005/8/layout/hierarchy1"/>
    <dgm:cxn modelId="{AD4190CE-0138-4DDD-B1F8-B2CA1D70D6DB}" type="presParOf" srcId="{3BEE6FDB-EE5B-4118-88CF-C24E9C430E2C}" destId="{8CA6087F-EF0D-4543-9750-0D7F411E8ED2}" srcOrd="1" destOrd="0" presId="urn:microsoft.com/office/officeart/2005/8/layout/hierarchy1"/>
    <dgm:cxn modelId="{A6474978-E85F-44D6-A344-7B485E72BECE}" type="presParOf" srcId="{8CA6087F-EF0D-4543-9750-0D7F411E8ED2}" destId="{ED82656D-6741-448A-9E17-4A7BE31B59AE}" srcOrd="0" destOrd="0" presId="urn:microsoft.com/office/officeart/2005/8/layout/hierarchy1"/>
    <dgm:cxn modelId="{76165990-F156-47A3-B5AE-CE795899EFCA}" type="presParOf" srcId="{8CA6087F-EF0D-4543-9750-0D7F411E8ED2}" destId="{ABB3BEEA-4221-432D-934B-65D7CBF726D0}" srcOrd="1" destOrd="0" presId="urn:microsoft.com/office/officeart/2005/8/layout/hierarchy1"/>
    <dgm:cxn modelId="{462A539C-9E94-4958-AA5A-293708E0B507}" type="presParOf" srcId="{ABB3BEEA-4221-432D-934B-65D7CBF726D0}" destId="{4BF109B4-D17E-4758-BCC3-66DF8C777A02}" srcOrd="0" destOrd="0" presId="urn:microsoft.com/office/officeart/2005/8/layout/hierarchy1"/>
    <dgm:cxn modelId="{9588BF6A-37DA-40DF-B247-02FEE72E16A0}" type="presParOf" srcId="{4BF109B4-D17E-4758-BCC3-66DF8C777A02}" destId="{583C88C8-9294-4EF6-AF1E-036B3E99D532}" srcOrd="0" destOrd="0" presId="urn:microsoft.com/office/officeart/2005/8/layout/hierarchy1"/>
    <dgm:cxn modelId="{39340EFF-EA67-45F4-9462-D0027A044EE1}" type="presParOf" srcId="{4BF109B4-D17E-4758-BCC3-66DF8C777A02}" destId="{6A4197EF-D841-47B5-8645-D48B3F9BD928}" srcOrd="1" destOrd="0" presId="urn:microsoft.com/office/officeart/2005/8/layout/hierarchy1"/>
    <dgm:cxn modelId="{B239D574-575D-4083-81F9-A217262DBD03}" type="presParOf" srcId="{ABB3BEEA-4221-432D-934B-65D7CBF726D0}" destId="{10856D67-E883-4FBB-A51F-5A3140C9FDF2}" srcOrd="1" destOrd="0" presId="urn:microsoft.com/office/officeart/2005/8/layout/hierarchy1"/>
    <dgm:cxn modelId="{B26603FE-7FA8-4F5B-9593-46F033E48F98}" type="presParOf" srcId="{10856D67-E883-4FBB-A51F-5A3140C9FDF2}" destId="{4B2A91FC-D981-4C16-9F89-1BDAA409BF67}" srcOrd="0" destOrd="0" presId="urn:microsoft.com/office/officeart/2005/8/layout/hierarchy1"/>
    <dgm:cxn modelId="{C56CD3B7-2DB0-41B6-ACDD-E2B5337604C0}" type="presParOf" srcId="{10856D67-E883-4FBB-A51F-5A3140C9FDF2}" destId="{CB314043-163A-4FE8-90E6-F1908808BF7F}" srcOrd="1" destOrd="0" presId="urn:microsoft.com/office/officeart/2005/8/layout/hierarchy1"/>
    <dgm:cxn modelId="{8CC60010-F64C-4417-90BD-B8E7931290FB}" type="presParOf" srcId="{CB314043-163A-4FE8-90E6-F1908808BF7F}" destId="{90AD4245-5281-4A5A-B421-BC31B0DEBCEC}" srcOrd="0" destOrd="0" presId="urn:microsoft.com/office/officeart/2005/8/layout/hierarchy1"/>
    <dgm:cxn modelId="{67898F2D-4B8E-48CD-BF3A-5416ED8267E6}" type="presParOf" srcId="{90AD4245-5281-4A5A-B421-BC31B0DEBCEC}" destId="{39409755-6A1B-4544-8A6B-A5C958392F96}" srcOrd="0" destOrd="0" presId="urn:microsoft.com/office/officeart/2005/8/layout/hierarchy1"/>
    <dgm:cxn modelId="{6FDFAF70-8B3F-4348-85FF-F57E6EBDEB5B}" type="presParOf" srcId="{90AD4245-5281-4A5A-B421-BC31B0DEBCEC}" destId="{500AF9EE-B174-4850-89BD-57C5D86249FB}" srcOrd="1" destOrd="0" presId="urn:microsoft.com/office/officeart/2005/8/layout/hierarchy1"/>
    <dgm:cxn modelId="{056251E0-655F-4BA1-88CC-F52F90573EA9}" type="presParOf" srcId="{CB314043-163A-4FE8-90E6-F1908808BF7F}" destId="{CFE88D16-4797-4544-AC35-5AA6B40A4F45}" srcOrd="1" destOrd="0" presId="urn:microsoft.com/office/officeart/2005/8/layout/hierarchy1"/>
    <dgm:cxn modelId="{844DD27A-3B37-42BC-826C-9DDA80B1695A}" type="presParOf" srcId="{8CA6087F-EF0D-4543-9750-0D7F411E8ED2}" destId="{7B272A9B-3294-475B-AB42-BF010B5BFB97}" srcOrd="2" destOrd="0" presId="urn:microsoft.com/office/officeart/2005/8/layout/hierarchy1"/>
    <dgm:cxn modelId="{4451E762-CC67-4432-8AC7-91674AAF765C}" type="presParOf" srcId="{8CA6087F-EF0D-4543-9750-0D7F411E8ED2}" destId="{27133CDD-1877-49A3-A4DA-9C36AAFBA4FD}" srcOrd="3" destOrd="0" presId="urn:microsoft.com/office/officeart/2005/8/layout/hierarchy1"/>
    <dgm:cxn modelId="{9039695F-B386-4488-88DD-2E33E64B039C}" type="presParOf" srcId="{27133CDD-1877-49A3-A4DA-9C36AAFBA4FD}" destId="{598218F2-960C-46A3-96DD-89C94FCAEB45}" srcOrd="0" destOrd="0" presId="urn:microsoft.com/office/officeart/2005/8/layout/hierarchy1"/>
    <dgm:cxn modelId="{4583BE4C-E336-4129-91AD-1D70F7C7851A}" type="presParOf" srcId="{598218F2-960C-46A3-96DD-89C94FCAEB45}" destId="{CCAC4BF4-FA1B-4CF1-85FE-BFFBCC85EA97}" srcOrd="0" destOrd="0" presId="urn:microsoft.com/office/officeart/2005/8/layout/hierarchy1"/>
    <dgm:cxn modelId="{912F2DBC-1894-410C-B3A1-CE66DF8CAD14}" type="presParOf" srcId="{598218F2-960C-46A3-96DD-89C94FCAEB45}" destId="{139054C6-652C-4E0B-8B40-2D6A5B6166AA}" srcOrd="1" destOrd="0" presId="urn:microsoft.com/office/officeart/2005/8/layout/hierarchy1"/>
    <dgm:cxn modelId="{8BD3D964-2E76-4C89-8DF8-2DC6348961F0}" type="presParOf" srcId="{27133CDD-1877-49A3-A4DA-9C36AAFBA4FD}" destId="{600856D3-5A1D-4162-8A97-A9DF61921EA6}" srcOrd="1" destOrd="0" presId="urn:microsoft.com/office/officeart/2005/8/layout/hierarchy1"/>
    <dgm:cxn modelId="{41B1DF79-72EC-47E1-8910-66BFBC14D346}" type="presParOf" srcId="{600856D3-5A1D-4162-8A97-A9DF61921EA6}" destId="{C107D2E3-E7F8-45B8-A42A-F5BD0A505428}" srcOrd="0" destOrd="0" presId="urn:microsoft.com/office/officeart/2005/8/layout/hierarchy1"/>
    <dgm:cxn modelId="{B895A179-2663-48FF-83B0-AED0F094FCB0}" type="presParOf" srcId="{600856D3-5A1D-4162-8A97-A9DF61921EA6}" destId="{26E61066-A6DD-41F1-9193-8A1787F1D040}" srcOrd="1" destOrd="0" presId="urn:microsoft.com/office/officeart/2005/8/layout/hierarchy1"/>
    <dgm:cxn modelId="{4951B42B-3AC0-4750-BB2A-1509AAAA5D5C}" type="presParOf" srcId="{26E61066-A6DD-41F1-9193-8A1787F1D040}" destId="{21A16784-450C-4240-A66B-DD5866CC1ABA}" srcOrd="0" destOrd="0" presId="urn:microsoft.com/office/officeart/2005/8/layout/hierarchy1"/>
    <dgm:cxn modelId="{9280C95D-A456-4AE1-B1E7-B37B09B63208}" type="presParOf" srcId="{21A16784-450C-4240-A66B-DD5866CC1ABA}" destId="{52FC3D5A-C36D-46CA-8102-8E74ED8FB258}" srcOrd="0" destOrd="0" presId="urn:microsoft.com/office/officeart/2005/8/layout/hierarchy1"/>
    <dgm:cxn modelId="{C22F3837-30DD-429B-A55A-BD34EB34F3D8}" type="presParOf" srcId="{21A16784-450C-4240-A66B-DD5866CC1ABA}" destId="{B7E45543-3EF3-42E0-86E6-8DB095859F65}" srcOrd="1" destOrd="0" presId="urn:microsoft.com/office/officeart/2005/8/layout/hierarchy1"/>
    <dgm:cxn modelId="{B2F9E16F-D5B0-4616-8BEE-31FDBE40CB36}" type="presParOf" srcId="{26E61066-A6DD-41F1-9193-8A1787F1D040}" destId="{006553E3-D62F-49A2-822C-A649062374BD}" srcOrd="1" destOrd="0" presId="urn:microsoft.com/office/officeart/2005/8/layout/hierarchy1"/>
    <dgm:cxn modelId="{720FA7CA-5A98-4179-8220-BB12016BEF2B}" type="presParOf" srcId="{8CA6087F-EF0D-4543-9750-0D7F411E8ED2}" destId="{7846B610-8531-4202-BDF0-1F96661949A2}" srcOrd="4" destOrd="0" presId="urn:microsoft.com/office/officeart/2005/8/layout/hierarchy1"/>
    <dgm:cxn modelId="{63ADA088-C243-4E07-968B-31358B55D0B9}" type="presParOf" srcId="{8CA6087F-EF0D-4543-9750-0D7F411E8ED2}" destId="{31EB7B63-FAF1-455E-AAA9-BCD99CA645FA}" srcOrd="5" destOrd="0" presId="urn:microsoft.com/office/officeart/2005/8/layout/hierarchy1"/>
    <dgm:cxn modelId="{FF327FCB-0FB1-4FCC-8FF4-D665CF0CD36C}" type="presParOf" srcId="{31EB7B63-FAF1-455E-AAA9-BCD99CA645FA}" destId="{22E175E0-8324-4777-85EA-94902667C5E2}" srcOrd="0" destOrd="0" presId="urn:microsoft.com/office/officeart/2005/8/layout/hierarchy1"/>
    <dgm:cxn modelId="{EEFF2E8E-0E69-40C0-BDBB-3E015EB07071}" type="presParOf" srcId="{22E175E0-8324-4777-85EA-94902667C5E2}" destId="{403494EC-8933-4C11-A3BD-E011F01C7FF5}" srcOrd="0" destOrd="0" presId="urn:microsoft.com/office/officeart/2005/8/layout/hierarchy1"/>
    <dgm:cxn modelId="{B62E8531-DE6B-4BB7-A680-0ECF042E01A9}" type="presParOf" srcId="{22E175E0-8324-4777-85EA-94902667C5E2}" destId="{0E1CD7CD-F923-4843-802A-27743C518D27}" srcOrd="1" destOrd="0" presId="urn:microsoft.com/office/officeart/2005/8/layout/hierarchy1"/>
    <dgm:cxn modelId="{33253711-09A3-4DA7-B651-E7C27C5D7CB3}" type="presParOf" srcId="{31EB7B63-FAF1-455E-AAA9-BCD99CA645FA}" destId="{F6B22BC9-3454-4D46-A821-F8A7B7160B7E}" srcOrd="1" destOrd="0" presId="urn:microsoft.com/office/officeart/2005/8/layout/hierarchy1"/>
    <dgm:cxn modelId="{6BE7F9E8-2E9B-4F5A-8E10-0A70A120F3BB}" type="presParOf" srcId="{F6B22BC9-3454-4D46-A821-F8A7B7160B7E}" destId="{14CB6488-1EBB-4C58-A184-80DDB22204F5}" srcOrd="0" destOrd="0" presId="urn:microsoft.com/office/officeart/2005/8/layout/hierarchy1"/>
    <dgm:cxn modelId="{FF3E3566-8602-471F-942E-005056672364}" type="presParOf" srcId="{F6B22BC9-3454-4D46-A821-F8A7B7160B7E}" destId="{B178255A-8FB8-437E-8E63-04E9692882F8}" srcOrd="1" destOrd="0" presId="urn:microsoft.com/office/officeart/2005/8/layout/hierarchy1"/>
    <dgm:cxn modelId="{4C91932B-C8E5-4C8E-9B0B-6D82BFB68CFB}" type="presParOf" srcId="{B178255A-8FB8-437E-8E63-04E9692882F8}" destId="{21B87868-C79A-4FF4-A10F-B496A560B432}" srcOrd="0" destOrd="0" presId="urn:microsoft.com/office/officeart/2005/8/layout/hierarchy1"/>
    <dgm:cxn modelId="{02186303-EFFE-43C5-94D9-4EB1060ABE8B}" type="presParOf" srcId="{21B87868-C79A-4FF4-A10F-B496A560B432}" destId="{6FE39A4E-51C8-4FD3-9813-D06FA09D6E57}" srcOrd="0" destOrd="0" presId="urn:microsoft.com/office/officeart/2005/8/layout/hierarchy1"/>
    <dgm:cxn modelId="{CEB9EE73-4EBF-4755-91DC-CE9225F26E22}" type="presParOf" srcId="{21B87868-C79A-4FF4-A10F-B496A560B432}" destId="{2023960C-BAD8-43D8-B7EC-6C06A6943361}" srcOrd="1" destOrd="0" presId="urn:microsoft.com/office/officeart/2005/8/layout/hierarchy1"/>
    <dgm:cxn modelId="{E764C110-BF9A-4ABE-8D2F-E392F2B38813}" type="presParOf" srcId="{B178255A-8FB8-437E-8E63-04E9692882F8}" destId="{5A3B5F1A-2A66-4B6F-A0A3-FA5DD4529F5F}" srcOrd="1" destOrd="0" presId="urn:microsoft.com/office/officeart/2005/8/layout/hierarchy1"/>
    <dgm:cxn modelId="{C65FAF13-CFA8-4B8F-BF6E-DA214B08F2A7}" type="presParOf" srcId="{8CA6087F-EF0D-4543-9750-0D7F411E8ED2}" destId="{3500F193-C383-40A1-8308-896A8F48A306}" srcOrd="6" destOrd="0" presId="urn:microsoft.com/office/officeart/2005/8/layout/hierarchy1"/>
    <dgm:cxn modelId="{2347A385-4010-4163-ABE4-03BC866F6E9C}" type="presParOf" srcId="{8CA6087F-EF0D-4543-9750-0D7F411E8ED2}" destId="{1CA4067D-F843-41EB-8042-B56EB8D06ED2}" srcOrd="7" destOrd="0" presId="urn:microsoft.com/office/officeart/2005/8/layout/hierarchy1"/>
    <dgm:cxn modelId="{86FD0906-A583-46C5-A9D6-907891C481CE}" type="presParOf" srcId="{1CA4067D-F843-41EB-8042-B56EB8D06ED2}" destId="{7A00438E-3C26-4816-8BCA-E86B6C13A9C3}" srcOrd="0" destOrd="0" presId="urn:microsoft.com/office/officeart/2005/8/layout/hierarchy1"/>
    <dgm:cxn modelId="{8403AD38-DDB3-43FE-A5FB-4B5D664ACA7D}" type="presParOf" srcId="{7A00438E-3C26-4816-8BCA-E86B6C13A9C3}" destId="{6DDC651E-233F-4714-863B-FD7135F0A47D}" srcOrd="0" destOrd="0" presId="urn:microsoft.com/office/officeart/2005/8/layout/hierarchy1"/>
    <dgm:cxn modelId="{3731B9E3-FE99-4350-9BAB-7362D8DC36E7}" type="presParOf" srcId="{7A00438E-3C26-4816-8BCA-E86B6C13A9C3}" destId="{952FCB9D-B50C-4D32-B3D8-8B5C76F8CD93}" srcOrd="1" destOrd="0" presId="urn:microsoft.com/office/officeart/2005/8/layout/hierarchy1"/>
    <dgm:cxn modelId="{977C722F-7A16-47DD-8F44-6FB8AA26DF5A}" type="presParOf" srcId="{1CA4067D-F843-41EB-8042-B56EB8D06ED2}" destId="{CDFF7D8D-686A-48EA-A5B1-4BABB45D12A7}" srcOrd="1" destOrd="0" presId="urn:microsoft.com/office/officeart/2005/8/layout/hierarchy1"/>
    <dgm:cxn modelId="{513E374A-A1C1-400F-99FB-E58FCDB0C5FF}" type="presParOf" srcId="{CDFF7D8D-686A-48EA-A5B1-4BABB45D12A7}" destId="{4FE59544-F220-472F-83CF-187911947B79}" srcOrd="0" destOrd="0" presId="urn:microsoft.com/office/officeart/2005/8/layout/hierarchy1"/>
    <dgm:cxn modelId="{A39F2115-1D9B-42B9-9371-DEABDDE0536B}" type="presParOf" srcId="{CDFF7D8D-686A-48EA-A5B1-4BABB45D12A7}" destId="{DB908A4D-5CD1-4E5A-8164-7AC9CF27C7F2}" srcOrd="1" destOrd="0" presId="urn:microsoft.com/office/officeart/2005/8/layout/hierarchy1"/>
    <dgm:cxn modelId="{1D448B02-A271-4412-B7CC-34C79DC7A85C}" type="presParOf" srcId="{DB908A4D-5CD1-4E5A-8164-7AC9CF27C7F2}" destId="{8CEE95CA-4EC4-435E-BF88-B5132AE88C94}" srcOrd="0" destOrd="0" presId="urn:microsoft.com/office/officeart/2005/8/layout/hierarchy1"/>
    <dgm:cxn modelId="{4A995608-0724-4EF7-ABCB-2FF47CADDA9E}" type="presParOf" srcId="{8CEE95CA-4EC4-435E-BF88-B5132AE88C94}" destId="{472A254B-D8FE-463D-9208-816ECC35C0CB}" srcOrd="0" destOrd="0" presId="urn:microsoft.com/office/officeart/2005/8/layout/hierarchy1"/>
    <dgm:cxn modelId="{19778DB4-DD68-4B8B-9FA0-A3637C3363D6}" type="presParOf" srcId="{8CEE95CA-4EC4-435E-BF88-B5132AE88C94}" destId="{6082A655-37DE-425E-9074-4D125465158D}" srcOrd="1" destOrd="0" presId="urn:microsoft.com/office/officeart/2005/8/layout/hierarchy1"/>
    <dgm:cxn modelId="{999E8EE5-21D5-45FD-B6CA-75FBE211AE52}" type="presParOf" srcId="{DB908A4D-5CD1-4E5A-8164-7AC9CF27C7F2}" destId="{3764BB8E-42AF-4AF6-978B-0EAEC400DC85}" srcOrd="1" destOrd="0" presId="urn:microsoft.com/office/officeart/2005/8/layout/hierarchy1"/>
    <dgm:cxn modelId="{D6558E77-4171-4914-9FFA-01C0CA008D23}" type="presParOf" srcId="{8CA6087F-EF0D-4543-9750-0D7F411E8ED2}" destId="{E280CBDE-6187-40CE-A3CC-CC86C6AAB705}" srcOrd="8" destOrd="0" presId="urn:microsoft.com/office/officeart/2005/8/layout/hierarchy1"/>
    <dgm:cxn modelId="{817FE133-266E-44FB-BB4D-367F17C84ABC}" type="presParOf" srcId="{8CA6087F-EF0D-4543-9750-0D7F411E8ED2}" destId="{19135971-755D-45B1-9B17-4D93FB3A2C96}" srcOrd="9" destOrd="0" presId="urn:microsoft.com/office/officeart/2005/8/layout/hierarchy1"/>
    <dgm:cxn modelId="{696F27C1-B34F-429A-A6AE-413AB9B4ECBD}" type="presParOf" srcId="{19135971-755D-45B1-9B17-4D93FB3A2C96}" destId="{2D1A71C7-B968-44D5-A517-46BAD9B49B22}" srcOrd="0" destOrd="0" presId="urn:microsoft.com/office/officeart/2005/8/layout/hierarchy1"/>
    <dgm:cxn modelId="{E831EC3E-7A54-455C-B308-4CDAF22DFAC6}" type="presParOf" srcId="{2D1A71C7-B968-44D5-A517-46BAD9B49B22}" destId="{C70C46AD-55C7-470B-9B5C-1556A1E2A520}" srcOrd="0" destOrd="0" presId="urn:microsoft.com/office/officeart/2005/8/layout/hierarchy1"/>
    <dgm:cxn modelId="{507F5D75-7323-4E19-B7BC-09A31D2D7B93}" type="presParOf" srcId="{2D1A71C7-B968-44D5-A517-46BAD9B49B22}" destId="{3C488F83-FBCF-4DE8-A6DF-C48E5B031DA3}" srcOrd="1" destOrd="0" presId="urn:microsoft.com/office/officeart/2005/8/layout/hierarchy1"/>
    <dgm:cxn modelId="{71800AD6-241B-4F82-A38F-18DA2083EF40}" type="presParOf" srcId="{19135971-755D-45B1-9B17-4D93FB3A2C96}" destId="{3D1A6E10-578F-47CC-99DC-8FACD9547930}" srcOrd="1" destOrd="0" presId="urn:microsoft.com/office/officeart/2005/8/layout/hierarchy1"/>
    <dgm:cxn modelId="{71EA3BB5-44F9-4D3A-A614-413557CAA4DD}" type="presParOf" srcId="{3D1A6E10-578F-47CC-99DC-8FACD9547930}" destId="{1788CED1-D0F1-4D89-B306-37A858753A32}" srcOrd="0" destOrd="0" presId="urn:microsoft.com/office/officeart/2005/8/layout/hierarchy1"/>
    <dgm:cxn modelId="{C941E451-8934-47F0-8A7A-02DA5437D855}" type="presParOf" srcId="{3D1A6E10-578F-47CC-99DC-8FACD9547930}" destId="{7D89F1AB-2B3F-4DD1-BAF9-1276B660AFBA}" srcOrd="1" destOrd="0" presId="urn:microsoft.com/office/officeart/2005/8/layout/hierarchy1"/>
    <dgm:cxn modelId="{64B8A78E-D647-45B6-B8E7-E7994C13E6D1}" type="presParOf" srcId="{7D89F1AB-2B3F-4DD1-BAF9-1276B660AFBA}" destId="{9A5184CE-2CFC-4026-A690-EA759D5445F2}" srcOrd="0" destOrd="0" presId="urn:microsoft.com/office/officeart/2005/8/layout/hierarchy1"/>
    <dgm:cxn modelId="{AD82D6DA-318A-4C31-8130-A44135C759F6}" type="presParOf" srcId="{9A5184CE-2CFC-4026-A690-EA759D5445F2}" destId="{2A25286E-8D13-40EA-90B8-1E6587AC601A}" srcOrd="0" destOrd="0" presId="urn:microsoft.com/office/officeart/2005/8/layout/hierarchy1"/>
    <dgm:cxn modelId="{935DE497-2FAE-46E2-B2B7-93D2D450C5A4}" type="presParOf" srcId="{9A5184CE-2CFC-4026-A690-EA759D5445F2}" destId="{23032DBB-11B0-4853-B4FE-1F58F1C7459D}" srcOrd="1" destOrd="0" presId="urn:microsoft.com/office/officeart/2005/8/layout/hierarchy1"/>
    <dgm:cxn modelId="{1FEA5189-E3B7-465A-B743-CC7FA582960C}" type="presParOf" srcId="{7D89F1AB-2B3F-4DD1-BAF9-1276B660AFBA}" destId="{419CEAF2-B0F3-4AB2-A7E8-EF5EAF8376C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DA919B3-1085-4676-8705-15F7643F1ED1}" type="doc">
      <dgm:prSet loTypeId="urn:microsoft.com/office/officeart/2005/8/layout/process5" loCatId="process" qsTypeId="urn:microsoft.com/office/officeart/2005/8/quickstyle/simple1" qsCatId="simple" csTypeId="urn:microsoft.com/office/officeart/2005/8/colors/accent0_2" csCatId="mainScheme" phldr="1"/>
      <dgm:spPr/>
      <dgm:t>
        <a:bodyPr/>
        <a:lstStyle/>
        <a:p>
          <a:endParaRPr lang="en-IN"/>
        </a:p>
      </dgm:t>
    </dgm:pt>
    <dgm:pt modelId="{DEF5D975-43F1-45F7-B533-D6193BECA9A6}">
      <dgm:prSet phldrT="[Text]" custT="1"/>
      <dgm:spPr/>
      <dgm:t>
        <a:bodyPr/>
        <a:lstStyle/>
        <a:p>
          <a:pPr algn="ctr"/>
          <a:r>
            <a:rPr lang="en-US" sz="1700" dirty="0">
              <a:solidFill>
                <a:schemeClr val="tx1"/>
              </a:solidFill>
              <a:latin typeface="Cambria" panose="02040503050406030204" pitchFamily="18" charset="0"/>
              <a:ea typeface="Cambria" panose="02040503050406030204" pitchFamily="18" charset="0"/>
            </a:rPr>
            <a:t>Supply of Capital goods on which ITC had been taken earlier</a:t>
          </a:r>
          <a:endParaRPr lang="en-IN" sz="1700" dirty="0">
            <a:latin typeface="Cambria" panose="02040503050406030204" pitchFamily="18" charset="0"/>
            <a:ea typeface="Cambria" panose="02040503050406030204" pitchFamily="18" charset="0"/>
            <a:cs typeface="Times New Roman" panose="02020603050405020304" pitchFamily="18" charset="0"/>
          </a:endParaRPr>
        </a:p>
      </dgm:t>
    </dgm:pt>
    <dgm:pt modelId="{27A0585D-A88C-4B28-B2BF-A5FA9141AB54}" type="parTrans" cxnId="{68FD3C32-B8EE-457C-87E7-AD4BED02FD4C}">
      <dgm:prSet/>
      <dgm:spPr/>
      <dgm:t>
        <a:bodyPr/>
        <a:lstStyle/>
        <a:p>
          <a:pPr algn="ctr"/>
          <a:endParaRPr lang="en-IN" sz="2000">
            <a:latin typeface="Cambria" panose="02040503050406030204" pitchFamily="18" charset="0"/>
            <a:ea typeface="Cambria" panose="02040503050406030204" pitchFamily="18" charset="0"/>
          </a:endParaRPr>
        </a:p>
      </dgm:t>
    </dgm:pt>
    <dgm:pt modelId="{5FF0FA68-F372-4A5A-8855-10B3D25C58DC}" type="sibTrans" cxnId="{68FD3C32-B8EE-457C-87E7-AD4BED02FD4C}">
      <dgm:prSet custT="1"/>
      <dgm:spPr/>
      <dgm:t>
        <a:bodyPr/>
        <a:lstStyle/>
        <a:p>
          <a:pPr algn="ctr"/>
          <a:endParaRPr lang="en-IN" sz="2000">
            <a:latin typeface="Cambria" panose="02040503050406030204" pitchFamily="18" charset="0"/>
            <a:ea typeface="Cambria" panose="02040503050406030204" pitchFamily="18" charset="0"/>
          </a:endParaRPr>
        </a:p>
      </dgm:t>
    </dgm:pt>
    <dgm:pt modelId="{50D804DB-6DFC-4DE3-A2CD-475A4F9BFBCC}">
      <dgm:prSet phldrT="[Text]" custT="1"/>
      <dgm:spPr/>
      <dgm:t>
        <a:bodyPr/>
        <a:lstStyle/>
        <a:p>
          <a:pPr algn="ctr"/>
          <a:r>
            <a:rPr lang="en-US" sz="1800" dirty="0">
              <a:solidFill>
                <a:schemeClr val="tx1"/>
              </a:solidFill>
              <a:latin typeface="Cambria" panose="02040503050406030204" pitchFamily="18" charset="0"/>
              <a:ea typeface="Cambria" panose="02040503050406030204" pitchFamily="18" charset="0"/>
            </a:rPr>
            <a:t>Pay Tax on higher of: </a:t>
          </a:r>
          <a:endParaRPr lang="en-IN" sz="1800" dirty="0">
            <a:latin typeface="Cambria" panose="02040503050406030204" pitchFamily="18" charset="0"/>
            <a:ea typeface="Cambria" panose="02040503050406030204" pitchFamily="18" charset="0"/>
            <a:cs typeface="Times New Roman" panose="02020603050405020304" pitchFamily="18" charset="0"/>
          </a:endParaRPr>
        </a:p>
      </dgm:t>
    </dgm:pt>
    <dgm:pt modelId="{C8D2D50C-2CB6-4A27-91AD-3CEE3C3A5051}" type="parTrans" cxnId="{BBA795D4-4333-4586-93E6-78703F67C028}">
      <dgm:prSet/>
      <dgm:spPr/>
      <dgm:t>
        <a:bodyPr/>
        <a:lstStyle/>
        <a:p>
          <a:pPr algn="ctr"/>
          <a:endParaRPr lang="en-IN" sz="2000">
            <a:latin typeface="Cambria" panose="02040503050406030204" pitchFamily="18" charset="0"/>
            <a:ea typeface="Cambria" panose="02040503050406030204" pitchFamily="18" charset="0"/>
          </a:endParaRPr>
        </a:p>
      </dgm:t>
    </dgm:pt>
    <dgm:pt modelId="{92701252-918A-448F-B64A-609CC2651500}" type="sibTrans" cxnId="{BBA795D4-4333-4586-93E6-78703F67C028}">
      <dgm:prSet custT="1"/>
      <dgm:spPr/>
      <dgm:t>
        <a:bodyPr/>
        <a:lstStyle/>
        <a:p>
          <a:pPr algn="ctr"/>
          <a:endParaRPr lang="en-IN" sz="2000">
            <a:latin typeface="Cambria" panose="02040503050406030204" pitchFamily="18" charset="0"/>
            <a:ea typeface="Cambria" panose="02040503050406030204" pitchFamily="18" charset="0"/>
          </a:endParaRPr>
        </a:p>
      </dgm:t>
    </dgm:pt>
    <dgm:pt modelId="{AE5AC2C9-6210-4CBC-81B5-ED8D56035A09}">
      <dgm:prSet phldrT="[Text]" custT="1"/>
      <dgm:spPr/>
      <dgm:t>
        <a:bodyPr/>
        <a:lstStyle/>
        <a:p>
          <a:pPr algn="ctr"/>
          <a:r>
            <a:rPr lang="en-US" sz="1600" b="0" i="0" dirty="0">
              <a:solidFill>
                <a:schemeClr val="tx1"/>
              </a:solidFill>
              <a:latin typeface="Cambria" panose="02040503050406030204" pitchFamily="18" charset="0"/>
              <a:ea typeface="Cambria" panose="02040503050406030204" pitchFamily="18" charset="0"/>
              <a:cs typeface="Times New Roman" panose="02020603050405020304" pitchFamily="18" charset="0"/>
            </a:rPr>
            <a:t>ITC availed earlier </a:t>
          </a:r>
          <a:r>
            <a:rPr lang="en-US" sz="1600" b="1" i="0" dirty="0">
              <a:solidFill>
                <a:schemeClr val="tx1"/>
              </a:solidFill>
              <a:latin typeface="Cambria" panose="02040503050406030204" pitchFamily="18" charset="0"/>
              <a:ea typeface="Cambria" panose="02040503050406030204" pitchFamily="18" charset="0"/>
              <a:cs typeface="Times New Roman" panose="02020603050405020304" pitchFamily="18" charset="0"/>
            </a:rPr>
            <a:t>LESS</a:t>
          </a:r>
          <a:r>
            <a:rPr lang="en-US" sz="1600" b="0" i="0" dirty="0">
              <a:solidFill>
                <a:schemeClr val="tx1"/>
              </a:solidFill>
              <a:latin typeface="Cambria" panose="02040503050406030204" pitchFamily="18" charset="0"/>
              <a:ea typeface="Cambria" panose="02040503050406030204" pitchFamily="18" charset="0"/>
              <a:cs typeface="Times New Roman" panose="02020603050405020304" pitchFamily="18" charset="0"/>
            </a:rPr>
            <a:t> 5% for every quarter from DOI</a:t>
          </a:r>
        </a:p>
        <a:p>
          <a:pPr algn="ctr"/>
          <a:r>
            <a:rPr lang="en-US" sz="1600" b="0" i="0" dirty="0">
              <a:solidFill>
                <a:schemeClr val="tx1"/>
              </a:solidFill>
              <a:latin typeface="Cambria" panose="02040503050406030204" pitchFamily="18" charset="0"/>
              <a:ea typeface="Cambria" panose="02040503050406030204" pitchFamily="18" charset="0"/>
              <a:cs typeface="Times New Roman" panose="02020603050405020304" pitchFamily="18" charset="0"/>
            </a:rPr>
            <a:t>OR</a:t>
          </a:r>
        </a:p>
        <a:p>
          <a:pPr algn="ctr"/>
          <a:r>
            <a:rPr lang="en-US" sz="1600" b="0" i="0" dirty="0">
              <a:solidFill>
                <a:schemeClr val="tx1"/>
              </a:solidFill>
              <a:latin typeface="Cambria" panose="02040503050406030204" pitchFamily="18" charset="0"/>
              <a:ea typeface="Cambria" panose="02040503050406030204" pitchFamily="18" charset="0"/>
              <a:cs typeface="Times New Roman" panose="02020603050405020304" pitchFamily="18" charset="0"/>
            </a:rPr>
            <a:t>Tax on Transaction Value</a:t>
          </a:r>
          <a:endParaRPr lang="en-IN" sz="1600" dirty="0">
            <a:latin typeface="Cambria" panose="02040503050406030204" pitchFamily="18" charset="0"/>
            <a:ea typeface="Cambria" panose="02040503050406030204" pitchFamily="18" charset="0"/>
            <a:cs typeface="Times New Roman" panose="02020603050405020304" pitchFamily="18" charset="0"/>
          </a:endParaRPr>
        </a:p>
      </dgm:t>
    </dgm:pt>
    <dgm:pt modelId="{F3370926-E774-40B4-979D-C0A2ADC32EB7}" type="parTrans" cxnId="{7875B554-E408-4C04-95AD-53C3392A529B}">
      <dgm:prSet/>
      <dgm:spPr/>
      <dgm:t>
        <a:bodyPr/>
        <a:lstStyle/>
        <a:p>
          <a:pPr algn="ctr"/>
          <a:endParaRPr lang="en-IN" sz="2000">
            <a:latin typeface="Cambria" panose="02040503050406030204" pitchFamily="18" charset="0"/>
            <a:ea typeface="Cambria" panose="02040503050406030204" pitchFamily="18" charset="0"/>
          </a:endParaRPr>
        </a:p>
      </dgm:t>
    </dgm:pt>
    <dgm:pt modelId="{CB026262-1658-4AE4-9F85-5435A6F79048}" type="sibTrans" cxnId="{7875B554-E408-4C04-95AD-53C3392A529B}">
      <dgm:prSet custT="1"/>
      <dgm:spPr/>
      <dgm:t>
        <a:bodyPr/>
        <a:lstStyle/>
        <a:p>
          <a:pPr algn="ctr"/>
          <a:endParaRPr lang="en-IN" sz="2000">
            <a:latin typeface="Cambria" panose="02040503050406030204" pitchFamily="18" charset="0"/>
            <a:ea typeface="Cambria" panose="02040503050406030204" pitchFamily="18" charset="0"/>
          </a:endParaRPr>
        </a:p>
      </dgm:t>
    </dgm:pt>
    <dgm:pt modelId="{68A3BFBB-BFA0-4B07-ABD4-0CFF96DE9FBE}" type="pres">
      <dgm:prSet presAssocID="{FDA919B3-1085-4676-8705-15F7643F1ED1}" presName="diagram" presStyleCnt="0">
        <dgm:presLayoutVars>
          <dgm:dir/>
          <dgm:resizeHandles val="exact"/>
        </dgm:presLayoutVars>
      </dgm:prSet>
      <dgm:spPr/>
    </dgm:pt>
    <dgm:pt modelId="{D5A79076-A038-4310-AD67-2025C6AD1174}" type="pres">
      <dgm:prSet presAssocID="{DEF5D975-43F1-45F7-B533-D6193BECA9A6}" presName="node" presStyleLbl="node1" presStyleIdx="0" presStyleCnt="3" custLinFactNeighborX="13982">
        <dgm:presLayoutVars>
          <dgm:bulletEnabled val="1"/>
        </dgm:presLayoutVars>
      </dgm:prSet>
      <dgm:spPr/>
    </dgm:pt>
    <dgm:pt modelId="{009C12FF-5FB1-4969-8407-D7CAA8F7CC50}" type="pres">
      <dgm:prSet presAssocID="{5FF0FA68-F372-4A5A-8855-10B3D25C58DC}" presName="sibTrans" presStyleLbl="sibTrans2D1" presStyleIdx="0" presStyleCnt="2"/>
      <dgm:spPr/>
    </dgm:pt>
    <dgm:pt modelId="{B8890FA0-BC12-459D-B4FD-5CAF0453EAA0}" type="pres">
      <dgm:prSet presAssocID="{5FF0FA68-F372-4A5A-8855-10B3D25C58DC}" presName="connectorText" presStyleLbl="sibTrans2D1" presStyleIdx="0" presStyleCnt="2"/>
      <dgm:spPr/>
    </dgm:pt>
    <dgm:pt modelId="{2F7C57A2-C5C8-476D-800F-18837063CD65}" type="pres">
      <dgm:prSet presAssocID="{50D804DB-6DFC-4DE3-A2CD-475A4F9BFBCC}" presName="node" presStyleLbl="node1" presStyleIdx="1" presStyleCnt="3">
        <dgm:presLayoutVars>
          <dgm:bulletEnabled val="1"/>
        </dgm:presLayoutVars>
      </dgm:prSet>
      <dgm:spPr/>
    </dgm:pt>
    <dgm:pt modelId="{7A3E4E27-EACE-46B3-9AC2-AFD02E0A136F}" type="pres">
      <dgm:prSet presAssocID="{92701252-918A-448F-B64A-609CC2651500}" presName="sibTrans" presStyleLbl="sibTrans2D1" presStyleIdx="1" presStyleCnt="2"/>
      <dgm:spPr/>
    </dgm:pt>
    <dgm:pt modelId="{7328E86D-11B0-4A54-820A-B761B37E4824}" type="pres">
      <dgm:prSet presAssocID="{92701252-918A-448F-B64A-609CC2651500}" presName="connectorText" presStyleLbl="sibTrans2D1" presStyleIdx="1" presStyleCnt="2"/>
      <dgm:spPr/>
    </dgm:pt>
    <dgm:pt modelId="{180E6F7A-F4CF-439C-BAF7-C84E669ADAF8}" type="pres">
      <dgm:prSet presAssocID="{AE5AC2C9-6210-4CBC-81B5-ED8D56035A09}" presName="node" presStyleLbl="node1" presStyleIdx="2" presStyleCnt="3" custScaleX="113255" custScaleY="151370">
        <dgm:presLayoutVars>
          <dgm:bulletEnabled val="1"/>
        </dgm:presLayoutVars>
      </dgm:prSet>
      <dgm:spPr/>
    </dgm:pt>
  </dgm:ptLst>
  <dgm:cxnLst>
    <dgm:cxn modelId="{9454320D-18D4-4DA2-877C-CB6CB0D55475}" type="presOf" srcId="{DEF5D975-43F1-45F7-B533-D6193BECA9A6}" destId="{D5A79076-A038-4310-AD67-2025C6AD1174}" srcOrd="0" destOrd="0" presId="urn:microsoft.com/office/officeart/2005/8/layout/process5"/>
    <dgm:cxn modelId="{7FC8081D-F2EF-43FC-8F9C-7A72B1378F7C}" type="presOf" srcId="{FDA919B3-1085-4676-8705-15F7643F1ED1}" destId="{68A3BFBB-BFA0-4B07-ABD4-0CFF96DE9FBE}" srcOrd="0" destOrd="0" presId="urn:microsoft.com/office/officeart/2005/8/layout/process5"/>
    <dgm:cxn modelId="{68FD3C32-B8EE-457C-87E7-AD4BED02FD4C}" srcId="{FDA919B3-1085-4676-8705-15F7643F1ED1}" destId="{DEF5D975-43F1-45F7-B533-D6193BECA9A6}" srcOrd="0" destOrd="0" parTransId="{27A0585D-A88C-4B28-B2BF-A5FA9141AB54}" sibTransId="{5FF0FA68-F372-4A5A-8855-10B3D25C58DC}"/>
    <dgm:cxn modelId="{7332BA40-1C06-4610-99F2-CA5F301A6BC9}" type="presOf" srcId="{AE5AC2C9-6210-4CBC-81B5-ED8D56035A09}" destId="{180E6F7A-F4CF-439C-BAF7-C84E669ADAF8}" srcOrd="0" destOrd="0" presId="urn:microsoft.com/office/officeart/2005/8/layout/process5"/>
    <dgm:cxn modelId="{7875B554-E408-4C04-95AD-53C3392A529B}" srcId="{FDA919B3-1085-4676-8705-15F7643F1ED1}" destId="{AE5AC2C9-6210-4CBC-81B5-ED8D56035A09}" srcOrd="2" destOrd="0" parTransId="{F3370926-E774-40B4-979D-C0A2ADC32EB7}" sibTransId="{CB026262-1658-4AE4-9F85-5435A6F79048}"/>
    <dgm:cxn modelId="{50503084-DF3A-455C-9BE4-BD5FB2419F10}" type="presOf" srcId="{92701252-918A-448F-B64A-609CC2651500}" destId="{7A3E4E27-EACE-46B3-9AC2-AFD02E0A136F}" srcOrd="0" destOrd="0" presId="urn:microsoft.com/office/officeart/2005/8/layout/process5"/>
    <dgm:cxn modelId="{1F7DFC84-DFA2-4FE2-9EE5-6C5AE25641E1}" type="presOf" srcId="{92701252-918A-448F-B64A-609CC2651500}" destId="{7328E86D-11B0-4A54-820A-B761B37E4824}" srcOrd="1" destOrd="0" presId="urn:microsoft.com/office/officeart/2005/8/layout/process5"/>
    <dgm:cxn modelId="{8B53928D-57FC-4450-AFAD-8638F39EEB7A}" type="presOf" srcId="{50D804DB-6DFC-4DE3-A2CD-475A4F9BFBCC}" destId="{2F7C57A2-C5C8-476D-800F-18837063CD65}" srcOrd="0" destOrd="0" presId="urn:microsoft.com/office/officeart/2005/8/layout/process5"/>
    <dgm:cxn modelId="{005DFF9D-53FE-49B8-B0C3-1037DDC659DA}" type="presOf" srcId="{5FF0FA68-F372-4A5A-8855-10B3D25C58DC}" destId="{B8890FA0-BC12-459D-B4FD-5CAF0453EAA0}" srcOrd="1" destOrd="0" presId="urn:microsoft.com/office/officeart/2005/8/layout/process5"/>
    <dgm:cxn modelId="{BBA795D4-4333-4586-93E6-78703F67C028}" srcId="{FDA919B3-1085-4676-8705-15F7643F1ED1}" destId="{50D804DB-6DFC-4DE3-A2CD-475A4F9BFBCC}" srcOrd="1" destOrd="0" parTransId="{C8D2D50C-2CB6-4A27-91AD-3CEE3C3A5051}" sibTransId="{92701252-918A-448F-B64A-609CC2651500}"/>
    <dgm:cxn modelId="{949EFFF2-9585-4D2A-B17E-BC7F94BCB768}" type="presOf" srcId="{5FF0FA68-F372-4A5A-8855-10B3D25C58DC}" destId="{009C12FF-5FB1-4969-8407-D7CAA8F7CC50}" srcOrd="0" destOrd="0" presId="urn:microsoft.com/office/officeart/2005/8/layout/process5"/>
    <dgm:cxn modelId="{086DA153-92A5-4C80-973D-766756E06315}" type="presParOf" srcId="{68A3BFBB-BFA0-4B07-ABD4-0CFF96DE9FBE}" destId="{D5A79076-A038-4310-AD67-2025C6AD1174}" srcOrd="0" destOrd="0" presId="urn:microsoft.com/office/officeart/2005/8/layout/process5"/>
    <dgm:cxn modelId="{F683B901-3BB9-40F5-9906-031F2A0184F5}" type="presParOf" srcId="{68A3BFBB-BFA0-4B07-ABD4-0CFF96DE9FBE}" destId="{009C12FF-5FB1-4969-8407-D7CAA8F7CC50}" srcOrd="1" destOrd="0" presId="urn:microsoft.com/office/officeart/2005/8/layout/process5"/>
    <dgm:cxn modelId="{C7D1DE08-932A-4E08-8E27-CB7702249E98}" type="presParOf" srcId="{009C12FF-5FB1-4969-8407-D7CAA8F7CC50}" destId="{B8890FA0-BC12-459D-B4FD-5CAF0453EAA0}" srcOrd="0" destOrd="0" presId="urn:microsoft.com/office/officeart/2005/8/layout/process5"/>
    <dgm:cxn modelId="{58E7D3E7-46D1-4477-A88D-847F8CF19F24}" type="presParOf" srcId="{68A3BFBB-BFA0-4B07-ABD4-0CFF96DE9FBE}" destId="{2F7C57A2-C5C8-476D-800F-18837063CD65}" srcOrd="2" destOrd="0" presId="urn:microsoft.com/office/officeart/2005/8/layout/process5"/>
    <dgm:cxn modelId="{6C241AAA-DCCB-41EE-BFCB-93F049356DBE}" type="presParOf" srcId="{68A3BFBB-BFA0-4B07-ABD4-0CFF96DE9FBE}" destId="{7A3E4E27-EACE-46B3-9AC2-AFD02E0A136F}" srcOrd="3" destOrd="0" presId="urn:microsoft.com/office/officeart/2005/8/layout/process5"/>
    <dgm:cxn modelId="{0C8C1751-3C84-4181-AEA6-695724961431}" type="presParOf" srcId="{7A3E4E27-EACE-46B3-9AC2-AFD02E0A136F}" destId="{7328E86D-11B0-4A54-820A-B761B37E4824}" srcOrd="0" destOrd="0" presId="urn:microsoft.com/office/officeart/2005/8/layout/process5"/>
    <dgm:cxn modelId="{821965D0-C995-4228-8A62-A80E52D2CCFB}" type="presParOf" srcId="{68A3BFBB-BFA0-4B07-ABD4-0CFF96DE9FBE}" destId="{180E6F7A-F4CF-439C-BAF7-C84E669ADAF8}"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1D474A-3F29-465C-97D0-733197B6CE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A356335E-4B2A-4732-AC11-65C7687D28F7}">
      <dgm:prSet phldrT="[Text]" custT="1"/>
      <dgm:spPr>
        <a:xfrm>
          <a:off x="0" y="204648"/>
          <a:ext cx="8001000" cy="768508"/>
        </a:xfrm>
        <a:prstGeom prst="roundRect">
          <a:avLst/>
        </a:prstGeo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r>
            <a:rPr lang="en-IN" sz="3000" b="1" dirty="0">
              <a:ln>
                <a:noFill/>
              </a:ln>
            </a:rPr>
            <a:t>PURCHASES &amp; EXPENSES</a:t>
          </a:r>
          <a:endParaRPr lang="en-IN" sz="3000" b="1" dirty="0">
            <a:ln>
              <a:noFill/>
            </a:ln>
            <a:solidFill>
              <a:sysClr val="window" lastClr="FFFFFF"/>
            </a:solidFill>
            <a:latin typeface="Calibri"/>
            <a:ea typeface="+mn-ea"/>
            <a:cs typeface="+mn-cs"/>
          </a:endParaRPr>
        </a:p>
      </dgm:t>
    </dgm:pt>
    <dgm:pt modelId="{D0E26158-45F0-4D02-9C3F-04A119127784}" type="parTrans" cxnId="{CA78259B-E738-49C9-B026-6DB376864226}">
      <dgm:prSet/>
      <dgm:spPr/>
      <dgm:t>
        <a:bodyPr/>
        <a:lstStyle/>
        <a:p>
          <a:endParaRPr lang="en-IN"/>
        </a:p>
      </dgm:t>
    </dgm:pt>
    <dgm:pt modelId="{BE4826D1-3FA9-435F-A399-709F5C27B98C}" type="sibTrans" cxnId="{CA78259B-E738-49C9-B026-6DB376864226}">
      <dgm:prSet/>
      <dgm:spPr/>
      <dgm:t>
        <a:bodyPr/>
        <a:lstStyle/>
        <a:p>
          <a:endParaRPr lang="en-IN"/>
        </a:p>
      </dgm:t>
    </dgm:pt>
    <dgm:pt modelId="{8258204B-66BB-45C8-9EDA-0791CB6A164B}">
      <dgm:prSet phldrT="[Text]" custT="1"/>
      <dgm:spPr>
        <a:xfrm>
          <a:off x="0" y="1049718"/>
          <a:ext cx="8001000" cy="3444480"/>
        </a:xfrm>
        <a:prstGeom prst="rect">
          <a:avLst/>
        </a:prstGeom>
        <a:noFill/>
        <a:ln>
          <a:solidFill>
            <a:sysClr val="windowText" lastClr="000000"/>
          </a:solidFill>
        </a:ln>
        <a:effectLst/>
      </dgm:spPr>
      <dgm:t>
        <a:bodyPr/>
        <a:lstStyle/>
        <a:p>
          <a:pPr algn="just"/>
          <a:r>
            <a:rPr lang="en-IN" sz="2600" b="1" dirty="0"/>
            <a:t>Purchases tallied with books of accounts</a:t>
          </a:r>
          <a:endParaRPr lang="en-IN" sz="2600" b="1" dirty="0">
            <a:solidFill>
              <a:sysClr val="windowText" lastClr="000000">
                <a:hueOff val="0"/>
                <a:satOff val="0"/>
                <a:lumOff val="0"/>
                <a:alphaOff val="0"/>
              </a:sysClr>
            </a:solidFill>
            <a:latin typeface="Calibri"/>
            <a:ea typeface="+mn-ea"/>
            <a:cs typeface="+mn-cs"/>
          </a:endParaRPr>
        </a:p>
      </dgm:t>
    </dgm:pt>
    <dgm:pt modelId="{F6A0EC81-FD68-4C8A-837B-8939D811AA6A}" type="parTrans" cxnId="{CC261C48-0106-4516-B9DE-358CC391B011}">
      <dgm:prSet/>
      <dgm:spPr/>
      <dgm:t>
        <a:bodyPr/>
        <a:lstStyle/>
        <a:p>
          <a:endParaRPr lang="en-IN"/>
        </a:p>
      </dgm:t>
    </dgm:pt>
    <dgm:pt modelId="{655A3CD0-4613-4247-B93A-CAC8C70F1E5E}" type="sibTrans" cxnId="{CC261C48-0106-4516-B9DE-358CC391B011}">
      <dgm:prSet/>
      <dgm:spPr/>
      <dgm:t>
        <a:bodyPr/>
        <a:lstStyle/>
        <a:p>
          <a:endParaRPr lang="en-IN"/>
        </a:p>
      </dgm:t>
    </dgm:pt>
    <dgm:pt modelId="{A75D27BC-48B4-4B74-8BC2-907A2FEA627C}">
      <dgm:prSet custT="1"/>
      <dgm:spPr/>
      <dgm:t>
        <a:bodyPr/>
        <a:lstStyle/>
        <a:p>
          <a:r>
            <a:rPr lang="en-IN" sz="2600" b="1" dirty="0"/>
            <a:t>Inward supply of exempt, nil rated or non-GST supply</a:t>
          </a:r>
        </a:p>
      </dgm:t>
    </dgm:pt>
    <dgm:pt modelId="{C6DA8BC2-C7B3-410A-8FB9-C930541140B0}" type="parTrans" cxnId="{3C3376E9-7915-44A2-9FE0-E986DE82750C}">
      <dgm:prSet/>
      <dgm:spPr/>
      <dgm:t>
        <a:bodyPr/>
        <a:lstStyle/>
        <a:p>
          <a:endParaRPr lang="en-US"/>
        </a:p>
      </dgm:t>
    </dgm:pt>
    <dgm:pt modelId="{3381C579-4998-455E-9315-CB68E6485CA4}" type="sibTrans" cxnId="{3C3376E9-7915-44A2-9FE0-E986DE82750C}">
      <dgm:prSet/>
      <dgm:spPr/>
      <dgm:t>
        <a:bodyPr/>
        <a:lstStyle/>
        <a:p>
          <a:endParaRPr lang="en-US"/>
        </a:p>
      </dgm:t>
    </dgm:pt>
    <dgm:pt modelId="{A3F006BB-87D6-466C-A004-10C07E407ACC}">
      <dgm:prSet custT="1"/>
      <dgm:spPr/>
      <dgm:t>
        <a:bodyPr/>
        <a:lstStyle/>
        <a:p>
          <a:r>
            <a:rPr lang="en-IN" sz="2600" b="1" dirty="0">
              <a:solidFill>
                <a:srgbClr val="00B0F0"/>
              </a:solidFill>
            </a:rPr>
            <a:t>Eligible ITC taken on purchases and expenses</a:t>
          </a:r>
        </a:p>
      </dgm:t>
    </dgm:pt>
    <dgm:pt modelId="{39077B1A-1D88-4A7A-A7A7-265A415C395C}" type="parTrans" cxnId="{78D2D461-A65E-4E82-A47E-F59A14F97DB4}">
      <dgm:prSet/>
      <dgm:spPr/>
      <dgm:t>
        <a:bodyPr/>
        <a:lstStyle/>
        <a:p>
          <a:endParaRPr lang="en-US"/>
        </a:p>
      </dgm:t>
    </dgm:pt>
    <dgm:pt modelId="{71212060-2A62-40CD-B879-86ECB98940DB}" type="sibTrans" cxnId="{78D2D461-A65E-4E82-A47E-F59A14F97DB4}">
      <dgm:prSet/>
      <dgm:spPr/>
      <dgm:t>
        <a:bodyPr/>
        <a:lstStyle/>
        <a:p>
          <a:endParaRPr lang="en-US"/>
        </a:p>
      </dgm:t>
    </dgm:pt>
    <dgm:pt modelId="{57E9618E-6A56-4891-A562-BA2BE3E53BE7}" type="pres">
      <dgm:prSet presAssocID="{551D474A-3F29-465C-97D0-733197B6CE0F}" presName="linear" presStyleCnt="0">
        <dgm:presLayoutVars>
          <dgm:animLvl val="lvl"/>
          <dgm:resizeHandles val="exact"/>
        </dgm:presLayoutVars>
      </dgm:prSet>
      <dgm:spPr/>
    </dgm:pt>
    <dgm:pt modelId="{33290960-DE1B-4CA9-A5F7-D2B9F5F00770}" type="pres">
      <dgm:prSet presAssocID="{A356335E-4B2A-4732-AC11-65C7687D28F7}" presName="parentText" presStyleLbl="node1" presStyleIdx="0" presStyleCnt="1" custScaleX="100000" custScaleY="51316" custLinFactNeighborY="-2381">
        <dgm:presLayoutVars>
          <dgm:chMax val="0"/>
          <dgm:bulletEnabled val="1"/>
        </dgm:presLayoutVars>
      </dgm:prSet>
      <dgm:spPr/>
    </dgm:pt>
    <dgm:pt modelId="{79A11CB6-5764-44F4-95A2-6708EAF40854}" type="pres">
      <dgm:prSet presAssocID="{A356335E-4B2A-4732-AC11-65C7687D28F7}" presName="childText" presStyleLbl="revTx" presStyleIdx="0" presStyleCnt="1" custLinFactNeighborY="-364">
        <dgm:presLayoutVars>
          <dgm:bulletEnabled val="1"/>
        </dgm:presLayoutVars>
      </dgm:prSet>
      <dgm:spPr/>
    </dgm:pt>
  </dgm:ptLst>
  <dgm:cxnLst>
    <dgm:cxn modelId="{957D5111-15AB-4F04-89B1-15ACDFDB8198}" type="presOf" srcId="{A75D27BC-48B4-4B74-8BC2-907A2FEA627C}" destId="{79A11CB6-5764-44F4-95A2-6708EAF40854}" srcOrd="0" destOrd="1" presId="urn:microsoft.com/office/officeart/2005/8/layout/vList2"/>
    <dgm:cxn modelId="{6F93491C-0B6F-4BFF-BD2A-4882455FEA0A}" type="presOf" srcId="{A3F006BB-87D6-466C-A004-10C07E407ACC}" destId="{79A11CB6-5764-44F4-95A2-6708EAF40854}" srcOrd="0" destOrd="2" presId="urn:microsoft.com/office/officeart/2005/8/layout/vList2"/>
    <dgm:cxn modelId="{78D2D461-A65E-4E82-A47E-F59A14F97DB4}" srcId="{A356335E-4B2A-4732-AC11-65C7687D28F7}" destId="{A3F006BB-87D6-466C-A004-10C07E407ACC}" srcOrd="2" destOrd="0" parTransId="{39077B1A-1D88-4A7A-A7A7-265A415C395C}" sibTransId="{71212060-2A62-40CD-B879-86ECB98940DB}"/>
    <dgm:cxn modelId="{06167545-7753-4CD5-A994-18CF4DABF2E5}" type="presOf" srcId="{8258204B-66BB-45C8-9EDA-0791CB6A164B}" destId="{79A11CB6-5764-44F4-95A2-6708EAF40854}" srcOrd="0" destOrd="0" presId="urn:microsoft.com/office/officeart/2005/8/layout/vList2"/>
    <dgm:cxn modelId="{CC261C48-0106-4516-B9DE-358CC391B011}" srcId="{A356335E-4B2A-4732-AC11-65C7687D28F7}" destId="{8258204B-66BB-45C8-9EDA-0791CB6A164B}" srcOrd="0" destOrd="0" parTransId="{F6A0EC81-FD68-4C8A-837B-8939D811AA6A}" sibTransId="{655A3CD0-4613-4247-B93A-CAC8C70F1E5E}"/>
    <dgm:cxn modelId="{1C434A72-2A00-48CE-B84A-367B7F5C60D7}" type="presOf" srcId="{A356335E-4B2A-4732-AC11-65C7687D28F7}" destId="{33290960-DE1B-4CA9-A5F7-D2B9F5F00770}" srcOrd="0" destOrd="0" presId="urn:microsoft.com/office/officeart/2005/8/layout/vList2"/>
    <dgm:cxn modelId="{CA78259B-E738-49C9-B026-6DB376864226}" srcId="{551D474A-3F29-465C-97D0-733197B6CE0F}" destId="{A356335E-4B2A-4732-AC11-65C7687D28F7}" srcOrd="0" destOrd="0" parTransId="{D0E26158-45F0-4D02-9C3F-04A119127784}" sibTransId="{BE4826D1-3FA9-435F-A399-709F5C27B98C}"/>
    <dgm:cxn modelId="{586827AB-04B0-4BA0-97A0-435A35F17DF7}" type="presOf" srcId="{551D474A-3F29-465C-97D0-733197B6CE0F}" destId="{57E9618E-6A56-4891-A562-BA2BE3E53BE7}" srcOrd="0" destOrd="0" presId="urn:microsoft.com/office/officeart/2005/8/layout/vList2"/>
    <dgm:cxn modelId="{3C3376E9-7915-44A2-9FE0-E986DE82750C}" srcId="{A356335E-4B2A-4732-AC11-65C7687D28F7}" destId="{A75D27BC-48B4-4B74-8BC2-907A2FEA627C}" srcOrd="1" destOrd="0" parTransId="{C6DA8BC2-C7B3-410A-8FB9-C930541140B0}" sibTransId="{3381C579-4998-455E-9315-CB68E6485CA4}"/>
    <dgm:cxn modelId="{5D96C1E3-24D9-491C-A26E-AAD1A89EBE43}" type="presParOf" srcId="{57E9618E-6A56-4891-A562-BA2BE3E53BE7}" destId="{33290960-DE1B-4CA9-A5F7-D2B9F5F00770}" srcOrd="0" destOrd="0" presId="urn:microsoft.com/office/officeart/2005/8/layout/vList2"/>
    <dgm:cxn modelId="{FCC3A5D2-0EE5-4BBA-8190-BB8819632358}" type="presParOf" srcId="{57E9618E-6A56-4891-A562-BA2BE3E53BE7}" destId="{79A11CB6-5764-44F4-95A2-6708EAF4085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449D3F9-4D71-4489-A40D-963009BFE514}" type="doc">
      <dgm:prSet loTypeId="urn:microsoft.com/office/officeart/2005/8/layout/vList3#2" loCatId="list" qsTypeId="urn:microsoft.com/office/officeart/2005/8/quickstyle/simple5" qsCatId="simple" csTypeId="urn:microsoft.com/office/officeart/2005/8/colors/colorful1#3" csCatId="colorful" phldr="1"/>
      <dgm:spPr/>
    </dgm:pt>
    <dgm:pt modelId="{9298BE67-05D9-4531-96E1-84D25965A63B}">
      <dgm:prSet phldrT="[Text]" custT="1"/>
      <dgm:spPr>
        <a:xfrm rot="10800000">
          <a:off x="134679" y="20552"/>
          <a:ext cx="8018720" cy="1064281"/>
        </a:xfrm>
        <a:prstGeom prst="homePlat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marL="265113" lvl="0" indent="0" algn="ctr" defTabSz="1422400">
            <a:lnSpc>
              <a:spcPct val="90000"/>
            </a:lnSpc>
            <a:spcBef>
              <a:spcPct val="0"/>
            </a:spcBef>
            <a:spcAft>
              <a:spcPct val="35000"/>
            </a:spcAft>
            <a:buNone/>
          </a:pPr>
          <a:r>
            <a:rPr lang="en-US" sz="3200" b="1" kern="1200" cap="none" spc="0" dirty="0">
              <a:ln w="18415" cmpd="sng">
                <a:prstDash val="solid"/>
              </a:ln>
              <a:solidFill>
                <a:sysClr val="window" lastClr="FFFFFF"/>
              </a:solidFill>
              <a:effectLst>
                <a:outerShdw blurRad="63500" dir="3600000" algn="tl" rotWithShape="0">
                  <a:srgbClr val="000000">
                    <a:alpha val="70000"/>
                  </a:srgbClr>
                </a:outerShdw>
              </a:effectLst>
              <a:latin typeface="+mn-lt"/>
              <a:ea typeface="+mn-ea"/>
              <a:cs typeface="+mn-cs"/>
            </a:rPr>
            <a:t>1. P&amp;L AND BS</a:t>
          </a:r>
        </a:p>
      </dgm:t>
    </dgm:pt>
    <dgm:pt modelId="{F93C875F-7A91-4A17-A869-B25F33A5CDAD}" type="parTrans" cxnId="{495C433B-629E-48A4-9A71-67FA1AFC0204}">
      <dgm:prSet/>
      <dgm:spPr/>
      <dgm:t>
        <a:bodyPr/>
        <a:lstStyle/>
        <a:p>
          <a:endParaRPr lang="en-US"/>
        </a:p>
      </dgm:t>
    </dgm:pt>
    <dgm:pt modelId="{A036D4B4-0EA0-4004-9B6B-E75137D96881}" type="sibTrans" cxnId="{495C433B-629E-48A4-9A71-67FA1AFC0204}">
      <dgm:prSet/>
      <dgm:spPr/>
      <dgm:t>
        <a:bodyPr/>
        <a:lstStyle/>
        <a:p>
          <a:endParaRPr lang="en-US"/>
        </a:p>
      </dgm:t>
    </dgm:pt>
    <dgm:pt modelId="{F3BD61F8-46FE-42EB-A254-290BBDC52DC5}">
      <dgm:prSet phldrT="[Text]" custT="1"/>
      <dgm:spPr>
        <a:xfrm rot="10800000">
          <a:off x="89243" y="1404477"/>
          <a:ext cx="8064156" cy="1064281"/>
        </a:xfrm>
        <a:prstGeom prst="homePlat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marL="265113" indent="0" algn="ctr"/>
          <a:r>
            <a:rPr lang="en-US" sz="3200" b="1" cap="none" spc="0" dirty="0">
              <a:ln w="18415" cmpd="sng">
                <a:prstDash val="solid"/>
              </a:ln>
              <a:solidFill>
                <a:sysClr val="window" lastClr="FFFFFF"/>
              </a:solidFill>
              <a:effectLst>
                <a:outerShdw blurRad="63500" dir="3600000" algn="tl" rotWithShape="0">
                  <a:srgbClr val="000000">
                    <a:alpha val="70000"/>
                  </a:srgbClr>
                </a:outerShdw>
              </a:effectLst>
              <a:latin typeface="+mn-lt"/>
              <a:ea typeface="+mn-ea"/>
              <a:cs typeface="+mn-cs"/>
            </a:rPr>
            <a:t>2. RATIO ANALYSIS</a:t>
          </a:r>
          <a:endParaRPr lang="en-US" sz="3200" b="1" i="1" cap="none" spc="0" dirty="0">
            <a:ln w="18415" cmpd="sng">
              <a:prstDash val="solid"/>
            </a:ln>
            <a:solidFill>
              <a:sysClr val="window" lastClr="FFFFFF"/>
            </a:solidFill>
            <a:effectLst>
              <a:outerShdw blurRad="63500" dir="3600000" algn="tl" rotWithShape="0">
                <a:srgbClr val="000000">
                  <a:alpha val="70000"/>
                </a:srgbClr>
              </a:outerShdw>
            </a:effectLst>
            <a:latin typeface="+mn-lt"/>
            <a:ea typeface="+mn-ea"/>
            <a:cs typeface="+mn-cs"/>
          </a:endParaRPr>
        </a:p>
      </dgm:t>
    </dgm:pt>
    <dgm:pt modelId="{FEF4C3AC-C478-4269-8F0A-1AC23427679E}" type="sibTrans" cxnId="{C3F53BAA-0B76-4683-AC9C-EBB208CB2DC6}">
      <dgm:prSet/>
      <dgm:spPr/>
      <dgm:t>
        <a:bodyPr/>
        <a:lstStyle/>
        <a:p>
          <a:endParaRPr lang="en-US"/>
        </a:p>
      </dgm:t>
    </dgm:pt>
    <dgm:pt modelId="{229D0397-18D9-4590-91A0-50650CFA1F31}" type="parTrans" cxnId="{C3F53BAA-0B76-4683-AC9C-EBB208CB2DC6}">
      <dgm:prSet/>
      <dgm:spPr/>
      <dgm:t>
        <a:bodyPr/>
        <a:lstStyle/>
        <a:p>
          <a:endParaRPr lang="en-US"/>
        </a:p>
      </dgm:t>
    </dgm:pt>
    <dgm:pt modelId="{39BDC61D-EAFC-44CF-9802-D6779782116B}">
      <dgm:prSet phldrT="[Text]" custT="1"/>
      <dgm:spPr>
        <a:xfrm rot="10800000">
          <a:off x="89188" y="2766095"/>
          <a:ext cx="8064211" cy="1064281"/>
        </a:xfrm>
        <a:prstGeom prst="homePlat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marL="442913" indent="-177800" algn="ctr"/>
          <a:r>
            <a:rPr lang="en-US" sz="2800" b="1" cap="none" spc="0" dirty="0">
              <a:ln w="18415" cmpd="sng">
                <a:prstDash val="solid"/>
              </a:ln>
              <a:solidFill>
                <a:sysClr val="window" lastClr="FFFFFF"/>
              </a:solidFill>
              <a:effectLst>
                <a:outerShdw blurRad="63500" dir="3600000" algn="tl" rotWithShape="0">
                  <a:srgbClr val="000000">
                    <a:alpha val="70000"/>
                  </a:srgbClr>
                </a:outerShdw>
              </a:effectLst>
              <a:latin typeface="+mn-lt"/>
              <a:ea typeface="+mn-ea"/>
              <a:cs typeface="+mn-cs"/>
            </a:rPr>
            <a:t>3. VARIOUS REPORTS</a:t>
          </a:r>
        </a:p>
      </dgm:t>
    </dgm:pt>
    <dgm:pt modelId="{D965C3E1-13F3-480F-979D-DF44F54477DF}" type="parTrans" cxnId="{C2CE143E-5CBD-408D-9F84-118DFDC5E028}">
      <dgm:prSet/>
      <dgm:spPr/>
      <dgm:t>
        <a:bodyPr/>
        <a:lstStyle/>
        <a:p>
          <a:endParaRPr lang="en-IN"/>
        </a:p>
      </dgm:t>
    </dgm:pt>
    <dgm:pt modelId="{7A6AF06D-B9E1-43AF-BC98-A67C6F8A1661}" type="sibTrans" cxnId="{C2CE143E-5CBD-408D-9F84-118DFDC5E028}">
      <dgm:prSet/>
      <dgm:spPr/>
      <dgm:t>
        <a:bodyPr/>
        <a:lstStyle/>
        <a:p>
          <a:endParaRPr lang="en-IN"/>
        </a:p>
      </dgm:t>
    </dgm:pt>
    <dgm:pt modelId="{6BEBFE89-A07F-4587-AACA-A59F4A38051B}">
      <dgm:prSet phldrT="[Text]" custT="1"/>
      <dgm:spPr>
        <a:xfrm rot="10800000">
          <a:off x="89188" y="4147487"/>
          <a:ext cx="8064211" cy="1064281"/>
        </a:xfrm>
        <a:prstGeom prst="homePlat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marL="442913" indent="0" algn="ctr"/>
          <a:r>
            <a:rPr lang="en-US" sz="2800" b="1" cap="none" spc="0" dirty="0">
              <a:ln w="18415" cmpd="sng">
                <a:prstDash val="solid"/>
              </a:ln>
              <a:solidFill>
                <a:sysClr val="window" lastClr="FFFFFF"/>
              </a:solidFill>
              <a:effectLst>
                <a:outerShdw blurRad="63500" dir="3600000" algn="tl" rotWithShape="0">
                  <a:srgbClr val="000000">
                    <a:alpha val="70000"/>
                  </a:srgbClr>
                </a:outerShdw>
              </a:effectLst>
              <a:latin typeface="+mn-lt"/>
              <a:ea typeface="+mn-ea"/>
              <a:cs typeface="+mn-cs"/>
            </a:rPr>
            <a:t>4. YEAR END ENTRIES</a:t>
          </a:r>
        </a:p>
      </dgm:t>
    </dgm:pt>
    <dgm:pt modelId="{6ACF6EE4-5C38-40E5-9849-A5D3F5BA6CE2}" type="parTrans" cxnId="{B6231E88-56A4-487E-B740-3480D1D81E2C}">
      <dgm:prSet/>
      <dgm:spPr/>
      <dgm:t>
        <a:bodyPr/>
        <a:lstStyle/>
        <a:p>
          <a:endParaRPr lang="en-IN"/>
        </a:p>
      </dgm:t>
    </dgm:pt>
    <dgm:pt modelId="{B862E703-605E-4328-B038-46062690D7B5}" type="sibTrans" cxnId="{B6231E88-56A4-487E-B740-3480D1D81E2C}">
      <dgm:prSet/>
      <dgm:spPr/>
      <dgm:t>
        <a:bodyPr/>
        <a:lstStyle/>
        <a:p>
          <a:endParaRPr lang="en-IN"/>
        </a:p>
      </dgm:t>
    </dgm:pt>
    <dgm:pt modelId="{9CE6C659-96C1-4301-95AF-415DD118E834}" type="pres">
      <dgm:prSet presAssocID="{6449D3F9-4D71-4489-A40D-963009BFE514}" presName="linearFlow" presStyleCnt="0">
        <dgm:presLayoutVars>
          <dgm:dir/>
          <dgm:resizeHandles val="exact"/>
        </dgm:presLayoutVars>
      </dgm:prSet>
      <dgm:spPr/>
    </dgm:pt>
    <dgm:pt modelId="{5C673AC3-8144-460F-B8BC-F6A6CEE08C56}" type="pres">
      <dgm:prSet presAssocID="{9298BE67-05D9-4531-96E1-84D25965A63B}" presName="composite" presStyleCnt="0"/>
      <dgm:spPr/>
    </dgm:pt>
    <dgm:pt modelId="{9F5983C4-7C4A-4E8E-89C8-8C95C4DE5A47}" type="pres">
      <dgm:prSet presAssocID="{9298BE67-05D9-4531-96E1-84D25965A63B}" presName="imgShp" presStyleLbl="fgImgPlace1" presStyleIdx="0" presStyleCnt="4" custLinFactNeighborX="-78321"/>
      <dgm:spPr>
        <a:xfrm>
          <a:off x="0" y="778"/>
          <a:ext cx="1064281" cy="1064281"/>
        </a:xfrm>
        <a:prstGeom prst="ellipse">
          <a:avLst/>
        </a:prstGeom>
        <a:solidFill>
          <a:srgbClr val="C0504D">
            <a:tint val="5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788F3FAF-B32A-4FCF-B984-A6D92557B469}" type="pres">
      <dgm:prSet presAssocID="{9298BE67-05D9-4531-96E1-84D25965A63B}" presName="txShp" presStyleLbl="node1" presStyleIdx="0" presStyleCnt="4" custScaleX="147892" custLinFactNeighborX="2007" custLinFactNeighborY="1858">
        <dgm:presLayoutVars>
          <dgm:bulletEnabled val="1"/>
        </dgm:presLayoutVars>
      </dgm:prSet>
      <dgm:spPr/>
    </dgm:pt>
    <dgm:pt modelId="{E7A7BEA1-9BE7-4356-8736-430EFCEB2ADB}" type="pres">
      <dgm:prSet presAssocID="{A036D4B4-0EA0-4004-9B6B-E75137D96881}" presName="spacing" presStyleCnt="0"/>
      <dgm:spPr/>
    </dgm:pt>
    <dgm:pt modelId="{56BA78FC-09F6-4FFF-B98A-54FA9592D851}" type="pres">
      <dgm:prSet presAssocID="{F3BD61F8-46FE-42EB-A254-290BBDC52DC5}" presName="composite" presStyleCnt="0"/>
      <dgm:spPr/>
    </dgm:pt>
    <dgm:pt modelId="{0525A252-461B-4A28-9A7C-80BADE48BEB7}" type="pres">
      <dgm:prSet presAssocID="{F3BD61F8-46FE-42EB-A254-290BBDC52DC5}" presName="imgShp" presStyleLbl="fgImgPlace1" presStyleIdx="1" presStyleCnt="4" custLinFactNeighborX="-78321" custLinFactNeighborY="-1048"/>
      <dgm:spPr>
        <a:xfrm>
          <a:off x="0" y="1371601"/>
          <a:ext cx="1064281" cy="1064281"/>
        </a:xfrm>
        <a:prstGeom prst="ellipse">
          <a:avLst/>
        </a:prstGeom>
        <a:solidFill>
          <a:srgbClr val="9BBB59">
            <a:tint val="5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32371676-CA42-4D3F-A868-99DED9B48E7A}" type="pres">
      <dgm:prSet presAssocID="{F3BD61F8-46FE-42EB-A254-290BBDC52DC5}" presName="txShp" presStyleLbl="node1" presStyleIdx="1" presStyleCnt="4" custScaleX="148730" custLinFactNeighborX="1588" custLinFactNeighborY="2041">
        <dgm:presLayoutVars>
          <dgm:bulletEnabled val="1"/>
        </dgm:presLayoutVars>
      </dgm:prSet>
      <dgm:spPr/>
    </dgm:pt>
    <dgm:pt modelId="{77D81393-CD38-4470-9332-F7509ED1EBC6}" type="pres">
      <dgm:prSet presAssocID="{FEF4C3AC-C478-4269-8F0A-1AC23427679E}" presName="spacing" presStyleCnt="0"/>
      <dgm:spPr/>
    </dgm:pt>
    <dgm:pt modelId="{C54A60C0-7CA9-49C7-B94F-44EE2DC99760}" type="pres">
      <dgm:prSet presAssocID="{39BDC61D-EAFC-44CF-9802-D6779782116B}" presName="composite" presStyleCnt="0"/>
      <dgm:spPr/>
    </dgm:pt>
    <dgm:pt modelId="{2BC2B1E7-6331-479E-91DA-6D0957FAD75A}" type="pres">
      <dgm:prSet presAssocID="{39BDC61D-EAFC-44CF-9802-D6779782116B}" presName="imgShp" presStyleLbl="fgImgPlace1" presStyleIdx="2" presStyleCnt="4" custLinFactNeighborX="-78321" custLinFactNeighborY="-3642"/>
      <dgm:spPr>
        <a:xfrm>
          <a:off x="0" y="2725971"/>
          <a:ext cx="1064281" cy="1064281"/>
        </a:xfrm>
        <a:prstGeom prst="ellipse">
          <a:avLst/>
        </a:prstGeom>
        <a:solidFill>
          <a:srgbClr val="8064A2">
            <a:tint val="5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523EB368-BB7C-4A10-ADCD-7A75E92E35AD}" type="pres">
      <dgm:prSet presAssocID="{39BDC61D-EAFC-44CF-9802-D6779782116B}" presName="txShp" presStyleLbl="node1" presStyleIdx="2" presStyleCnt="4" custScaleX="148731" custLinFactNeighborX="1588" custLinFactNeighborY="128">
        <dgm:presLayoutVars>
          <dgm:bulletEnabled val="1"/>
        </dgm:presLayoutVars>
      </dgm:prSet>
      <dgm:spPr/>
    </dgm:pt>
    <dgm:pt modelId="{8B32C867-64A5-442B-932E-31DAD68D6502}" type="pres">
      <dgm:prSet presAssocID="{7A6AF06D-B9E1-43AF-BC98-A67C6F8A1661}" presName="spacing" presStyleCnt="0"/>
      <dgm:spPr/>
    </dgm:pt>
    <dgm:pt modelId="{9158192C-E1F1-4316-8065-9E506673DCA5}" type="pres">
      <dgm:prSet presAssocID="{6BEBFE89-A07F-4587-AACA-A59F4A38051B}" presName="composite" presStyleCnt="0"/>
      <dgm:spPr/>
    </dgm:pt>
    <dgm:pt modelId="{ADF92CBD-78BE-4278-B9FC-CEBC6E0BFE74}" type="pres">
      <dgm:prSet presAssocID="{6BEBFE89-A07F-4587-AACA-A59F4A38051B}" presName="imgShp" presStyleLbl="fgImgPlace1" presStyleIdx="3" presStyleCnt="4" custLinFactNeighborX="-78321" custLinFactNeighborY="-3642"/>
      <dgm:spPr>
        <a:xfrm>
          <a:off x="0" y="4107949"/>
          <a:ext cx="1064281" cy="1064281"/>
        </a:xfrm>
        <a:prstGeom prst="ellipse">
          <a:avLst/>
        </a:prstGeom>
        <a:solidFill>
          <a:srgbClr val="4BACC6">
            <a:tint val="5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CE1CC33C-6D96-43C8-A4F1-2CE542BCE5A6}" type="pres">
      <dgm:prSet presAssocID="{6BEBFE89-A07F-4587-AACA-A59F4A38051B}" presName="txShp" presStyleLbl="node1" presStyleIdx="3" presStyleCnt="4" custScaleX="148731" custLinFactNeighborX="1588" custLinFactNeighborY="73">
        <dgm:presLayoutVars>
          <dgm:bulletEnabled val="1"/>
        </dgm:presLayoutVars>
      </dgm:prSet>
      <dgm:spPr/>
    </dgm:pt>
  </dgm:ptLst>
  <dgm:cxnLst>
    <dgm:cxn modelId="{FC1F1535-E149-44F3-A700-397CC88E69CB}" type="presOf" srcId="{6449D3F9-4D71-4489-A40D-963009BFE514}" destId="{9CE6C659-96C1-4301-95AF-415DD118E834}" srcOrd="0" destOrd="0" presId="urn:microsoft.com/office/officeart/2005/8/layout/vList3#2"/>
    <dgm:cxn modelId="{90337237-3193-4357-B73A-36D788A8981E}" type="presOf" srcId="{F3BD61F8-46FE-42EB-A254-290BBDC52DC5}" destId="{32371676-CA42-4D3F-A868-99DED9B48E7A}" srcOrd="0" destOrd="0" presId="urn:microsoft.com/office/officeart/2005/8/layout/vList3#2"/>
    <dgm:cxn modelId="{495C433B-629E-48A4-9A71-67FA1AFC0204}" srcId="{6449D3F9-4D71-4489-A40D-963009BFE514}" destId="{9298BE67-05D9-4531-96E1-84D25965A63B}" srcOrd="0" destOrd="0" parTransId="{F93C875F-7A91-4A17-A869-B25F33A5CDAD}" sibTransId="{A036D4B4-0EA0-4004-9B6B-E75137D96881}"/>
    <dgm:cxn modelId="{C2CE143E-5CBD-408D-9F84-118DFDC5E028}" srcId="{6449D3F9-4D71-4489-A40D-963009BFE514}" destId="{39BDC61D-EAFC-44CF-9802-D6779782116B}" srcOrd="2" destOrd="0" parTransId="{D965C3E1-13F3-480F-979D-DF44F54477DF}" sibTransId="{7A6AF06D-B9E1-43AF-BC98-A67C6F8A1661}"/>
    <dgm:cxn modelId="{09D5A257-6D72-43EA-8677-9E7DE6B42D73}" type="presOf" srcId="{39BDC61D-EAFC-44CF-9802-D6779782116B}" destId="{523EB368-BB7C-4A10-ADCD-7A75E92E35AD}" srcOrd="0" destOrd="0" presId="urn:microsoft.com/office/officeart/2005/8/layout/vList3#2"/>
    <dgm:cxn modelId="{B6231E88-56A4-487E-B740-3480D1D81E2C}" srcId="{6449D3F9-4D71-4489-A40D-963009BFE514}" destId="{6BEBFE89-A07F-4587-AACA-A59F4A38051B}" srcOrd="3" destOrd="0" parTransId="{6ACF6EE4-5C38-40E5-9849-A5D3F5BA6CE2}" sibTransId="{B862E703-605E-4328-B038-46062690D7B5}"/>
    <dgm:cxn modelId="{4EF2E2A1-28D0-4C49-B808-D203D7B924AD}" type="presOf" srcId="{9298BE67-05D9-4531-96E1-84D25965A63B}" destId="{788F3FAF-B32A-4FCF-B984-A6D92557B469}" srcOrd="0" destOrd="0" presId="urn:microsoft.com/office/officeart/2005/8/layout/vList3#2"/>
    <dgm:cxn modelId="{C3F53BAA-0B76-4683-AC9C-EBB208CB2DC6}" srcId="{6449D3F9-4D71-4489-A40D-963009BFE514}" destId="{F3BD61F8-46FE-42EB-A254-290BBDC52DC5}" srcOrd="1" destOrd="0" parTransId="{229D0397-18D9-4590-91A0-50650CFA1F31}" sibTransId="{FEF4C3AC-C478-4269-8F0A-1AC23427679E}"/>
    <dgm:cxn modelId="{6D98EEC8-B499-45F6-95E1-C761EB552C3F}" type="presOf" srcId="{6BEBFE89-A07F-4587-AACA-A59F4A38051B}" destId="{CE1CC33C-6D96-43C8-A4F1-2CE542BCE5A6}" srcOrd="0" destOrd="0" presId="urn:microsoft.com/office/officeart/2005/8/layout/vList3#2"/>
    <dgm:cxn modelId="{FDDFA312-23F2-4A38-AF2B-FD0D9EC63D9E}" type="presParOf" srcId="{9CE6C659-96C1-4301-95AF-415DD118E834}" destId="{5C673AC3-8144-460F-B8BC-F6A6CEE08C56}" srcOrd="0" destOrd="0" presId="urn:microsoft.com/office/officeart/2005/8/layout/vList3#2"/>
    <dgm:cxn modelId="{C6FBF2CD-F9C4-40D8-ADA3-6EFF42527776}" type="presParOf" srcId="{5C673AC3-8144-460F-B8BC-F6A6CEE08C56}" destId="{9F5983C4-7C4A-4E8E-89C8-8C95C4DE5A47}" srcOrd="0" destOrd="0" presId="urn:microsoft.com/office/officeart/2005/8/layout/vList3#2"/>
    <dgm:cxn modelId="{07307B0E-2EAF-4610-A253-4C8FC6792D3E}" type="presParOf" srcId="{5C673AC3-8144-460F-B8BC-F6A6CEE08C56}" destId="{788F3FAF-B32A-4FCF-B984-A6D92557B469}" srcOrd="1" destOrd="0" presId="urn:microsoft.com/office/officeart/2005/8/layout/vList3#2"/>
    <dgm:cxn modelId="{6959FFDB-7BE5-4EDA-A29F-BE4CEA3CBD5F}" type="presParOf" srcId="{9CE6C659-96C1-4301-95AF-415DD118E834}" destId="{E7A7BEA1-9BE7-4356-8736-430EFCEB2ADB}" srcOrd="1" destOrd="0" presId="urn:microsoft.com/office/officeart/2005/8/layout/vList3#2"/>
    <dgm:cxn modelId="{84570BBB-1927-4135-A141-ABE50C3B3191}" type="presParOf" srcId="{9CE6C659-96C1-4301-95AF-415DD118E834}" destId="{56BA78FC-09F6-4FFF-B98A-54FA9592D851}" srcOrd="2" destOrd="0" presId="urn:microsoft.com/office/officeart/2005/8/layout/vList3#2"/>
    <dgm:cxn modelId="{89632EC5-14A1-4D45-A737-9CDD91977FDB}" type="presParOf" srcId="{56BA78FC-09F6-4FFF-B98A-54FA9592D851}" destId="{0525A252-461B-4A28-9A7C-80BADE48BEB7}" srcOrd="0" destOrd="0" presId="urn:microsoft.com/office/officeart/2005/8/layout/vList3#2"/>
    <dgm:cxn modelId="{C5AF0C5A-9FC2-4BC1-8C64-08E9C816B61C}" type="presParOf" srcId="{56BA78FC-09F6-4FFF-B98A-54FA9592D851}" destId="{32371676-CA42-4D3F-A868-99DED9B48E7A}" srcOrd="1" destOrd="0" presId="urn:microsoft.com/office/officeart/2005/8/layout/vList3#2"/>
    <dgm:cxn modelId="{0A261ECB-AB44-4D22-8CDF-031772AD6E3D}" type="presParOf" srcId="{9CE6C659-96C1-4301-95AF-415DD118E834}" destId="{77D81393-CD38-4470-9332-F7509ED1EBC6}" srcOrd="3" destOrd="0" presId="urn:microsoft.com/office/officeart/2005/8/layout/vList3#2"/>
    <dgm:cxn modelId="{C0D91A0A-21DA-4316-88AA-2756F7E46C3C}" type="presParOf" srcId="{9CE6C659-96C1-4301-95AF-415DD118E834}" destId="{C54A60C0-7CA9-49C7-B94F-44EE2DC99760}" srcOrd="4" destOrd="0" presId="urn:microsoft.com/office/officeart/2005/8/layout/vList3#2"/>
    <dgm:cxn modelId="{5B4865DD-1860-4313-B6A6-5CC2F5DDB9CD}" type="presParOf" srcId="{C54A60C0-7CA9-49C7-B94F-44EE2DC99760}" destId="{2BC2B1E7-6331-479E-91DA-6D0957FAD75A}" srcOrd="0" destOrd="0" presId="urn:microsoft.com/office/officeart/2005/8/layout/vList3#2"/>
    <dgm:cxn modelId="{24444B34-2C67-434E-8F84-962F3C60FB04}" type="presParOf" srcId="{C54A60C0-7CA9-49C7-B94F-44EE2DC99760}" destId="{523EB368-BB7C-4A10-ADCD-7A75E92E35AD}" srcOrd="1" destOrd="0" presId="urn:microsoft.com/office/officeart/2005/8/layout/vList3#2"/>
    <dgm:cxn modelId="{1ADA48F6-FDE7-43FB-A07F-7A92C793715A}" type="presParOf" srcId="{9CE6C659-96C1-4301-95AF-415DD118E834}" destId="{8B32C867-64A5-442B-932E-31DAD68D6502}" srcOrd="5" destOrd="0" presId="urn:microsoft.com/office/officeart/2005/8/layout/vList3#2"/>
    <dgm:cxn modelId="{9AA8FF0E-944B-4712-8A44-72EC9E3DCF38}" type="presParOf" srcId="{9CE6C659-96C1-4301-95AF-415DD118E834}" destId="{9158192C-E1F1-4316-8065-9E506673DCA5}" srcOrd="6" destOrd="0" presId="urn:microsoft.com/office/officeart/2005/8/layout/vList3#2"/>
    <dgm:cxn modelId="{475ACD74-A459-428B-B1AE-CA73957EAA68}" type="presParOf" srcId="{9158192C-E1F1-4316-8065-9E506673DCA5}" destId="{ADF92CBD-78BE-4278-B9FC-CEBC6E0BFE74}" srcOrd="0" destOrd="0" presId="urn:microsoft.com/office/officeart/2005/8/layout/vList3#2"/>
    <dgm:cxn modelId="{2A7F2F2B-A654-4D3E-868C-CD4A002FBB9A}" type="presParOf" srcId="{9158192C-E1F1-4316-8065-9E506673DCA5}" destId="{CE1CC33C-6D96-43C8-A4F1-2CE542BCE5A6}"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1D474A-3F29-465C-97D0-733197B6CE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A356335E-4B2A-4732-AC11-65C7687D28F7}">
      <dgm:prSet phldrT="[Text]" custT="1"/>
      <dgm:spPr>
        <a:xfrm>
          <a:off x="0" y="204648"/>
          <a:ext cx="8001000" cy="768508"/>
        </a:xfr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r>
            <a:rPr lang="en-IN" sz="3000" b="1" dirty="0">
              <a:ln>
                <a:noFill/>
              </a:ln>
            </a:rPr>
            <a:t>RCM</a:t>
          </a:r>
          <a:endParaRPr lang="en-IN" sz="3000" b="1" dirty="0">
            <a:ln>
              <a:noFill/>
            </a:ln>
            <a:solidFill>
              <a:sysClr val="window" lastClr="FFFFFF"/>
            </a:solidFill>
            <a:latin typeface="Calibri"/>
            <a:ea typeface="+mn-ea"/>
            <a:cs typeface="+mn-cs"/>
          </a:endParaRPr>
        </a:p>
      </dgm:t>
    </dgm:pt>
    <dgm:pt modelId="{D0E26158-45F0-4D02-9C3F-04A119127784}" type="parTrans" cxnId="{CA78259B-E738-49C9-B026-6DB376864226}">
      <dgm:prSet/>
      <dgm:spPr/>
      <dgm:t>
        <a:bodyPr/>
        <a:lstStyle/>
        <a:p>
          <a:endParaRPr lang="en-IN"/>
        </a:p>
      </dgm:t>
    </dgm:pt>
    <dgm:pt modelId="{BE4826D1-3FA9-435F-A399-709F5C27B98C}" type="sibTrans" cxnId="{CA78259B-E738-49C9-B026-6DB376864226}">
      <dgm:prSet/>
      <dgm:spPr/>
      <dgm:t>
        <a:bodyPr/>
        <a:lstStyle/>
        <a:p>
          <a:endParaRPr lang="en-IN"/>
        </a:p>
      </dgm:t>
    </dgm:pt>
    <dgm:pt modelId="{8258204B-66BB-45C8-9EDA-0791CB6A164B}">
      <dgm:prSet phldrT="[Text]" custT="1"/>
      <dgm:spPr>
        <a:xfrm>
          <a:off x="0" y="1049718"/>
          <a:ext cx="8001000" cy="3444480"/>
        </a:xfrm>
        <a:noFill/>
        <a:ln>
          <a:solidFill>
            <a:sysClr val="windowText" lastClr="000000"/>
          </a:solidFill>
        </a:ln>
        <a:effectLst/>
      </dgm:spPr>
      <dgm:t>
        <a:bodyPr/>
        <a:lstStyle/>
        <a:p>
          <a:pPr algn="just"/>
          <a:r>
            <a:rPr lang="en-IN" sz="2400" b="1" kern="1200" dirty="0"/>
            <a:t>Compliance with S. 9(3)</a:t>
          </a:r>
          <a:endParaRPr lang="en-IN" sz="2400" b="1" kern="1200" dirty="0">
            <a:solidFill>
              <a:sysClr val="windowText" lastClr="000000">
                <a:hueOff val="0"/>
                <a:satOff val="0"/>
                <a:lumOff val="0"/>
                <a:alphaOff val="0"/>
              </a:sysClr>
            </a:solidFill>
            <a:latin typeface="Calibri"/>
            <a:ea typeface="+mn-ea"/>
            <a:cs typeface="+mn-cs"/>
          </a:endParaRPr>
        </a:p>
      </dgm:t>
    </dgm:pt>
    <dgm:pt modelId="{F6A0EC81-FD68-4C8A-837B-8939D811AA6A}" type="parTrans" cxnId="{CC261C48-0106-4516-B9DE-358CC391B011}">
      <dgm:prSet/>
      <dgm:spPr/>
      <dgm:t>
        <a:bodyPr/>
        <a:lstStyle/>
        <a:p>
          <a:endParaRPr lang="en-IN"/>
        </a:p>
      </dgm:t>
    </dgm:pt>
    <dgm:pt modelId="{655A3CD0-4613-4247-B93A-CAC8C70F1E5E}" type="sibTrans" cxnId="{CC261C48-0106-4516-B9DE-358CC391B011}">
      <dgm:prSet/>
      <dgm:spPr/>
      <dgm:t>
        <a:bodyPr/>
        <a:lstStyle/>
        <a:p>
          <a:endParaRPr lang="en-IN"/>
        </a:p>
      </dgm:t>
    </dgm:pt>
    <dgm:pt modelId="{99D2187F-FD02-4B56-84C8-88185BE88A01}">
      <dgm:prSet custT="1"/>
      <dgm:spPr/>
      <dgm:t>
        <a:bodyPr/>
        <a:lstStyle/>
        <a:p>
          <a:r>
            <a:rPr lang="en-IN" sz="2400" b="1" kern="1200" dirty="0"/>
            <a:t>Correct rate, HSN</a:t>
          </a:r>
        </a:p>
      </dgm:t>
    </dgm:pt>
    <dgm:pt modelId="{AF86D4EE-3EE8-465C-9558-CB230DB25836}" type="parTrans" cxnId="{C60EC467-5114-411D-A8ED-F60FD04A65EC}">
      <dgm:prSet/>
      <dgm:spPr/>
      <dgm:t>
        <a:bodyPr/>
        <a:lstStyle/>
        <a:p>
          <a:endParaRPr lang="en-US"/>
        </a:p>
      </dgm:t>
    </dgm:pt>
    <dgm:pt modelId="{52BE0742-CDC7-46C8-909A-278DCCE0CE21}" type="sibTrans" cxnId="{C60EC467-5114-411D-A8ED-F60FD04A65EC}">
      <dgm:prSet/>
      <dgm:spPr/>
      <dgm:t>
        <a:bodyPr/>
        <a:lstStyle/>
        <a:p>
          <a:endParaRPr lang="en-US"/>
        </a:p>
      </dgm:t>
    </dgm:pt>
    <dgm:pt modelId="{C1B22DCB-223B-4B6B-98EF-69283E5161D4}">
      <dgm:prSet custT="1"/>
      <dgm:spPr/>
      <dgm:t>
        <a:bodyPr/>
        <a:lstStyle/>
        <a:p>
          <a:r>
            <a:rPr lang="en-IN" sz="2400" b="1" kern="1200" dirty="0"/>
            <a:t>ITC taken in the month of payment</a:t>
          </a:r>
        </a:p>
      </dgm:t>
    </dgm:pt>
    <dgm:pt modelId="{EC219E24-6B0C-4BCC-B8D0-DF2761E8765E}" type="parTrans" cxnId="{263D3515-3395-4851-BA2D-9813C70BA311}">
      <dgm:prSet/>
      <dgm:spPr/>
      <dgm:t>
        <a:bodyPr/>
        <a:lstStyle/>
        <a:p>
          <a:endParaRPr lang="en-US"/>
        </a:p>
      </dgm:t>
    </dgm:pt>
    <dgm:pt modelId="{5BF287DD-7670-4C52-9062-6732BF739AC9}" type="sibTrans" cxnId="{263D3515-3395-4851-BA2D-9813C70BA311}">
      <dgm:prSet/>
      <dgm:spPr/>
      <dgm:t>
        <a:bodyPr/>
        <a:lstStyle/>
        <a:p>
          <a:endParaRPr lang="en-US"/>
        </a:p>
      </dgm:t>
    </dgm:pt>
    <dgm:pt modelId="{D24E669D-7EFA-4A6F-8705-E4A953DB364A}">
      <dgm:prSet custT="1"/>
      <dgm:spPr/>
      <dgm:t>
        <a:bodyPr/>
        <a:lstStyle/>
        <a:p>
          <a:r>
            <a:rPr lang="en-IN" sz="2400" b="1" kern="1200" dirty="0">
              <a:solidFill>
                <a:prstClr val="black">
                  <a:hueOff val="0"/>
                  <a:satOff val="0"/>
                  <a:lumOff val="0"/>
                  <a:alphaOff val="0"/>
                </a:prstClr>
              </a:solidFill>
              <a:latin typeface="Times New Roman"/>
              <a:ea typeface="+mn-ea"/>
              <a:cs typeface="+mn-cs"/>
            </a:rPr>
            <a:t>Self invoice [S.31(3)(f)], payment vouchers-procedural lapses</a:t>
          </a:r>
        </a:p>
      </dgm:t>
    </dgm:pt>
    <dgm:pt modelId="{20ED1E73-C693-4DB8-9DC0-259C1F457EB0}" type="parTrans" cxnId="{E04C4E50-9C03-4B57-81B3-072A5DAE2CED}">
      <dgm:prSet/>
      <dgm:spPr/>
      <dgm:t>
        <a:bodyPr/>
        <a:lstStyle/>
        <a:p>
          <a:endParaRPr lang="en-US"/>
        </a:p>
      </dgm:t>
    </dgm:pt>
    <dgm:pt modelId="{41C32EC3-318E-4195-B5B0-EB30325A0B2A}" type="sibTrans" cxnId="{E04C4E50-9C03-4B57-81B3-072A5DAE2CED}">
      <dgm:prSet/>
      <dgm:spPr/>
      <dgm:t>
        <a:bodyPr/>
        <a:lstStyle/>
        <a:p>
          <a:endParaRPr lang="en-US"/>
        </a:p>
      </dgm:t>
    </dgm:pt>
    <dgm:pt modelId="{B4F990A9-7C98-4C36-88DD-539F3E19D0D2}">
      <dgm:prSet custT="1"/>
      <dgm:spPr/>
      <dgm:t>
        <a:bodyPr/>
        <a:lstStyle/>
        <a:p>
          <a:r>
            <a:rPr lang="en-IN" sz="2400" b="1" kern="1200" dirty="0"/>
            <a:t>Reimbursements to employees-procured through unregistered dealers</a:t>
          </a:r>
        </a:p>
      </dgm:t>
    </dgm:pt>
    <dgm:pt modelId="{73C59F06-4122-47DB-B2BD-1D07D19A188A}" type="parTrans" cxnId="{3713C6A6-F891-4B9C-BE06-BF6AC2B9F148}">
      <dgm:prSet/>
      <dgm:spPr/>
      <dgm:t>
        <a:bodyPr/>
        <a:lstStyle/>
        <a:p>
          <a:endParaRPr lang="en-US"/>
        </a:p>
      </dgm:t>
    </dgm:pt>
    <dgm:pt modelId="{D4F90A7E-08DB-46DA-9DA8-E2A73EEE1F26}" type="sibTrans" cxnId="{3713C6A6-F891-4B9C-BE06-BF6AC2B9F148}">
      <dgm:prSet/>
      <dgm:spPr/>
      <dgm:t>
        <a:bodyPr/>
        <a:lstStyle/>
        <a:p>
          <a:endParaRPr lang="en-US"/>
        </a:p>
      </dgm:t>
    </dgm:pt>
    <dgm:pt modelId="{C845F102-C2F3-412D-BB15-AF03CFD72D47}">
      <dgm:prSet custT="1"/>
      <dgm:spPr/>
      <dgm:t>
        <a:bodyPr/>
        <a:lstStyle/>
        <a:p>
          <a:r>
            <a:rPr lang="en-IN" sz="2400" b="1" kern="1200" dirty="0"/>
            <a:t>Mixed Vs Composite Supply</a:t>
          </a:r>
        </a:p>
      </dgm:t>
    </dgm:pt>
    <dgm:pt modelId="{0C0C12EE-0975-4344-BFCB-D1C5BB783610}" type="parTrans" cxnId="{1F5006FE-73FF-44B7-BAAD-A92D336684F9}">
      <dgm:prSet/>
      <dgm:spPr/>
      <dgm:t>
        <a:bodyPr/>
        <a:lstStyle/>
        <a:p>
          <a:endParaRPr lang="en-IN"/>
        </a:p>
      </dgm:t>
    </dgm:pt>
    <dgm:pt modelId="{A362C97F-0B60-4053-A48D-86123EA5BF28}" type="sibTrans" cxnId="{1F5006FE-73FF-44B7-BAAD-A92D336684F9}">
      <dgm:prSet/>
      <dgm:spPr/>
      <dgm:t>
        <a:bodyPr/>
        <a:lstStyle/>
        <a:p>
          <a:endParaRPr lang="en-IN"/>
        </a:p>
      </dgm:t>
    </dgm:pt>
    <dgm:pt modelId="{57E9618E-6A56-4891-A562-BA2BE3E53BE7}" type="pres">
      <dgm:prSet presAssocID="{551D474A-3F29-465C-97D0-733197B6CE0F}" presName="linear" presStyleCnt="0">
        <dgm:presLayoutVars>
          <dgm:animLvl val="lvl"/>
          <dgm:resizeHandles val="exact"/>
        </dgm:presLayoutVars>
      </dgm:prSet>
      <dgm:spPr/>
    </dgm:pt>
    <dgm:pt modelId="{33290960-DE1B-4CA9-A5F7-D2B9F5F00770}" type="pres">
      <dgm:prSet presAssocID="{A356335E-4B2A-4732-AC11-65C7687D28F7}" presName="parentText" presStyleLbl="node1" presStyleIdx="0" presStyleCnt="1" custScaleX="100000" custScaleY="51316" custLinFactNeighborX="-44" custLinFactNeighborY="-3640">
        <dgm:presLayoutVars>
          <dgm:chMax val="0"/>
          <dgm:bulletEnabled val="1"/>
        </dgm:presLayoutVars>
      </dgm:prSet>
      <dgm:spPr>
        <a:prstGeom prst="roundRect">
          <a:avLst/>
        </a:prstGeom>
      </dgm:spPr>
    </dgm:pt>
    <dgm:pt modelId="{79A11CB6-5764-44F4-95A2-6708EAF40854}" type="pres">
      <dgm:prSet presAssocID="{A356335E-4B2A-4732-AC11-65C7687D28F7}" presName="childText" presStyleLbl="revTx" presStyleIdx="0" presStyleCnt="1" custLinFactNeighborY="-364">
        <dgm:presLayoutVars>
          <dgm:bulletEnabled val="1"/>
        </dgm:presLayoutVars>
      </dgm:prSet>
      <dgm:spPr>
        <a:prstGeom prst="rect">
          <a:avLst/>
        </a:prstGeom>
      </dgm:spPr>
    </dgm:pt>
  </dgm:ptLst>
  <dgm:cxnLst>
    <dgm:cxn modelId="{7AE0C300-4BF6-4B9F-980B-983F5CD90436}" type="presOf" srcId="{C845F102-C2F3-412D-BB15-AF03CFD72D47}" destId="{79A11CB6-5764-44F4-95A2-6708EAF40854}" srcOrd="0" destOrd="5" presId="urn:microsoft.com/office/officeart/2005/8/layout/vList2"/>
    <dgm:cxn modelId="{C022B305-A0CB-4900-A99A-1485388F3E6C}" type="presOf" srcId="{B4F990A9-7C98-4C36-88DD-539F3E19D0D2}" destId="{79A11CB6-5764-44F4-95A2-6708EAF40854}" srcOrd="0" destOrd="4" presId="urn:microsoft.com/office/officeart/2005/8/layout/vList2"/>
    <dgm:cxn modelId="{263D3515-3395-4851-BA2D-9813C70BA311}" srcId="{A356335E-4B2A-4732-AC11-65C7687D28F7}" destId="{C1B22DCB-223B-4B6B-98EF-69283E5161D4}" srcOrd="2" destOrd="0" parTransId="{EC219E24-6B0C-4BCC-B8D0-DF2761E8765E}" sibTransId="{5BF287DD-7670-4C52-9062-6732BF739AC9}"/>
    <dgm:cxn modelId="{946D1824-20EF-43E5-A392-B1E0B5FACF85}" type="presOf" srcId="{C1B22DCB-223B-4B6B-98EF-69283E5161D4}" destId="{79A11CB6-5764-44F4-95A2-6708EAF40854}" srcOrd="0" destOrd="2" presId="urn:microsoft.com/office/officeart/2005/8/layout/vList2"/>
    <dgm:cxn modelId="{EAD71B35-4545-440A-BCED-D092417A6381}" type="presOf" srcId="{99D2187F-FD02-4B56-84C8-88185BE88A01}" destId="{79A11CB6-5764-44F4-95A2-6708EAF40854}" srcOrd="0" destOrd="1" presId="urn:microsoft.com/office/officeart/2005/8/layout/vList2"/>
    <dgm:cxn modelId="{6E137C37-048A-4F11-8A29-B98A0BA1857E}" type="presOf" srcId="{551D474A-3F29-465C-97D0-733197B6CE0F}" destId="{57E9618E-6A56-4891-A562-BA2BE3E53BE7}" srcOrd="0" destOrd="0" presId="urn:microsoft.com/office/officeart/2005/8/layout/vList2"/>
    <dgm:cxn modelId="{0C2F763D-6F35-4ACF-B463-5AFCEF18E13F}" type="presOf" srcId="{8258204B-66BB-45C8-9EDA-0791CB6A164B}" destId="{79A11CB6-5764-44F4-95A2-6708EAF40854}" srcOrd="0" destOrd="0" presId="urn:microsoft.com/office/officeart/2005/8/layout/vList2"/>
    <dgm:cxn modelId="{C60EC467-5114-411D-A8ED-F60FD04A65EC}" srcId="{A356335E-4B2A-4732-AC11-65C7687D28F7}" destId="{99D2187F-FD02-4B56-84C8-88185BE88A01}" srcOrd="1" destOrd="0" parTransId="{AF86D4EE-3EE8-465C-9558-CB230DB25836}" sibTransId="{52BE0742-CDC7-46C8-909A-278DCCE0CE21}"/>
    <dgm:cxn modelId="{CC261C48-0106-4516-B9DE-358CC391B011}" srcId="{A356335E-4B2A-4732-AC11-65C7687D28F7}" destId="{8258204B-66BB-45C8-9EDA-0791CB6A164B}" srcOrd="0" destOrd="0" parTransId="{F6A0EC81-FD68-4C8A-837B-8939D811AA6A}" sibTransId="{655A3CD0-4613-4247-B93A-CAC8C70F1E5E}"/>
    <dgm:cxn modelId="{F1BAC96C-0EAA-468C-8362-FD09DF53792D}" type="presOf" srcId="{A356335E-4B2A-4732-AC11-65C7687D28F7}" destId="{33290960-DE1B-4CA9-A5F7-D2B9F5F00770}" srcOrd="0" destOrd="0" presId="urn:microsoft.com/office/officeart/2005/8/layout/vList2"/>
    <dgm:cxn modelId="{E04C4E50-9C03-4B57-81B3-072A5DAE2CED}" srcId="{A356335E-4B2A-4732-AC11-65C7687D28F7}" destId="{D24E669D-7EFA-4A6F-8705-E4A953DB364A}" srcOrd="3" destOrd="0" parTransId="{20ED1E73-C693-4DB8-9DC0-259C1F457EB0}" sibTransId="{41C32EC3-318E-4195-B5B0-EB30325A0B2A}"/>
    <dgm:cxn modelId="{CA78259B-E738-49C9-B026-6DB376864226}" srcId="{551D474A-3F29-465C-97D0-733197B6CE0F}" destId="{A356335E-4B2A-4732-AC11-65C7687D28F7}" srcOrd="0" destOrd="0" parTransId="{D0E26158-45F0-4D02-9C3F-04A119127784}" sibTransId="{BE4826D1-3FA9-435F-A399-709F5C27B98C}"/>
    <dgm:cxn modelId="{3713C6A6-F891-4B9C-BE06-BF6AC2B9F148}" srcId="{A356335E-4B2A-4732-AC11-65C7687D28F7}" destId="{B4F990A9-7C98-4C36-88DD-539F3E19D0D2}" srcOrd="4" destOrd="0" parTransId="{73C59F06-4122-47DB-B2BD-1D07D19A188A}" sibTransId="{D4F90A7E-08DB-46DA-9DA8-E2A73EEE1F26}"/>
    <dgm:cxn modelId="{FC9619BE-E42A-4D6F-95DA-2C15D9EAB8B8}" type="presOf" srcId="{D24E669D-7EFA-4A6F-8705-E4A953DB364A}" destId="{79A11CB6-5764-44F4-95A2-6708EAF40854}" srcOrd="0" destOrd="3" presId="urn:microsoft.com/office/officeart/2005/8/layout/vList2"/>
    <dgm:cxn modelId="{1F5006FE-73FF-44B7-BAAD-A92D336684F9}" srcId="{A356335E-4B2A-4732-AC11-65C7687D28F7}" destId="{C845F102-C2F3-412D-BB15-AF03CFD72D47}" srcOrd="5" destOrd="0" parTransId="{0C0C12EE-0975-4344-BFCB-D1C5BB783610}" sibTransId="{A362C97F-0B60-4053-A48D-86123EA5BF28}"/>
    <dgm:cxn modelId="{B9104EDE-0D6F-47EB-B04A-47276E33D082}" type="presParOf" srcId="{57E9618E-6A56-4891-A562-BA2BE3E53BE7}" destId="{33290960-DE1B-4CA9-A5F7-D2B9F5F00770}" srcOrd="0" destOrd="0" presId="urn:microsoft.com/office/officeart/2005/8/layout/vList2"/>
    <dgm:cxn modelId="{ACB1DFA3-E0C4-4E78-941B-A2EE78F7E023}" type="presParOf" srcId="{57E9618E-6A56-4891-A562-BA2BE3E53BE7}" destId="{79A11CB6-5764-44F4-95A2-6708EAF4085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1D474A-3F29-465C-97D0-733197B6CE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A356335E-4B2A-4732-AC11-65C7687D28F7}">
      <dgm:prSet phldrT="[Text]" custT="1"/>
      <dgm:spPr>
        <a:xfrm>
          <a:off x="0" y="204648"/>
          <a:ext cx="8001000" cy="768508"/>
        </a:xfr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pPr marL="233363" indent="0"/>
          <a:r>
            <a:rPr lang="en-IN" sz="3000" b="1" dirty="0">
              <a:ln>
                <a:noFill/>
              </a:ln>
            </a:rPr>
            <a:t>INPUT TAX CREDIT</a:t>
          </a:r>
          <a:endParaRPr lang="en-IN" sz="3000" b="1" dirty="0">
            <a:ln>
              <a:noFill/>
            </a:ln>
            <a:solidFill>
              <a:sysClr val="window" lastClr="FFFFFF"/>
            </a:solidFill>
            <a:latin typeface="Calibri"/>
            <a:ea typeface="+mn-ea"/>
            <a:cs typeface="+mn-cs"/>
          </a:endParaRPr>
        </a:p>
      </dgm:t>
    </dgm:pt>
    <dgm:pt modelId="{D0E26158-45F0-4D02-9C3F-04A119127784}" type="parTrans" cxnId="{CA78259B-E738-49C9-B026-6DB376864226}">
      <dgm:prSet/>
      <dgm:spPr/>
      <dgm:t>
        <a:bodyPr/>
        <a:lstStyle/>
        <a:p>
          <a:endParaRPr lang="en-IN"/>
        </a:p>
      </dgm:t>
    </dgm:pt>
    <dgm:pt modelId="{BE4826D1-3FA9-435F-A399-709F5C27B98C}" type="sibTrans" cxnId="{CA78259B-E738-49C9-B026-6DB376864226}">
      <dgm:prSet/>
      <dgm:spPr/>
      <dgm:t>
        <a:bodyPr/>
        <a:lstStyle/>
        <a:p>
          <a:endParaRPr lang="en-IN"/>
        </a:p>
      </dgm:t>
    </dgm:pt>
    <dgm:pt modelId="{8258204B-66BB-45C8-9EDA-0791CB6A164B}">
      <dgm:prSet phldrT="[Text]" custT="1"/>
      <dgm:spPr>
        <a:xfrm>
          <a:off x="0" y="1049718"/>
          <a:ext cx="8001000" cy="3444480"/>
        </a:xfrm>
        <a:noFill/>
        <a:ln>
          <a:solidFill>
            <a:sysClr val="windowText" lastClr="000000"/>
          </a:solidFill>
        </a:ln>
        <a:effectLst/>
      </dgm:spPr>
      <dgm:t>
        <a:bodyPr/>
        <a:lstStyle/>
        <a:p>
          <a:pPr algn="just"/>
          <a:r>
            <a:rPr lang="en-IN" sz="2400" b="1" kern="1200" dirty="0">
              <a:solidFill>
                <a:srgbClr val="00B0F0"/>
              </a:solidFill>
              <a:latin typeface="Times New Roman"/>
              <a:ea typeface="+mn-ea"/>
              <a:cs typeface="+mn-cs"/>
            </a:rPr>
            <a:t>All conditions for taking ITC fulfilled-S. 16(2)</a:t>
          </a:r>
        </a:p>
      </dgm:t>
    </dgm:pt>
    <dgm:pt modelId="{F6A0EC81-FD68-4C8A-837B-8939D811AA6A}" type="parTrans" cxnId="{CC261C48-0106-4516-B9DE-358CC391B011}">
      <dgm:prSet/>
      <dgm:spPr/>
      <dgm:t>
        <a:bodyPr/>
        <a:lstStyle/>
        <a:p>
          <a:endParaRPr lang="en-IN"/>
        </a:p>
      </dgm:t>
    </dgm:pt>
    <dgm:pt modelId="{655A3CD0-4613-4247-B93A-CAC8C70F1E5E}" type="sibTrans" cxnId="{CC261C48-0106-4516-B9DE-358CC391B011}">
      <dgm:prSet/>
      <dgm:spPr/>
      <dgm:t>
        <a:bodyPr/>
        <a:lstStyle/>
        <a:p>
          <a:endParaRPr lang="en-IN"/>
        </a:p>
      </dgm:t>
    </dgm:pt>
    <dgm:pt modelId="{22221189-ACA4-4391-A643-7CB6A5942BA1}">
      <dgm:prSet custT="1"/>
      <dgm:spPr/>
      <dgm:t>
        <a:bodyPr/>
        <a:lstStyle/>
        <a:p>
          <a:r>
            <a:rPr lang="en-IN" sz="2400" b="1" kern="1200" dirty="0">
              <a:solidFill>
                <a:srgbClr val="00B0F0"/>
              </a:solidFill>
              <a:latin typeface="Times New Roman"/>
              <a:ea typeface="+mn-ea"/>
              <a:cs typeface="+mn-cs"/>
            </a:rPr>
            <a:t>Reversal of ITC used for exempted or non-business purposes</a:t>
          </a:r>
        </a:p>
      </dgm:t>
    </dgm:pt>
    <dgm:pt modelId="{67628377-BCAC-48B2-BCFC-F3FCCFAB460E}" type="parTrans" cxnId="{BF98CDAA-E492-4EF6-8680-5F9090939207}">
      <dgm:prSet/>
      <dgm:spPr/>
      <dgm:t>
        <a:bodyPr/>
        <a:lstStyle/>
        <a:p>
          <a:endParaRPr lang="en-US"/>
        </a:p>
      </dgm:t>
    </dgm:pt>
    <dgm:pt modelId="{783CC81D-C74D-4473-A9BC-854349232506}" type="sibTrans" cxnId="{BF98CDAA-E492-4EF6-8680-5F9090939207}">
      <dgm:prSet/>
      <dgm:spPr/>
      <dgm:t>
        <a:bodyPr/>
        <a:lstStyle/>
        <a:p>
          <a:endParaRPr lang="en-US"/>
        </a:p>
      </dgm:t>
    </dgm:pt>
    <dgm:pt modelId="{CA3EF206-A724-40F4-A133-F473514FE2B5}">
      <dgm:prSet custT="1"/>
      <dgm:spPr/>
      <dgm:t>
        <a:bodyPr/>
        <a:lstStyle/>
        <a:p>
          <a:r>
            <a:rPr lang="en-IN" sz="2400" b="1" kern="1200" dirty="0">
              <a:solidFill>
                <a:srgbClr val="00B0F0"/>
              </a:solidFill>
              <a:latin typeface="Times New Roman"/>
              <a:ea typeface="+mn-ea"/>
              <a:cs typeface="+mn-cs"/>
            </a:rPr>
            <a:t>ITC on Blocked Credits</a:t>
          </a:r>
        </a:p>
      </dgm:t>
    </dgm:pt>
    <dgm:pt modelId="{E7E05533-2FB6-4EA0-8EDB-B9BF1044FCB8}" type="parTrans" cxnId="{1A1902F0-3881-4953-BE9B-2831FD149677}">
      <dgm:prSet/>
      <dgm:spPr/>
      <dgm:t>
        <a:bodyPr/>
        <a:lstStyle/>
        <a:p>
          <a:endParaRPr lang="en-US"/>
        </a:p>
      </dgm:t>
    </dgm:pt>
    <dgm:pt modelId="{DB29E23C-E9F8-4856-8F2B-72484B55E746}" type="sibTrans" cxnId="{1A1902F0-3881-4953-BE9B-2831FD149677}">
      <dgm:prSet/>
      <dgm:spPr/>
      <dgm:t>
        <a:bodyPr/>
        <a:lstStyle/>
        <a:p>
          <a:endParaRPr lang="en-US"/>
        </a:p>
      </dgm:t>
    </dgm:pt>
    <dgm:pt modelId="{DA692052-349E-4624-B493-464475A74670}">
      <dgm:prSet custT="1"/>
      <dgm:spPr/>
      <dgm:t>
        <a:bodyPr/>
        <a:lstStyle/>
        <a:p>
          <a:r>
            <a:rPr lang="en-IN" sz="2400" b="1" kern="1200" dirty="0">
              <a:solidFill>
                <a:srgbClr val="00B0F0"/>
              </a:solidFill>
            </a:rPr>
            <a:t>Reversal of ITC if payment not made within 180 days with interest</a:t>
          </a:r>
        </a:p>
      </dgm:t>
    </dgm:pt>
    <dgm:pt modelId="{FED235A1-2B79-4195-B87E-5C4B7D55CA75}" type="parTrans" cxnId="{8B00AE57-9826-4C1D-A543-BA4D9B3815E4}">
      <dgm:prSet/>
      <dgm:spPr/>
      <dgm:t>
        <a:bodyPr/>
        <a:lstStyle/>
        <a:p>
          <a:endParaRPr lang="en-US"/>
        </a:p>
      </dgm:t>
    </dgm:pt>
    <dgm:pt modelId="{4BAF8BB4-F604-4BC5-9C98-49CBC753931B}" type="sibTrans" cxnId="{8B00AE57-9826-4C1D-A543-BA4D9B3815E4}">
      <dgm:prSet/>
      <dgm:spPr/>
      <dgm:t>
        <a:bodyPr/>
        <a:lstStyle/>
        <a:p>
          <a:endParaRPr lang="en-US"/>
        </a:p>
      </dgm:t>
    </dgm:pt>
    <dgm:pt modelId="{E5EA87AB-416A-403E-9E94-F169378AAC09}">
      <dgm:prSet custT="1"/>
      <dgm:spPr/>
      <dgm:t>
        <a:bodyPr/>
        <a:lstStyle/>
        <a:p>
          <a:r>
            <a:rPr lang="en-IN" sz="2400" b="1" kern="1200" dirty="0"/>
            <a:t>Credit distributed by ISD or cross charge</a:t>
          </a:r>
        </a:p>
      </dgm:t>
    </dgm:pt>
    <dgm:pt modelId="{54388557-307E-42C5-A08F-9B1B79067410}" type="parTrans" cxnId="{1D2AD275-48EF-4F2B-9EBC-2D096B096858}">
      <dgm:prSet/>
      <dgm:spPr/>
      <dgm:t>
        <a:bodyPr/>
        <a:lstStyle/>
        <a:p>
          <a:endParaRPr lang="en-US"/>
        </a:p>
      </dgm:t>
    </dgm:pt>
    <dgm:pt modelId="{B5F4A693-3B8A-4A8E-94D8-45886E1820DA}" type="sibTrans" cxnId="{1D2AD275-48EF-4F2B-9EBC-2D096B096858}">
      <dgm:prSet/>
      <dgm:spPr/>
      <dgm:t>
        <a:bodyPr/>
        <a:lstStyle/>
        <a:p>
          <a:endParaRPr lang="en-US"/>
        </a:p>
      </dgm:t>
    </dgm:pt>
    <dgm:pt modelId="{57E9618E-6A56-4891-A562-BA2BE3E53BE7}" type="pres">
      <dgm:prSet presAssocID="{551D474A-3F29-465C-97D0-733197B6CE0F}" presName="linear" presStyleCnt="0">
        <dgm:presLayoutVars>
          <dgm:animLvl val="lvl"/>
          <dgm:resizeHandles val="exact"/>
        </dgm:presLayoutVars>
      </dgm:prSet>
      <dgm:spPr/>
    </dgm:pt>
    <dgm:pt modelId="{33290960-DE1B-4CA9-A5F7-D2B9F5F00770}" type="pres">
      <dgm:prSet presAssocID="{A356335E-4B2A-4732-AC11-65C7687D28F7}" presName="parentText" presStyleLbl="node1" presStyleIdx="0" presStyleCnt="1" custScaleX="100000" custScaleY="51316" custLinFactNeighborX="-42" custLinFactNeighborY="-15656">
        <dgm:presLayoutVars>
          <dgm:chMax val="0"/>
          <dgm:bulletEnabled val="1"/>
        </dgm:presLayoutVars>
      </dgm:prSet>
      <dgm:spPr>
        <a:prstGeom prst="roundRect">
          <a:avLst/>
        </a:prstGeom>
      </dgm:spPr>
    </dgm:pt>
    <dgm:pt modelId="{79A11CB6-5764-44F4-95A2-6708EAF40854}" type="pres">
      <dgm:prSet presAssocID="{A356335E-4B2A-4732-AC11-65C7687D28F7}" presName="childText" presStyleLbl="revTx" presStyleIdx="0" presStyleCnt="1" custScaleX="99539" custScaleY="103024" custLinFactNeighborX="-373" custLinFactNeighborY="-17152">
        <dgm:presLayoutVars>
          <dgm:bulletEnabled val="1"/>
        </dgm:presLayoutVars>
      </dgm:prSet>
      <dgm:spPr>
        <a:prstGeom prst="rect">
          <a:avLst/>
        </a:prstGeom>
      </dgm:spPr>
    </dgm:pt>
  </dgm:ptLst>
  <dgm:cxnLst>
    <dgm:cxn modelId="{3B493209-3BD2-4D03-B902-2FA9BE2EEDA6}" type="presOf" srcId="{E5EA87AB-416A-403E-9E94-F169378AAC09}" destId="{79A11CB6-5764-44F4-95A2-6708EAF40854}" srcOrd="0" destOrd="4" presId="urn:microsoft.com/office/officeart/2005/8/layout/vList2"/>
    <dgm:cxn modelId="{1B113114-8EDA-4A00-AC27-FE23EEFCEF92}" type="presOf" srcId="{551D474A-3F29-465C-97D0-733197B6CE0F}" destId="{57E9618E-6A56-4891-A562-BA2BE3E53BE7}" srcOrd="0" destOrd="0" presId="urn:microsoft.com/office/officeart/2005/8/layout/vList2"/>
    <dgm:cxn modelId="{7F3E212E-7B5F-47C5-96E3-6DB3A5A7585A}" type="presOf" srcId="{DA692052-349E-4624-B493-464475A74670}" destId="{79A11CB6-5764-44F4-95A2-6708EAF40854}" srcOrd="0" destOrd="3" presId="urn:microsoft.com/office/officeart/2005/8/layout/vList2"/>
    <dgm:cxn modelId="{59F1C03E-6B18-4D91-9362-F46CBCBBE88A}" type="presOf" srcId="{22221189-ACA4-4391-A643-7CB6A5942BA1}" destId="{79A11CB6-5764-44F4-95A2-6708EAF40854}" srcOrd="0" destOrd="1" presId="urn:microsoft.com/office/officeart/2005/8/layout/vList2"/>
    <dgm:cxn modelId="{AB3B3D65-4FCB-4454-B786-597748A0DA94}" type="presOf" srcId="{A356335E-4B2A-4732-AC11-65C7687D28F7}" destId="{33290960-DE1B-4CA9-A5F7-D2B9F5F00770}" srcOrd="0" destOrd="0" presId="urn:microsoft.com/office/officeart/2005/8/layout/vList2"/>
    <dgm:cxn modelId="{AC2C5367-A0C8-4F72-B13D-D1F410BA3ACA}" type="presOf" srcId="{CA3EF206-A724-40F4-A133-F473514FE2B5}" destId="{79A11CB6-5764-44F4-95A2-6708EAF40854}" srcOrd="0" destOrd="2" presId="urn:microsoft.com/office/officeart/2005/8/layout/vList2"/>
    <dgm:cxn modelId="{CC261C48-0106-4516-B9DE-358CC391B011}" srcId="{A356335E-4B2A-4732-AC11-65C7687D28F7}" destId="{8258204B-66BB-45C8-9EDA-0791CB6A164B}" srcOrd="0" destOrd="0" parTransId="{F6A0EC81-FD68-4C8A-837B-8939D811AA6A}" sibTransId="{655A3CD0-4613-4247-B93A-CAC8C70F1E5E}"/>
    <dgm:cxn modelId="{46304354-B4C9-4B60-891F-18F22660EE64}" type="presOf" srcId="{8258204B-66BB-45C8-9EDA-0791CB6A164B}" destId="{79A11CB6-5764-44F4-95A2-6708EAF40854}" srcOrd="0" destOrd="0" presId="urn:microsoft.com/office/officeart/2005/8/layout/vList2"/>
    <dgm:cxn modelId="{1D2AD275-48EF-4F2B-9EBC-2D096B096858}" srcId="{A356335E-4B2A-4732-AC11-65C7687D28F7}" destId="{E5EA87AB-416A-403E-9E94-F169378AAC09}" srcOrd="4" destOrd="0" parTransId="{54388557-307E-42C5-A08F-9B1B79067410}" sibTransId="{B5F4A693-3B8A-4A8E-94D8-45886E1820DA}"/>
    <dgm:cxn modelId="{8B00AE57-9826-4C1D-A543-BA4D9B3815E4}" srcId="{A356335E-4B2A-4732-AC11-65C7687D28F7}" destId="{DA692052-349E-4624-B493-464475A74670}" srcOrd="3" destOrd="0" parTransId="{FED235A1-2B79-4195-B87E-5C4B7D55CA75}" sibTransId="{4BAF8BB4-F604-4BC5-9C98-49CBC753931B}"/>
    <dgm:cxn modelId="{CA78259B-E738-49C9-B026-6DB376864226}" srcId="{551D474A-3F29-465C-97D0-733197B6CE0F}" destId="{A356335E-4B2A-4732-AC11-65C7687D28F7}" srcOrd="0" destOrd="0" parTransId="{D0E26158-45F0-4D02-9C3F-04A119127784}" sibTransId="{BE4826D1-3FA9-435F-A399-709F5C27B98C}"/>
    <dgm:cxn modelId="{BF98CDAA-E492-4EF6-8680-5F9090939207}" srcId="{A356335E-4B2A-4732-AC11-65C7687D28F7}" destId="{22221189-ACA4-4391-A643-7CB6A5942BA1}" srcOrd="1" destOrd="0" parTransId="{67628377-BCAC-48B2-BCFC-F3FCCFAB460E}" sibTransId="{783CC81D-C74D-4473-A9BC-854349232506}"/>
    <dgm:cxn modelId="{1A1902F0-3881-4953-BE9B-2831FD149677}" srcId="{A356335E-4B2A-4732-AC11-65C7687D28F7}" destId="{CA3EF206-A724-40F4-A133-F473514FE2B5}" srcOrd="2" destOrd="0" parTransId="{E7E05533-2FB6-4EA0-8EDB-B9BF1044FCB8}" sibTransId="{DB29E23C-E9F8-4856-8F2B-72484B55E746}"/>
    <dgm:cxn modelId="{1BA195CE-EBD1-497B-82D4-065940830D4A}" type="presParOf" srcId="{57E9618E-6A56-4891-A562-BA2BE3E53BE7}" destId="{33290960-DE1B-4CA9-A5F7-D2B9F5F00770}" srcOrd="0" destOrd="0" presId="urn:microsoft.com/office/officeart/2005/8/layout/vList2"/>
    <dgm:cxn modelId="{A639C96E-4E51-4CEF-8988-94A9F8072C0D}" type="presParOf" srcId="{57E9618E-6A56-4891-A562-BA2BE3E53BE7}" destId="{79A11CB6-5764-44F4-95A2-6708EAF4085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1D474A-3F29-465C-97D0-733197B6CE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A356335E-4B2A-4732-AC11-65C7687D28F7}">
      <dgm:prSet phldrT="[Text]" custT="1"/>
      <dgm:spPr>
        <a:xfrm>
          <a:off x="0" y="204648"/>
          <a:ext cx="8001000" cy="768508"/>
        </a:xfr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pPr marL="233363" indent="0"/>
          <a:r>
            <a:rPr lang="en-IN" sz="3200" b="1" dirty="0">
              <a:ln>
                <a:noFill/>
              </a:ln>
            </a:rPr>
            <a:t>PAYMENT OF TAXES</a:t>
          </a:r>
          <a:endParaRPr lang="en-IN" sz="3200" b="1" dirty="0">
            <a:ln>
              <a:noFill/>
            </a:ln>
            <a:solidFill>
              <a:sysClr val="window" lastClr="FFFFFF"/>
            </a:solidFill>
            <a:latin typeface="Calibri"/>
            <a:ea typeface="+mn-ea"/>
            <a:cs typeface="+mn-cs"/>
          </a:endParaRPr>
        </a:p>
      </dgm:t>
    </dgm:pt>
    <dgm:pt modelId="{D0E26158-45F0-4D02-9C3F-04A119127784}" type="parTrans" cxnId="{CA78259B-E738-49C9-B026-6DB376864226}">
      <dgm:prSet/>
      <dgm:spPr/>
      <dgm:t>
        <a:bodyPr/>
        <a:lstStyle/>
        <a:p>
          <a:endParaRPr lang="en-IN"/>
        </a:p>
      </dgm:t>
    </dgm:pt>
    <dgm:pt modelId="{BE4826D1-3FA9-435F-A399-709F5C27B98C}" type="sibTrans" cxnId="{CA78259B-E738-49C9-B026-6DB376864226}">
      <dgm:prSet/>
      <dgm:spPr/>
      <dgm:t>
        <a:bodyPr/>
        <a:lstStyle/>
        <a:p>
          <a:endParaRPr lang="en-IN"/>
        </a:p>
      </dgm:t>
    </dgm:pt>
    <dgm:pt modelId="{8258204B-66BB-45C8-9EDA-0791CB6A164B}">
      <dgm:prSet phldrT="[Text]" custT="1"/>
      <dgm:spPr>
        <a:xfrm>
          <a:off x="0" y="1049718"/>
          <a:ext cx="8001000" cy="3444480"/>
        </a:xfrm>
        <a:noFill/>
        <a:ln>
          <a:solidFill>
            <a:sysClr val="windowText" lastClr="000000"/>
          </a:solidFill>
        </a:ln>
        <a:effectLst/>
      </dgm:spPr>
      <dgm:t>
        <a:bodyPr/>
        <a:lstStyle/>
        <a:p>
          <a:pPr algn="just"/>
          <a:r>
            <a:rPr lang="en-IN" sz="2600" b="1" kern="1200" dirty="0"/>
            <a:t>RCM to paid in cash</a:t>
          </a:r>
          <a:endParaRPr lang="en-IN" sz="2600" b="1" kern="1200" dirty="0">
            <a:solidFill>
              <a:sysClr val="windowText" lastClr="000000">
                <a:hueOff val="0"/>
                <a:satOff val="0"/>
                <a:lumOff val="0"/>
                <a:alphaOff val="0"/>
              </a:sysClr>
            </a:solidFill>
            <a:latin typeface="Calibri"/>
            <a:ea typeface="+mn-ea"/>
            <a:cs typeface="+mn-cs"/>
          </a:endParaRPr>
        </a:p>
      </dgm:t>
    </dgm:pt>
    <dgm:pt modelId="{F6A0EC81-FD68-4C8A-837B-8939D811AA6A}" type="parTrans" cxnId="{CC261C48-0106-4516-B9DE-358CC391B011}">
      <dgm:prSet/>
      <dgm:spPr/>
      <dgm:t>
        <a:bodyPr/>
        <a:lstStyle/>
        <a:p>
          <a:endParaRPr lang="en-IN"/>
        </a:p>
      </dgm:t>
    </dgm:pt>
    <dgm:pt modelId="{655A3CD0-4613-4247-B93A-CAC8C70F1E5E}" type="sibTrans" cxnId="{CC261C48-0106-4516-B9DE-358CC391B011}">
      <dgm:prSet/>
      <dgm:spPr/>
      <dgm:t>
        <a:bodyPr/>
        <a:lstStyle/>
        <a:p>
          <a:endParaRPr lang="en-IN"/>
        </a:p>
      </dgm:t>
    </dgm:pt>
    <dgm:pt modelId="{7B2F1190-AFA8-449A-99AA-39D6D6549A77}">
      <dgm:prSet custT="1"/>
      <dgm:spPr/>
      <dgm:t>
        <a:bodyPr/>
        <a:lstStyle/>
        <a:p>
          <a:r>
            <a:rPr lang="en-IN" sz="2600" b="1" kern="1200" dirty="0">
              <a:solidFill>
                <a:prstClr val="black">
                  <a:hueOff val="0"/>
                  <a:satOff val="0"/>
                  <a:lumOff val="0"/>
                  <a:alphaOff val="0"/>
                </a:prstClr>
              </a:solidFill>
              <a:latin typeface="Times New Roman"/>
              <a:ea typeface="+mn-ea"/>
              <a:cs typeface="+mn-cs"/>
            </a:rPr>
            <a:t>Interest on late payments</a:t>
          </a:r>
        </a:p>
      </dgm:t>
    </dgm:pt>
    <dgm:pt modelId="{4F3D1E23-B017-479F-9565-B463F663B209}" type="parTrans" cxnId="{2B19C13B-E20A-4CBD-99A2-C56FA55B8A5A}">
      <dgm:prSet/>
      <dgm:spPr/>
      <dgm:t>
        <a:bodyPr/>
        <a:lstStyle/>
        <a:p>
          <a:endParaRPr lang="en-US"/>
        </a:p>
      </dgm:t>
    </dgm:pt>
    <dgm:pt modelId="{F0FD68B4-27D0-4C2E-90FB-BF7F26199006}" type="sibTrans" cxnId="{2B19C13B-E20A-4CBD-99A2-C56FA55B8A5A}">
      <dgm:prSet/>
      <dgm:spPr/>
      <dgm:t>
        <a:bodyPr/>
        <a:lstStyle/>
        <a:p>
          <a:endParaRPr lang="en-US"/>
        </a:p>
      </dgm:t>
    </dgm:pt>
    <dgm:pt modelId="{5C4C8A0D-3AAA-4379-B3E6-74E24C619CDE}">
      <dgm:prSet custT="1"/>
      <dgm:spPr/>
      <dgm:t>
        <a:bodyPr/>
        <a:lstStyle/>
        <a:p>
          <a:r>
            <a:rPr lang="en-IN" sz="2600" b="1" kern="1200" dirty="0"/>
            <a:t>Late fee, if any</a:t>
          </a:r>
        </a:p>
      </dgm:t>
    </dgm:pt>
    <dgm:pt modelId="{76F72A0D-6718-411F-840B-77738D321BA2}" type="parTrans" cxnId="{4216C311-F137-46EA-96AE-2C8E95C87B19}">
      <dgm:prSet/>
      <dgm:spPr/>
      <dgm:t>
        <a:bodyPr/>
        <a:lstStyle/>
        <a:p>
          <a:endParaRPr lang="en-US"/>
        </a:p>
      </dgm:t>
    </dgm:pt>
    <dgm:pt modelId="{F3819C61-A727-422A-9BE6-37FB18EAAEA8}" type="sibTrans" cxnId="{4216C311-F137-46EA-96AE-2C8E95C87B19}">
      <dgm:prSet/>
      <dgm:spPr/>
      <dgm:t>
        <a:bodyPr/>
        <a:lstStyle/>
        <a:p>
          <a:endParaRPr lang="en-US"/>
        </a:p>
      </dgm:t>
    </dgm:pt>
    <dgm:pt modelId="{57E9618E-6A56-4891-A562-BA2BE3E53BE7}" type="pres">
      <dgm:prSet presAssocID="{551D474A-3F29-465C-97D0-733197B6CE0F}" presName="linear" presStyleCnt="0">
        <dgm:presLayoutVars>
          <dgm:animLvl val="lvl"/>
          <dgm:resizeHandles val="exact"/>
        </dgm:presLayoutVars>
      </dgm:prSet>
      <dgm:spPr/>
    </dgm:pt>
    <dgm:pt modelId="{33290960-DE1B-4CA9-A5F7-D2B9F5F00770}" type="pres">
      <dgm:prSet presAssocID="{A356335E-4B2A-4732-AC11-65C7687D28F7}" presName="parentText" presStyleLbl="node1" presStyleIdx="0" presStyleCnt="1" custScaleX="100000" custScaleY="72739" custLinFactNeighborX="-42" custLinFactNeighborY="-19084">
        <dgm:presLayoutVars>
          <dgm:chMax val="0"/>
          <dgm:bulletEnabled val="1"/>
        </dgm:presLayoutVars>
      </dgm:prSet>
      <dgm:spPr>
        <a:prstGeom prst="roundRect">
          <a:avLst/>
        </a:prstGeom>
      </dgm:spPr>
    </dgm:pt>
    <dgm:pt modelId="{79A11CB6-5764-44F4-95A2-6708EAF40854}" type="pres">
      <dgm:prSet presAssocID="{A356335E-4B2A-4732-AC11-65C7687D28F7}" presName="childText" presStyleLbl="revTx" presStyleIdx="0" presStyleCnt="1" custScaleX="99712" custScaleY="100977" custLinFactNeighborX="-373" custLinFactNeighborY="-17152">
        <dgm:presLayoutVars>
          <dgm:bulletEnabled val="1"/>
        </dgm:presLayoutVars>
      </dgm:prSet>
      <dgm:spPr>
        <a:prstGeom prst="rect">
          <a:avLst/>
        </a:prstGeom>
      </dgm:spPr>
    </dgm:pt>
  </dgm:ptLst>
  <dgm:cxnLst>
    <dgm:cxn modelId="{4216C311-F137-46EA-96AE-2C8E95C87B19}" srcId="{A356335E-4B2A-4732-AC11-65C7687D28F7}" destId="{5C4C8A0D-3AAA-4379-B3E6-74E24C619CDE}" srcOrd="2" destOrd="0" parTransId="{76F72A0D-6718-411F-840B-77738D321BA2}" sibTransId="{F3819C61-A727-422A-9BE6-37FB18EAAEA8}"/>
    <dgm:cxn modelId="{29660516-E0EF-4432-A96F-08C8A327CA8D}" type="presOf" srcId="{7B2F1190-AFA8-449A-99AA-39D6D6549A77}" destId="{79A11CB6-5764-44F4-95A2-6708EAF40854}" srcOrd="0" destOrd="1" presId="urn:microsoft.com/office/officeart/2005/8/layout/vList2"/>
    <dgm:cxn modelId="{2B19C13B-E20A-4CBD-99A2-C56FA55B8A5A}" srcId="{A356335E-4B2A-4732-AC11-65C7687D28F7}" destId="{7B2F1190-AFA8-449A-99AA-39D6D6549A77}" srcOrd="1" destOrd="0" parTransId="{4F3D1E23-B017-479F-9565-B463F663B209}" sibTransId="{F0FD68B4-27D0-4C2E-90FB-BF7F26199006}"/>
    <dgm:cxn modelId="{E3176943-3237-44B0-99EE-17768AF0E151}" type="presOf" srcId="{A356335E-4B2A-4732-AC11-65C7687D28F7}" destId="{33290960-DE1B-4CA9-A5F7-D2B9F5F00770}" srcOrd="0" destOrd="0" presId="urn:microsoft.com/office/officeart/2005/8/layout/vList2"/>
    <dgm:cxn modelId="{CC261C48-0106-4516-B9DE-358CC391B011}" srcId="{A356335E-4B2A-4732-AC11-65C7687D28F7}" destId="{8258204B-66BB-45C8-9EDA-0791CB6A164B}" srcOrd="0" destOrd="0" parTransId="{F6A0EC81-FD68-4C8A-837B-8939D811AA6A}" sibTransId="{655A3CD0-4613-4247-B93A-CAC8C70F1E5E}"/>
    <dgm:cxn modelId="{3EE25A9A-BEE2-4E68-B3B6-167C69C4F12D}" type="presOf" srcId="{5C4C8A0D-3AAA-4379-B3E6-74E24C619CDE}" destId="{79A11CB6-5764-44F4-95A2-6708EAF40854}" srcOrd="0" destOrd="2" presId="urn:microsoft.com/office/officeart/2005/8/layout/vList2"/>
    <dgm:cxn modelId="{CA78259B-E738-49C9-B026-6DB376864226}" srcId="{551D474A-3F29-465C-97D0-733197B6CE0F}" destId="{A356335E-4B2A-4732-AC11-65C7687D28F7}" srcOrd="0" destOrd="0" parTransId="{D0E26158-45F0-4D02-9C3F-04A119127784}" sibTransId="{BE4826D1-3FA9-435F-A399-709F5C27B98C}"/>
    <dgm:cxn modelId="{22A391B9-A07B-409A-92FB-E5EB9969C994}" type="presOf" srcId="{551D474A-3F29-465C-97D0-733197B6CE0F}" destId="{57E9618E-6A56-4891-A562-BA2BE3E53BE7}" srcOrd="0" destOrd="0" presId="urn:microsoft.com/office/officeart/2005/8/layout/vList2"/>
    <dgm:cxn modelId="{13D0AFEF-CC02-4F5C-9481-D7F904C00448}" type="presOf" srcId="{8258204B-66BB-45C8-9EDA-0791CB6A164B}" destId="{79A11CB6-5764-44F4-95A2-6708EAF40854}" srcOrd="0" destOrd="0" presId="urn:microsoft.com/office/officeart/2005/8/layout/vList2"/>
    <dgm:cxn modelId="{7ABB95C8-5A01-4E2E-8C46-555F4E10FFB6}" type="presParOf" srcId="{57E9618E-6A56-4891-A562-BA2BE3E53BE7}" destId="{33290960-DE1B-4CA9-A5F7-D2B9F5F00770}" srcOrd="0" destOrd="0" presId="urn:microsoft.com/office/officeart/2005/8/layout/vList2"/>
    <dgm:cxn modelId="{02D48AB1-C058-4D1E-A08B-7764B643FE01}" type="presParOf" srcId="{57E9618E-6A56-4891-A562-BA2BE3E53BE7}" destId="{79A11CB6-5764-44F4-95A2-6708EAF4085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597020-C6DF-4BBE-8A6A-3AB639EEAFBD}"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D3620B30-E7D3-40CE-97F1-D682D160CFE7}">
      <dgm:prSet phldrT="[Text]"/>
      <dgm:spPr/>
      <dgm:t>
        <a:bodyPr/>
        <a:lstStyle/>
        <a:p>
          <a:r>
            <a:rPr lang="en-US" dirty="0"/>
            <a:t> </a:t>
          </a:r>
        </a:p>
      </dgm:t>
    </dgm:pt>
    <dgm:pt modelId="{79074DE4-BF04-4AEB-9600-3BF8236E3F54}" type="parTrans" cxnId="{1E7532BB-A20E-4177-BC6F-C89474027484}">
      <dgm:prSet/>
      <dgm:spPr/>
      <dgm:t>
        <a:bodyPr/>
        <a:lstStyle/>
        <a:p>
          <a:endParaRPr lang="en-US"/>
        </a:p>
      </dgm:t>
    </dgm:pt>
    <dgm:pt modelId="{4014584E-9D64-4E71-B528-E5DABAC366F9}" type="sibTrans" cxnId="{1E7532BB-A20E-4177-BC6F-C89474027484}">
      <dgm:prSet/>
      <dgm:spPr/>
      <dgm:t>
        <a:bodyPr/>
        <a:lstStyle/>
        <a:p>
          <a:endParaRPr lang="en-US"/>
        </a:p>
      </dgm:t>
    </dgm:pt>
    <dgm:pt modelId="{310237F0-A9E8-4D54-8E98-F042A316C332}">
      <dgm:prSet custT="1"/>
      <dgm:spPr>
        <a:blipFill rotWithShape="0">
          <a:blip xmlns:r="http://schemas.openxmlformats.org/officeDocument/2006/relationships" r:embed="rId1"/>
          <a:stretch>
            <a:fillRect/>
          </a:stretch>
        </a:blipFill>
      </dgm:spPr>
      <dgm:t>
        <a:bodyPr/>
        <a:lstStyle/>
        <a:p>
          <a:r>
            <a:rPr lang="en-US" sz="1800" b="1" dirty="0">
              <a:solidFill>
                <a:schemeClr val="tx1"/>
              </a:solidFill>
              <a:latin typeface="+mn-lt"/>
            </a:rPr>
            <a:t>An invoice and Debit Note issued by supplier</a:t>
          </a:r>
          <a:endParaRPr lang="en-US" sz="1800" dirty="0">
            <a:solidFill>
              <a:schemeClr val="tx1"/>
            </a:solidFill>
            <a:latin typeface="+mn-lt"/>
          </a:endParaRPr>
        </a:p>
      </dgm:t>
    </dgm:pt>
    <dgm:pt modelId="{5057F1A1-C697-4086-A97B-20189ECAAB23}" type="parTrans" cxnId="{D52839BA-F70B-4E64-B02F-2B62118106DD}">
      <dgm:prSet/>
      <dgm:spPr/>
      <dgm:t>
        <a:bodyPr/>
        <a:lstStyle/>
        <a:p>
          <a:endParaRPr lang="en-US"/>
        </a:p>
      </dgm:t>
    </dgm:pt>
    <dgm:pt modelId="{57DD33B5-A205-4544-BC48-F378A082E6E3}" type="sibTrans" cxnId="{D52839BA-F70B-4E64-B02F-2B62118106DD}">
      <dgm:prSet/>
      <dgm:spPr/>
      <dgm:t>
        <a:bodyPr/>
        <a:lstStyle/>
        <a:p>
          <a:endParaRPr lang="en-US"/>
        </a:p>
      </dgm:t>
    </dgm:pt>
    <dgm:pt modelId="{73432986-9F83-4E51-8831-C198C0668459}" type="pres">
      <dgm:prSet presAssocID="{36597020-C6DF-4BBE-8A6A-3AB639EEAFBD}" presName="linearFlow" presStyleCnt="0">
        <dgm:presLayoutVars>
          <dgm:dir/>
          <dgm:animLvl val="lvl"/>
          <dgm:resizeHandles val="exact"/>
        </dgm:presLayoutVars>
      </dgm:prSet>
      <dgm:spPr/>
    </dgm:pt>
    <dgm:pt modelId="{9D963F57-F17F-4A0F-9F10-7323D0FDFC17}" type="pres">
      <dgm:prSet presAssocID="{D3620B30-E7D3-40CE-97F1-D682D160CFE7}" presName="composite" presStyleCnt="0"/>
      <dgm:spPr/>
    </dgm:pt>
    <dgm:pt modelId="{78BB15C4-5E72-4ED4-8A97-E69B2A2E0628}" type="pres">
      <dgm:prSet presAssocID="{D3620B30-E7D3-40CE-97F1-D682D160CFE7}" presName="parentText" presStyleLbl="alignNode1" presStyleIdx="0" presStyleCnt="1" custScaleX="28612" custLinFactNeighborX="-11655" custLinFactNeighborY="0">
        <dgm:presLayoutVars>
          <dgm:chMax val="1"/>
          <dgm:bulletEnabled val="1"/>
        </dgm:presLayoutVars>
      </dgm:prSet>
      <dgm:spPr/>
    </dgm:pt>
    <dgm:pt modelId="{CC2A90FB-85B3-41FF-A37B-9FB76A5ADD76}" type="pres">
      <dgm:prSet presAssocID="{D3620B30-E7D3-40CE-97F1-D682D160CFE7}" presName="descendantText" presStyleLbl="alignAcc1" presStyleIdx="0" presStyleCnt="1" custScaleX="75983" custScaleY="28430" custLinFactNeighborX="-45805" custLinFactNeighborY="-18966">
        <dgm:presLayoutVars>
          <dgm:bulletEnabled val="1"/>
        </dgm:presLayoutVars>
      </dgm:prSet>
      <dgm:spPr/>
    </dgm:pt>
  </dgm:ptLst>
  <dgm:cxnLst>
    <dgm:cxn modelId="{F73B217E-8E40-4F2E-9550-19AC58692826}" type="presOf" srcId="{310237F0-A9E8-4D54-8E98-F042A316C332}" destId="{CC2A90FB-85B3-41FF-A37B-9FB76A5ADD76}" srcOrd="0" destOrd="0" presId="urn:microsoft.com/office/officeart/2005/8/layout/chevron2"/>
    <dgm:cxn modelId="{05BBD785-A61A-49B8-B3DA-C0B1CC462C5C}" type="presOf" srcId="{D3620B30-E7D3-40CE-97F1-D682D160CFE7}" destId="{78BB15C4-5E72-4ED4-8A97-E69B2A2E0628}" srcOrd="0" destOrd="0" presId="urn:microsoft.com/office/officeart/2005/8/layout/chevron2"/>
    <dgm:cxn modelId="{D52839BA-F70B-4E64-B02F-2B62118106DD}" srcId="{D3620B30-E7D3-40CE-97F1-D682D160CFE7}" destId="{310237F0-A9E8-4D54-8E98-F042A316C332}" srcOrd="0" destOrd="0" parTransId="{5057F1A1-C697-4086-A97B-20189ECAAB23}" sibTransId="{57DD33B5-A205-4544-BC48-F378A082E6E3}"/>
    <dgm:cxn modelId="{1E7532BB-A20E-4177-BC6F-C89474027484}" srcId="{36597020-C6DF-4BBE-8A6A-3AB639EEAFBD}" destId="{D3620B30-E7D3-40CE-97F1-D682D160CFE7}" srcOrd="0" destOrd="0" parTransId="{79074DE4-BF04-4AEB-9600-3BF8236E3F54}" sibTransId="{4014584E-9D64-4E71-B528-E5DABAC366F9}"/>
    <dgm:cxn modelId="{A6CA5EE2-C883-4BC5-BF9F-DD05C4CBDEA0}" type="presOf" srcId="{36597020-C6DF-4BBE-8A6A-3AB639EEAFBD}" destId="{73432986-9F83-4E51-8831-C198C0668459}" srcOrd="0" destOrd="0" presId="urn:microsoft.com/office/officeart/2005/8/layout/chevron2"/>
    <dgm:cxn modelId="{A9AAF814-003E-4A24-8035-F309F1692220}" type="presParOf" srcId="{73432986-9F83-4E51-8831-C198C0668459}" destId="{9D963F57-F17F-4A0F-9F10-7323D0FDFC17}" srcOrd="0" destOrd="0" presId="urn:microsoft.com/office/officeart/2005/8/layout/chevron2"/>
    <dgm:cxn modelId="{F9351BB2-6FC5-433F-8954-EBB203028A71}" type="presParOf" srcId="{9D963F57-F17F-4A0F-9F10-7323D0FDFC17}" destId="{78BB15C4-5E72-4ED4-8A97-E69B2A2E0628}" srcOrd="0" destOrd="0" presId="urn:microsoft.com/office/officeart/2005/8/layout/chevron2"/>
    <dgm:cxn modelId="{BB430BC9-C3BE-43F1-B146-83A90D741C5C}" type="presParOf" srcId="{9D963F57-F17F-4A0F-9F10-7323D0FDFC17}" destId="{CC2A90FB-85B3-41FF-A37B-9FB76A5ADD7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0E1433-8875-4B8B-80CC-E342EA6E490F}" type="doc">
      <dgm:prSet loTypeId="urn:microsoft.com/office/officeart/2005/8/layout/hList6" loCatId="list" qsTypeId="urn:microsoft.com/office/officeart/2005/8/quickstyle/simple5" qsCatId="simple" csTypeId="urn:microsoft.com/office/officeart/2005/8/colors/accent1_2" csCatId="accent1" phldr="1"/>
      <dgm:spPr/>
      <dgm:t>
        <a:bodyPr/>
        <a:lstStyle/>
        <a:p>
          <a:endParaRPr lang="en-US"/>
        </a:p>
      </dgm:t>
    </dgm:pt>
    <dgm:pt modelId="{E11239EA-867F-4274-B295-EA11BB71AD52}" type="pres">
      <dgm:prSet presAssocID="{4B0E1433-8875-4B8B-80CC-E342EA6E490F}" presName="Name0" presStyleCnt="0">
        <dgm:presLayoutVars>
          <dgm:dir/>
          <dgm:resizeHandles val="exact"/>
        </dgm:presLayoutVars>
      </dgm:prSet>
      <dgm:spPr/>
    </dgm:pt>
  </dgm:ptLst>
  <dgm:cxnLst>
    <dgm:cxn modelId="{8B8D4E95-BBFA-4B78-81AC-4857F3DEE797}" type="presOf" srcId="{4B0E1433-8875-4B8B-80CC-E342EA6E490F}" destId="{E11239EA-867F-4274-B295-EA11BB71AD52}"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0E1433-8875-4B8B-80CC-E342EA6E490F}"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E11239EA-867F-4274-B295-EA11BB71AD52}" type="pres">
      <dgm:prSet presAssocID="{4B0E1433-8875-4B8B-80CC-E342EA6E490F}" presName="Name0" presStyleCnt="0">
        <dgm:presLayoutVars>
          <dgm:dir/>
          <dgm:resizeHandles val="exact"/>
        </dgm:presLayoutVars>
      </dgm:prSet>
      <dgm:spPr/>
    </dgm:pt>
  </dgm:ptLst>
  <dgm:cxnLst>
    <dgm:cxn modelId="{E95E4B62-4EEC-4C68-B1E8-69333CD3E01E}" type="presOf" srcId="{4B0E1433-8875-4B8B-80CC-E342EA6E490F}" destId="{E11239EA-867F-4274-B295-EA11BB71AD52}" srcOrd="0"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0E1433-8875-4B8B-80CC-E342EA6E490F}" type="doc">
      <dgm:prSet loTypeId="urn:microsoft.com/office/officeart/2005/8/layout/hList6" loCatId="list" qsTypeId="urn:microsoft.com/office/officeart/2005/8/quickstyle/simple5" qsCatId="simple" csTypeId="urn:microsoft.com/office/officeart/2005/8/colors/accent1_2" csCatId="accent1" phldr="1"/>
      <dgm:spPr/>
      <dgm:t>
        <a:bodyPr/>
        <a:lstStyle/>
        <a:p>
          <a:endParaRPr lang="en-US"/>
        </a:p>
      </dgm:t>
    </dgm:pt>
    <dgm:pt modelId="{E11239EA-867F-4274-B295-EA11BB71AD52}" type="pres">
      <dgm:prSet presAssocID="{4B0E1433-8875-4B8B-80CC-E342EA6E490F}" presName="Name0" presStyleCnt="0">
        <dgm:presLayoutVars>
          <dgm:dir/>
          <dgm:resizeHandles val="exact"/>
        </dgm:presLayoutVars>
      </dgm:prSet>
      <dgm:spPr/>
    </dgm:pt>
  </dgm:ptLst>
  <dgm:cxnLst>
    <dgm:cxn modelId="{700E36D5-29A7-47C6-A145-C88F37034C62}" type="presOf" srcId="{4B0E1433-8875-4B8B-80CC-E342EA6E490F}" destId="{E11239EA-867F-4274-B295-EA11BB71AD52}" srcOrd="0" destOrd="0" presId="urn:microsoft.com/office/officeart/2005/8/layout/hList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90960-DE1B-4CA9-A5F7-D2B9F5F00770}">
      <dsp:nvSpPr>
        <dsp:cNvPr id="0" name=""/>
        <dsp:cNvSpPr/>
      </dsp:nvSpPr>
      <dsp:spPr>
        <a:xfrm>
          <a:off x="0" y="487237"/>
          <a:ext cx="10711963" cy="614806"/>
        </a:xfrm>
        <a:prstGeom prst="roundRect">
          <a:avLst/>
        </a:prstGeom>
        <a:solidFill>
          <a:srgbClr val="9BBB5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IN" sz="3000" b="1" kern="1200" dirty="0">
              <a:ln>
                <a:noFill/>
              </a:ln>
              <a:solidFill>
                <a:sysClr val="window" lastClr="FFFFFF"/>
              </a:solidFill>
              <a:latin typeface="+mn-lt"/>
              <a:ea typeface="+mn-ea"/>
              <a:cs typeface="+mn-cs"/>
            </a:rPr>
            <a:t>SALES</a:t>
          </a:r>
        </a:p>
      </dsp:txBody>
      <dsp:txXfrm>
        <a:off x="30012" y="517249"/>
        <a:ext cx="10651939" cy="554782"/>
      </dsp:txXfrm>
    </dsp:sp>
    <dsp:sp modelId="{79A11CB6-5764-44F4-95A2-6708EAF40854}">
      <dsp:nvSpPr>
        <dsp:cNvPr id="0" name=""/>
        <dsp:cNvSpPr/>
      </dsp:nvSpPr>
      <dsp:spPr>
        <a:xfrm>
          <a:off x="0" y="1168655"/>
          <a:ext cx="10711963" cy="2980800"/>
        </a:xfrm>
        <a:prstGeom prst="rect">
          <a:avLst/>
        </a:prstGeom>
        <a:noFill/>
        <a:ln>
          <a:solidFill>
            <a:sysClr val="windowText" lastClr="000000"/>
          </a:solidFill>
        </a:ln>
        <a:effectLst/>
      </dsp:spPr>
      <dsp:style>
        <a:lnRef idx="0">
          <a:scrgbClr r="0" g="0" b="0"/>
        </a:lnRef>
        <a:fillRef idx="0">
          <a:scrgbClr r="0" g="0" b="0"/>
        </a:fillRef>
        <a:effectRef idx="0">
          <a:scrgbClr r="0" g="0" b="0"/>
        </a:effectRef>
        <a:fontRef idx="minor"/>
      </dsp:style>
      <dsp:txBody>
        <a:bodyPr spcFirstLastPara="0" vert="horz" wrap="square" lIns="340105" tIns="27940" rIns="156464" bIns="27940" numCol="1" spcCol="1270" anchor="t" anchorCtr="0">
          <a:noAutofit/>
        </a:bodyPr>
        <a:lstStyle/>
        <a:p>
          <a:pPr marL="228600" lvl="1" indent="-228600" algn="just" defTabSz="977900">
            <a:lnSpc>
              <a:spcPct val="90000"/>
            </a:lnSpc>
            <a:spcBef>
              <a:spcPct val="0"/>
            </a:spcBef>
            <a:spcAft>
              <a:spcPct val="20000"/>
            </a:spcAft>
            <a:buChar char="•"/>
          </a:pPr>
          <a:r>
            <a:rPr lang="en-IN" sz="2200" b="1" kern="1200" dirty="0">
              <a:solidFill>
                <a:sysClr val="windowText" lastClr="000000">
                  <a:hueOff val="0"/>
                  <a:satOff val="0"/>
                  <a:lumOff val="0"/>
                  <a:alphaOff val="0"/>
                </a:sysClr>
              </a:solidFill>
              <a:latin typeface="+mn-lt"/>
              <a:ea typeface="+mn-ea"/>
              <a:cs typeface="+mn-cs"/>
            </a:rPr>
            <a:t>Continuous Serial No. of Sales Bill-whether additional bill after filing returns, omissions, cancellation</a:t>
          </a:r>
        </a:p>
        <a:p>
          <a:pPr marL="228600" lvl="1" indent="-228600" algn="just" defTabSz="977900">
            <a:lnSpc>
              <a:spcPct val="90000"/>
            </a:lnSpc>
            <a:spcBef>
              <a:spcPct val="0"/>
            </a:spcBef>
            <a:spcAft>
              <a:spcPct val="20000"/>
            </a:spcAft>
            <a:buChar char="•"/>
          </a:pPr>
          <a:r>
            <a:rPr lang="en-IN" sz="2200" b="1" kern="1200" dirty="0">
              <a:solidFill>
                <a:sysClr val="windowText" lastClr="000000">
                  <a:hueOff val="0"/>
                  <a:satOff val="0"/>
                  <a:lumOff val="0"/>
                  <a:alphaOff val="0"/>
                </a:sysClr>
              </a:solidFill>
              <a:latin typeface="+mn-lt"/>
              <a:ea typeface="+mn-ea"/>
              <a:cs typeface="+mn-cs"/>
            </a:rPr>
            <a:t>Rate of Tax</a:t>
          </a:r>
        </a:p>
        <a:p>
          <a:pPr marL="228600" lvl="1" indent="-228600" algn="just" defTabSz="977900">
            <a:lnSpc>
              <a:spcPct val="90000"/>
            </a:lnSpc>
            <a:spcBef>
              <a:spcPct val="0"/>
            </a:spcBef>
            <a:spcAft>
              <a:spcPct val="20000"/>
            </a:spcAft>
            <a:buChar char="•"/>
          </a:pPr>
          <a:r>
            <a:rPr lang="en-IN" sz="2200" b="1" kern="1200" dirty="0">
              <a:solidFill>
                <a:sysClr val="windowText" lastClr="000000">
                  <a:hueOff val="0"/>
                  <a:satOff val="0"/>
                  <a:lumOff val="0"/>
                  <a:alphaOff val="0"/>
                </a:sysClr>
              </a:solidFill>
              <a:latin typeface="+mn-lt"/>
              <a:ea typeface="+mn-ea"/>
              <a:cs typeface="+mn-cs"/>
            </a:rPr>
            <a:t>Nature of Tax- CGST &amp; SGST or IGST</a:t>
          </a:r>
        </a:p>
        <a:p>
          <a:pPr marL="228600" lvl="1" indent="-228600" algn="just" defTabSz="977900">
            <a:lnSpc>
              <a:spcPct val="90000"/>
            </a:lnSpc>
            <a:spcBef>
              <a:spcPct val="0"/>
            </a:spcBef>
            <a:spcAft>
              <a:spcPct val="20000"/>
            </a:spcAft>
            <a:buChar char="•"/>
          </a:pPr>
          <a:r>
            <a:rPr lang="en-IN" sz="2200" b="1" kern="1200" dirty="0">
              <a:solidFill>
                <a:sysClr val="windowText" lastClr="000000">
                  <a:hueOff val="0"/>
                  <a:satOff val="0"/>
                  <a:lumOff val="0"/>
                  <a:alphaOff val="0"/>
                </a:sysClr>
              </a:solidFill>
              <a:latin typeface="+mn-lt"/>
              <a:ea typeface="+mn-ea"/>
              <a:cs typeface="+mn-cs"/>
            </a:rPr>
            <a:t>HSN Code of products</a:t>
          </a:r>
        </a:p>
        <a:p>
          <a:pPr marL="228600" lvl="1" indent="-228600" algn="just" defTabSz="977900">
            <a:lnSpc>
              <a:spcPct val="90000"/>
            </a:lnSpc>
            <a:spcBef>
              <a:spcPct val="0"/>
            </a:spcBef>
            <a:spcAft>
              <a:spcPct val="20000"/>
            </a:spcAft>
            <a:buChar char="•"/>
          </a:pPr>
          <a:r>
            <a:rPr lang="en-IN" sz="2200" b="1" kern="1200" dirty="0">
              <a:solidFill>
                <a:srgbClr val="00B0F0"/>
              </a:solidFill>
              <a:latin typeface="+mn-lt"/>
              <a:ea typeface="+mn-ea"/>
              <a:cs typeface="+mn-cs"/>
            </a:rPr>
            <a:t>Compliance to rule 46-tax invoice</a:t>
          </a:r>
        </a:p>
        <a:p>
          <a:pPr marL="228600" lvl="1" indent="-228600" algn="just" defTabSz="977900">
            <a:lnSpc>
              <a:spcPct val="90000"/>
            </a:lnSpc>
            <a:spcBef>
              <a:spcPct val="0"/>
            </a:spcBef>
            <a:spcAft>
              <a:spcPct val="20000"/>
            </a:spcAft>
            <a:buChar char="•"/>
          </a:pPr>
          <a:r>
            <a:rPr lang="en-IN" sz="2200" b="1" kern="1200" dirty="0">
              <a:solidFill>
                <a:sysClr val="windowText" lastClr="000000">
                  <a:hueOff val="0"/>
                  <a:satOff val="0"/>
                  <a:lumOff val="0"/>
                  <a:alphaOff val="0"/>
                </a:sysClr>
              </a:solidFill>
              <a:latin typeface="+mn-lt"/>
              <a:ea typeface="+mn-ea"/>
              <a:cs typeface="+mn-cs"/>
            </a:rPr>
            <a:t>Any exempt, Nil rated, non GST supply</a:t>
          </a:r>
        </a:p>
        <a:p>
          <a:pPr marL="228600" lvl="1" indent="-228600" algn="just" defTabSz="977900">
            <a:lnSpc>
              <a:spcPct val="90000"/>
            </a:lnSpc>
            <a:spcBef>
              <a:spcPct val="0"/>
            </a:spcBef>
            <a:spcAft>
              <a:spcPct val="20000"/>
            </a:spcAft>
            <a:buChar char="•"/>
          </a:pPr>
          <a:r>
            <a:rPr lang="en-IN" sz="2200" b="1" kern="1200" dirty="0">
              <a:solidFill>
                <a:sysClr val="windowText" lastClr="000000">
                  <a:hueOff val="0"/>
                  <a:satOff val="0"/>
                  <a:lumOff val="0"/>
                  <a:alphaOff val="0"/>
                </a:sysClr>
              </a:solidFill>
              <a:latin typeface="+mn-lt"/>
              <a:ea typeface="+mn-ea"/>
              <a:cs typeface="+mn-cs"/>
            </a:rPr>
            <a:t>Sales tallied with books of accounts</a:t>
          </a:r>
        </a:p>
      </dsp:txBody>
      <dsp:txXfrm>
        <a:off x="0" y="1168655"/>
        <a:ext cx="10711963" cy="29808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69FA9-B032-4B7F-88F3-69B078CF0BC6}">
      <dsp:nvSpPr>
        <dsp:cNvPr id="0" name=""/>
        <dsp:cNvSpPr/>
      </dsp:nvSpPr>
      <dsp:spPr>
        <a:xfrm>
          <a:off x="4708385" y="1996690"/>
          <a:ext cx="3278585" cy="656151"/>
        </a:xfrm>
        <a:custGeom>
          <a:avLst/>
          <a:gdLst/>
          <a:ahLst/>
          <a:cxnLst/>
          <a:rect l="0" t="0" r="0" b="0"/>
          <a:pathLst>
            <a:path>
              <a:moveTo>
                <a:pt x="0" y="0"/>
              </a:moveTo>
              <a:lnTo>
                <a:pt x="0" y="368971"/>
              </a:lnTo>
              <a:lnTo>
                <a:pt x="3278585" y="368971"/>
              </a:lnTo>
              <a:lnTo>
                <a:pt x="3278585" y="6561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7567DB-2D50-4091-8F88-A20EAE151A18}">
      <dsp:nvSpPr>
        <dsp:cNvPr id="0" name=""/>
        <dsp:cNvSpPr/>
      </dsp:nvSpPr>
      <dsp:spPr>
        <a:xfrm>
          <a:off x="4631212" y="1996690"/>
          <a:ext cx="91440" cy="614469"/>
        </a:xfrm>
        <a:custGeom>
          <a:avLst/>
          <a:gdLst/>
          <a:ahLst/>
          <a:cxnLst/>
          <a:rect l="0" t="0" r="0" b="0"/>
          <a:pathLst>
            <a:path>
              <a:moveTo>
                <a:pt x="77173" y="0"/>
              </a:moveTo>
              <a:lnTo>
                <a:pt x="77173" y="327289"/>
              </a:lnTo>
              <a:lnTo>
                <a:pt x="45720" y="327289"/>
              </a:lnTo>
              <a:lnTo>
                <a:pt x="45720" y="61446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39FA3B-DC22-4C30-9A67-1082B7085012}">
      <dsp:nvSpPr>
        <dsp:cNvPr id="0" name=""/>
        <dsp:cNvSpPr/>
      </dsp:nvSpPr>
      <dsp:spPr>
        <a:xfrm>
          <a:off x="1367524" y="1996690"/>
          <a:ext cx="3340861" cy="639591"/>
        </a:xfrm>
        <a:custGeom>
          <a:avLst/>
          <a:gdLst/>
          <a:ahLst/>
          <a:cxnLst/>
          <a:rect l="0" t="0" r="0" b="0"/>
          <a:pathLst>
            <a:path>
              <a:moveTo>
                <a:pt x="3340861" y="0"/>
              </a:moveTo>
              <a:lnTo>
                <a:pt x="3340861" y="352411"/>
              </a:lnTo>
              <a:lnTo>
                <a:pt x="0" y="352411"/>
              </a:lnTo>
              <a:lnTo>
                <a:pt x="0" y="63959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1F5FFF-34FF-454D-A7F0-6E1B621D99AB}">
      <dsp:nvSpPr>
        <dsp:cNvPr id="0" name=""/>
        <dsp:cNvSpPr/>
      </dsp:nvSpPr>
      <dsp:spPr>
        <a:xfrm>
          <a:off x="3340861" y="629165"/>
          <a:ext cx="2735048" cy="1367524"/>
        </a:xfrm>
        <a:prstGeom prst="rect">
          <a:avLst/>
        </a:prstGeom>
        <a:noFill/>
        <a:ln w="15875"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accent6">
                  <a:lumMod val="75000"/>
                </a:schemeClr>
              </a:solidFill>
              <a:latin typeface="Tw Cen MT" panose="020B0602020104020603" pitchFamily="34" charset="0"/>
              <a:ea typeface="Cambria" panose="02040503050406030204" pitchFamily="18" charset="0"/>
            </a:rPr>
            <a:t>Exceptions</a:t>
          </a:r>
        </a:p>
        <a:p>
          <a:pPr marL="0" lvl="0" indent="0" algn="ctr" defTabSz="1111250">
            <a:lnSpc>
              <a:spcPct val="90000"/>
            </a:lnSpc>
            <a:spcBef>
              <a:spcPct val="0"/>
            </a:spcBef>
            <a:spcAft>
              <a:spcPct val="35000"/>
            </a:spcAft>
            <a:buNone/>
          </a:pPr>
          <a:r>
            <a:rPr lang="en-US" sz="2500" kern="1200" dirty="0">
              <a:solidFill>
                <a:schemeClr val="bg2">
                  <a:lumMod val="25000"/>
                </a:schemeClr>
              </a:solidFill>
              <a:latin typeface="Tw Cen MT" panose="020B0602020104020603" pitchFamily="34" charset="0"/>
              <a:ea typeface="Cambria" panose="02040503050406030204" pitchFamily="18" charset="0"/>
            </a:rPr>
            <a:t>(Non payment of tax within 180 days)</a:t>
          </a:r>
        </a:p>
      </dsp:txBody>
      <dsp:txXfrm>
        <a:off x="3340861" y="629165"/>
        <a:ext cx="2735048" cy="1367524"/>
      </dsp:txXfrm>
    </dsp:sp>
    <dsp:sp modelId="{AC6EACCD-B25D-4D89-9B08-9B247EA5BC9F}">
      <dsp:nvSpPr>
        <dsp:cNvPr id="0" name=""/>
        <dsp:cNvSpPr/>
      </dsp:nvSpPr>
      <dsp:spPr>
        <a:xfrm>
          <a:off x="0" y="2636281"/>
          <a:ext cx="2735048" cy="1367524"/>
        </a:xfrm>
        <a:prstGeom prst="rect">
          <a:avLst/>
        </a:prstGeom>
        <a:noFill/>
        <a:ln w="15875"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FontTx/>
            <a:buNone/>
          </a:pPr>
          <a:r>
            <a:rPr lang="en-IN" sz="2500" kern="1200" dirty="0">
              <a:solidFill>
                <a:schemeClr val="bg2">
                  <a:lumMod val="25000"/>
                </a:schemeClr>
              </a:solidFill>
              <a:latin typeface="Tw Cen MT" panose="020B0602020104020603" pitchFamily="34" charset="0"/>
              <a:ea typeface="Cambria" panose="02040503050406030204" pitchFamily="18" charset="0"/>
            </a:rPr>
            <a:t>Supplies on which tax is payable under Reverse Charge</a:t>
          </a:r>
          <a:endParaRPr lang="en-US" sz="2500" kern="1200" dirty="0">
            <a:solidFill>
              <a:schemeClr val="bg2">
                <a:lumMod val="25000"/>
              </a:schemeClr>
            </a:solidFill>
            <a:latin typeface="Tw Cen MT" panose="020B0602020104020603" pitchFamily="34" charset="0"/>
            <a:ea typeface="Cambria" panose="02040503050406030204" pitchFamily="18" charset="0"/>
          </a:endParaRPr>
        </a:p>
      </dsp:txBody>
      <dsp:txXfrm>
        <a:off x="0" y="2636281"/>
        <a:ext cx="2735048" cy="1367524"/>
      </dsp:txXfrm>
    </dsp:sp>
    <dsp:sp modelId="{AE2E0FF3-5734-46F5-9073-B92FBCE720FB}">
      <dsp:nvSpPr>
        <dsp:cNvPr id="0" name=""/>
        <dsp:cNvSpPr/>
      </dsp:nvSpPr>
      <dsp:spPr>
        <a:xfrm>
          <a:off x="3309408" y="2611159"/>
          <a:ext cx="2735048" cy="1367524"/>
        </a:xfrm>
        <a:prstGeom prst="rect">
          <a:avLst/>
        </a:prstGeom>
        <a:noFill/>
        <a:ln w="15875"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IN" sz="2500" kern="1200" dirty="0">
              <a:solidFill>
                <a:schemeClr val="bg2">
                  <a:lumMod val="25000"/>
                </a:schemeClr>
              </a:solidFill>
              <a:latin typeface="Tw Cen MT" panose="020B0602020104020603" pitchFamily="34" charset="0"/>
              <a:ea typeface="Cambria" panose="02040503050406030204" pitchFamily="18" charset="0"/>
            </a:rPr>
            <a:t>Supplies made for non-consideration (Schedule I) </a:t>
          </a:r>
          <a:endParaRPr lang="en-US" sz="2500" kern="1200" dirty="0">
            <a:solidFill>
              <a:schemeClr val="bg2">
                <a:lumMod val="25000"/>
              </a:schemeClr>
            </a:solidFill>
            <a:latin typeface="Tw Cen MT" panose="020B0602020104020603" pitchFamily="34" charset="0"/>
            <a:ea typeface="Cambria" panose="02040503050406030204" pitchFamily="18" charset="0"/>
          </a:endParaRPr>
        </a:p>
      </dsp:txBody>
      <dsp:txXfrm>
        <a:off x="3309408" y="2611159"/>
        <a:ext cx="2735048" cy="1367524"/>
      </dsp:txXfrm>
    </dsp:sp>
    <dsp:sp modelId="{18AC5375-E31B-4307-8345-CEA4092A56C1}">
      <dsp:nvSpPr>
        <dsp:cNvPr id="0" name=""/>
        <dsp:cNvSpPr/>
      </dsp:nvSpPr>
      <dsp:spPr>
        <a:xfrm>
          <a:off x="6619446" y="2652842"/>
          <a:ext cx="2735048" cy="1367524"/>
        </a:xfrm>
        <a:prstGeom prst="rect">
          <a:avLst/>
        </a:prstGeom>
        <a:noFill/>
        <a:ln w="15875"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IN" sz="2500" kern="1200" dirty="0">
              <a:solidFill>
                <a:schemeClr val="bg2">
                  <a:lumMod val="25000"/>
                </a:schemeClr>
              </a:solidFill>
              <a:latin typeface="Tw Cen MT" panose="020B0602020104020603" pitchFamily="34" charset="0"/>
              <a:ea typeface="Cambria" panose="02040503050406030204" pitchFamily="18" charset="0"/>
            </a:rPr>
            <a:t>Value of supplies  which has been paid by the recipient on behalf of supplier</a:t>
          </a:r>
          <a:endParaRPr lang="en-US" sz="2500" kern="1200" dirty="0">
            <a:solidFill>
              <a:schemeClr val="bg2">
                <a:lumMod val="25000"/>
              </a:schemeClr>
            </a:solidFill>
            <a:latin typeface="Tw Cen MT" panose="020B0602020104020603" pitchFamily="34" charset="0"/>
            <a:ea typeface="Cambria" panose="02040503050406030204" pitchFamily="18" charset="0"/>
          </a:endParaRPr>
        </a:p>
      </dsp:txBody>
      <dsp:txXfrm>
        <a:off x="6619446" y="2652842"/>
        <a:ext cx="2735048" cy="13675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0CBDE-6187-40CE-A3CC-CC86C6AAB705}">
      <dsp:nvSpPr>
        <dsp:cNvPr id="0" name=""/>
        <dsp:cNvSpPr/>
      </dsp:nvSpPr>
      <dsp:spPr>
        <a:xfrm>
          <a:off x="4741931" y="3049387"/>
          <a:ext cx="4020296" cy="315753"/>
        </a:xfrm>
        <a:custGeom>
          <a:avLst/>
          <a:gdLst/>
          <a:ahLst/>
          <a:cxnLst/>
          <a:rect l="0" t="0" r="0" b="0"/>
          <a:pathLst>
            <a:path>
              <a:moveTo>
                <a:pt x="0" y="0"/>
              </a:moveTo>
              <a:lnTo>
                <a:pt x="0" y="222585"/>
              </a:lnTo>
              <a:lnTo>
                <a:pt x="4020296" y="222585"/>
              </a:lnTo>
              <a:lnTo>
                <a:pt x="4020296" y="315753"/>
              </a:lnTo>
            </a:path>
          </a:pathLst>
        </a:custGeom>
        <a:noFill/>
        <a:ln w="15875"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500F193-C383-40A1-8308-896A8F48A306}">
      <dsp:nvSpPr>
        <dsp:cNvPr id="0" name=""/>
        <dsp:cNvSpPr/>
      </dsp:nvSpPr>
      <dsp:spPr>
        <a:xfrm>
          <a:off x="4741931" y="3049387"/>
          <a:ext cx="2202902" cy="315753"/>
        </a:xfrm>
        <a:custGeom>
          <a:avLst/>
          <a:gdLst/>
          <a:ahLst/>
          <a:cxnLst/>
          <a:rect l="0" t="0" r="0" b="0"/>
          <a:pathLst>
            <a:path>
              <a:moveTo>
                <a:pt x="0" y="0"/>
              </a:moveTo>
              <a:lnTo>
                <a:pt x="0" y="222585"/>
              </a:lnTo>
              <a:lnTo>
                <a:pt x="2202902" y="222585"/>
              </a:lnTo>
              <a:lnTo>
                <a:pt x="2202902" y="315753"/>
              </a:lnTo>
            </a:path>
          </a:pathLst>
        </a:custGeom>
        <a:noFill/>
        <a:ln w="15875"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846B610-8531-4202-BDF0-1F96661949A2}">
      <dsp:nvSpPr>
        <dsp:cNvPr id="0" name=""/>
        <dsp:cNvSpPr/>
      </dsp:nvSpPr>
      <dsp:spPr>
        <a:xfrm>
          <a:off x="4741931" y="3049387"/>
          <a:ext cx="601812" cy="315753"/>
        </a:xfrm>
        <a:custGeom>
          <a:avLst/>
          <a:gdLst/>
          <a:ahLst/>
          <a:cxnLst/>
          <a:rect l="0" t="0" r="0" b="0"/>
          <a:pathLst>
            <a:path>
              <a:moveTo>
                <a:pt x="0" y="0"/>
              </a:moveTo>
              <a:lnTo>
                <a:pt x="0" y="222585"/>
              </a:lnTo>
              <a:lnTo>
                <a:pt x="601812" y="222585"/>
              </a:lnTo>
              <a:lnTo>
                <a:pt x="601812" y="315753"/>
              </a:lnTo>
            </a:path>
          </a:pathLst>
        </a:custGeom>
        <a:noFill/>
        <a:ln w="15875"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B272A9B-3294-475B-AB42-BF010B5BFB97}">
      <dsp:nvSpPr>
        <dsp:cNvPr id="0" name=""/>
        <dsp:cNvSpPr/>
      </dsp:nvSpPr>
      <dsp:spPr>
        <a:xfrm>
          <a:off x="3351417" y="3049387"/>
          <a:ext cx="1390514" cy="315753"/>
        </a:xfrm>
        <a:custGeom>
          <a:avLst/>
          <a:gdLst/>
          <a:ahLst/>
          <a:cxnLst/>
          <a:rect l="0" t="0" r="0" b="0"/>
          <a:pathLst>
            <a:path>
              <a:moveTo>
                <a:pt x="1390514" y="0"/>
              </a:moveTo>
              <a:lnTo>
                <a:pt x="1390514" y="222585"/>
              </a:lnTo>
              <a:lnTo>
                <a:pt x="0" y="222585"/>
              </a:lnTo>
              <a:lnTo>
                <a:pt x="0" y="315753"/>
              </a:lnTo>
            </a:path>
          </a:pathLst>
        </a:custGeom>
        <a:noFill/>
        <a:ln w="15875"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D82656D-6741-448A-9E17-4A7BE31B59AE}">
      <dsp:nvSpPr>
        <dsp:cNvPr id="0" name=""/>
        <dsp:cNvSpPr/>
      </dsp:nvSpPr>
      <dsp:spPr>
        <a:xfrm>
          <a:off x="1043794" y="3049387"/>
          <a:ext cx="3698136" cy="315753"/>
        </a:xfrm>
        <a:custGeom>
          <a:avLst/>
          <a:gdLst/>
          <a:ahLst/>
          <a:cxnLst/>
          <a:rect l="0" t="0" r="0" b="0"/>
          <a:pathLst>
            <a:path>
              <a:moveTo>
                <a:pt x="3698136" y="0"/>
              </a:moveTo>
              <a:lnTo>
                <a:pt x="3698136" y="222585"/>
              </a:lnTo>
              <a:lnTo>
                <a:pt x="0" y="222585"/>
              </a:lnTo>
              <a:lnTo>
                <a:pt x="0" y="315753"/>
              </a:lnTo>
            </a:path>
          </a:pathLst>
        </a:custGeom>
        <a:noFill/>
        <a:ln w="15875"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664D0F6-D54D-4375-B63F-FB04A8759453}">
      <dsp:nvSpPr>
        <dsp:cNvPr id="0" name=""/>
        <dsp:cNvSpPr/>
      </dsp:nvSpPr>
      <dsp:spPr>
        <a:xfrm>
          <a:off x="3503321" y="2033913"/>
          <a:ext cx="2477218" cy="1015474"/>
        </a:xfrm>
        <a:prstGeom prst="flowChartAlternateProcess">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02653B1-3A3A-4502-B3A2-F5FA4296ABC4}">
      <dsp:nvSpPr>
        <dsp:cNvPr id="0" name=""/>
        <dsp:cNvSpPr/>
      </dsp:nvSpPr>
      <dsp:spPr>
        <a:xfrm>
          <a:off x="3615067" y="2140072"/>
          <a:ext cx="2477218" cy="1015474"/>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ea typeface="Cambria Math" panose="02040503050406030204" pitchFamily="18" charset="0"/>
            </a:rPr>
            <a:t>Section 17</a:t>
          </a:r>
          <a:endParaRPr lang="en-IN" sz="1800" kern="1200" dirty="0">
            <a:latin typeface="+mj-lt"/>
          </a:endParaRPr>
        </a:p>
      </dsp:txBody>
      <dsp:txXfrm>
        <a:off x="3644809" y="2169814"/>
        <a:ext cx="2417734" cy="955990"/>
      </dsp:txXfrm>
    </dsp:sp>
    <dsp:sp modelId="{583C88C8-9294-4EF6-AF1E-036B3E99D532}">
      <dsp:nvSpPr>
        <dsp:cNvPr id="0" name=""/>
        <dsp:cNvSpPr/>
      </dsp:nvSpPr>
      <dsp:spPr>
        <a:xfrm>
          <a:off x="1701" y="3365141"/>
          <a:ext cx="2084186" cy="1336479"/>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A4197EF-D841-47B5-8645-D48B3F9BD928}">
      <dsp:nvSpPr>
        <dsp:cNvPr id="0" name=""/>
        <dsp:cNvSpPr/>
      </dsp:nvSpPr>
      <dsp:spPr>
        <a:xfrm>
          <a:off x="113447" y="3471299"/>
          <a:ext cx="2084186" cy="1336479"/>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ea typeface="Cambria Math" panose="02040503050406030204" pitchFamily="18" charset="0"/>
            </a:rPr>
            <a:t>G or S used for non-business &amp; business purpose</a:t>
          </a:r>
          <a:endParaRPr lang="en-IN" sz="1800" kern="1200" dirty="0">
            <a:latin typeface="+mj-lt"/>
          </a:endParaRPr>
        </a:p>
      </dsp:txBody>
      <dsp:txXfrm>
        <a:off x="152591" y="3510443"/>
        <a:ext cx="2005898" cy="1258191"/>
      </dsp:txXfrm>
    </dsp:sp>
    <dsp:sp modelId="{CCAC4BF4-FA1B-4CF1-85FE-BFFBCC85EA97}">
      <dsp:nvSpPr>
        <dsp:cNvPr id="0" name=""/>
        <dsp:cNvSpPr/>
      </dsp:nvSpPr>
      <dsp:spPr>
        <a:xfrm>
          <a:off x="2309379" y="3365141"/>
          <a:ext cx="2084075" cy="1353390"/>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39054C6-652C-4E0B-8B40-2D6A5B6166AA}">
      <dsp:nvSpPr>
        <dsp:cNvPr id="0" name=""/>
        <dsp:cNvSpPr/>
      </dsp:nvSpPr>
      <dsp:spPr>
        <a:xfrm>
          <a:off x="2421124" y="3471299"/>
          <a:ext cx="2084075" cy="1353390"/>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ea typeface="Cambria Math" panose="02040503050406030204" pitchFamily="18" charset="0"/>
            </a:rPr>
            <a:t>G or S used for taxable supplies including zero-rated &amp; exempt supplies</a:t>
          </a:r>
          <a:endParaRPr lang="en-IN" sz="1800" kern="1200" dirty="0">
            <a:latin typeface="+mj-lt"/>
          </a:endParaRPr>
        </a:p>
      </dsp:txBody>
      <dsp:txXfrm>
        <a:off x="2460763" y="3510938"/>
        <a:ext cx="2004797" cy="1274112"/>
      </dsp:txXfrm>
    </dsp:sp>
    <dsp:sp modelId="{403494EC-8933-4C11-A3BD-E011F01C7FF5}">
      <dsp:nvSpPr>
        <dsp:cNvPr id="0" name=""/>
        <dsp:cNvSpPr/>
      </dsp:nvSpPr>
      <dsp:spPr>
        <a:xfrm>
          <a:off x="4664104" y="3365141"/>
          <a:ext cx="1359279" cy="141040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E1CD7CD-F923-4843-802A-27743C518D27}">
      <dsp:nvSpPr>
        <dsp:cNvPr id="0" name=""/>
        <dsp:cNvSpPr/>
      </dsp:nvSpPr>
      <dsp:spPr>
        <a:xfrm>
          <a:off x="4775849" y="3471299"/>
          <a:ext cx="1359279" cy="1410407"/>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ea typeface="Cambria Math" panose="02040503050406030204" pitchFamily="18" charset="0"/>
            </a:rPr>
            <a:t>Inclusions in the value of Exempt supply</a:t>
          </a:r>
          <a:endParaRPr lang="en-IN" sz="1800" kern="1200" dirty="0">
            <a:latin typeface="+mj-lt"/>
          </a:endParaRPr>
        </a:p>
      </dsp:txBody>
      <dsp:txXfrm>
        <a:off x="4815661" y="3511111"/>
        <a:ext cx="1279655" cy="1330783"/>
      </dsp:txXfrm>
    </dsp:sp>
    <dsp:sp modelId="{6DDC651E-233F-4714-863B-FD7135F0A47D}">
      <dsp:nvSpPr>
        <dsp:cNvPr id="0" name=""/>
        <dsp:cNvSpPr/>
      </dsp:nvSpPr>
      <dsp:spPr>
        <a:xfrm>
          <a:off x="6135291" y="3365141"/>
          <a:ext cx="1619084" cy="148995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52FCB9D-B50C-4D32-B3D8-8B5C76F8CD93}">
      <dsp:nvSpPr>
        <dsp:cNvPr id="0" name=""/>
        <dsp:cNvSpPr/>
      </dsp:nvSpPr>
      <dsp:spPr>
        <a:xfrm>
          <a:off x="6247037" y="3471299"/>
          <a:ext cx="1619084" cy="1489954"/>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ea typeface="Cambria Math" panose="02040503050406030204" pitchFamily="18" charset="0"/>
            </a:rPr>
            <a:t>Banking Company including NBFC</a:t>
          </a:r>
          <a:endParaRPr lang="en-IN" sz="1800" kern="1200" dirty="0">
            <a:latin typeface="+mj-lt"/>
          </a:endParaRPr>
        </a:p>
      </dsp:txBody>
      <dsp:txXfrm>
        <a:off x="6290676" y="3514938"/>
        <a:ext cx="1531806" cy="1402676"/>
      </dsp:txXfrm>
    </dsp:sp>
    <dsp:sp modelId="{C70C46AD-55C7-470B-9B5C-1556A1E2A520}">
      <dsp:nvSpPr>
        <dsp:cNvPr id="0" name=""/>
        <dsp:cNvSpPr/>
      </dsp:nvSpPr>
      <dsp:spPr>
        <a:xfrm>
          <a:off x="8042293" y="3365141"/>
          <a:ext cx="1439867" cy="1569502"/>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C488F83-FBCF-4DE8-A6DF-C48E5B031DA3}">
      <dsp:nvSpPr>
        <dsp:cNvPr id="0" name=""/>
        <dsp:cNvSpPr/>
      </dsp:nvSpPr>
      <dsp:spPr>
        <a:xfrm>
          <a:off x="8154039" y="3471299"/>
          <a:ext cx="1439867" cy="1569502"/>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mj-lt"/>
            </a:rPr>
            <a:t>Blocked Credit</a:t>
          </a:r>
        </a:p>
      </dsp:txBody>
      <dsp:txXfrm>
        <a:off x="8196211" y="3513471"/>
        <a:ext cx="1355523" cy="148515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3EC2C-A3BE-4875-AFDB-05176370BDBC}">
      <dsp:nvSpPr>
        <dsp:cNvPr id="0" name=""/>
        <dsp:cNvSpPr/>
      </dsp:nvSpPr>
      <dsp:spPr>
        <a:xfrm>
          <a:off x="1690" y="1052730"/>
          <a:ext cx="1756291" cy="1030318"/>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w Cen MT" panose="020B0602020104020603" pitchFamily="34" charset="0"/>
              <a:ea typeface="Cambria Math" panose="02040503050406030204" pitchFamily="18" charset="0"/>
            </a:rPr>
            <a:t>Use of input tax credit</a:t>
          </a:r>
          <a:endParaRPr lang="en-IN" sz="2000" kern="1200" dirty="0">
            <a:latin typeface="Tw Cen MT" panose="020B0602020104020603" pitchFamily="34" charset="0"/>
          </a:endParaRPr>
        </a:p>
      </dsp:txBody>
      <dsp:txXfrm>
        <a:off x="31867" y="1082907"/>
        <a:ext cx="1695937" cy="969964"/>
      </dsp:txXfrm>
    </dsp:sp>
    <dsp:sp modelId="{2A39A5AA-B407-404D-885A-80B7523CE745}">
      <dsp:nvSpPr>
        <dsp:cNvPr id="0" name=""/>
        <dsp:cNvSpPr/>
      </dsp:nvSpPr>
      <dsp:spPr>
        <a:xfrm rot="19457599">
          <a:off x="1675178" y="1285147"/>
          <a:ext cx="880955" cy="51328"/>
        </a:xfrm>
        <a:custGeom>
          <a:avLst/>
          <a:gdLst/>
          <a:ahLst/>
          <a:cxnLst/>
          <a:rect l="0" t="0" r="0" b="0"/>
          <a:pathLst>
            <a:path>
              <a:moveTo>
                <a:pt x="0" y="25664"/>
              </a:moveTo>
              <a:lnTo>
                <a:pt x="880955" y="25664"/>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IN" sz="2000" kern="1200">
            <a:latin typeface="Tw Cen MT" panose="020B0602020104020603" pitchFamily="34" charset="0"/>
          </a:endParaRPr>
        </a:p>
      </dsp:txBody>
      <dsp:txXfrm>
        <a:off x="2093632" y="1288787"/>
        <a:ext cx="44047" cy="44047"/>
      </dsp:txXfrm>
    </dsp:sp>
    <dsp:sp modelId="{2AF3E9C7-0A48-4048-81FF-086306A93023}">
      <dsp:nvSpPr>
        <dsp:cNvPr id="0" name=""/>
        <dsp:cNvSpPr/>
      </dsp:nvSpPr>
      <dsp:spPr>
        <a:xfrm>
          <a:off x="2473331" y="606638"/>
          <a:ext cx="1788374" cy="894187"/>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w Cen MT" panose="020B0602020104020603" pitchFamily="34" charset="0"/>
              <a:ea typeface="Cambria Math" panose="02040503050406030204" pitchFamily="18" charset="0"/>
            </a:rPr>
            <a:t>For Business   purposes</a:t>
          </a:r>
          <a:endParaRPr lang="en-IN" sz="2000" kern="1200" dirty="0">
            <a:latin typeface="Tw Cen MT" panose="020B0602020104020603" pitchFamily="34" charset="0"/>
          </a:endParaRPr>
        </a:p>
      </dsp:txBody>
      <dsp:txXfrm>
        <a:off x="2499521" y="632828"/>
        <a:ext cx="1735994" cy="841807"/>
      </dsp:txXfrm>
    </dsp:sp>
    <dsp:sp modelId="{3148AD9F-A7F1-4C4D-B890-14C03ED61BAF}">
      <dsp:nvSpPr>
        <dsp:cNvPr id="0" name=""/>
        <dsp:cNvSpPr/>
      </dsp:nvSpPr>
      <dsp:spPr>
        <a:xfrm>
          <a:off x="4261705" y="1028068"/>
          <a:ext cx="715349" cy="51328"/>
        </a:xfrm>
        <a:custGeom>
          <a:avLst/>
          <a:gdLst/>
          <a:ahLst/>
          <a:cxnLst/>
          <a:rect l="0" t="0" r="0" b="0"/>
          <a:pathLst>
            <a:path>
              <a:moveTo>
                <a:pt x="0" y="25664"/>
              </a:moveTo>
              <a:lnTo>
                <a:pt x="715349" y="25664"/>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IN" sz="2000" kern="1200">
            <a:latin typeface="Tw Cen MT" panose="020B0602020104020603" pitchFamily="34" charset="0"/>
          </a:endParaRPr>
        </a:p>
      </dsp:txBody>
      <dsp:txXfrm>
        <a:off x="4601496" y="1035848"/>
        <a:ext cx="35767" cy="35767"/>
      </dsp:txXfrm>
    </dsp:sp>
    <dsp:sp modelId="{92D93933-9C9A-4C64-95F1-1C8AB8F6E300}">
      <dsp:nvSpPr>
        <dsp:cNvPr id="0" name=""/>
        <dsp:cNvSpPr/>
      </dsp:nvSpPr>
      <dsp:spPr>
        <a:xfrm>
          <a:off x="4977055" y="606638"/>
          <a:ext cx="1788374" cy="894187"/>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Tw Cen MT" panose="020B0602020104020603" pitchFamily="34" charset="0"/>
            </a:rPr>
            <a:t>ITC Available</a:t>
          </a:r>
        </a:p>
      </dsp:txBody>
      <dsp:txXfrm>
        <a:off x="5003245" y="632828"/>
        <a:ext cx="1735994" cy="841807"/>
      </dsp:txXfrm>
    </dsp:sp>
    <dsp:sp modelId="{7AA762C7-A3B6-4106-802E-9C073CBC887D}">
      <dsp:nvSpPr>
        <dsp:cNvPr id="0" name=""/>
        <dsp:cNvSpPr/>
      </dsp:nvSpPr>
      <dsp:spPr>
        <a:xfrm rot="2142401">
          <a:off x="1675178" y="1799304"/>
          <a:ext cx="880955" cy="51328"/>
        </a:xfrm>
        <a:custGeom>
          <a:avLst/>
          <a:gdLst/>
          <a:ahLst/>
          <a:cxnLst/>
          <a:rect l="0" t="0" r="0" b="0"/>
          <a:pathLst>
            <a:path>
              <a:moveTo>
                <a:pt x="0" y="25664"/>
              </a:moveTo>
              <a:lnTo>
                <a:pt x="880955" y="25664"/>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IN" sz="2000" kern="1200">
            <a:latin typeface="Tw Cen MT" panose="020B0602020104020603" pitchFamily="34" charset="0"/>
          </a:endParaRPr>
        </a:p>
      </dsp:txBody>
      <dsp:txXfrm>
        <a:off x="2093632" y="1802944"/>
        <a:ext cx="44047" cy="44047"/>
      </dsp:txXfrm>
    </dsp:sp>
    <dsp:sp modelId="{8E190C61-DE9C-456E-877F-F7931D45FC1B}">
      <dsp:nvSpPr>
        <dsp:cNvPr id="0" name=""/>
        <dsp:cNvSpPr/>
      </dsp:nvSpPr>
      <dsp:spPr>
        <a:xfrm>
          <a:off x="2473331" y="1634954"/>
          <a:ext cx="1788374" cy="894187"/>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w Cen MT" panose="020B0602020104020603" pitchFamily="34" charset="0"/>
              <a:ea typeface="Cambria Math" panose="02040503050406030204" pitchFamily="18" charset="0"/>
            </a:rPr>
            <a:t>For Other Purposes</a:t>
          </a:r>
          <a:endParaRPr lang="en-IN" sz="2000" kern="1200" dirty="0">
            <a:latin typeface="Tw Cen MT" panose="020B0602020104020603" pitchFamily="34" charset="0"/>
          </a:endParaRPr>
        </a:p>
      </dsp:txBody>
      <dsp:txXfrm>
        <a:off x="2499521" y="1661144"/>
        <a:ext cx="1735994" cy="841807"/>
      </dsp:txXfrm>
    </dsp:sp>
    <dsp:sp modelId="{4D2806DD-3B6D-4733-AC61-F3E3A4EE9BE2}">
      <dsp:nvSpPr>
        <dsp:cNvPr id="0" name=""/>
        <dsp:cNvSpPr/>
      </dsp:nvSpPr>
      <dsp:spPr>
        <a:xfrm>
          <a:off x="4261705" y="2056383"/>
          <a:ext cx="715349" cy="51328"/>
        </a:xfrm>
        <a:custGeom>
          <a:avLst/>
          <a:gdLst/>
          <a:ahLst/>
          <a:cxnLst/>
          <a:rect l="0" t="0" r="0" b="0"/>
          <a:pathLst>
            <a:path>
              <a:moveTo>
                <a:pt x="0" y="25664"/>
              </a:moveTo>
              <a:lnTo>
                <a:pt x="715349" y="25664"/>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IN" sz="2000" kern="1200">
            <a:latin typeface="Tw Cen MT" panose="020B0602020104020603" pitchFamily="34" charset="0"/>
          </a:endParaRPr>
        </a:p>
      </dsp:txBody>
      <dsp:txXfrm>
        <a:off x="4601496" y="2064163"/>
        <a:ext cx="35767" cy="35767"/>
      </dsp:txXfrm>
    </dsp:sp>
    <dsp:sp modelId="{D7FC95F6-1EB6-464D-8037-47FE7B3EB56F}">
      <dsp:nvSpPr>
        <dsp:cNvPr id="0" name=""/>
        <dsp:cNvSpPr/>
      </dsp:nvSpPr>
      <dsp:spPr>
        <a:xfrm>
          <a:off x="4977055" y="1634954"/>
          <a:ext cx="1788374" cy="894187"/>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Tw Cen MT" panose="020B0602020104020603" pitchFamily="34" charset="0"/>
            </a:rPr>
            <a:t>ITC </a:t>
          </a:r>
          <a:r>
            <a:rPr lang="en-IN" sz="2000" b="1" u="sng" kern="1200" dirty="0">
              <a:latin typeface="Tw Cen MT" panose="020B0602020104020603" pitchFamily="34" charset="0"/>
            </a:rPr>
            <a:t>not</a:t>
          </a:r>
          <a:r>
            <a:rPr lang="en-IN" sz="2000" kern="1200" dirty="0">
              <a:latin typeface="Tw Cen MT" panose="020B0602020104020603" pitchFamily="34" charset="0"/>
            </a:rPr>
            <a:t> Available</a:t>
          </a:r>
        </a:p>
      </dsp:txBody>
      <dsp:txXfrm>
        <a:off x="5003245" y="1661144"/>
        <a:ext cx="1735994" cy="84180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8CED1-D0F1-4D89-B306-37A858753A32}">
      <dsp:nvSpPr>
        <dsp:cNvPr id="0" name=""/>
        <dsp:cNvSpPr/>
      </dsp:nvSpPr>
      <dsp:spPr>
        <a:xfrm>
          <a:off x="6358885" y="2898878"/>
          <a:ext cx="91440" cy="412273"/>
        </a:xfrm>
        <a:custGeom>
          <a:avLst/>
          <a:gdLst/>
          <a:ahLst/>
          <a:cxnLst/>
          <a:rect l="0" t="0" r="0" b="0"/>
          <a:pathLst>
            <a:path>
              <a:moveTo>
                <a:pt x="45720" y="0"/>
              </a:moveTo>
              <a:lnTo>
                <a:pt x="45720" y="348464"/>
              </a:lnTo>
              <a:lnTo>
                <a:pt x="48509" y="348464"/>
              </a:lnTo>
              <a:lnTo>
                <a:pt x="48509" y="412273"/>
              </a:lnTo>
            </a:path>
          </a:pathLst>
        </a:custGeom>
        <a:noFill/>
        <a:ln w="12700"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80CBDE-6187-40CE-A3CC-CC86C6AAB705}">
      <dsp:nvSpPr>
        <dsp:cNvPr id="0" name=""/>
        <dsp:cNvSpPr/>
      </dsp:nvSpPr>
      <dsp:spPr>
        <a:xfrm>
          <a:off x="3450309" y="1607710"/>
          <a:ext cx="2954296" cy="216252"/>
        </a:xfrm>
        <a:custGeom>
          <a:avLst/>
          <a:gdLst/>
          <a:ahLst/>
          <a:cxnLst/>
          <a:rect l="0" t="0" r="0" b="0"/>
          <a:pathLst>
            <a:path>
              <a:moveTo>
                <a:pt x="0" y="0"/>
              </a:moveTo>
              <a:lnTo>
                <a:pt x="0" y="152443"/>
              </a:lnTo>
              <a:lnTo>
                <a:pt x="2954296" y="152443"/>
              </a:lnTo>
              <a:lnTo>
                <a:pt x="2954296" y="216252"/>
              </a:lnTo>
            </a:path>
          </a:pathLst>
        </a:custGeom>
        <a:noFill/>
        <a:ln w="12700"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E59544-F220-472F-83CF-187911947B79}">
      <dsp:nvSpPr>
        <dsp:cNvPr id="0" name=""/>
        <dsp:cNvSpPr/>
      </dsp:nvSpPr>
      <dsp:spPr>
        <a:xfrm>
          <a:off x="5052882" y="2844398"/>
          <a:ext cx="91440" cy="419222"/>
        </a:xfrm>
        <a:custGeom>
          <a:avLst/>
          <a:gdLst/>
          <a:ahLst/>
          <a:cxnLst/>
          <a:rect l="0" t="0" r="0" b="0"/>
          <a:pathLst>
            <a:path>
              <a:moveTo>
                <a:pt x="45720" y="0"/>
              </a:moveTo>
              <a:lnTo>
                <a:pt x="45720" y="355414"/>
              </a:lnTo>
              <a:lnTo>
                <a:pt x="108323" y="355414"/>
              </a:lnTo>
              <a:lnTo>
                <a:pt x="108323" y="419222"/>
              </a:lnTo>
            </a:path>
          </a:pathLst>
        </a:custGeom>
        <a:noFill/>
        <a:ln w="12700"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500F193-C383-40A1-8308-896A8F48A306}">
      <dsp:nvSpPr>
        <dsp:cNvPr id="0" name=""/>
        <dsp:cNvSpPr/>
      </dsp:nvSpPr>
      <dsp:spPr>
        <a:xfrm>
          <a:off x="3450309" y="1607710"/>
          <a:ext cx="1648293" cy="216252"/>
        </a:xfrm>
        <a:custGeom>
          <a:avLst/>
          <a:gdLst/>
          <a:ahLst/>
          <a:cxnLst/>
          <a:rect l="0" t="0" r="0" b="0"/>
          <a:pathLst>
            <a:path>
              <a:moveTo>
                <a:pt x="0" y="0"/>
              </a:moveTo>
              <a:lnTo>
                <a:pt x="0" y="152443"/>
              </a:lnTo>
              <a:lnTo>
                <a:pt x="1648293" y="152443"/>
              </a:lnTo>
              <a:lnTo>
                <a:pt x="1648293" y="216252"/>
              </a:lnTo>
            </a:path>
          </a:pathLst>
        </a:custGeom>
        <a:noFill/>
        <a:ln w="12700"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CB6488-1EBB-4C58-A184-80DDB22204F5}">
      <dsp:nvSpPr>
        <dsp:cNvPr id="0" name=""/>
        <dsp:cNvSpPr/>
      </dsp:nvSpPr>
      <dsp:spPr>
        <a:xfrm>
          <a:off x="3844277" y="2789918"/>
          <a:ext cx="91440" cy="459881"/>
        </a:xfrm>
        <a:custGeom>
          <a:avLst/>
          <a:gdLst/>
          <a:ahLst/>
          <a:cxnLst/>
          <a:rect l="0" t="0" r="0" b="0"/>
          <a:pathLst>
            <a:path>
              <a:moveTo>
                <a:pt x="45720" y="0"/>
              </a:moveTo>
              <a:lnTo>
                <a:pt x="45720" y="396073"/>
              </a:lnTo>
              <a:lnTo>
                <a:pt x="65316" y="396073"/>
              </a:lnTo>
              <a:lnTo>
                <a:pt x="65316" y="459881"/>
              </a:lnTo>
            </a:path>
          </a:pathLst>
        </a:custGeom>
        <a:noFill/>
        <a:ln w="12700"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46B610-8531-4202-BDF0-1F96661949A2}">
      <dsp:nvSpPr>
        <dsp:cNvPr id="0" name=""/>
        <dsp:cNvSpPr/>
      </dsp:nvSpPr>
      <dsp:spPr>
        <a:xfrm>
          <a:off x="3450309" y="1607710"/>
          <a:ext cx="439688" cy="216252"/>
        </a:xfrm>
        <a:custGeom>
          <a:avLst/>
          <a:gdLst/>
          <a:ahLst/>
          <a:cxnLst/>
          <a:rect l="0" t="0" r="0" b="0"/>
          <a:pathLst>
            <a:path>
              <a:moveTo>
                <a:pt x="0" y="0"/>
              </a:moveTo>
              <a:lnTo>
                <a:pt x="0" y="152443"/>
              </a:lnTo>
              <a:lnTo>
                <a:pt x="439688" y="152443"/>
              </a:lnTo>
              <a:lnTo>
                <a:pt x="439688" y="216252"/>
              </a:lnTo>
            </a:path>
          </a:pathLst>
        </a:custGeom>
        <a:noFill/>
        <a:ln w="12700"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07D2E3-E7F8-45B8-A42A-F5BD0A505428}">
      <dsp:nvSpPr>
        <dsp:cNvPr id="0" name=""/>
        <dsp:cNvSpPr/>
      </dsp:nvSpPr>
      <dsp:spPr>
        <a:xfrm>
          <a:off x="2273980" y="2482448"/>
          <a:ext cx="229779" cy="240146"/>
        </a:xfrm>
        <a:custGeom>
          <a:avLst/>
          <a:gdLst/>
          <a:ahLst/>
          <a:cxnLst/>
          <a:rect l="0" t="0" r="0" b="0"/>
          <a:pathLst>
            <a:path>
              <a:moveTo>
                <a:pt x="0" y="0"/>
              </a:moveTo>
              <a:lnTo>
                <a:pt x="0" y="176337"/>
              </a:lnTo>
              <a:lnTo>
                <a:pt x="229779" y="176337"/>
              </a:lnTo>
              <a:lnTo>
                <a:pt x="229779" y="240146"/>
              </a:lnTo>
            </a:path>
          </a:pathLst>
        </a:custGeom>
        <a:noFill/>
        <a:ln w="12700"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72A9B-3294-475B-AB42-BF010B5BFB97}">
      <dsp:nvSpPr>
        <dsp:cNvPr id="0" name=""/>
        <dsp:cNvSpPr/>
      </dsp:nvSpPr>
      <dsp:spPr>
        <a:xfrm>
          <a:off x="2273980" y="1607710"/>
          <a:ext cx="1176328" cy="216252"/>
        </a:xfrm>
        <a:custGeom>
          <a:avLst/>
          <a:gdLst/>
          <a:ahLst/>
          <a:cxnLst/>
          <a:rect l="0" t="0" r="0" b="0"/>
          <a:pathLst>
            <a:path>
              <a:moveTo>
                <a:pt x="1176328" y="0"/>
              </a:moveTo>
              <a:lnTo>
                <a:pt x="1176328" y="152443"/>
              </a:lnTo>
              <a:lnTo>
                <a:pt x="0" y="152443"/>
              </a:lnTo>
              <a:lnTo>
                <a:pt x="0" y="216252"/>
              </a:lnTo>
            </a:path>
          </a:pathLst>
        </a:custGeom>
        <a:noFill/>
        <a:ln w="12700"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B2A91FC-D981-4C16-9F89-1BDAA409BF67}">
      <dsp:nvSpPr>
        <dsp:cNvPr id="0" name=""/>
        <dsp:cNvSpPr/>
      </dsp:nvSpPr>
      <dsp:spPr>
        <a:xfrm>
          <a:off x="717675" y="2379349"/>
          <a:ext cx="177046" cy="412273"/>
        </a:xfrm>
        <a:custGeom>
          <a:avLst/>
          <a:gdLst/>
          <a:ahLst/>
          <a:cxnLst/>
          <a:rect l="0" t="0" r="0" b="0"/>
          <a:pathLst>
            <a:path>
              <a:moveTo>
                <a:pt x="0" y="0"/>
              </a:moveTo>
              <a:lnTo>
                <a:pt x="0" y="348464"/>
              </a:lnTo>
              <a:lnTo>
                <a:pt x="177046" y="348464"/>
              </a:lnTo>
              <a:lnTo>
                <a:pt x="177046" y="412273"/>
              </a:lnTo>
            </a:path>
          </a:pathLst>
        </a:custGeom>
        <a:noFill/>
        <a:ln w="12700"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82656D-6741-448A-9E17-4A7BE31B59AE}">
      <dsp:nvSpPr>
        <dsp:cNvPr id="0" name=""/>
        <dsp:cNvSpPr/>
      </dsp:nvSpPr>
      <dsp:spPr>
        <a:xfrm>
          <a:off x="717675" y="1607710"/>
          <a:ext cx="2732633" cy="216252"/>
        </a:xfrm>
        <a:custGeom>
          <a:avLst/>
          <a:gdLst/>
          <a:ahLst/>
          <a:cxnLst/>
          <a:rect l="0" t="0" r="0" b="0"/>
          <a:pathLst>
            <a:path>
              <a:moveTo>
                <a:pt x="2732633" y="0"/>
              </a:moveTo>
              <a:lnTo>
                <a:pt x="2732633" y="152443"/>
              </a:lnTo>
              <a:lnTo>
                <a:pt x="0" y="152443"/>
              </a:lnTo>
              <a:lnTo>
                <a:pt x="0" y="216252"/>
              </a:lnTo>
            </a:path>
          </a:pathLst>
        </a:custGeom>
        <a:noFill/>
        <a:ln w="12700"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64D0F6-D54D-4375-B63F-FB04A8759453}">
      <dsp:nvSpPr>
        <dsp:cNvPr id="0" name=""/>
        <dsp:cNvSpPr/>
      </dsp:nvSpPr>
      <dsp:spPr>
        <a:xfrm>
          <a:off x="2602014" y="510362"/>
          <a:ext cx="1696589" cy="1097348"/>
        </a:xfrm>
        <a:prstGeom prst="flowChartAlternateProcess">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02653B1-3A3A-4502-B3A2-F5FA4296ABC4}">
      <dsp:nvSpPr>
        <dsp:cNvPr id="0" name=""/>
        <dsp:cNvSpPr/>
      </dsp:nvSpPr>
      <dsp:spPr>
        <a:xfrm>
          <a:off x="2678546" y="583067"/>
          <a:ext cx="1696589" cy="1097348"/>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ea typeface="Cambria Math" panose="02040503050406030204" pitchFamily="18" charset="0"/>
            </a:rPr>
            <a:t>Use of input tax credit: Partly for</a:t>
          </a:r>
          <a:endParaRPr lang="en-IN" sz="1800" kern="1200" dirty="0">
            <a:latin typeface="+mj-lt"/>
          </a:endParaRPr>
        </a:p>
      </dsp:txBody>
      <dsp:txXfrm>
        <a:off x="2710686" y="615207"/>
        <a:ext cx="1632309" cy="1033068"/>
      </dsp:txXfrm>
    </dsp:sp>
    <dsp:sp modelId="{583C88C8-9294-4EF6-AF1E-036B3E99D532}">
      <dsp:nvSpPr>
        <dsp:cNvPr id="0" name=""/>
        <dsp:cNvSpPr/>
      </dsp:nvSpPr>
      <dsp:spPr>
        <a:xfrm>
          <a:off x="2946" y="1823963"/>
          <a:ext cx="1429456" cy="555386"/>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A4197EF-D841-47B5-8645-D48B3F9BD928}">
      <dsp:nvSpPr>
        <dsp:cNvPr id="0" name=""/>
        <dsp:cNvSpPr/>
      </dsp:nvSpPr>
      <dsp:spPr>
        <a:xfrm>
          <a:off x="79478" y="1896668"/>
          <a:ext cx="1429456" cy="555386"/>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ea typeface="Cambria Math" panose="02040503050406030204" pitchFamily="18" charset="0"/>
            </a:rPr>
            <a:t>Taxable Supplies</a:t>
          </a:r>
          <a:endParaRPr lang="en-IN" sz="1800" kern="1200" dirty="0">
            <a:latin typeface="+mj-lt"/>
          </a:endParaRPr>
        </a:p>
      </dsp:txBody>
      <dsp:txXfrm>
        <a:off x="95745" y="1912935"/>
        <a:ext cx="1396922" cy="522852"/>
      </dsp:txXfrm>
    </dsp:sp>
    <dsp:sp modelId="{39409755-6A1B-4544-8A6B-A5C958392F96}">
      <dsp:nvSpPr>
        <dsp:cNvPr id="0" name=""/>
        <dsp:cNvSpPr/>
      </dsp:nvSpPr>
      <dsp:spPr>
        <a:xfrm>
          <a:off x="344609" y="2791622"/>
          <a:ext cx="1100222" cy="1065866"/>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00AF9EE-B174-4850-89BD-57C5D86249FB}">
      <dsp:nvSpPr>
        <dsp:cNvPr id="0" name=""/>
        <dsp:cNvSpPr/>
      </dsp:nvSpPr>
      <dsp:spPr>
        <a:xfrm>
          <a:off x="421142" y="2864327"/>
          <a:ext cx="1100222" cy="1065866"/>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mj-lt"/>
            </a:rPr>
            <a:t>ITC Available</a:t>
          </a:r>
        </a:p>
      </dsp:txBody>
      <dsp:txXfrm>
        <a:off x="452360" y="2895545"/>
        <a:ext cx="1037786" cy="1003430"/>
      </dsp:txXfrm>
    </dsp:sp>
    <dsp:sp modelId="{CCAC4BF4-FA1B-4CF1-85FE-BFFBCC85EA97}">
      <dsp:nvSpPr>
        <dsp:cNvPr id="0" name=""/>
        <dsp:cNvSpPr/>
      </dsp:nvSpPr>
      <dsp:spPr>
        <a:xfrm>
          <a:off x="1676732" y="1823963"/>
          <a:ext cx="1194497" cy="658485"/>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39054C6-652C-4E0B-8B40-2D6A5B6166AA}">
      <dsp:nvSpPr>
        <dsp:cNvPr id="0" name=""/>
        <dsp:cNvSpPr/>
      </dsp:nvSpPr>
      <dsp:spPr>
        <a:xfrm>
          <a:off x="1753264" y="1896668"/>
          <a:ext cx="1194497" cy="658485"/>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ea typeface="Cambria Math" panose="02040503050406030204" pitchFamily="18" charset="0"/>
            </a:rPr>
            <a:t>Zero-rated Supplies</a:t>
          </a:r>
          <a:endParaRPr lang="en-IN" sz="1800" kern="1200" dirty="0">
            <a:latin typeface="+mj-lt"/>
          </a:endParaRPr>
        </a:p>
      </dsp:txBody>
      <dsp:txXfrm>
        <a:off x="1772550" y="1915954"/>
        <a:ext cx="1155925" cy="619913"/>
      </dsp:txXfrm>
    </dsp:sp>
    <dsp:sp modelId="{52FC3D5A-C36D-46CA-8102-8E74ED8FB258}">
      <dsp:nvSpPr>
        <dsp:cNvPr id="0" name=""/>
        <dsp:cNvSpPr/>
      </dsp:nvSpPr>
      <dsp:spPr>
        <a:xfrm>
          <a:off x="1650630" y="2722594"/>
          <a:ext cx="1706260" cy="636397"/>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7E45543-3EF3-42E0-86E6-8DB095859F65}">
      <dsp:nvSpPr>
        <dsp:cNvPr id="0" name=""/>
        <dsp:cNvSpPr/>
      </dsp:nvSpPr>
      <dsp:spPr>
        <a:xfrm>
          <a:off x="1727162" y="2795300"/>
          <a:ext cx="1706260" cy="636397"/>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mj-lt"/>
            </a:rPr>
            <a:t>ITC Available</a:t>
          </a:r>
        </a:p>
      </dsp:txBody>
      <dsp:txXfrm>
        <a:off x="1745801" y="2813939"/>
        <a:ext cx="1668982" cy="599119"/>
      </dsp:txXfrm>
    </dsp:sp>
    <dsp:sp modelId="{403494EC-8933-4C11-A3BD-E011F01C7FF5}">
      <dsp:nvSpPr>
        <dsp:cNvPr id="0" name=""/>
        <dsp:cNvSpPr/>
      </dsp:nvSpPr>
      <dsp:spPr>
        <a:xfrm>
          <a:off x="3312472" y="1823963"/>
          <a:ext cx="1155050" cy="965955"/>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E1CD7CD-F923-4843-802A-27743C518D27}">
      <dsp:nvSpPr>
        <dsp:cNvPr id="0" name=""/>
        <dsp:cNvSpPr/>
      </dsp:nvSpPr>
      <dsp:spPr>
        <a:xfrm>
          <a:off x="3389004" y="1896668"/>
          <a:ext cx="1155050" cy="965955"/>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ea typeface="Cambria Math" panose="02040503050406030204" pitchFamily="18" charset="0"/>
            </a:rPr>
            <a:t>Non-taxable Supplies</a:t>
          </a:r>
          <a:endParaRPr lang="en-IN" sz="1800" kern="1200" dirty="0">
            <a:latin typeface="+mj-lt"/>
          </a:endParaRPr>
        </a:p>
      </dsp:txBody>
      <dsp:txXfrm>
        <a:off x="3417296" y="1924960"/>
        <a:ext cx="1098466" cy="909371"/>
      </dsp:txXfrm>
    </dsp:sp>
    <dsp:sp modelId="{6FE39A4E-51C8-4FD3-9813-D06FA09D6E57}">
      <dsp:nvSpPr>
        <dsp:cNvPr id="0" name=""/>
        <dsp:cNvSpPr/>
      </dsp:nvSpPr>
      <dsp:spPr>
        <a:xfrm>
          <a:off x="3390508" y="3249800"/>
          <a:ext cx="1038169" cy="634792"/>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023960C-BAD8-43D8-B7EC-6C06A6943361}">
      <dsp:nvSpPr>
        <dsp:cNvPr id="0" name=""/>
        <dsp:cNvSpPr/>
      </dsp:nvSpPr>
      <dsp:spPr>
        <a:xfrm>
          <a:off x="3467040" y="3322505"/>
          <a:ext cx="1038169" cy="634792"/>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mj-lt"/>
            </a:rPr>
            <a:t>ITC </a:t>
          </a:r>
          <a:r>
            <a:rPr lang="en-IN" sz="1800" b="1" u="sng" kern="1200" dirty="0">
              <a:latin typeface="+mj-lt"/>
            </a:rPr>
            <a:t>not</a:t>
          </a:r>
          <a:r>
            <a:rPr lang="en-IN" sz="1800" kern="1200" dirty="0">
              <a:latin typeface="+mj-lt"/>
            </a:rPr>
            <a:t> available</a:t>
          </a:r>
        </a:p>
      </dsp:txBody>
      <dsp:txXfrm>
        <a:off x="3485632" y="3341097"/>
        <a:ext cx="1000985" cy="597608"/>
      </dsp:txXfrm>
    </dsp:sp>
    <dsp:sp modelId="{6DDC651E-233F-4714-863B-FD7135F0A47D}">
      <dsp:nvSpPr>
        <dsp:cNvPr id="0" name=""/>
        <dsp:cNvSpPr/>
      </dsp:nvSpPr>
      <dsp:spPr>
        <a:xfrm>
          <a:off x="4544165" y="1823963"/>
          <a:ext cx="1108873" cy="1020435"/>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52FCB9D-B50C-4D32-B3D8-8B5C76F8CD93}">
      <dsp:nvSpPr>
        <dsp:cNvPr id="0" name=""/>
        <dsp:cNvSpPr/>
      </dsp:nvSpPr>
      <dsp:spPr>
        <a:xfrm>
          <a:off x="4620697" y="1896668"/>
          <a:ext cx="1108873" cy="1020435"/>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ea typeface="Cambria Math" panose="02040503050406030204" pitchFamily="18" charset="0"/>
            </a:rPr>
            <a:t>Exempt Supplies</a:t>
          </a:r>
          <a:endParaRPr lang="en-IN" sz="1800" kern="1200" dirty="0">
            <a:latin typeface="+mj-lt"/>
          </a:endParaRPr>
        </a:p>
      </dsp:txBody>
      <dsp:txXfrm>
        <a:off x="4650585" y="1926556"/>
        <a:ext cx="1049097" cy="960659"/>
      </dsp:txXfrm>
    </dsp:sp>
    <dsp:sp modelId="{472A254B-D8FE-463D-9208-816ECC35C0CB}">
      <dsp:nvSpPr>
        <dsp:cNvPr id="0" name=""/>
        <dsp:cNvSpPr/>
      </dsp:nvSpPr>
      <dsp:spPr>
        <a:xfrm>
          <a:off x="4636521" y="3263621"/>
          <a:ext cx="1049369" cy="860336"/>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082A655-37DE-425E-9074-4D125465158D}">
      <dsp:nvSpPr>
        <dsp:cNvPr id="0" name=""/>
        <dsp:cNvSpPr/>
      </dsp:nvSpPr>
      <dsp:spPr>
        <a:xfrm>
          <a:off x="4713053" y="3336327"/>
          <a:ext cx="1049369" cy="860336"/>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mj-lt"/>
            </a:rPr>
            <a:t>ITC </a:t>
          </a:r>
          <a:r>
            <a:rPr lang="en-IN" sz="1800" b="1" u="sng" kern="1200" dirty="0">
              <a:latin typeface="+mj-lt"/>
            </a:rPr>
            <a:t>not</a:t>
          </a:r>
          <a:r>
            <a:rPr lang="en-IN" sz="1800" kern="1200" dirty="0">
              <a:latin typeface="+mj-lt"/>
            </a:rPr>
            <a:t> available</a:t>
          </a:r>
        </a:p>
      </dsp:txBody>
      <dsp:txXfrm>
        <a:off x="4738251" y="3361525"/>
        <a:ext cx="998973" cy="809940"/>
      </dsp:txXfrm>
    </dsp:sp>
    <dsp:sp modelId="{C70C46AD-55C7-470B-9B5C-1556A1E2A520}">
      <dsp:nvSpPr>
        <dsp:cNvPr id="0" name=""/>
        <dsp:cNvSpPr/>
      </dsp:nvSpPr>
      <dsp:spPr>
        <a:xfrm>
          <a:off x="5911539" y="1823963"/>
          <a:ext cx="986131" cy="1074915"/>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C488F83-FBCF-4DE8-A6DF-C48E5B031DA3}">
      <dsp:nvSpPr>
        <dsp:cNvPr id="0" name=""/>
        <dsp:cNvSpPr/>
      </dsp:nvSpPr>
      <dsp:spPr>
        <a:xfrm>
          <a:off x="5988071" y="1896668"/>
          <a:ext cx="986131" cy="1074915"/>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mj-lt"/>
            </a:rPr>
            <a:t>Nil-rated Supplies</a:t>
          </a:r>
        </a:p>
      </dsp:txBody>
      <dsp:txXfrm>
        <a:off x="6016954" y="1925551"/>
        <a:ext cx="928365" cy="1017149"/>
      </dsp:txXfrm>
    </dsp:sp>
    <dsp:sp modelId="{2A25286E-8D13-40EA-90B8-1E6587AC601A}">
      <dsp:nvSpPr>
        <dsp:cNvPr id="0" name=""/>
        <dsp:cNvSpPr/>
      </dsp:nvSpPr>
      <dsp:spPr>
        <a:xfrm>
          <a:off x="5823264" y="3311151"/>
          <a:ext cx="1168261" cy="932377"/>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3032DBB-11B0-4853-B4FE-1F58F1C7459D}">
      <dsp:nvSpPr>
        <dsp:cNvPr id="0" name=""/>
        <dsp:cNvSpPr/>
      </dsp:nvSpPr>
      <dsp:spPr>
        <a:xfrm>
          <a:off x="5899796" y="3383857"/>
          <a:ext cx="1168261" cy="932377"/>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mj-lt"/>
            </a:rPr>
            <a:t>ITC </a:t>
          </a:r>
          <a:r>
            <a:rPr lang="en-IN" sz="1800" b="1" u="sng" kern="1200" dirty="0">
              <a:latin typeface="+mj-lt"/>
            </a:rPr>
            <a:t>not</a:t>
          </a:r>
          <a:r>
            <a:rPr lang="en-IN" sz="1800" kern="1200" dirty="0">
              <a:latin typeface="+mj-lt"/>
            </a:rPr>
            <a:t> available</a:t>
          </a:r>
        </a:p>
      </dsp:txBody>
      <dsp:txXfrm>
        <a:off x="5927104" y="3411165"/>
        <a:ext cx="1113645" cy="87776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79076-A038-4310-AD67-2025C6AD1174}">
      <dsp:nvSpPr>
        <dsp:cNvPr id="0" name=""/>
        <dsp:cNvSpPr/>
      </dsp:nvSpPr>
      <dsp:spPr>
        <a:xfrm>
          <a:off x="340163" y="303616"/>
          <a:ext cx="1960086" cy="1176052"/>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Cambria" panose="02040503050406030204" pitchFamily="18" charset="0"/>
              <a:ea typeface="Cambria" panose="02040503050406030204" pitchFamily="18" charset="0"/>
            </a:rPr>
            <a:t>Supply of Capital goods on which ITC had been taken earlier</a:t>
          </a:r>
          <a:endParaRPr lang="en-IN" sz="170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374608" y="338061"/>
        <a:ext cx="1891196" cy="1107162"/>
      </dsp:txXfrm>
    </dsp:sp>
    <dsp:sp modelId="{009C12FF-5FB1-4969-8407-D7CAA8F7CC50}">
      <dsp:nvSpPr>
        <dsp:cNvPr id="0" name=""/>
        <dsp:cNvSpPr/>
      </dsp:nvSpPr>
      <dsp:spPr>
        <a:xfrm>
          <a:off x="2412444" y="648591"/>
          <a:ext cx="270286" cy="48610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N" sz="2000" kern="1200">
            <a:latin typeface="Cambria" panose="02040503050406030204" pitchFamily="18" charset="0"/>
            <a:ea typeface="Cambria" panose="02040503050406030204" pitchFamily="18" charset="0"/>
          </a:endParaRPr>
        </a:p>
      </dsp:txBody>
      <dsp:txXfrm>
        <a:off x="2412444" y="745811"/>
        <a:ext cx="189200" cy="291661"/>
      </dsp:txXfrm>
    </dsp:sp>
    <dsp:sp modelId="{2F7C57A2-C5C8-476D-800F-18837063CD65}">
      <dsp:nvSpPr>
        <dsp:cNvPr id="0" name=""/>
        <dsp:cNvSpPr/>
      </dsp:nvSpPr>
      <dsp:spPr>
        <a:xfrm>
          <a:off x="2810225" y="303616"/>
          <a:ext cx="1960086" cy="1176052"/>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rPr>
            <a:t>Pay Tax on higher of: </a:t>
          </a:r>
          <a:endParaRPr lang="en-IN" sz="180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2844670" y="338061"/>
        <a:ext cx="1891196" cy="1107162"/>
      </dsp:txXfrm>
    </dsp:sp>
    <dsp:sp modelId="{7A3E4E27-EACE-46B3-9AC2-AFD02E0A136F}">
      <dsp:nvSpPr>
        <dsp:cNvPr id="0" name=""/>
        <dsp:cNvSpPr/>
      </dsp:nvSpPr>
      <dsp:spPr>
        <a:xfrm>
          <a:off x="4942799" y="648591"/>
          <a:ext cx="415538" cy="48610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N" sz="2000" kern="1200">
            <a:latin typeface="Cambria" panose="02040503050406030204" pitchFamily="18" charset="0"/>
            <a:ea typeface="Cambria" panose="02040503050406030204" pitchFamily="18" charset="0"/>
          </a:endParaRPr>
        </a:p>
      </dsp:txBody>
      <dsp:txXfrm>
        <a:off x="4942799" y="745811"/>
        <a:ext cx="290877" cy="291661"/>
      </dsp:txXfrm>
    </dsp:sp>
    <dsp:sp modelId="{180E6F7A-F4CF-439C-BAF7-C84E669ADAF8}">
      <dsp:nvSpPr>
        <dsp:cNvPr id="0" name=""/>
        <dsp:cNvSpPr/>
      </dsp:nvSpPr>
      <dsp:spPr>
        <a:xfrm>
          <a:off x="5554346" y="1547"/>
          <a:ext cx="2219896" cy="1780189"/>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ITC availed earlier </a:t>
          </a:r>
          <a:r>
            <a:rPr lang="en-US" sz="1600" b="1" i="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LESS</a:t>
          </a:r>
          <a:r>
            <a:rPr lang="en-US" sz="1600" b="0" i="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5% for every quarter from DOI</a:t>
          </a:r>
        </a:p>
        <a:p>
          <a:pPr marL="0" lvl="0" indent="0" algn="ctr" defTabSz="711200">
            <a:lnSpc>
              <a:spcPct val="90000"/>
            </a:lnSpc>
            <a:spcBef>
              <a:spcPct val="0"/>
            </a:spcBef>
            <a:spcAft>
              <a:spcPct val="35000"/>
            </a:spcAft>
            <a:buNone/>
          </a:pPr>
          <a:r>
            <a:rPr lang="en-US" sz="1600" b="0" i="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OR</a:t>
          </a:r>
        </a:p>
        <a:p>
          <a:pPr marL="0" lvl="0" indent="0" algn="ctr" defTabSz="711200">
            <a:lnSpc>
              <a:spcPct val="90000"/>
            </a:lnSpc>
            <a:spcBef>
              <a:spcPct val="0"/>
            </a:spcBef>
            <a:spcAft>
              <a:spcPct val="35000"/>
            </a:spcAft>
            <a:buNone/>
          </a:pPr>
          <a:r>
            <a:rPr lang="en-US" sz="1600" b="0" i="0" kern="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Tax on Transaction Value</a:t>
          </a:r>
          <a:endParaRPr lang="en-IN" sz="160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5606486" y="53687"/>
        <a:ext cx="2115616" cy="1675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90960-DE1B-4CA9-A5F7-D2B9F5F00770}">
      <dsp:nvSpPr>
        <dsp:cNvPr id="0" name=""/>
        <dsp:cNvSpPr/>
      </dsp:nvSpPr>
      <dsp:spPr>
        <a:xfrm>
          <a:off x="0" y="905274"/>
          <a:ext cx="10941819" cy="614806"/>
        </a:xfrm>
        <a:prstGeom prst="roundRect">
          <a:avLst/>
        </a:prstGeom>
        <a:solidFill>
          <a:srgbClr val="9BBB5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IN" sz="3000" b="1" kern="1200" dirty="0">
              <a:ln>
                <a:noFill/>
              </a:ln>
            </a:rPr>
            <a:t>PURCHASES &amp; EXPENSES</a:t>
          </a:r>
          <a:endParaRPr lang="en-IN" sz="3000" b="1" kern="1200" dirty="0">
            <a:ln>
              <a:noFill/>
            </a:ln>
            <a:solidFill>
              <a:sysClr val="window" lastClr="FFFFFF"/>
            </a:solidFill>
            <a:latin typeface="Calibri"/>
            <a:ea typeface="+mn-ea"/>
            <a:cs typeface="+mn-cs"/>
          </a:endParaRPr>
        </a:p>
      </dsp:txBody>
      <dsp:txXfrm>
        <a:off x="30012" y="935286"/>
        <a:ext cx="10881795" cy="554782"/>
      </dsp:txXfrm>
    </dsp:sp>
    <dsp:sp modelId="{79A11CB6-5764-44F4-95A2-6708EAF40854}">
      <dsp:nvSpPr>
        <dsp:cNvPr id="0" name=""/>
        <dsp:cNvSpPr/>
      </dsp:nvSpPr>
      <dsp:spPr>
        <a:xfrm>
          <a:off x="0" y="1547263"/>
          <a:ext cx="10941819" cy="1324800"/>
        </a:xfrm>
        <a:prstGeom prst="rect">
          <a:avLst/>
        </a:prstGeom>
        <a:noFill/>
        <a:ln>
          <a:solidFill>
            <a:sysClr val="windowText" lastClr="000000"/>
          </a:solidFill>
        </a:ln>
        <a:effectLst/>
      </dsp:spPr>
      <dsp:style>
        <a:lnRef idx="0">
          <a:scrgbClr r="0" g="0" b="0"/>
        </a:lnRef>
        <a:fillRef idx="0">
          <a:scrgbClr r="0" g="0" b="0"/>
        </a:fillRef>
        <a:effectRef idx="0">
          <a:scrgbClr r="0" g="0" b="0"/>
        </a:effectRef>
        <a:fontRef idx="minor"/>
      </dsp:style>
      <dsp:txBody>
        <a:bodyPr spcFirstLastPara="0" vert="horz" wrap="square" lIns="347403" tIns="33020" rIns="184912" bIns="33020" numCol="1" spcCol="1270" anchor="t" anchorCtr="0">
          <a:noAutofit/>
        </a:bodyPr>
        <a:lstStyle/>
        <a:p>
          <a:pPr marL="228600" lvl="1" indent="-228600" algn="just" defTabSz="1155700">
            <a:lnSpc>
              <a:spcPct val="90000"/>
            </a:lnSpc>
            <a:spcBef>
              <a:spcPct val="0"/>
            </a:spcBef>
            <a:spcAft>
              <a:spcPct val="20000"/>
            </a:spcAft>
            <a:buChar char="•"/>
          </a:pPr>
          <a:r>
            <a:rPr lang="en-IN" sz="2600" b="1" kern="1200" dirty="0"/>
            <a:t>Purchases tallied with books of accounts</a:t>
          </a:r>
          <a:endParaRPr lang="en-IN" sz="2600" b="1" kern="1200" dirty="0">
            <a:solidFill>
              <a:sysClr val="windowText" lastClr="000000">
                <a:hueOff val="0"/>
                <a:satOff val="0"/>
                <a:lumOff val="0"/>
                <a:alphaOff val="0"/>
              </a:sysClr>
            </a:solidFill>
            <a:latin typeface="Calibri"/>
            <a:ea typeface="+mn-ea"/>
            <a:cs typeface="+mn-cs"/>
          </a:endParaRPr>
        </a:p>
        <a:p>
          <a:pPr marL="228600" lvl="1" indent="-228600" algn="l" defTabSz="1155700">
            <a:lnSpc>
              <a:spcPct val="90000"/>
            </a:lnSpc>
            <a:spcBef>
              <a:spcPct val="0"/>
            </a:spcBef>
            <a:spcAft>
              <a:spcPct val="20000"/>
            </a:spcAft>
            <a:buChar char="•"/>
          </a:pPr>
          <a:r>
            <a:rPr lang="en-IN" sz="2600" b="1" kern="1200" dirty="0"/>
            <a:t>Inward supply of exempt, nil rated or non-GST supply</a:t>
          </a:r>
        </a:p>
        <a:p>
          <a:pPr marL="228600" lvl="1" indent="-228600" algn="l" defTabSz="1155700">
            <a:lnSpc>
              <a:spcPct val="90000"/>
            </a:lnSpc>
            <a:spcBef>
              <a:spcPct val="0"/>
            </a:spcBef>
            <a:spcAft>
              <a:spcPct val="20000"/>
            </a:spcAft>
            <a:buChar char="•"/>
          </a:pPr>
          <a:r>
            <a:rPr lang="en-IN" sz="2600" b="1" kern="1200" dirty="0">
              <a:solidFill>
                <a:srgbClr val="00B0F0"/>
              </a:solidFill>
            </a:rPr>
            <a:t>Eligible ITC taken on purchases and expenses</a:t>
          </a:r>
        </a:p>
      </dsp:txBody>
      <dsp:txXfrm>
        <a:off x="0" y="1547263"/>
        <a:ext cx="10941819" cy="13248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F3FAF-B32A-4FCF-B984-A6D92557B469}">
      <dsp:nvSpPr>
        <dsp:cNvPr id="0" name=""/>
        <dsp:cNvSpPr/>
      </dsp:nvSpPr>
      <dsp:spPr>
        <a:xfrm rot="10800000">
          <a:off x="174337" y="20096"/>
          <a:ext cx="10379931" cy="909816"/>
        </a:xfrm>
        <a:prstGeom prst="homePlat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1204" tIns="121920" rIns="227584" bIns="121920" numCol="1" spcCol="1270" anchor="ctr" anchorCtr="0">
          <a:noAutofit/>
        </a:bodyPr>
        <a:lstStyle/>
        <a:p>
          <a:pPr marL="265113" lvl="0" indent="0" algn="ctr" defTabSz="1422400">
            <a:lnSpc>
              <a:spcPct val="90000"/>
            </a:lnSpc>
            <a:spcBef>
              <a:spcPct val="0"/>
            </a:spcBef>
            <a:spcAft>
              <a:spcPct val="35000"/>
            </a:spcAft>
            <a:buNone/>
          </a:pPr>
          <a:r>
            <a:rPr lang="en-US" sz="3200" b="1" kern="1200" cap="none" spc="0" dirty="0">
              <a:ln w="18415" cmpd="sng">
                <a:prstDash val="solid"/>
              </a:ln>
              <a:solidFill>
                <a:sysClr val="window" lastClr="FFFFFF"/>
              </a:solidFill>
              <a:effectLst>
                <a:outerShdw blurRad="63500" dir="3600000" algn="tl" rotWithShape="0">
                  <a:srgbClr val="000000">
                    <a:alpha val="70000"/>
                  </a:srgbClr>
                </a:outerShdw>
              </a:effectLst>
              <a:latin typeface="+mn-lt"/>
              <a:ea typeface="+mn-ea"/>
              <a:cs typeface="+mn-cs"/>
            </a:rPr>
            <a:t>1. P&amp;L AND BS</a:t>
          </a:r>
        </a:p>
      </dsp:txBody>
      <dsp:txXfrm rot="10800000">
        <a:off x="401791" y="20096"/>
        <a:ext cx="10152477" cy="909816"/>
      </dsp:txXfrm>
    </dsp:sp>
    <dsp:sp modelId="{9F5983C4-7C4A-4E8E-89C8-8C95C4DE5A47}">
      <dsp:nvSpPr>
        <dsp:cNvPr id="0" name=""/>
        <dsp:cNvSpPr/>
      </dsp:nvSpPr>
      <dsp:spPr>
        <a:xfrm>
          <a:off x="600354" y="3192"/>
          <a:ext cx="909816" cy="909816"/>
        </a:xfrm>
        <a:prstGeom prst="ellipse">
          <a:avLst/>
        </a:prstGeom>
        <a:solidFill>
          <a:srgbClr val="C0504D">
            <a:tint val="5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2371676-CA42-4D3F-A868-99DED9B48E7A}">
      <dsp:nvSpPr>
        <dsp:cNvPr id="0" name=""/>
        <dsp:cNvSpPr/>
      </dsp:nvSpPr>
      <dsp:spPr>
        <a:xfrm rot="10800000">
          <a:off x="115521" y="1203164"/>
          <a:ext cx="10438747" cy="909816"/>
        </a:xfrm>
        <a:prstGeom prst="homePlat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1204" tIns="121920" rIns="227584" bIns="121920" numCol="1" spcCol="1270" anchor="ctr" anchorCtr="0">
          <a:noAutofit/>
        </a:bodyPr>
        <a:lstStyle/>
        <a:p>
          <a:pPr marL="265113" lvl="0" indent="0" algn="ctr" defTabSz="1422400">
            <a:lnSpc>
              <a:spcPct val="90000"/>
            </a:lnSpc>
            <a:spcBef>
              <a:spcPct val="0"/>
            </a:spcBef>
            <a:spcAft>
              <a:spcPct val="35000"/>
            </a:spcAft>
            <a:buNone/>
          </a:pPr>
          <a:r>
            <a:rPr lang="en-US" sz="3200" b="1" kern="1200" cap="none" spc="0" dirty="0">
              <a:ln w="18415" cmpd="sng">
                <a:prstDash val="solid"/>
              </a:ln>
              <a:solidFill>
                <a:sysClr val="window" lastClr="FFFFFF"/>
              </a:solidFill>
              <a:effectLst>
                <a:outerShdw blurRad="63500" dir="3600000" algn="tl" rotWithShape="0">
                  <a:srgbClr val="000000">
                    <a:alpha val="70000"/>
                  </a:srgbClr>
                </a:outerShdw>
              </a:effectLst>
              <a:latin typeface="+mn-lt"/>
              <a:ea typeface="+mn-ea"/>
              <a:cs typeface="+mn-cs"/>
            </a:rPr>
            <a:t>2. RATIO ANALYSIS</a:t>
          </a:r>
          <a:endParaRPr lang="en-US" sz="3200" b="1" i="1" kern="1200" cap="none" spc="0" dirty="0">
            <a:ln w="18415" cmpd="sng">
              <a:prstDash val="solid"/>
            </a:ln>
            <a:solidFill>
              <a:sysClr val="window" lastClr="FFFFFF"/>
            </a:solidFill>
            <a:effectLst>
              <a:outerShdw blurRad="63500" dir="3600000" algn="tl" rotWithShape="0">
                <a:srgbClr val="000000">
                  <a:alpha val="70000"/>
                </a:srgbClr>
              </a:outerShdw>
            </a:effectLst>
            <a:latin typeface="+mn-lt"/>
            <a:ea typeface="+mn-ea"/>
            <a:cs typeface="+mn-cs"/>
          </a:endParaRPr>
        </a:p>
      </dsp:txBody>
      <dsp:txXfrm rot="10800000">
        <a:off x="342975" y="1203164"/>
        <a:ext cx="10211293" cy="909816"/>
      </dsp:txXfrm>
    </dsp:sp>
    <dsp:sp modelId="{0525A252-461B-4A28-9A7C-80BADE48BEB7}">
      <dsp:nvSpPr>
        <dsp:cNvPr id="0" name=""/>
        <dsp:cNvSpPr/>
      </dsp:nvSpPr>
      <dsp:spPr>
        <a:xfrm>
          <a:off x="600354" y="1175060"/>
          <a:ext cx="909816" cy="909816"/>
        </a:xfrm>
        <a:prstGeom prst="ellipse">
          <a:avLst/>
        </a:prstGeom>
        <a:solidFill>
          <a:srgbClr val="9BBB59">
            <a:tint val="5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23EB368-BB7C-4A10-ADCD-7A75E92E35AD}">
      <dsp:nvSpPr>
        <dsp:cNvPr id="0" name=""/>
        <dsp:cNvSpPr/>
      </dsp:nvSpPr>
      <dsp:spPr>
        <a:xfrm rot="10800000">
          <a:off x="115451" y="2367163"/>
          <a:ext cx="10438817" cy="909816"/>
        </a:xfrm>
        <a:prstGeom prst="homePlat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1204" tIns="106680" rIns="199136" bIns="106680" numCol="1" spcCol="1270" anchor="ctr" anchorCtr="0">
          <a:noAutofit/>
        </a:bodyPr>
        <a:lstStyle/>
        <a:p>
          <a:pPr marL="442913" lvl="0" indent="-177800" algn="ctr" defTabSz="1244600">
            <a:lnSpc>
              <a:spcPct val="90000"/>
            </a:lnSpc>
            <a:spcBef>
              <a:spcPct val="0"/>
            </a:spcBef>
            <a:spcAft>
              <a:spcPct val="35000"/>
            </a:spcAft>
            <a:buNone/>
          </a:pPr>
          <a:r>
            <a:rPr lang="en-US" sz="2800" b="1" kern="1200" cap="none" spc="0" dirty="0">
              <a:ln w="18415" cmpd="sng">
                <a:prstDash val="solid"/>
              </a:ln>
              <a:solidFill>
                <a:sysClr val="window" lastClr="FFFFFF"/>
              </a:solidFill>
              <a:effectLst>
                <a:outerShdw blurRad="63500" dir="3600000" algn="tl" rotWithShape="0">
                  <a:srgbClr val="000000">
                    <a:alpha val="70000"/>
                  </a:srgbClr>
                </a:outerShdw>
              </a:effectLst>
              <a:latin typeface="+mn-lt"/>
              <a:ea typeface="+mn-ea"/>
              <a:cs typeface="+mn-cs"/>
            </a:rPr>
            <a:t>3. VARIOUS REPORTS</a:t>
          </a:r>
        </a:p>
      </dsp:txBody>
      <dsp:txXfrm rot="10800000">
        <a:off x="342905" y="2367163"/>
        <a:ext cx="10211363" cy="909816"/>
      </dsp:txXfrm>
    </dsp:sp>
    <dsp:sp modelId="{2BC2B1E7-6331-479E-91DA-6D0957FAD75A}">
      <dsp:nvSpPr>
        <dsp:cNvPr id="0" name=""/>
        <dsp:cNvSpPr/>
      </dsp:nvSpPr>
      <dsp:spPr>
        <a:xfrm>
          <a:off x="600354" y="2332862"/>
          <a:ext cx="909816" cy="909816"/>
        </a:xfrm>
        <a:prstGeom prst="ellipse">
          <a:avLst/>
        </a:prstGeom>
        <a:solidFill>
          <a:srgbClr val="8064A2">
            <a:tint val="5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E1CC33C-6D96-43C8-A4F1-2CE542BCE5A6}">
      <dsp:nvSpPr>
        <dsp:cNvPr id="0" name=""/>
        <dsp:cNvSpPr/>
      </dsp:nvSpPr>
      <dsp:spPr>
        <a:xfrm rot="10800000">
          <a:off x="115451" y="3548065"/>
          <a:ext cx="10438817" cy="909816"/>
        </a:xfrm>
        <a:prstGeom prst="homePlat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1204" tIns="106680" rIns="199136" bIns="106680" numCol="1" spcCol="1270" anchor="ctr" anchorCtr="0">
          <a:noAutofit/>
        </a:bodyPr>
        <a:lstStyle/>
        <a:p>
          <a:pPr marL="442913" lvl="0" indent="0" algn="ctr" defTabSz="1244600">
            <a:lnSpc>
              <a:spcPct val="90000"/>
            </a:lnSpc>
            <a:spcBef>
              <a:spcPct val="0"/>
            </a:spcBef>
            <a:spcAft>
              <a:spcPct val="35000"/>
            </a:spcAft>
            <a:buNone/>
          </a:pPr>
          <a:r>
            <a:rPr lang="en-US" sz="2800" b="1" kern="1200" cap="none" spc="0" dirty="0">
              <a:ln w="18415" cmpd="sng">
                <a:prstDash val="solid"/>
              </a:ln>
              <a:solidFill>
                <a:sysClr val="window" lastClr="FFFFFF"/>
              </a:solidFill>
              <a:effectLst>
                <a:outerShdw blurRad="63500" dir="3600000" algn="tl" rotWithShape="0">
                  <a:srgbClr val="000000">
                    <a:alpha val="70000"/>
                  </a:srgbClr>
                </a:outerShdw>
              </a:effectLst>
              <a:latin typeface="+mn-lt"/>
              <a:ea typeface="+mn-ea"/>
              <a:cs typeface="+mn-cs"/>
            </a:rPr>
            <a:t>4. YEAR END ENTRIES</a:t>
          </a:r>
        </a:p>
      </dsp:txBody>
      <dsp:txXfrm rot="10800000">
        <a:off x="342905" y="3548065"/>
        <a:ext cx="10211363" cy="909816"/>
      </dsp:txXfrm>
    </dsp:sp>
    <dsp:sp modelId="{ADF92CBD-78BE-4278-B9FC-CEBC6E0BFE74}">
      <dsp:nvSpPr>
        <dsp:cNvPr id="0" name=""/>
        <dsp:cNvSpPr/>
      </dsp:nvSpPr>
      <dsp:spPr>
        <a:xfrm>
          <a:off x="600354" y="3514265"/>
          <a:ext cx="909816" cy="909816"/>
        </a:xfrm>
        <a:prstGeom prst="ellipse">
          <a:avLst/>
        </a:prstGeom>
        <a:solidFill>
          <a:srgbClr val="4BACC6">
            <a:tint val="5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90960-DE1B-4CA9-A5F7-D2B9F5F00770}">
      <dsp:nvSpPr>
        <dsp:cNvPr id="0" name=""/>
        <dsp:cNvSpPr/>
      </dsp:nvSpPr>
      <dsp:spPr>
        <a:xfrm>
          <a:off x="0" y="284565"/>
          <a:ext cx="10941819" cy="614806"/>
        </a:xfrm>
        <a:prstGeom prst="roundRect">
          <a:avLst/>
        </a:prstGeom>
        <a:solidFill>
          <a:srgbClr val="9BBB5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IN" sz="3000" b="1" kern="1200" dirty="0">
              <a:ln>
                <a:noFill/>
              </a:ln>
            </a:rPr>
            <a:t>RCM</a:t>
          </a:r>
          <a:endParaRPr lang="en-IN" sz="3000" b="1" kern="1200" dirty="0">
            <a:ln>
              <a:noFill/>
            </a:ln>
            <a:solidFill>
              <a:sysClr val="window" lastClr="FFFFFF"/>
            </a:solidFill>
            <a:latin typeface="Calibri"/>
            <a:ea typeface="+mn-ea"/>
            <a:cs typeface="+mn-cs"/>
          </a:endParaRPr>
        </a:p>
      </dsp:txBody>
      <dsp:txXfrm>
        <a:off x="30012" y="314577"/>
        <a:ext cx="10881795" cy="554782"/>
      </dsp:txXfrm>
    </dsp:sp>
    <dsp:sp modelId="{79A11CB6-5764-44F4-95A2-6708EAF40854}">
      <dsp:nvSpPr>
        <dsp:cNvPr id="0" name=""/>
        <dsp:cNvSpPr/>
      </dsp:nvSpPr>
      <dsp:spPr>
        <a:xfrm>
          <a:off x="0" y="984223"/>
          <a:ext cx="10941819" cy="2450880"/>
        </a:xfrm>
        <a:prstGeom prst="rect">
          <a:avLst/>
        </a:prstGeom>
        <a:noFill/>
        <a:ln>
          <a:solidFill>
            <a:sysClr val="windowText" lastClr="000000"/>
          </a:solidFill>
        </a:ln>
        <a:effectLst/>
      </dsp:spPr>
      <dsp:style>
        <a:lnRef idx="0">
          <a:scrgbClr r="0" g="0" b="0"/>
        </a:lnRef>
        <a:fillRef idx="0">
          <a:scrgbClr r="0" g="0" b="0"/>
        </a:fillRef>
        <a:effectRef idx="0">
          <a:scrgbClr r="0" g="0" b="0"/>
        </a:effectRef>
        <a:fontRef idx="minor"/>
      </dsp:style>
      <dsp:txBody>
        <a:bodyPr spcFirstLastPara="0" vert="horz" wrap="square" lIns="347403"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n-IN" sz="2400" b="1" kern="1200" dirty="0"/>
            <a:t>Compliance with S. 9(3)</a:t>
          </a:r>
          <a:endParaRPr lang="en-IN" sz="2400" b="1" kern="1200" dirty="0">
            <a:solidFill>
              <a:sysClr val="windowText" lastClr="000000">
                <a:hueOff val="0"/>
                <a:satOff val="0"/>
                <a:lumOff val="0"/>
                <a:alphaOff val="0"/>
              </a:sysClr>
            </a:solidFill>
            <a:latin typeface="Calibri"/>
            <a:ea typeface="+mn-ea"/>
            <a:cs typeface="+mn-cs"/>
          </a:endParaRPr>
        </a:p>
        <a:p>
          <a:pPr marL="228600" lvl="1" indent="-228600" algn="l" defTabSz="1066800">
            <a:lnSpc>
              <a:spcPct val="90000"/>
            </a:lnSpc>
            <a:spcBef>
              <a:spcPct val="0"/>
            </a:spcBef>
            <a:spcAft>
              <a:spcPct val="20000"/>
            </a:spcAft>
            <a:buChar char="•"/>
          </a:pPr>
          <a:r>
            <a:rPr lang="en-IN" sz="2400" b="1" kern="1200" dirty="0"/>
            <a:t>Correct rate, HSN</a:t>
          </a:r>
        </a:p>
        <a:p>
          <a:pPr marL="228600" lvl="1" indent="-228600" algn="l" defTabSz="1066800">
            <a:lnSpc>
              <a:spcPct val="90000"/>
            </a:lnSpc>
            <a:spcBef>
              <a:spcPct val="0"/>
            </a:spcBef>
            <a:spcAft>
              <a:spcPct val="20000"/>
            </a:spcAft>
            <a:buChar char="•"/>
          </a:pPr>
          <a:r>
            <a:rPr lang="en-IN" sz="2400" b="1" kern="1200" dirty="0"/>
            <a:t>ITC taken in the month of payment</a:t>
          </a:r>
        </a:p>
        <a:p>
          <a:pPr marL="228600" lvl="1" indent="-228600" algn="l" defTabSz="1066800">
            <a:lnSpc>
              <a:spcPct val="90000"/>
            </a:lnSpc>
            <a:spcBef>
              <a:spcPct val="0"/>
            </a:spcBef>
            <a:spcAft>
              <a:spcPct val="20000"/>
            </a:spcAft>
            <a:buChar char="•"/>
          </a:pPr>
          <a:r>
            <a:rPr lang="en-IN" sz="2400" b="1" kern="1200" dirty="0">
              <a:solidFill>
                <a:prstClr val="black">
                  <a:hueOff val="0"/>
                  <a:satOff val="0"/>
                  <a:lumOff val="0"/>
                  <a:alphaOff val="0"/>
                </a:prstClr>
              </a:solidFill>
              <a:latin typeface="Times New Roman"/>
              <a:ea typeface="+mn-ea"/>
              <a:cs typeface="+mn-cs"/>
            </a:rPr>
            <a:t>Self invoice [S.31(3)(f)], payment vouchers-procedural lapses</a:t>
          </a:r>
        </a:p>
        <a:p>
          <a:pPr marL="228600" lvl="1" indent="-228600" algn="l" defTabSz="1066800">
            <a:lnSpc>
              <a:spcPct val="90000"/>
            </a:lnSpc>
            <a:spcBef>
              <a:spcPct val="0"/>
            </a:spcBef>
            <a:spcAft>
              <a:spcPct val="20000"/>
            </a:spcAft>
            <a:buChar char="•"/>
          </a:pPr>
          <a:r>
            <a:rPr lang="en-IN" sz="2400" b="1" kern="1200" dirty="0"/>
            <a:t>Reimbursements to employees-procured through unregistered dealers</a:t>
          </a:r>
        </a:p>
        <a:p>
          <a:pPr marL="228600" lvl="1" indent="-228600" algn="l" defTabSz="1066800">
            <a:lnSpc>
              <a:spcPct val="90000"/>
            </a:lnSpc>
            <a:spcBef>
              <a:spcPct val="0"/>
            </a:spcBef>
            <a:spcAft>
              <a:spcPct val="20000"/>
            </a:spcAft>
            <a:buChar char="•"/>
          </a:pPr>
          <a:r>
            <a:rPr lang="en-IN" sz="2400" b="1" kern="1200" dirty="0"/>
            <a:t>Mixed Vs Composite Supply</a:t>
          </a:r>
        </a:p>
      </dsp:txBody>
      <dsp:txXfrm>
        <a:off x="0" y="984223"/>
        <a:ext cx="10941819" cy="2450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90960-DE1B-4CA9-A5F7-D2B9F5F00770}">
      <dsp:nvSpPr>
        <dsp:cNvPr id="0" name=""/>
        <dsp:cNvSpPr/>
      </dsp:nvSpPr>
      <dsp:spPr>
        <a:xfrm>
          <a:off x="0" y="264455"/>
          <a:ext cx="11285707" cy="614806"/>
        </a:xfrm>
        <a:prstGeom prst="roundRect">
          <a:avLst/>
        </a:prstGeom>
        <a:solidFill>
          <a:srgbClr val="9BBB5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233363" lvl="0" indent="0" algn="l" defTabSz="1333500">
            <a:lnSpc>
              <a:spcPct val="90000"/>
            </a:lnSpc>
            <a:spcBef>
              <a:spcPct val="0"/>
            </a:spcBef>
            <a:spcAft>
              <a:spcPct val="35000"/>
            </a:spcAft>
            <a:buNone/>
          </a:pPr>
          <a:r>
            <a:rPr lang="en-IN" sz="3000" b="1" kern="1200" dirty="0">
              <a:ln>
                <a:noFill/>
              </a:ln>
            </a:rPr>
            <a:t>INPUT TAX CREDIT</a:t>
          </a:r>
          <a:endParaRPr lang="en-IN" sz="3000" b="1" kern="1200" dirty="0">
            <a:ln>
              <a:noFill/>
            </a:ln>
            <a:solidFill>
              <a:sysClr val="window" lastClr="FFFFFF"/>
            </a:solidFill>
            <a:latin typeface="Calibri"/>
            <a:ea typeface="+mn-ea"/>
            <a:cs typeface="+mn-cs"/>
          </a:endParaRPr>
        </a:p>
      </dsp:txBody>
      <dsp:txXfrm>
        <a:off x="30012" y="294467"/>
        <a:ext cx="11225683" cy="554782"/>
      </dsp:txXfrm>
    </dsp:sp>
    <dsp:sp modelId="{79A11CB6-5764-44F4-95A2-6708EAF40854}">
      <dsp:nvSpPr>
        <dsp:cNvPr id="0" name=""/>
        <dsp:cNvSpPr/>
      </dsp:nvSpPr>
      <dsp:spPr>
        <a:xfrm>
          <a:off x="0" y="984883"/>
          <a:ext cx="11233680" cy="2047292"/>
        </a:xfrm>
        <a:prstGeom prst="rect">
          <a:avLst/>
        </a:prstGeom>
        <a:noFill/>
        <a:ln>
          <a:solidFill>
            <a:sysClr val="windowText" lastClr="000000"/>
          </a:solidFill>
        </a:ln>
        <a:effectLst/>
      </dsp:spPr>
      <dsp:style>
        <a:lnRef idx="0">
          <a:scrgbClr r="0" g="0" b="0"/>
        </a:lnRef>
        <a:fillRef idx="0">
          <a:scrgbClr r="0" g="0" b="0"/>
        </a:fillRef>
        <a:effectRef idx="0">
          <a:scrgbClr r="0" g="0" b="0"/>
        </a:effectRef>
        <a:fontRef idx="minor"/>
      </dsp:style>
      <dsp:txBody>
        <a:bodyPr spcFirstLastPara="0" vert="horz" wrap="square" lIns="358321"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n-IN" sz="2400" b="1" kern="1200" dirty="0">
              <a:solidFill>
                <a:srgbClr val="00B0F0"/>
              </a:solidFill>
              <a:latin typeface="Times New Roman"/>
              <a:ea typeface="+mn-ea"/>
              <a:cs typeface="+mn-cs"/>
            </a:rPr>
            <a:t>All conditions for taking ITC fulfilled-S. 16(2)</a:t>
          </a:r>
        </a:p>
        <a:p>
          <a:pPr marL="228600" lvl="1" indent="-228600" algn="l" defTabSz="1066800">
            <a:lnSpc>
              <a:spcPct val="90000"/>
            </a:lnSpc>
            <a:spcBef>
              <a:spcPct val="0"/>
            </a:spcBef>
            <a:spcAft>
              <a:spcPct val="20000"/>
            </a:spcAft>
            <a:buChar char="•"/>
          </a:pPr>
          <a:r>
            <a:rPr lang="en-IN" sz="2400" b="1" kern="1200" dirty="0">
              <a:solidFill>
                <a:srgbClr val="00B0F0"/>
              </a:solidFill>
              <a:latin typeface="Times New Roman"/>
              <a:ea typeface="+mn-ea"/>
              <a:cs typeface="+mn-cs"/>
            </a:rPr>
            <a:t>Reversal of ITC used for exempted or non-business purposes</a:t>
          </a:r>
        </a:p>
        <a:p>
          <a:pPr marL="228600" lvl="1" indent="-228600" algn="l" defTabSz="1066800">
            <a:lnSpc>
              <a:spcPct val="90000"/>
            </a:lnSpc>
            <a:spcBef>
              <a:spcPct val="0"/>
            </a:spcBef>
            <a:spcAft>
              <a:spcPct val="20000"/>
            </a:spcAft>
            <a:buChar char="•"/>
          </a:pPr>
          <a:r>
            <a:rPr lang="en-IN" sz="2400" b="1" kern="1200" dirty="0">
              <a:solidFill>
                <a:srgbClr val="00B0F0"/>
              </a:solidFill>
              <a:latin typeface="Times New Roman"/>
              <a:ea typeface="+mn-ea"/>
              <a:cs typeface="+mn-cs"/>
            </a:rPr>
            <a:t>ITC on Blocked Credits</a:t>
          </a:r>
        </a:p>
        <a:p>
          <a:pPr marL="228600" lvl="1" indent="-228600" algn="l" defTabSz="1066800">
            <a:lnSpc>
              <a:spcPct val="90000"/>
            </a:lnSpc>
            <a:spcBef>
              <a:spcPct val="0"/>
            </a:spcBef>
            <a:spcAft>
              <a:spcPct val="20000"/>
            </a:spcAft>
            <a:buChar char="•"/>
          </a:pPr>
          <a:r>
            <a:rPr lang="en-IN" sz="2400" b="1" kern="1200" dirty="0">
              <a:solidFill>
                <a:srgbClr val="00B0F0"/>
              </a:solidFill>
            </a:rPr>
            <a:t>Reversal of ITC if payment not made within 180 days with interest</a:t>
          </a:r>
        </a:p>
        <a:p>
          <a:pPr marL="228600" lvl="1" indent="-228600" algn="l" defTabSz="1066800">
            <a:lnSpc>
              <a:spcPct val="90000"/>
            </a:lnSpc>
            <a:spcBef>
              <a:spcPct val="0"/>
            </a:spcBef>
            <a:spcAft>
              <a:spcPct val="20000"/>
            </a:spcAft>
            <a:buChar char="•"/>
          </a:pPr>
          <a:r>
            <a:rPr lang="en-IN" sz="2400" b="1" kern="1200" dirty="0"/>
            <a:t>Credit distributed by ISD or cross charge</a:t>
          </a:r>
        </a:p>
      </dsp:txBody>
      <dsp:txXfrm>
        <a:off x="0" y="984883"/>
        <a:ext cx="11233680" cy="2047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90960-DE1B-4CA9-A5F7-D2B9F5F00770}">
      <dsp:nvSpPr>
        <dsp:cNvPr id="0" name=""/>
        <dsp:cNvSpPr/>
      </dsp:nvSpPr>
      <dsp:spPr>
        <a:xfrm>
          <a:off x="0" y="551381"/>
          <a:ext cx="11285707" cy="885088"/>
        </a:xfrm>
        <a:prstGeom prst="roundRect">
          <a:avLst/>
        </a:prstGeom>
        <a:solidFill>
          <a:srgbClr val="9BBB5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233363" lvl="0" indent="0" algn="l" defTabSz="1422400">
            <a:lnSpc>
              <a:spcPct val="90000"/>
            </a:lnSpc>
            <a:spcBef>
              <a:spcPct val="0"/>
            </a:spcBef>
            <a:spcAft>
              <a:spcPct val="35000"/>
            </a:spcAft>
            <a:buNone/>
          </a:pPr>
          <a:r>
            <a:rPr lang="en-IN" sz="3200" b="1" kern="1200" dirty="0">
              <a:ln>
                <a:noFill/>
              </a:ln>
            </a:rPr>
            <a:t>PAYMENT OF TAXES</a:t>
          </a:r>
          <a:endParaRPr lang="en-IN" sz="3200" b="1" kern="1200" dirty="0">
            <a:ln>
              <a:noFill/>
            </a:ln>
            <a:solidFill>
              <a:sysClr val="window" lastClr="FFFFFF"/>
            </a:solidFill>
            <a:latin typeface="Calibri"/>
            <a:ea typeface="+mn-ea"/>
            <a:cs typeface="+mn-cs"/>
          </a:endParaRPr>
        </a:p>
      </dsp:txBody>
      <dsp:txXfrm>
        <a:off x="43206" y="594587"/>
        <a:ext cx="11199295" cy="798676"/>
      </dsp:txXfrm>
    </dsp:sp>
    <dsp:sp modelId="{79A11CB6-5764-44F4-95A2-6708EAF40854}">
      <dsp:nvSpPr>
        <dsp:cNvPr id="0" name=""/>
        <dsp:cNvSpPr/>
      </dsp:nvSpPr>
      <dsp:spPr>
        <a:xfrm>
          <a:off x="0" y="1478119"/>
          <a:ext cx="11253205" cy="1324679"/>
        </a:xfrm>
        <a:prstGeom prst="rect">
          <a:avLst/>
        </a:prstGeom>
        <a:noFill/>
        <a:ln>
          <a:solidFill>
            <a:sysClr val="windowText" lastClr="000000"/>
          </a:solidFill>
        </a:ln>
        <a:effectLst/>
      </dsp:spPr>
      <dsp:style>
        <a:lnRef idx="0">
          <a:scrgbClr r="0" g="0" b="0"/>
        </a:lnRef>
        <a:fillRef idx="0">
          <a:scrgbClr r="0" g="0" b="0"/>
        </a:fillRef>
        <a:effectRef idx="0">
          <a:scrgbClr r="0" g="0" b="0"/>
        </a:effectRef>
        <a:fontRef idx="minor"/>
      </dsp:style>
      <dsp:txBody>
        <a:bodyPr spcFirstLastPara="0" vert="horz" wrap="square" lIns="358321" tIns="33020" rIns="184912" bIns="33020" numCol="1" spcCol="1270" anchor="t" anchorCtr="0">
          <a:noAutofit/>
        </a:bodyPr>
        <a:lstStyle/>
        <a:p>
          <a:pPr marL="228600" lvl="1" indent="-228600" algn="just" defTabSz="1155700">
            <a:lnSpc>
              <a:spcPct val="90000"/>
            </a:lnSpc>
            <a:spcBef>
              <a:spcPct val="0"/>
            </a:spcBef>
            <a:spcAft>
              <a:spcPct val="20000"/>
            </a:spcAft>
            <a:buChar char="•"/>
          </a:pPr>
          <a:r>
            <a:rPr lang="en-IN" sz="2600" b="1" kern="1200" dirty="0"/>
            <a:t>RCM to paid in cash</a:t>
          </a:r>
          <a:endParaRPr lang="en-IN" sz="2600" b="1" kern="1200" dirty="0">
            <a:solidFill>
              <a:sysClr val="windowText" lastClr="000000">
                <a:hueOff val="0"/>
                <a:satOff val="0"/>
                <a:lumOff val="0"/>
                <a:alphaOff val="0"/>
              </a:sysClr>
            </a:solidFill>
            <a:latin typeface="Calibri"/>
            <a:ea typeface="+mn-ea"/>
            <a:cs typeface="+mn-cs"/>
          </a:endParaRPr>
        </a:p>
        <a:p>
          <a:pPr marL="228600" lvl="1" indent="-228600" algn="l" defTabSz="1155700">
            <a:lnSpc>
              <a:spcPct val="90000"/>
            </a:lnSpc>
            <a:spcBef>
              <a:spcPct val="0"/>
            </a:spcBef>
            <a:spcAft>
              <a:spcPct val="20000"/>
            </a:spcAft>
            <a:buChar char="•"/>
          </a:pPr>
          <a:r>
            <a:rPr lang="en-IN" sz="2600" b="1" kern="1200" dirty="0">
              <a:solidFill>
                <a:prstClr val="black">
                  <a:hueOff val="0"/>
                  <a:satOff val="0"/>
                  <a:lumOff val="0"/>
                  <a:alphaOff val="0"/>
                </a:prstClr>
              </a:solidFill>
              <a:latin typeface="Times New Roman"/>
              <a:ea typeface="+mn-ea"/>
              <a:cs typeface="+mn-cs"/>
            </a:rPr>
            <a:t>Interest on late payments</a:t>
          </a:r>
        </a:p>
        <a:p>
          <a:pPr marL="228600" lvl="1" indent="-228600" algn="l" defTabSz="1155700">
            <a:lnSpc>
              <a:spcPct val="90000"/>
            </a:lnSpc>
            <a:spcBef>
              <a:spcPct val="0"/>
            </a:spcBef>
            <a:spcAft>
              <a:spcPct val="20000"/>
            </a:spcAft>
            <a:buChar char="•"/>
          </a:pPr>
          <a:r>
            <a:rPr lang="en-IN" sz="2600" b="1" kern="1200" dirty="0"/>
            <a:t>Late fee, if any</a:t>
          </a:r>
        </a:p>
      </dsp:txBody>
      <dsp:txXfrm>
        <a:off x="0" y="1478119"/>
        <a:ext cx="11253205" cy="13246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B15C4-5E72-4ED4-8A97-E69B2A2E0628}">
      <dsp:nvSpPr>
        <dsp:cNvPr id="0" name=""/>
        <dsp:cNvSpPr/>
      </dsp:nvSpPr>
      <dsp:spPr>
        <a:xfrm rot="5400000">
          <a:off x="-1541046" y="1553928"/>
          <a:ext cx="3886200" cy="778343"/>
        </a:xfrm>
        <a:prstGeom prst="chevron">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rot="-5400000">
        <a:off x="12882" y="389172"/>
        <a:ext cx="778343" cy="3107857"/>
      </dsp:txXfrm>
    </dsp:sp>
    <dsp:sp modelId="{CC2A90FB-85B3-41FF-A37B-9FB76A5ADD76}">
      <dsp:nvSpPr>
        <dsp:cNvPr id="0" name=""/>
        <dsp:cNvSpPr/>
      </dsp:nvSpPr>
      <dsp:spPr>
        <a:xfrm rot="5400000">
          <a:off x="2921720" y="-1303728"/>
          <a:ext cx="718150" cy="4175313"/>
        </a:xfrm>
        <a:prstGeom prst="round2SameRect">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chemeClr val="tx1"/>
              </a:solidFill>
              <a:latin typeface="+mn-lt"/>
            </a:rPr>
            <a:t>An invoice and Debit Note issued by supplier</a:t>
          </a:r>
          <a:endParaRPr lang="en-US" sz="1800" kern="1200" dirty="0">
            <a:solidFill>
              <a:schemeClr val="tx1"/>
            </a:solidFill>
            <a:latin typeface="+mn-lt"/>
          </a:endParaRPr>
        </a:p>
      </dsp:txBody>
      <dsp:txXfrm rot="-5400000">
        <a:off x="1193139" y="459910"/>
        <a:ext cx="4140256" cy="6480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0CC3D-EF8C-4AE3-A2DF-AE839FC777FD}" type="datetimeFigureOut">
              <a:rPr lang="en-IN" smtClean="0"/>
              <a:t>05-08-2023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4BCC1-253F-48B1-8736-068AC1835603}" type="slidenum">
              <a:rPr lang="en-IN" smtClean="0"/>
              <a:t>‹#›</a:t>
            </a:fld>
            <a:endParaRPr lang="en-IN"/>
          </a:p>
        </p:txBody>
      </p:sp>
    </p:spTree>
    <p:extLst>
      <p:ext uri="{BB962C8B-B14F-4D97-AF65-F5344CB8AC3E}">
        <p14:creationId xmlns:p14="http://schemas.microsoft.com/office/powerpoint/2010/main" val="1521123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2</a:t>
            </a:fld>
            <a:endParaRPr lang="en-IN" altLang="en-US" dirty="0"/>
          </a:p>
        </p:txBody>
      </p:sp>
    </p:spTree>
    <p:extLst>
      <p:ext uri="{BB962C8B-B14F-4D97-AF65-F5344CB8AC3E}">
        <p14:creationId xmlns:p14="http://schemas.microsoft.com/office/powerpoint/2010/main" val="78199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402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1120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4124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5841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602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63</a:t>
            </a:fld>
            <a:endParaRPr lang="en-IN" altLang="en-US"/>
          </a:p>
        </p:txBody>
      </p:sp>
    </p:spTree>
    <p:extLst>
      <p:ext uri="{BB962C8B-B14F-4D97-AF65-F5344CB8AC3E}">
        <p14:creationId xmlns:p14="http://schemas.microsoft.com/office/powerpoint/2010/main" val="452328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4003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0658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6186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8747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3</a:t>
            </a:fld>
            <a:endParaRPr lang="en-IN" altLang="en-US" dirty="0"/>
          </a:p>
        </p:txBody>
      </p:sp>
    </p:spTree>
    <p:extLst>
      <p:ext uri="{BB962C8B-B14F-4D97-AF65-F5344CB8AC3E}">
        <p14:creationId xmlns:p14="http://schemas.microsoft.com/office/powerpoint/2010/main" val="4124514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8615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5223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076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9081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933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3586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5575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6514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0805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5990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4</a:t>
            </a:fld>
            <a:endParaRPr lang="en-IN" altLang="en-US" dirty="0"/>
          </a:p>
        </p:txBody>
      </p:sp>
    </p:spTree>
    <p:extLst>
      <p:ext uri="{BB962C8B-B14F-4D97-AF65-F5344CB8AC3E}">
        <p14:creationId xmlns:p14="http://schemas.microsoft.com/office/powerpoint/2010/main" val="1736579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0504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433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0731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5225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3383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3604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8150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368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38144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5704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5</a:t>
            </a:fld>
            <a:endParaRPr lang="en-IN" altLang="en-US" dirty="0"/>
          </a:p>
        </p:txBody>
      </p:sp>
    </p:spTree>
    <p:extLst>
      <p:ext uri="{BB962C8B-B14F-4D97-AF65-F5344CB8AC3E}">
        <p14:creationId xmlns:p14="http://schemas.microsoft.com/office/powerpoint/2010/main" val="2174320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9959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19272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48244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9565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94</a:t>
            </a:fld>
            <a:endParaRPr lang="en-IN" altLang="en-US"/>
          </a:p>
        </p:txBody>
      </p:sp>
    </p:spTree>
    <p:extLst>
      <p:ext uri="{BB962C8B-B14F-4D97-AF65-F5344CB8AC3E}">
        <p14:creationId xmlns:p14="http://schemas.microsoft.com/office/powerpoint/2010/main" val="2349640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95</a:t>
            </a:fld>
            <a:endParaRPr lang="en-IN" altLang="en-US"/>
          </a:p>
        </p:txBody>
      </p:sp>
    </p:spTree>
    <p:extLst>
      <p:ext uri="{BB962C8B-B14F-4D97-AF65-F5344CB8AC3E}">
        <p14:creationId xmlns:p14="http://schemas.microsoft.com/office/powerpoint/2010/main" val="422867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05831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64116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79766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459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6</a:t>
            </a:fld>
            <a:endParaRPr lang="en-IN" altLang="en-US" dirty="0"/>
          </a:p>
        </p:txBody>
      </p:sp>
    </p:spTree>
    <p:extLst>
      <p:ext uri="{BB962C8B-B14F-4D97-AF65-F5344CB8AC3E}">
        <p14:creationId xmlns:p14="http://schemas.microsoft.com/office/powerpoint/2010/main" val="10634921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0276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53</a:t>
            </a:fld>
            <a:endParaRPr lang="en-IN" altLang="en-US"/>
          </a:p>
        </p:txBody>
      </p:sp>
    </p:spTree>
    <p:extLst>
      <p:ext uri="{BB962C8B-B14F-4D97-AF65-F5344CB8AC3E}">
        <p14:creationId xmlns:p14="http://schemas.microsoft.com/office/powerpoint/2010/main" val="2937694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B3C6969-EC14-4422-B9BA-B6EF84FD7FFE}" type="slidenum">
              <a:rPr lang="en-IN" smtClean="0"/>
              <a:pPr/>
              <a:t>54</a:t>
            </a:fld>
            <a:endParaRPr lang="en-IN"/>
          </a:p>
        </p:txBody>
      </p:sp>
    </p:spTree>
    <p:extLst>
      <p:ext uri="{BB962C8B-B14F-4D97-AF65-F5344CB8AC3E}">
        <p14:creationId xmlns:p14="http://schemas.microsoft.com/office/powerpoint/2010/main" val="4184370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55</a:t>
            </a:fld>
            <a:endParaRPr lang="en-IN" altLang="en-US"/>
          </a:p>
        </p:txBody>
      </p:sp>
    </p:spTree>
    <p:extLst>
      <p:ext uri="{BB962C8B-B14F-4D97-AF65-F5344CB8AC3E}">
        <p14:creationId xmlns:p14="http://schemas.microsoft.com/office/powerpoint/2010/main" val="1170319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56</a:t>
            </a:fld>
            <a:endParaRPr lang="en-IN" altLang="en-US"/>
          </a:p>
        </p:txBody>
      </p:sp>
    </p:spTree>
    <p:extLst>
      <p:ext uri="{BB962C8B-B14F-4D97-AF65-F5344CB8AC3E}">
        <p14:creationId xmlns:p14="http://schemas.microsoft.com/office/powerpoint/2010/main" val="2949467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0B73C0-4556-4816-AE29-497BA53383B3}" type="datetime1">
              <a:rPr lang="en-IN" smtClean="0"/>
              <a:t>05-08-2023</a:t>
            </a:fld>
            <a:endParaRPr lang="en-IN"/>
          </a:p>
        </p:txBody>
      </p:sp>
      <p:sp>
        <p:nvSpPr>
          <p:cNvPr id="5" name="Footer Placeholder 4"/>
          <p:cNvSpPr>
            <a:spLocks noGrp="1"/>
          </p:cNvSpPr>
          <p:nvPr>
            <p:ph type="ftr" sz="quarter" idx="11"/>
          </p:nvPr>
        </p:nvSpPr>
        <p:spPr/>
        <p:txBody>
          <a:bodyPr/>
          <a:lstStyle/>
          <a:p>
            <a:r>
              <a:rPr lang="en-IN"/>
              <a:t>CA Atul Kumar Gupta</a:t>
            </a:r>
          </a:p>
        </p:txBody>
      </p:sp>
      <p:sp>
        <p:nvSpPr>
          <p:cNvPr id="6" name="Slide Number Placeholder 5"/>
          <p:cNvSpPr>
            <a:spLocks noGrp="1"/>
          </p:cNvSpPr>
          <p:nvPr>
            <p:ph type="sldNum" sz="quarter" idx="12"/>
          </p:nvPr>
        </p:nvSpPr>
        <p:spPr/>
        <p:txBody>
          <a:bodyPr/>
          <a:lstStyle/>
          <a:p>
            <a:fld id="{AF9452EE-66BF-48D9-883A-F3C3378CE4F7}"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42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B19E49-4318-4C9F-AF87-333FE412F756}" type="datetime1">
              <a:rPr lang="en-IN" smtClean="0"/>
              <a:t>05-08-2023</a:t>
            </a:fld>
            <a:endParaRPr lang="en-IN"/>
          </a:p>
        </p:txBody>
      </p:sp>
      <p:sp>
        <p:nvSpPr>
          <p:cNvPr id="5" name="Footer Placeholder 4"/>
          <p:cNvSpPr>
            <a:spLocks noGrp="1"/>
          </p:cNvSpPr>
          <p:nvPr>
            <p:ph type="ftr" sz="quarter" idx="11"/>
          </p:nvPr>
        </p:nvSpPr>
        <p:spPr/>
        <p:txBody>
          <a:bodyPr/>
          <a:lstStyle/>
          <a:p>
            <a:r>
              <a:rPr lang="en-IN"/>
              <a:t>CA Atul Kumar Gupta</a:t>
            </a:r>
          </a:p>
        </p:txBody>
      </p:sp>
      <p:sp>
        <p:nvSpPr>
          <p:cNvPr id="6" name="Slide Number Placeholder 5"/>
          <p:cNvSpPr>
            <a:spLocks noGrp="1"/>
          </p:cNvSpPr>
          <p:nvPr>
            <p:ph type="sldNum" sz="quarter" idx="12"/>
          </p:nvPr>
        </p:nvSpPr>
        <p:spPr/>
        <p:txBody>
          <a:bodyPr/>
          <a:lstStyle/>
          <a:p>
            <a:fld id="{AF9452EE-66BF-48D9-883A-F3C3378CE4F7}" type="slidenum">
              <a:rPr lang="en-IN" smtClean="0"/>
              <a:t>‹#›</a:t>
            </a:fld>
            <a:endParaRPr lang="en-IN"/>
          </a:p>
        </p:txBody>
      </p:sp>
    </p:spTree>
    <p:extLst>
      <p:ext uri="{BB962C8B-B14F-4D97-AF65-F5344CB8AC3E}">
        <p14:creationId xmlns:p14="http://schemas.microsoft.com/office/powerpoint/2010/main" val="326890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2BB6DE-E8C1-4DC9-A749-CC87E05174E9}" type="datetime1">
              <a:rPr lang="en-IN" smtClean="0"/>
              <a:t>05-08-2023</a:t>
            </a:fld>
            <a:endParaRPr lang="en-IN"/>
          </a:p>
        </p:txBody>
      </p:sp>
      <p:sp>
        <p:nvSpPr>
          <p:cNvPr id="5" name="Footer Placeholder 4"/>
          <p:cNvSpPr>
            <a:spLocks noGrp="1"/>
          </p:cNvSpPr>
          <p:nvPr>
            <p:ph type="ftr" sz="quarter" idx="11"/>
          </p:nvPr>
        </p:nvSpPr>
        <p:spPr/>
        <p:txBody>
          <a:bodyPr/>
          <a:lstStyle/>
          <a:p>
            <a:r>
              <a:rPr lang="en-IN"/>
              <a:t>CA Atul Kumar Gupta</a:t>
            </a:r>
          </a:p>
        </p:txBody>
      </p:sp>
      <p:sp>
        <p:nvSpPr>
          <p:cNvPr id="6" name="Slide Number Placeholder 5"/>
          <p:cNvSpPr>
            <a:spLocks noGrp="1"/>
          </p:cNvSpPr>
          <p:nvPr>
            <p:ph type="sldNum" sz="quarter" idx="12"/>
          </p:nvPr>
        </p:nvSpPr>
        <p:spPr/>
        <p:txBody>
          <a:bodyPr/>
          <a:lstStyle/>
          <a:p>
            <a:fld id="{AF9452EE-66BF-48D9-883A-F3C3378CE4F7}" type="slidenum">
              <a:rPr lang="en-IN" smtClean="0"/>
              <a:t>‹#›</a:t>
            </a:fld>
            <a:endParaRPr lang="en-IN"/>
          </a:p>
        </p:txBody>
      </p:sp>
    </p:spTree>
    <p:extLst>
      <p:ext uri="{BB962C8B-B14F-4D97-AF65-F5344CB8AC3E}">
        <p14:creationId xmlns:p14="http://schemas.microsoft.com/office/powerpoint/2010/main" val="4079903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4A5A8B-239B-401C-A6F9-AEA41759127D}" type="datetime1">
              <a:rPr lang="en-IN" smtClean="0"/>
              <a:t>05-08-2023</a:t>
            </a:fld>
            <a:endParaRPr lang="en-IN"/>
          </a:p>
        </p:txBody>
      </p:sp>
      <p:sp>
        <p:nvSpPr>
          <p:cNvPr id="5" name="Footer Placeholder 4"/>
          <p:cNvSpPr>
            <a:spLocks noGrp="1"/>
          </p:cNvSpPr>
          <p:nvPr>
            <p:ph type="ftr" sz="quarter" idx="11"/>
          </p:nvPr>
        </p:nvSpPr>
        <p:spPr/>
        <p:txBody>
          <a:bodyPr/>
          <a:lstStyle/>
          <a:p>
            <a:r>
              <a:rPr lang="en-IN"/>
              <a:t>CA Atul Kumar Gupta</a:t>
            </a:r>
          </a:p>
        </p:txBody>
      </p:sp>
      <p:sp>
        <p:nvSpPr>
          <p:cNvPr id="6" name="Slide Number Placeholder 5"/>
          <p:cNvSpPr>
            <a:spLocks noGrp="1"/>
          </p:cNvSpPr>
          <p:nvPr>
            <p:ph type="sldNum" sz="quarter" idx="12"/>
          </p:nvPr>
        </p:nvSpPr>
        <p:spPr/>
        <p:txBody>
          <a:bodyPr/>
          <a:lstStyle/>
          <a:p>
            <a:fld id="{AF9452EE-66BF-48D9-883A-F3C3378CE4F7}" type="slidenum">
              <a:rPr lang="en-IN" smtClean="0"/>
              <a:t>‹#›</a:t>
            </a:fld>
            <a:endParaRPr lang="en-IN"/>
          </a:p>
        </p:txBody>
      </p:sp>
    </p:spTree>
    <p:extLst>
      <p:ext uri="{BB962C8B-B14F-4D97-AF65-F5344CB8AC3E}">
        <p14:creationId xmlns:p14="http://schemas.microsoft.com/office/powerpoint/2010/main" val="2151758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6BE392-DF0B-48FD-BE01-40551FAC5D5E}" type="datetime1">
              <a:rPr lang="en-IN" smtClean="0"/>
              <a:t>05-08-2023</a:t>
            </a:fld>
            <a:endParaRPr lang="en-IN"/>
          </a:p>
        </p:txBody>
      </p:sp>
      <p:sp>
        <p:nvSpPr>
          <p:cNvPr id="5" name="Footer Placeholder 4"/>
          <p:cNvSpPr>
            <a:spLocks noGrp="1"/>
          </p:cNvSpPr>
          <p:nvPr>
            <p:ph type="ftr" sz="quarter" idx="11"/>
          </p:nvPr>
        </p:nvSpPr>
        <p:spPr/>
        <p:txBody>
          <a:bodyPr/>
          <a:lstStyle/>
          <a:p>
            <a:r>
              <a:rPr lang="en-IN"/>
              <a:t>CA Atul Kumar Gupta</a:t>
            </a:r>
          </a:p>
        </p:txBody>
      </p:sp>
      <p:sp>
        <p:nvSpPr>
          <p:cNvPr id="6" name="Slide Number Placeholder 5"/>
          <p:cNvSpPr>
            <a:spLocks noGrp="1"/>
          </p:cNvSpPr>
          <p:nvPr>
            <p:ph type="sldNum" sz="quarter" idx="12"/>
          </p:nvPr>
        </p:nvSpPr>
        <p:spPr/>
        <p:txBody>
          <a:bodyPr/>
          <a:lstStyle/>
          <a:p>
            <a:fld id="{AF9452EE-66BF-48D9-883A-F3C3378CE4F7}"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73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73F19D-CEC7-4B14-8F30-8B4193F0B909}" type="datetime1">
              <a:rPr lang="en-IN" smtClean="0"/>
              <a:t>05-08-2023</a:t>
            </a:fld>
            <a:endParaRPr lang="en-IN"/>
          </a:p>
        </p:txBody>
      </p:sp>
      <p:sp>
        <p:nvSpPr>
          <p:cNvPr id="6" name="Footer Placeholder 5"/>
          <p:cNvSpPr>
            <a:spLocks noGrp="1"/>
          </p:cNvSpPr>
          <p:nvPr>
            <p:ph type="ftr" sz="quarter" idx="11"/>
          </p:nvPr>
        </p:nvSpPr>
        <p:spPr/>
        <p:txBody>
          <a:bodyPr/>
          <a:lstStyle/>
          <a:p>
            <a:r>
              <a:rPr lang="en-IN"/>
              <a:t>CA Atul Kumar Gupta</a:t>
            </a:r>
          </a:p>
        </p:txBody>
      </p:sp>
      <p:sp>
        <p:nvSpPr>
          <p:cNvPr id="7" name="Slide Number Placeholder 6"/>
          <p:cNvSpPr>
            <a:spLocks noGrp="1"/>
          </p:cNvSpPr>
          <p:nvPr>
            <p:ph type="sldNum" sz="quarter" idx="12"/>
          </p:nvPr>
        </p:nvSpPr>
        <p:spPr/>
        <p:txBody>
          <a:bodyPr/>
          <a:lstStyle/>
          <a:p>
            <a:fld id="{AF9452EE-66BF-48D9-883A-F3C3378CE4F7}" type="slidenum">
              <a:rPr lang="en-IN" smtClean="0"/>
              <a:t>‹#›</a:t>
            </a:fld>
            <a:endParaRPr lang="en-IN"/>
          </a:p>
        </p:txBody>
      </p:sp>
    </p:spTree>
    <p:extLst>
      <p:ext uri="{BB962C8B-B14F-4D97-AF65-F5344CB8AC3E}">
        <p14:creationId xmlns:p14="http://schemas.microsoft.com/office/powerpoint/2010/main" val="4088419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DECFAB-8A23-44D4-AB50-5A504358C80A}" type="datetime1">
              <a:rPr lang="en-IN" smtClean="0"/>
              <a:t>05-08-2023</a:t>
            </a:fld>
            <a:endParaRPr lang="en-IN"/>
          </a:p>
        </p:txBody>
      </p:sp>
      <p:sp>
        <p:nvSpPr>
          <p:cNvPr id="8" name="Footer Placeholder 7"/>
          <p:cNvSpPr>
            <a:spLocks noGrp="1"/>
          </p:cNvSpPr>
          <p:nvPr>
            <p:ph type="ftr" sz="quarter" idx="11"/>
          </p:nvPr>
        </p:nvSpPr>
        <p:spPr/>
        <p:txBody>
          <a:bodyPr/>
          <a:lstStyle/>
          <a:p>
            <a:r>
              <a:rPr lang="en-IN"/>
              <a:t>CA Atul Kumar Gupta</a:t>
            </a:r>
          </a:p>
        </p:txBody>
      </p:sp>
      <p:sp>
        <p:nvSpPr>
          <p:cNvPr id="9" name="Slide Number Placeholder 8"/>
          <p:cNvSpPr>
            <a:spLocks noGrp="1"/>
          </p:cNvSpPr>
          <p:nvPr>
            <p:ph type="sldNum" sz="quarter" idx="12"/>
          </p:nvPr>
        </p:nvSpPr>
        <p:spPr/>
        <p:txBody>
          <a:bodyPr/>
          <a:lstStyle/>
          <a:p>
            <a:fld id="{AF9452EE-66BF-48D9-883A-F3C3378CE4F7}" type="slidenum">
              <a:rPr lang="en-IN" smtClean="0"/>
              <a:t>‹#›</a:t>
            </a:fld>
            <a:endParaRPr lang="en-IN"/>
          </a:p>
        </p:txBody>
      </p:sp>
    </p:spTree>
    <p:extLst>
      <p:ext uri="{BB962C8B-B14F-4D97-AF65-F5344CB8AC3E}">
        <p14:creationId xmlns:p14="http://schemas.microsoft.com/office/powerpoint/2010/main" val="149948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E5B374-04B1-458C-920C-DB1E85583D04}" type="datetime1">
              <a:rPr lang="en-IN" smtClean="0"/>
              <a:t>05-08-2023</a:t>
            </a:fld>
            <a:endParaRPr lang="en-IN"/>
          </a:p>
        </p:txBody>
      </p:sp>
      <p:sp>
        <p:nvSpPr>
          <p:cNvPr id="4" name="Footer Placeholder 3"/>
          <p:cNvSpPr>
            <a:spLocks noGrp="1"/>
          </p:cNvSpPr>
          <p:nvPr>
            <p:ph type="ftr" sz="quarter" idx="11"/>
          </p:nvPr>
        </p:nvSpPr>
        <p:spPr/>
        <p:txBody>
          <a:bodyPr/>
          <a:lstStyle/>
          <a:p>
            <a:r>
              <a:rPr lang="en-IN"/>
              <a:t>CA Atul Kumar Gupta</a:t>
            </a:r>
          </a:p>
        </p:txBody>
      </p:sp>
      <p:sp>
        <p:nvSpPr>
          <p:cNvPr id="5" name="Slide Number Placeholder 4"/>
          <p:cNvSpPr>
            <a:spLocks noGrp="1"/>
          </p:cNvSpPr>
          <p:nvPr>
            <p:ph type="sldNum" sz="quarter" idx="12"/>
          </p:nvPr>
        </p:nvSpPr>
        <p:spPr/>
        <p:txBody>
          <a:bodyPr/>
          <a:lstStyle/>
          <a:p>
            <a:fld id="{AF9452EE-66BF-48D9-883A-F3C3378CE4F7}" type="slidenum">
              <a:rPr lang="en-IN" smtClean="0"/>
              <a:t>‹#›</a:t>
            </a:fld>
            <a:endParaRPr lang="en-IN"/>
          </a:p>
        </p:txBody>
      </p:sp>
    </p:spTree>
    <p:extLst>
      <p:ext uri="{BB962C8B-B14F-4D97-AF65-F5344CB8AC3E}">
        <p14:creationId xmlns:p14="http://schemas.microsoft.com/office/powerpoint/2010/main" val="42499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64DC67F-55C0-418E-9C53-521BBD47C76B}" type="datetime1">
              <a:rPr lang="en-IN" smtClean="0"/>
              <a:t>05-08-2023</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IN"/>
              <a:t>CA Atul Kumar Gupta</a:t>
            </a:r>
          </a:p>
        </p:txBody>
      </p:sp>
      <p:sp>
        <p:nvSpPr>
          <p:cNvPr id="9" name="Slide Number Placeholder 8"/>
          <p:cNvSpPr>
            <a:spLocks noGrp="1"/>
          </p:cNvSpPr>
          <p:nvPr>
            <p:ph type="sldNum" sz="quarter" idx="12"/>
          </p:nvPr>
        </p:nvSpPr>
        <p:spPr/>
        <p:txBody>
          <a:bodyPr/>
          <a:lstStyle/>
          <a:p>
            <a:fld id="{AF9452EE-66BF-48D9-883A-F3C3378CE4F7}" type="slidenum">
              <a:rPr lang="en-IN" smtClean="0"/>
              <a:t>‹#›</a:t>
            </a:fld>
            <a:endParaRPr lang="en-IN"/>
          </a:p>
        </p:txBody>
      </p:sp>
    </p:spTree>
    <p:extLst>
      <p:ext uri="{BB962C8B-B14F-4D97-AF65-F5344CB8AC3E}">
        <p14:creationId xmlns:p14="http://schemas.microsoft.com/office/powerpoint/2010/main" val="141883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1EC8292-8C1E-49D2-9C66-AECE84F3664A}" type="datetime1">
              <a:rPr lang="en-IN" smtClean="0"/>
              <a:t>05-08-2023</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IN"/>
              <a:t>CA Atul Kumar Gupta</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9452EE-66BF-48D9-883A-F3C3378CE4F7}" type="slidenum">
              <a:rPr lang="en-IN" smtClean="0"/>
              <a:t>‹#›</a:t>
            </a:fld>
            <a:endParaRPr lang="en-IN"/>
          </a:p>
        </p:txBody>
      </p:sp>
    </p:spTree>
    <p:extLst>
      <p:ext uri="{BB962C8B-B14F-4D97-AF65-F5344CB8AC3E}">
        <p14:creationId xmlns:p14="http://schemas.microsoft.com/office/powerpoint/2010/main" val="378510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D3C5CF-2E68-441E-8581-BC1675DABBF8}" type="datetime1">
              <a:rPr lang="en-IN" smtClean="0"/>
              <a:t>05-08-2023</a:t>
            </a:fld>
            <a:endParaRPr lang="en-IN"/>
          </a:p>
        </p:txBody>
      </p:sp>
      <p:sp>
        <p:nvSpPr>
          <p:cNvPr id="6" name="Footer Placeholder 5"/>
          <p:cNvSpPr>
            <a:spLocks noGrp="1"/>
          </p:cNvSpPr>
          <p:nvPr>
            <p:ph type="ftr" sz="quarter" idx="11"/>
          </p:nvPr>
        </p:nvSpPr>
        <p:spPr/>
        <p:txBody>
          <a:bodyPr/>
          <a:lstStyle/>
          <a:p>
            <a:r>
              <a:rPr lang="en-IN"/>
              <a:t>CA Atul Kumar Gupta</a:t>
            </a:r>
          </a:p>
        </p:txBody>
      </p:sp>
      <p:sp>
        <p:nvSpPr>
          <p:cNvPr id="7" name="Slide Number Placeholder 6"/>
          <p:cNvSpPr>
            <a:spLocks noGrp="1"/>
          </p:cNvSpPr>
          <p:nvPr>
            <p:ph type="sldNum" sz="quarter" idx="12"/>
          </p:nvPr>
        </p:nvSpPr>
        <p:spPr/>
        <p:txBody>
          <a:bodyPr/>
          <a:lstStyle/>
          <a:p>
            <a:fld id="{AF9452EE-66BF-48D9-883A-F3C3378CE4F7}" type="slidenum">
              <a:rPr lang="en-IN" smtClean="0"/>
              <a:t>‹#›</a:t>
            </a:fld>
            <a:endParaRPr lang="en-IN"/>
          </a:p>
        </p:txBody>
      </p:sp>
    </p:spTree>
    <p:extLst>
      <p:ext uri="{BB962C8B-B14F-4D97-AF65-F5344CB8AC3E}">
        <p14:creationId xmlns:p14="http://schemas.microsoft.com/office/powerpoint/2010/main" val="3720578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5083DC1-40D1-4C91-8DA7-83185FAB749E}" type="datetime1">
              <a:rPr lang="en-IN" smtClean="0"/>
              <a:t>05-08-2023</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IN"/>
              <a:t>CA Atul Kumar Gupta</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F9452EE-66BF-48D9-883A-F3C3378CE4F7}"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795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3" Type="http://schemas.openxmlformats.org/officeDocument/2006/relationships/diagramLayout" Target="../diagrams/layout7.xml"/><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5" Type="http://schemas.openxmlformats.org/officeDocument/2006/relationships/image" Target="../media/image7.svg"/><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Colors" Target="../diagrams/colors10.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24" Type="http://schemas.openxmlformats.org/officeDocument/2006/relationships/image" Target="../media/image6.png"/><Relationship Id="rId5" Type="http://schemas.openxmlformats.org/officeDocument/2006/relationships/diagramColors" Target="../diagrams/colors7.xml"/><Relationship Id="rId15" Type="http://schemas.openxmlformats.org/officeDocument/2006/relationships/diagramColors" Target="../diagrams/colors9.xml"/><Relationship Id="rId23" Type="http://schemas.openxmlformats.org/officeDocument/2006/relationships/image" Target="../media/image5.svg"/><Relationship Id="rId10" Type="http://schemas.openxmlformats.org/officeDocument/2006/relationships/diagramColors" Target="../diagrams/colors8.xml"/><Relationship Id="rId19" Type="http://schemas.openxmlformats.org/officeDocument/2006/relationships/diagramQuickStyle" Target="../diagrams/quickStyle10.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 Id="rId22" Type="http://schemas.openxmlformats.org/officeDocument/2006/relationships/image" Target="../media/image4.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18" Type="http://schemas.openxmlformats.org/officeDocument/2006/relationships/diagramLayout" Target="../diagrams/layout14.xml"/><Relationship Id="rId3" Type="http://schemas.openxmlformats.org/officeDocument/2006/relationships/diagramLayout" Target="../diagrams/layout11.xml"/><Relationship Id="rId21" Type="http://schemas.microsoft.com/office/2007/relationships/diagramDrawing" Target="../diagrams/drawing14.xml"/><Relationship Id="rId7" Type="http://schemas.openxmlformats.org/officeDocument/2006/relationships/diagramData" Target="../diagrams/data12.xml"/><Relationship Id="rId12" Type="http://schemas.openxmlformats.org/officeDocument/2006/relationships/diagramData" Target="../diagrams/data13.xml"/><Relationship Id="rId17" Type="http://schemas.openxmlformats.org/officeDocument/2006/relationships/diagramData" Target="../diagrams/data14.xml"/><Relationship Id="rId25" Type="http://schemas.openxmlformats.org/officeDocument/2006/relationships/image" Target="../media/image5.svg"/><Relationship Id="rId2" Type="http://schemas.openxmlformats.org/officeDocument/2006/relationships/diagramData" Target="../diagrams/data11.xml"/><Relationship Id="rId16" Type="http://schemas.microsoft.com/office/2007/relationships/diagramDrawing" Target="../diagrams/drawing13.xml"/><Relationship Id="rId20" Type="http://schemas.openxmlformats.org/officeDocument/2006/relationships/diagramColors" Target="../diagrams/colors14.xml"/><Relationship Id="rId1" Type="http://schemas.openxmlformats.org/officeDocument/2006/relationships/slideLayout" Target="../slideLayouts/slideLayout7.xml"/><Relationship Id="rId6" Type="http://schemas.microsoft.com/office/2007/relationships/diagramDrawing" Target="../diagrams/drawing11.xml"/><Relationship Id="rId11" Type="http://schemas.microsoft.com/office/2007/relationships/diagramDrawing" Target="../diagrams/drawing12.xml"/><Relationship Id="rId24" Type="http://schemas.openxmlformats.org/officeDocument/2006/relationships/image" Target="../media/image4.png"/><Relationship Id="rId5" Type="http://schemas.openxmlformats.org/officeDocument/2006/relationships/diagramColors" Target="../diagrams/colors11.xml"/><Relationship Id="rId15" Type="http://schemas.openxmlformats.org/officeDocument/2006/relationships/diagramColors" Target="../diagrams/colors13.xml"/><Relationship Id="rId23" Type="http://schemas.openxmlformats.org/officeDocument/2006/relationships/image" Target="../media/image7.svg"/><Relationship Id="rId10" Type="http://schemas.openxmlformats.org/officeDocument/2006/relationships/diagramColors" Target="../diagrams/colors12.xml"/><Relationship Id="rId19" Type="http://schemas.openxmlformats.org/officeDocument/2006/relationships/diagramQuickStyle" Target="../diagrams/quickStyle14.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diagramQuickStyle" Target="../diagrams/quickStyle13.xml"/><Relationship Id="rId2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4.wdp"/></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5.wdp"/></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6.wdp"/></Relationships>
</file>

<file path=ppt/slides/_rels/slide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6.wdp"/></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7.wdp"/></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8.wdp"/></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9.wdp"/></Relationships>
</file>

<file path=ppt/slides/_rels/slide8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microsoft.com/office/2007/relationships/hdphoto" Target="../media/hdphoto9.wdp"/></Relationships>
</file>

<file path=ppt/slides/_rels/slide89.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32.png"/><Relationship Id="rId4" Type="http://schemas.microsoft.com/office/2007/relationships/hdphoto" Target="../media/hdphoto10.wdp"/></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13.wdp"/></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14.wdp"/></Relationships>
</file>

<file path=ppt/slides/_rels/slide9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0888-6FF5-FF56-63D5-A0E2D33DE453}"/>
              </a:ext>
            </a:extLst>
          </p:cNvPr>
          <p:cNvSpPr>
            <a:spLocks noGrp="1"/>
          </p:cNvSpPr>
          <p:nvPr>
            <p:ph type="ctrTitle"/>
          </p:nvPr>
        </p:nvSpPr>
        <p:spPr/>
        <p:txBody>
          <a:bodyPr>
            <a:normAutofit/>
          </a:bodyPr>
          <a:lstStyle/>
          <a:p>
            <a:r>
              <a:rPr lang="en-IN" dirty="0"/>
              <a:t>GST vs. Annual Financial Statement - An Analysis </a:t>
            </a:r>
            <a:br>
              <a:rPr lang="en-IN" dirty="0"/>
            </a:br>
            <a:r>
              <a:rPr lang="en-IN" dirty="0"/>
              <a:t> </a:t>
            </a:r>
          </a:p>
        </p:txBody>
      </p:sp>
      <p:sp>
        <p:nvSpPr>
          <p:cNvPr id="3" name="Subtitle 2">
            <a:extLst>
              <a:ext uri="{FF2B5EF4-FFF2-40B4-BE49-F238E27FC236}">
                <a16:creationId xmlns:a16="http://schemas.microsoft.com/office/drawing/2014/main" id="{7C575D98-D030-82CF-A34E-3232DE2CFCBA}"/>
              </a:ext>
            </a:extLst>
          </p:cNvPr>
          <p:cNvSpPr>
            <a:spLocks noGrp="1"/>
          </p:cNvSpPr>
          <p:nvPr>
            <p:ph type="subTitle" idx="1"/>
          </p:nvPr>
        </p:nvSpPr>
        <p:spPr>
          <a:xfrm>
            <a:off x="6670307" y="3602038"/>
            <a:ext cx="4542176" cy="1655762"/>
          </a:xfrm>
        </p:spPr>
        <p:txBody>
          <a:bodyPr/>
          <a:lstStyle/>
          <a:p>
            <a:r>
              <a:rPr lang="en-IN" dirty="0"/>
              <a:t>By CA Atul Kumar Gupta</a:t>
            </a:r>
          </a:p>
        </p:txBody>
      </p:sp>
      <p:sp>
        <p:nvSpPr>
          <p:cNvPr id="4" name="Footer Placeholder 3">
            <a:extLst>
              <a:ext uri="{FF2B5EF4-FFF2-40B4-BE49-F238E27FC236}">
                <a16:creationId xmlns:a16="http://schemas.microsoft.com/office/drawing/2014/main" id="{CEC4753D-59CF-8F7A-D445-6162690A69DC}"/>
              </a:ext>
            </a:extLst>
          </p:cNvPr>
          <p:cNvSpPr>
            <a:spLocks noGrp="1"/>
          </p:cNvSpPr>
          <p:nvPr>
            <p:ph type="ftr" sz="quarter" idx="11"/>
          </p:nvPr>
        </p:nvSpPr>
        <p:spPr/>
        <p:txBody>
          <a:bodyPr/>
          <a:lstStyle/>
          <a:p>
            <a:r>
              <a:rPr lang="en-IN"/>
              <a:t>CA Atul Kumar Gupta</a:t>
            </a:r>
          </a:p>
        </p:txBody>
      </p:sp>
      <p:sp>
        <p:nvSpPr>
          <p:cNvPr id="5" name="Slide Number Placeholder 4">
            <a:extLst>
              <a:ext uri="{FF2B5EF4-FFF2-40B4-BE49-F238E27FC236}">
                <a16:creationId xmlns:a16="http://schemas.microsoft.com/office/drawing/2014/main" id="{826540B5-F7CC-D75E-D2E2-0FAF335CE112}"/>
              </a:ext>
            </a:extLst>
          </p:cNvPr>
          <p:cNvSpPr>
            <a:spLocks noGrp="1"/>
          </p:cNvSpPr>
          <p:nvPr>
            <p:ph type="sldNum" sz="quarter" idx="12"/>
          </p:nvPr>
        </p:nvSpPr>
        <p:spPr/>
        <p:txBody>
          <a:bodyPr/>
          <a:lstStyle/>
          <a:p>
            <a:fld id="{AF9452EE-66BF-48D9-883A-F3C3378CE4F7}" type="slidenum">
              <a:rPr lang="en-IN" smtClean="0"/>
              <a:t>1</a:t>
            </a:fld>
            <a:endParaRPr lang="en-IN"/>
          </a:p>
        </p:txBody>
      </p:sp>
    </p:spTree>
    <p:extLst>
      <p:ext uri="{BB962C8B-B14F-4D97-AF65-F5344CB8AC3E}">
        <p14:creationId xmlns:p14="http://schemas.microsoft.com/office/powerpoint/2010/main" val="2884037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57" y="834500"/>
            <a:ext cx="4223733" cy="2653557"/>
          </a:xfrm>
          <a:prstGeom prst="rect">
            <a:avLst/>
          </a:prstGeom>
          <a:noFill/>
          <a:ln>
            <a:noFill/>
          </a:ln>
        </p:spPr>
        <p:style>
          <a:lnRef idx="0">
            <a:scrgbClr r="0" g="0" b="0"/>
          </a:lnRef>
          <a:fillRef idx="0">
            <a:scrgbClr r="0" g="0" b="0"/>
          </a:fillRef>
          <a:effectRef idx="0">
            <a:scrgbClr r="0" g="0" b="0"/>
          </a:effectRef>
          <a:fontRef idx="minor">
            <a:schemeClr val="dk1"/>
          </a:fontRef>
        </p:style>
        <p:txBody>
          <a:bodyPr tIns="548640" rtlCol="0" anchor="t"/>
          <a:lstStyle/>
          <a:p>
            <a:pPr algn="ctr"/>
            <a:r>
              <a:rPr lang="en-US" sz="2800" dirty="0">
                <a:solidFill>
                  <a:schemeClr val="tx1"/>
                </a:solidFill>
                <a:latin typeface="Tw Cen MT" panose="020B0602020104020603" pitchFamily="34" charset="0"/>
              </a:rPr>
              <a:t>Necessary particulars to be present in the document for availing credit*</a:t>
            </a:r>
            <a:r>
              <a:rPr lang="en-US" sz="2400" dirty="0">
                <a:solidFill>
                  <a:schemeClr val="tx1"/>
                </a:solidFill>
                <a:latin typeface="Tw Cen MT" panose="020B0602020104020603" pitchFamily="34" charset="0"/>
              </a:rPr>
              <a:t> (Proviso to Rule 36(2))</a:t>
            </a:r>
          </a:p>
          <a:p>
            <a:pPr marL="285750" indent="-285750">
              <a:buFont typeface="Arial" panose="020B0604020202020204" pitchFamily="34" charset="0"/>
              <a:buChar char="•"/>
            </a:pPr>
            <a:endParaRPr lang="en-US" sz="2400" dirty="0">
              <a:latin typeface="Tw Cen MT" panose="020B0602020104020603" pitchFamily="34" charset="0"/>
            </a:endParaRPr>
          </a:p>
          <a:p>
            <a:endParaRPr lang="en-US" dirty="0">
              <a:latin typeface="Tw Cen MT" panose="020B0602020104020603" pitchFamily="34" charset="0"/>
            </a:endParaRPr>
          </a:p>
          <a:p>
            <a:endParaRPr lang="en-US" dirty="0">
              <a:latin typeface="Tw Cen MT" panose="020B0602020104020603" pitchFamily="34" charset="0"/>
            </a:endParaRPr>
          </a:p>
          <a:p>
            <a:endParaRPr lang="en-US" dirty="0">
              <a:latin typeface="Tw Cen MT" panose="020B0602020104020603" pitchFamily="34" charset="0"/>
            </a:endParaRPr>
          </a:p>
          <a:p>
            <a:endParaRPr lang="en-US" dirty="0">
              <a:latin typeface="Tw Cen MT" panose="020B0602020104020603" pitchFamily="34" charset="0"/>
            </a:endParaRPr>
          </a:p>
          <a:p>
            <a:endParaRPr lang="en-US" dirty="0">
              <a:latin typeface="Tw Cen MT" panose="020B0602020104020603" pitchFamily="34" charset="0"/>
            </a:endParaRPr>
          </a:p>
          <a:p>
            <a:endParaRPr lang="en-US" dirty="0">
              <a:latin typeface="Tw Cen MT" panose="020B0602020104020603" pitchFamily="34" charset="0"/>
            </a:endParaRPr>
          </a:p>
          <a:p>
            <a:endParaRPr lang="en-US" dirty="0">
              <a:latin typeface="Tw Cen MT" panose="020B0602020104020603" pitchFamily="34" charset="0"/>
            </a:endParaRPr>
          </a:p>
          <a:p>
            <a:endParaRPr lang="en-US" dirty="0">
              <a:latin typeface="Tw Cen MT" panose="020B0602020104020603" pitchFamily="34" charset="0"/>
            </a:endParaRPr>
          </a:p>
          <a:p>
            <a:endParaRPr lang="en-US" dirty="0">
              <a:latin typeface="Tw Cen MT" panose="020B0602020104020603" pitchFamily="34" charset="0"/>
            </a:endParaRPr>
          </a:p>
          <a:p>
            <a:endParaRPr lang="en-US" dirty="0">
              <a:latin typeface="Tw Cen MT" panose="020B0602020104020603" pitchFamily="34" charset="0"/>
            </a:endParaRPr>
          </a:p>
          <a:p>
            <a:endParaRPr lang="en-US" dirty="0">
              <a:latin typeface="Tw Cen MT" panose="020B0602020104020603" pitchFamily="34" charset="0"/>
            </a:endParaRPr>
          </a:p>
          <a:p>
            <a:endParaRPr lang="en-US" dirty="0">
              <a:latin typeface="Tw Cen MT" panose="020B0602020104020603" pitchFamily="34" charset="0"/>
            </a:endParaRPr>
          </a:p>
          <a:p>
            <a:pPr algn="ctr"/>
            <a:endParaRPr lang="en-US" u="sng" dirty="0">
              <a:latin typeface="Tw Cen MT" panose="020B0602020104020603" pitchFamily="34" charset="0"/>
            </a:endParaRPr>
          </a:p>
          <a:p>
            <a:pPr marL="285750" indent="-285750" algn="ctr">
              <a:buFont typeface="Arial" panose="020B0604020202020204" pitchFamily="34" charset="0"/>
              <a:buChar char="•"/>
            </a:pPr>
            <a:endParaRPr lang="en-US" u="sng" dirty="0">
              <a:latin typeface="Tw Cen MT" panose="020B0602020104020603" pitchFamily="34" charset="0"/>
            </a:endParaRPr>
          </a:p>
          <a:p>
            <a:pPr marL="285750" indent="-285750">
              <a:buFont typeface="Arial" panose="020B0604020202020204" pitchFamily="34" charset="0"/>
              <a:buChar char="•"/>
            </a:pPr>
            <a:endParaRPr lang="en-US" sz="2400" dirty="0">
              <a:latin typeface="Tw Cen MT" panose="020B0602020104020603" pitchFamily="34" charset="0"/>
            </a:endParaRPr>
          </a:p>
          <a:p>
            <a:pPr marL="285750" indent="-285750">
              <a:buFont typeface="Arial" panose="020B0604020202020204" pitchFamily="34" charset="0"/>
              <a:buChar char="•"/>
            </a:pPr>
            <a:endParaRPr lang="en-US" sz="2400" dirty="0">
              <a:latin typeface="Tw Cen MT" panose="020B0602020104020603" pitchFamily="34" charset="0"/>
            </a:endParaRPr>
          </a:p>
          <a:p>
            <a:endParaRPr lang="en-US" sz="2400" dirty="0">
              <a:latin typeface="Tw Cen MT" panose="020B0602020104020603" pitchFamily="34" charset="0"/>
            </a:endParaRPr>
          </a:p>
          <a:p>
            <a:pPr marL="285750" indent="-285750">
              <a:buFont typeface="Arial" panose="020B0604020202020204" pitchFamily="34" charset="0"/>
              <a:buChar char="•"/>
            </a:pPr>
            <a:endParaRPr lang="en-US" sz="2400" dirty="0">
              <a:latin typeface="Tw Cen MT" panose="020B0602020104020603" pitchFamily="34" charset="0"/>
            </a:endParaRPr>
          </a:p>
          <a:p>
            <a:pPr marL="285750" indent="-285750">
              <a:buFont typeface="Arial" panose="020B0604020202020204" pitchFamily="34" charset="0"/>
              <a:buChar char="•"/>
            </a:pPr>
            <a:endParaRPr lang="en-US" sz="2400" dirty="0">
              <a:latin typeface="Tw Cen MT" panose="020B0602020104020603" pitchFamily="34" charset="0"/>
            </a:endParaRPr>
          </a:p>
          <a:p>
            <a:pPr marL="285750" indent="-285750">
              <a:buFont typeface="Arial" panose="020B0604020202020204" pitchFamily="34" charset="0"/>
              <a:buChar char="•"/>
            </a:pPr>
            <a:endParaRPr lang="en-US" sz="2400" dirty="0">
              <a:latin typeface="Tw Cen MT" panose="020B0602020104020603" pitchFamily="34" charset="0"/>
            </a:endParaRPr>
          </a:p>
          <a:p>
            <a:pPr marL="285750" indent="-285750">
              <a:buFont typeface="Arial" panose="020B0604020202020204" pitchFamily="34" charset="0"/>
              <a:buChar char="•"/>
            </a:pPr>
            <a:endParaRPr lang="en-US" sz="2400" dirty="0">
              <a:latin typeface="Tw Cen MT" panose="020B0602020104020603" pitchFamily="34" charset="0"/>
            </a:endParaRPr>
          </a:p>
          <a:p>
            <a:endParaRPr lang="en-US" sz="2400" dirty="0">
              <a:latin typeface="Tw Cen MT" panose="020B0602020104020603" pitchFamily="34" charset="0"/>
            </a:endParaRPr>
          </a:p>
        </p:txBody>
      </p:sp>
      <p:sp>
        <p:nvSpPr>
          <p:cNvPr id="3" name="TextBox 2"/>
          <p:cNvSpPr txBox="1"/>
          <p:nvPr/>
        </p:nvSpPr>
        <p:spPr>
          <a:xfrm>
            <a:off x="-44942" y="188337"/>
            <a:ext cx="3833838" cy="954107"/>
          </a:xfrm>
          <a:prstGeom prst="rect">
            <a:avLst/>
          </a:prstGeom>
          <a:noFill/>
        </p:spPr>
        <p:txBody>
          <a:bodyPr wrap="square" rtlCol="0">
            <a:spAutoFit/>
          </a:bodyPr>
          <a:lstStyle/>
          <a:p>
            <a:r>
              <a:rPr lang="en-US" sz="2800" b="1" dirty="0">
                <a:latin typeface="Century Gothic" panose="020B0502020202020204" pitchFamily="34" charset="0"/>
              </a:rPr>
              <a:t>Eligibility of Input Tax Credit</a:t>
            </a:r>
          </a:p>
        </p:txBody>
      </p:sp>
      <p:sp>
        <p:nvSpPr>
          <p:cNvPr id="6" name="TextBox 5">
            <a:extLst>
              <a:ext uri="{FF2B5EF4-FFF2-40B4-BE49-F238E27FC236}">
                <a16:creationId xmlns:a16="http://schemas.microsoft.com/office/drawing/2014/main" id="{5A6D41B7-EB24-40F0-956F-80A0DCFBCD34}"/>
              </a:ext>
            </a:extLst>
          </p:cNvPr>
          <p:cNvSpPr txBox="1"/>
          <p:nvPr/>
        </p:nvSpPr>
        <p:spPr>
          <a:xfrm>
            <a:off x="222670" y="6316438"/>
            <a:ext cx="5181600" cy="338554"/>
          </a:xfrm>
          <a:prstGeom prst="rect">
            <a:avLst/>
          </a:prstGeom>
          <a:noFill/>
        </p:spPr>
        <p:txBody>
          <a:bodyPr wrap="square" rtlCol="0">
            <a:spAutoFit/>
          </a:bodyPr>
          <a:lstStyle/>
          <a:p>
            <a:r>
              <a:rPr lang="en-IN" sz="1600" dirty="0"/>
              <a:t>* Inserted vide NN 39/2018 dated 04.09.2018</a:t>
            </a:r>
          </a:p>
        </p:txBody>
      </p:sp>
      <p:graphicFrame>
        <p:nvGraphicFramePr>
          <p:cNvPr id="12" name="Diagram 11"/>
          <p:cNvGraphicFramePr/>
          <p:nvPr/>
        </p:nvGraphicFramePr>
        <p:xfrm>
          <a:off x="2465973" y="3707936"/>
          <a:ext cx="1442587" cy="2051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 15"/>
          <p:cNvGraphicFramePr/>
          <p:nvPr/>
        </p:nvGraphicFramePr>
        <p:xfrm>
          <a:off x="5471946" y="3844374"/>
          <a:ext cx="1250830" cy="18661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Diagram 16"/>
          <p:cNvGraphicFramePr/>
          <p:nvPr/>
        </p:nvGraphicFramePr>
        <p:xfrm>
          <a:off x="6807140" y="3736900"/>
          <a:ext cx="1250831" cy="219685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8" name="Diagram 17"/>
          <p:cNvGraphicFramePr/>
          <p:nvPr/>
        </p:nvGraphicFramePr>
        <p:xfrm>
          <a:off x="8134422" y="3582417"/>
          <a:ext cx="1158816" cy="250166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5" name="Table 6">
            <a:extLst>
              <a:ext uri="{FF2B5EF4-FFF2-40B4-BE49-F238E27FC236}">
                <a16:creationId xmlns:a16="http://schemas.microsoft.com/office/drawing/2014/main" id="{CB332D6E-68ED-4013-828F-49E5A4C92BC0}"/>
              </a:ext>
            </a:extLst>
          </p:cNvPr>
          <p:cNvGraphicFramePr>
            <a:graphicFrameLocks noGrp="1"/>
          </p:cNvGraphicFramePr>
          <p:nvPr/>
        </p:nvGraphicFramePr>
        <p:xfrm>
          <a:off x="5063236" y="380400"/>
          <a:ext cx="5181600" cy="6126480"/>
        </p:xfrm>
        <a:graphic>
          <a:graphicData uri="http://schemas.openxmlformats.org/drawingml/2006/table">
            <a:tbl>
              <a:tblPr firstRow="1" bandRow="1">
                <a:tableStyleId>{5C22544A-7EE6-4342-B048-85BDC9FD1C3A}</a:tableStyleId>
              </a:tblPr>
              <a:tblGrid>
                <a:gridCol w="2506078">
                  <a:extLst>
                    <a:ext uri="{9D8B030D-6E8A-4147-A177-3AD203B41FA5}">
                      <a16:colId xmlns:a16="http://schemas.microsoft.com/office/drawing/2014/main" val="3096542329"/>
                    </a:ext>
                  </a:extLst>
                </a:gridCol>
                <a:gridCol w="2675522">
                  <a:extLst>
                    <a:ext uri="{9D8B030D-6E8A-4147-A177-3AD203B41FA5}">
                      <a16:colId xmlns:a16="http://schemas.microsoft.com/office/drawing/2014/main" val="416628869"/>
                    </a:ext>
                  </a:extLst>
                </a:gridCol>
              </a:tblGrid>
              <a:tr h="364090">
                <a:tc>
                  <a:txBody>
                    <a:bodyPr/>
                    <a:lstStyle/>
                    <a:p>
                      <a:r>
                        <a:rPr lang="en-IN" dirty="0"/>
                        <a:t>As Per Rule 46</a:t>
                      </a:r>
                    </a:p>
                  </a:txBody>
                  <a:tcPr/>
                </a:tc>
                <a:tc>
                  <a:txBody>
                    <a:bodyPr/>
                    <a:lstStyle/>
                    <a:p>
                      <a:r>
                        <a:rPr lang="en-IN" dirty="0"/>
                        <a:t> Proviso  to Rule 36(2)*</a:t>
                      </a:r>
                    </a:p>
                  </a:txBody>
                  <a:tcPr/>
                </a:tc>
                <a:extLst>
                  <a:ext uri="{0D108BD9-81ED-4DB2-BD59-A6C34878D82A}">
                    <a16:rowId xmlns:a16="http://schemas.microsoft.com/office/drawing/2014/main" val="3004290135"/>
                  </a:ext>
                </a:extLst>
              </a:tr>
              <a:tr h="637158">
                <a:tc>
                  <a:txBody>
                    <a:bodyPr/>
                    <a:lstStyle/>
                    <a:p>
                      <a:r>
                        <a:rPr lang="en-US" sz="1800" dirty="0">
                          <a:latin typeface="Tw Cen MT" panose="020B0602020104020603" pitchFamily="34" charset="0"/>
                        </a:rPr>
                        <a:t>Serial number not exceeding 16 characters</a:t>
                      </a:r>
                      <a:endParaRPr lang="en-IN" dirty="0"/>
                    </a:p>
                  </a:txBody>
                  <a:tcPr/>
                </a:tc>
                <a:tc>
                  <a:txBody>
                    <a:bodyPr/>
                    <a:lstStyle/>
                    <a:p>
                      <a:endParaRPr lang="en-IN" dirty="0"/>
                    </a:p>
                  </a:txBody>
                  <a:tcPr/>
                </a:tc>
                <a:extLst>
                  <a:ext uri="{0D108BD9-81ED-4DB2-BD59-A6C34878D82A}">
                    <a16:rowId xmlns:a16="http://schemas.microsoft.com/office/drawing/2014/main" val="2111749208"/>
                  </a:ext>
                </a:extLst>
              </a:tr>
              <a:tr h="637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Tw Cen MT" panose="020B0602020104020603" pitchFamily="34" charset="0"/>
                        </a:rPr>
                        <a:t>Name, address and GSTIN of the supplier.</a:t>
                      </a:r>
                    </a:p>
                  </a:txBody>
                  <a:tcPr/>
                </a:tc>
                <a:tc>
                  <a:txBody>
                    <a:bodyPr/>
                    <a:lstStyle/>
                    <a:p>
                      <a:endParaRPr lang="en-IN" dirty="0"/>
                    </a:p>
                  </a:txBody>
                  <a:tcPr/>
                </a:tc>
                <a:extLst>
                  <a:ext uri="{0D108BD9-81ED-4DB2-BD59-A6C34878D82A}">
                    <a16:rowId xmlns:a16="http://schemas.microsoft.com/office/drawing/2014/main" val="1832254301"/>
                  </a:ext>
                </a:extLst>
              </a:tr>
              <a:tr h="637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Tw Cen MT" panose="020B0602020104020603" pitchFamily="34" charset="0"/>
                        </a:rPr>
                        <a:t>Name, address and GSTIN of the recipient</a:t>
                      </a:r>
                      <a:r>
                        <a:rPr lang="en-IN" sz="1800" dirty="0">
                          <a:latin typeface="Tw Cen MT" panose="020B0602020104020603" pitchFamily="34" charset="0"/>
                        </a:rPr>
                        <a:t>.</a:t>
                      </a:r>
                      <a:endParaRPr lang="en-US" sz="1800" dirty="0">
                        <a:latin typeface="Tw Cen MT" panose="020B0602020104020603" pitchFamily="34" charset="0"/>
                      </a:endParaRPr>
                    </a:p>
                  </a:txBody>
                  <a:tcPr/>
                </a:tc>
                <a:tc>
                  <a:txBody>
                    <a:bodyPr/>
                    <a:lstStyle/>
                    <a:p>
                      <a:endParaRPr lang="en-IN" dirty="0"/>
                    </a:p>
                  </a:txBody>
                  <a:tcPr/>
                </a:tc>
                <a:extLst>
                  <a:ext uri="{0D108BD9-81ED-4DB2-BD59-A6C34878D82A}">
                    <a16:rowId xmlns:a16="http://schemas.microsoft.com/office/drawing/2014/main" val="1576709387"/>
                  </a:ext>
                </a:extLst>
              </a:tr>
              <a:tr h="364090">
                <a:tc>
                  <a:txBody>
                    <a:bodyPr/>
                    <a:lstStyle/>
                    <a:p>
                      <a:r>
                        <a:rPr lang="en-IN" dirty="0"/>
                        <a:t>HSN Code</a:t>
                      </a:r>
                    </a:p>
                  </a:txBody>
                  <a:tcPr/>
                </a:tc>
                <a:tc>
                  <a:txBody>
                    <a:bodyPr/>
                    <a:lstStyle/>
                    <a:p>
                      <a:endParaRPr lang="en-IN" dirty="0"/>
                    </a:p>
                  </a:txBody>
                  <a:tcPr/>
                </a:tc>
                <a:extLst>
                  <a:ext uri="{0D108BD9-81ED-4DB2-BD59-A6C34878D82A}">
                    <a16:rowId xmlns:a16="http://schemas.microsoft.com/office/drawing/2014/main" val="905269432"/>
                  </a:ext>
                </a:extLst>
              </a:tr>
              <a:tr h="637158">
                <a:tc>
                  <a:txBody>
                    <a:bodyPr/>
                    <a:lstStyle/>
                    <a:p>
                      <a:r>
                        <a:rPr lang="en-IN" dirty="0"/>
                        <a:t>Description of Goods/Service</a:t>
                      </a:r>
                    </a:p>
                  </a:txBody>
                  <a:tcPr/>
                </a:tc>
                <a:tc>
                  <a:txBody>
                    <a:bodyPr/>
                    <a:lstStyle/>
                    <a:p>
                      <a:endParaRPr lang="en-IN" dirty="0"/>
                    </a:p>
                  </a:txBody>
                  <a:tcPr/>
                </a:tc>
                <a:extLst>
                  <a:ext uri="{0D108BD9-81ED-4DB2-BD59-A6C34878D82A}">
                    <a16:rowId xmlns:a16="http://schemas.microsoft.com/office/drawing/2014/main" val="1090340824"/>
                  </a:ext>
                </a:extLst>
              </a:tr>
              <a:tr h="364090">
                <a:tc>
                  <a:txBody>
                    <a:bodyPr/>
                    <a:lstStyle/>
                    <a:p>
                      <a:r>
                        <a:rPr lang="en-IN" dirty="0"/>
                        <a:t>Quantity</a:t>
                      </a:r>
                    </a:p>
                  </a:txBody>
                  <a:tcPr/>
                </a:tc>
                <a:tc>
                  <a:txBody>
                    <a:bodyPr/>
                    <a:lstStyle/>
                    <a:p>
                      <a:endParaRPr lang="en-IN" dirty="0"/>
                    </a:p>
                  </a:txBody>
                  <a:tcPr/>
                </a:tc>
                <a:extLst>
                  <a:ext uri="{0D108BD9-81ED-4DB2-BD59-A6C34878D82A}">
                    <a16:rowId xmlns:a16="http://schemas.microsoft.com/office/drawing/2014/main" val="3690524044"/>
                  </a:ext>
                </a:extLst>
              </a:tr>
              <a:tr h="637158">
                <a:tc>
                  <a:txBody>
                    <a:bodyPr/>
                    <a:lstStyle/>
                    <a:p>
                      <a:r>
                        <a:rPr lang="en-US" sz="1800" dirty="0">
                          <a:latin typeface="Tw Cen MT" panose="020B0602020104020603" pitchFamily="34" charset="0"/>
                        </a:rPr>
                        <a:t>Total value of supply of goods or services or both</a:t>
                      </a:r>
                      <a:endParaRPr lang="en-IN" dirty="0"/>
                    </a:p>
                  </a:txBody>
                  <a:tcPr/>
                </a:tc>
                <a:tc>
                  <a:txBody>
                    <a:bodyPr/>
                    <a:lstStyle/>
                    <a:p>
                      <a:endParaRPr lang="en-IN" dirty="0"/>
                    </a:p>
                  </a:txBody>
                  <a:tcPr/>
                </a:tc>
                <a:extLst>
                  <a:ext uri="{0D108BD9-81ED-4DB2-BD59-A6C34878D82A}">
                    <a16:rowId xmlns:a16="http://schemas.microsoft.com/office/drawing/2014/main" val="1717613031"/>
                  </a:ext>
                </a:extLst>
              </a:tr>
              <a:tr h="1456360">
                <a:tc>
                  <a:txBody>
                    <a:bodyPr/>
                    <a:lstStyle/>
                    <a:p>
                      <a:r>
                        <a:rPr lang="en-US" sz="1800" dirty="0">
                          <a:latin typeface="Tw Cen MT" panose="020B0602020104020603" pitchFamily="34" charset="0"/>
                        </a:rPr>
                        <a:t>Taxable value of the supply of goods or services or both taking into account discount or abatement</a:t>
                      </a:r>
                      <a:endParaRPr lang="en-IN" dirty="0"/>
                    </a:p>
                  </a:txBody>
                  <a:tcPr/>
                </a:tc>
                <a:tc>
                  <a:txBody>
                    <a:bodyPr/>
                    <a:lstStyle/>
                    <a:p>
                      <a:endParaRPr lang="en-IN" dirty="0"/>
                    </a:p>
                  </a:txBody>
                  <a:tcPr/>
                </a:tc>
                <a:extLst>
                  <a:ext uri="{0D108BD9-81ED-4DB2-BD59-A6C34878D82A}">
                    <a16:rowId xmlns:a16="http://schemas.microsoft.com/office/drawing/2014/main" val="3687508918"/>
                  </a:ext>
                </a:extLst>
              </a:tr>
              <a:tr h="364090">
                <a:tc>
                  <a:txBody>
                    <a:bodyPr/>
                    <a:lstStyle/>
                    <a:p>
                      <a:r>
                        <a:rPr lang="en-IN" dirty="0"/>
                        <a:t>Rate of Tax</a:t>
                      </a:r>
                    </a:p>
                  </a:txBody>
                  <a:tcPr/>
                </a:tc>
                <a:tc>
                  <a:txBody>
                    <a:bodyPr/>
                    <a:lstStyle/>
                    <a:p>
                      <a:endParaRPr lang="en-IN" dirty="0"/>
                    </a:p>
                  </a:txBody>
                  <a:tcPr/>
                </a:tc>
                <a:extLst>
                  <a:ext uri="{0D108BD9-81ED-4DB2-BD59-A6C34878D82A}">
                    <a16:rowId xmlns:a16="http://schemas.microsoft.com/office/drawing/2014/main" val="3967687283"/>
                  </a:ext>
                </a:extLst>
              </a:tr>
            </a:tbl>
          </a:graphicData>
        </a:graphic>
      </p:graphicFrame>
      <p:pic>
        <p:nvPicPr>
          <p:cNvPr id="8" name="Graphic 7" descr="Close">
            <a:extLst>
              <a:ext uri="{FF2B5EF4-FFF2-40B4-BE49-F238E27FC236}">
                <a16:creationId xmlns:a16="http://schemas.microsoft.com/office/drawing/2014/main" id="{0DE793B7-20E6-481E-A39F-4F47729AECB2}"/>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685050" y="834500"/>
            <a:ext cx="531182" cy="531182"/>
          </a:xfrm>
          <a:prstGeom prst="rect">
            <a:avLst/>
          </a:prstGeom>
        </p:spPr>
      </p:pic>
      <p:pic>
        <p:nvPicPr>
          <p:cNvPr id="19" name="Graphic 18" descr="Checkmark">
            <a:extLst>
              <a:ext uri="{FF2B5EF4-FFF2-40B4-BE49-F238E27FC236}">
                <a16:creationId xmlns:a16="http://schemas.microsoft.com/office/drawing/2014/main" id="{D195E44C-1199-4744-83DB-9D0BB51293EB}"/>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685051" y="3051236"/>
            <a:ext cx="531181" cy="531181"/>
          </a:xfrm>
          <a:prstGeom prst="rect">
            <a:avLst/>
          </a:prstGeom>
        </p:spPr>
      </p:pic>
      <p:pic>
        <p:nvPicPr>
          <p:cNvPr id="20" name="Graphic 19" descr="Checkmark">
            <a:extLst>
              <a:ext uri="{FF2B5EF4-FFF2-40B4-BE49-F238E27FC236}">
                <a16:creationId xmlns:a16="http://schemas.microsoft.com/office/drawing/2014/main" id="{82E66C63-B2F5-41B7-A6E6-D104BE32ACDE}"/>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713830" y="4074206"/>
            <a:ext cx="531181" cy="531181"/>
          </a:xfrm>
          <a:prstGeom prst="rect">
            <a:avLst/>
          </a:prstGeom>
        </p:spPr>
      </p:pic>
      <p:pic>
        <p:nvPicPr>
          <p:cNvPr id="21" name="Graphic 20" descr="Checkmark">
            <a:extLst>
              <a:ext uri="{FF2B5EF4-FFF2-40B4-BE49-F238E27FC236}">
                <a16:creationId xmlns:a16="http://schemas.microsoft.com/office/drawing/2014/main" id="{E42948D7-F266-4CAE-B164-CC39FE578BF6}"/>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679529" y="2028266"/>
            <a:ext cx="531181" cy="531181"/>
          </a:xfrm>
          <a:prstGeom prst="rect">
            <a:avLst/>
          </a:prstGeom>
        </p:spPr>
      </p:pic>
      <p:pic>
        <p:nvPicPr>
          <p:cNvPr id="22" name="Graphic 21" descr="Checkmark">
            <a:extLst>
              <a:ext uri="{FF2B5EF4-FFF2-40B4-BE49-F238E27FC236}">
                <a16:creationId xmlns:a16="http://schemas.microsoft.com/office/drawing/2014/main" id="{E04C7091-0C60-4FB7-B928-7F6203FA770C}"/>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679529" y="1393724"/>
            <a:ext cx="531181" cy="531181"/>
          </a:xfrm>
          <a:prstGeom prst="rect">
            <a:avLst/>
          </a:prstGeom>
        </p:spPr>
      </p:pic>
      <p:pic>
        <p:nvPicPr>
          <p:cNvPr id="23" name="Graphic 22" descr="Checkmark">
            <a:extLst>
              <a:ext uri="{FF2B5EF4-FFF2-40B4-BE49-F238E27FC236}">
                <a16:creationId xmlns:a16="http://schemas.microsoft.com/office/drawing/2014/main" id="{14C33413-D221-4605-A726-617FF656D11A}"/>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713830" y="6163453"/>
            <a:ext cx="412415" cy="412415"/>
          </a:xfrm>
          <a:prstGeom prst="rect">
            <a:avLst/>
          </a:prstGeom>
        </p:spPr>
      </p:pic>
      <p:pic>
        <p:nvPicPr>
          <p:cNvPr id="24" name="Graphic 23" descr="Close">
            <a:extLst>
              <a:ext uri="{FF2B5EF4-FFF2-40B4-BE49-F238E27FC236}">
                <a16:creationId xmlns:a16="http://schemas.microsoft.com/office/drawing/2014/main" id="{2133CA15-DC0A-4E86-B55B-74040419BE5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769046" y="2676743"/>
            <a:ext cx="374618" cy="374618"/>
          </a:xfrm>
          <a:prstGeom prst="rect">
            <a:avLst/>
          </a:prstGeom>
        </p:spPr>
      </p:pic>
      <p:pic>
        <p:nvPicPr>
          <p:cNvPr id="25" name="Graphic 24" descr="Close">
            <a:extLst>
              <a:ext uri="{FF2B5EF4-FFF2-40B4-BE49-F238E27FC236}">
                <a16:creationId xmlns:a16="http://schemas.microsoft.com/office/drawing/2014/main" id="{4D28286C-AD2A-45C2-9A16-486E7671414F}"/>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713829" y="5097176"/>
            <a:ext cx="531182" cy="531182"/>
          </a:xfrm>
          <a:prstGeom prst="rect">
            <a:avLst/>
          </a:prstGeom>
        </p:spPr>
      </p:pic>
      <p:pic>
        <p:nvPicPr>
          <p:cNvPr id="26" name="Graphic 25" descr="Close">
            <a:extLst>
              <a:ext uri="{FF2B5EF4-FFF2-40B4-BE49-F238E27FC236}">
                <a16:creationId xmlns:a16="http://schemas.microsoft.com/office/drawing/2014/main" id="{17E497AC-12F7-4579-BFAE-45E8D8FFCDDE}"/>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749126" y="3649031"/>
            <a:ext cx="455259" cy="455259"/>
          </a:xfrm>
          <a:prstGeom prst="rect">
            <a:avLst/>
          </a:prstGeom>
        </p:spPr>
      </p:pic>
      <p:sp>
        <p:nvSpPr>
          <p:cNvPr id="4" name="Footer Placeholder 3">
            <a:extLst>
              <a:ext uri="{FF2B5EF4-FFF2-40B4-BE49-F238E27FC236}">
                <a16:creationId xmlns:a16="http://schemas.microsoft.com/office/drawing/2014/main" id="{651DB359-9E09-1D40-BA13-66828979802C}"/>
              </a:ext>
            </a:extLst>
          </p:cNvPr>
          <p:cNvSpPr>
            <a:spLocks noGrp="1"/>
          </p:cNvSpPr>
          <p:nvPr>
            <p:ph type="ftr" sz="quarter" idx="11"/>
          </p:nvPr>
        </p:nvSpPr>
        <p:spPr/>
        <p:txBody>
          <a:bodyPr/>
          <a:lstStyle/>
          <a:p>
            <a:r>
              <a:rPr lang="en-IN"/>
              <a:t>CA Atul Kumar Gupta</a:t>
            </a:r>
            <a:endParaRPr lang="en-IN" dirty="0"/>
          </a:p>
        </p:txBody>
      </p:sp>
      <p:sp>
        <p:nvSpPr>
          <p:cNvPr id="7" name="Slide Number Placeholder 6">
            <a:extLst>
              <a:ext uri="{FF2B5EF4-FFF2-40B4-BE49-F238E27FC236}">
                <a16:creationId xmlns:a16="http://schemas.microsoft.com/office/drawing/2014/main" id="{55B02551-B998-582C-FEA7-15DF0FA835D2}"/>
              </a:ext>
            </a:extLst>
          </p:cNvPr>
          <p:cNvSpPr>
            <a:spLocks noGrp="1"/>
          </p:cNvSpPr>
          <p:nvPr>
            <p:ph type="sldNum" sz="quarter" idx="12"/>
          </p:nvPr>
        </p:nvSpPr>
        <p:spPr/>
        <p:txBody>
          <a:bodyPr/>
          <a:lstStyle/>
          <a:p>
            <a:fld id="{AF9452EE-66BF-48D9-883A-F3C3378CE4F7}" type="slidenum">
              <a:rPr lang="en-IN" smtClean="0"/>
              <a:t>10</a:t>
            </a:fld>
            <a:endParaRPr lang="en-IN"/>
          </a:p>
        </p:txBody>
      </p:sp>
    </p:spTree>
    <p:extLst>
      <p:ext uri="{BB962C8B-B14F-4D97-AF65-F5344CB8AC3E}">
        <p14:creationId xmlns:p14="http://schemas.microsoft.com/office/powerpoint/2010/main" val="9953133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3416" y="266100"/>
            <a:ext cx="8761413" cy="826700"/>
          </a:xfrm>
        </p:spPr>
        <p:txBody>
          <a:bodyPr/>
          <a:lstStyle/>
          <a:p>
            <a:r>
              <a:rPr lang="en-IN" b="1" dirty="0"/>
              <a:t>REVIEW OF FS</a:t>
            </a:r>
            <a:endParaRPr lang="en-US" b="1" dirty="0">
              <a:solidFill>
                <a:prstClr val="white"/>
              </a:solidFill>
            </a:endParaRPr>
          </a:p>
        </p:txBody>
      </p:sp>
      <p:sp>
        <p:nvSpPr>
          <p:cNvPr id="3" name="Footer Placeholder 2"/>
          <p:cNvSpPr>
            <a:spLocks noGrp="1"/>
          </p:cNvSpPr>
          <p:nvPr>
            <p:ph type="ftr" sz="quarter" idx="11"/>
          </p:nvPr>
        </p:nvSpPr>
        <p:spPr>
          <a:xfrm>
            <a:off x="118735" y="6553200"/>
            <a:ext cx="3859212"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dirty="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FE29F714-C371-4D5F-8DCF-D3A490DAEB6F}" type="slidenum">
              <a:rPr kumimoji="0" lang="en-IN"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100</a:t>
            </a:fld>
            <a:endParaRPr kumimoji="0" lang="en-I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9" name="TextBox 8"/>
          <p:cNvSpPr txBox="1"/>
          <p:nvPr/>
        </p:nvSpPr>
        <p:spPr>
          <a:xfrm>
            <a:off x="407468" y="2460705"/>
            <a:ext cx="11377063" cy="3013967"/>
          </a:xfrm>
          <a:prstGeom prst="rect">
            <a:avLst/>
          </a:prstGeom>
          <a:solidFill>
            <a:sysClr val="window" lastClr="FFFFFF"/>
          </a:solidFill>
          <a:ln w="25400" cap="flat" cmpd="sng" algn="ctr">
            <a:solidFill>
              <a:sysClr val="windowText" lastClr="000000"/>
            </a:solidFill>
            <a:prstDash val="solid"/>
          </a:ln>
          <a:effectLst/>
        </p:spPr>
        <p:txBody>
          <a:bodyPr wrap="square" rtlCol="0" anchor="ctr" anchorCtr="0">
            <a:spAutoFit/>
          </a:bodyPr>
          <a:lstStyle/>
          <a:p>
            <a:pPr marL="0" marR="746760" lvl="0" indent="0" algn="just" defTabSz="914400" rtl="0" eaLnBrk="1" fontAlgn="auto" latinLnBrk="0" hangingPunct="1">
              <a:lnSpc>
                <a:spcPct val="150000"/>
              </a:lnSpc>
              <a:spcBef>
                <a:spcPts val="595"/>
              </a:spcBef>
              <a:spcAft>
                <a:spcPts val="0"/>
              </a:spcAft>
              <a:buClrTx/>
              <a:buSzTx/>
              <a:buFontTx/>
              <a:buNone/>
              <a:tabLst>
                <a:tab pos="1079500" algn="l"/>
              </a:tabLst>
              <a:defRPr/>
            </a:pP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Microsoft Sans Serif" panose="020B0604020202020204" pitchFamily="34" charset="0"/>
                <a:cs typeface="+mn-cs"/>
              </a:rPr>
              <a:t>(Cond…)</a:t>
            </a:r>
          </a:p>
          <a:p>
            <a:pPr marL="0" marR="746760" lvl="0" indent="0" algn="just" defTabSz="914400" rtl="0" eaLnBrk="1" fontAlgn="auto" latinLnBrk="0" hangingPunct="1">
              <a:lnSpc>
                <a:spcPct val="150000"/>
              </a:lnSpc>
              <a:spcBef>
                <a:spcPts val="595"/>
              </a:spcBef>
              <a:spcAft>
                <a:spcPts val="0"/>
              </a:spcAft>
              <a:buClrTx/>
              <a:buSzTx/>
              <a:buFontTx/>
              <a:buNone/>
              <a:tabLst>
                <a:tab pos="10795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(20) Reconciliation</a:t>
            </a:r>
            <a:r>
              <a:rPr kumimoji="0" lang="en-US" sz="2400" b="1" i="0" u="none" strike="noStrike" kern="1200" cap="none" spc="17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of</a:t>
            </a:r>
            <a:r>
              <a:rPr kumimoji="0" lang="en-US" sz="2400" b="1" i="0" u="none" strike="noStrike" kern="1200" cap="none" spc="19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accounts</a:t>
            </a:r>
            <a:r>
              <a:rPr kumimoji="0" lang="en-US" sz="2400" b="1" i="0" u="none" strike="noStrike" kern="1200" cap="none" spc="18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of</a:t>
            </a:r>
            <a:r>
              <a:rPr kumimoji="0" lang="en-US" sz="2400" b="1" i="0" u="none" strike="noStrike" kern="1200" cap="none" spc="17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the</a:t>
            </a:r>
            <a:r>
              <a:rPr kumimoji="0" lang="en-US" sz="2400" b="1" i="0" u="none" strike="noStrike" kern="1200" cap="none" spc="19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suppliers</a:t>
            </a:r>
            <a:r>
              <a:rPr kumimoji="0" lang="en-US" sz="2400" b="1" i="0" u="none" strike="noStrike" kern="1200" cap="none" spc="17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and</a:t>
            </a:r>
            <a:r>
              <a:rPr kumimoji="0" lang="en-US" sz="2400" b="1" i="0" u="none" strike="noStrike" kern="1200" cap="none" spc="18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vendors</a:t>
            </a:r>
            <a:endParaRPr kumimoji="0" lang="en-IN" sz="16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n-cs"/>
            </a:endParaRPr>
          </a:p>
          <a:p>
            <a:pPr marL="0" marR="746760" lvl="0" indent="0" algn="just" defTabSz="914400" rtl="0" eaLnBrk="1" fontAlgn="auto" latinLnBrk="0" hangingPunct="1">
              <a:lnSpc>
                <a:spcPct val="150000"/>
              </a:lnSpc>
              <a:spcBef>
                <a:spcPts val="595"/>
              </a:spcBef>
              <a:spcAft>
                <a:spcPts val="0"/>
              </a:spcAft>
              <a:buClrTx/>
              <a:buSzTx/>
              <a:buFontTx/>
              <a:buNone/>
              <a:tabLst>
                <a:tab pos="10795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(21) Issuance</a:t>
            </a:r>
            <a:r>
              <a:rPr kumimoji="0" lang="en-US" sz="2400" b="1" i="0" u="none" strike="noStrike" kern="1200" cap="none" spc="3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of</a:t>
            </a:r>
            <a:r>
              <a:rPr kumimoji="0" lang="en-US" sz="2400" b="1" i="0" u="none" strike="noStrike" kern="1200" cap="none" spc="3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proper</a:t>
            </a:r>
            <a:r>
              <a:rPr kumimoji="0" lang="en-US" sz="2400" b="1" i="0" u="none" strike="noStrike" kern="1200" cap="none" spc="3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CN/</a:t>
            </a:r>
            <a:r>
              <a:rPr kumimoji="0" lang="en-US" sz="2400" b="1" i="0" u="none" strike="noStrike" kern="1200" cap="none" spc="3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DN</a:t>
            </a:r>
            <a:r>
              <a:rPr kumimoji="0" lang="en-US" sz="2400" b="1" i="0" u="none" strike="noStrike" kern="1200" cap="none" spc="2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and</a:t>
            </a:r>
            <a:r>
              <a:rPr kumimoji="0" lang="en-US" sz="2400" b="1" i="0" u="none" strike="noStrike" kern="1200" cap="none" spc="2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their</a:t>
            </a:r>
            <a:r>
              <a:rPr kumimoji="0" lang="en-US" sz="2400" b="1" i="0" u="none" strike="noStrike" kern="1200" cap="none" spc="2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treatment</a:t>
            </a:r>
            <a:r>
              <a:rPr kumimoji="0" lang="en-US" sz="2400" b="1" i="0" u="none" strike="noStrike" kern="1200" cap="none" spc="3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in</a:t>
            </a:r>
            <a:r>
              <a:rPr kumimoji="0" lang="en-US" sz="2400" b="1" i="0" u="none" strike="noStrike" kern="1200" cap="none" spc="2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the</a:t>
            </a:r>
            <a:r>
              <a:rPr kumimoji="0" lang="en-US" sz="2400" b="1" i="0" u="none" strike="noStrike" kern="1200" cap="none" spc="2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Books</a:t>
            </a:r>
            <a:r>
              <a:rPr kumimoji="0" lang="en-US" sz="2400" b="1" i="0" u="none" strike="noStrike" kern="1200" cap="none" spc="2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and</a:t>
            </a:r>
            <a:r>
              <a:rPr kumimoji="0" lang="en-US" sz="2400" b="1" i="0" u="none" strike="noStrike" kern="1200" cap="none" spc="-23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Returns</a:t>
            </a:r>
            <a:endParaRPr kumimoji="0" lang="en-IN" sz="16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n-cs"/>
            </a:endParaRPr>
          </a:p>
          <a:p>
            <a:pPr marL="0" marR="0" lvl="0" indent="0" algn="just" defTabSz="914400" rtl="0" eaLnBrk="1" fontAlgn="auto" latinLnBrk="0" hangingPunct="1">
              <a:lnSpc>
                <a:spcPct val="150000"/>
              </a:lnSpc>
              <a:spcBef>
                <a:spcPts val="500"/>
              </a:spcBef>
              <a:spcAft>
                <a:spcPts val="0"/>
              </a:spcAft>
              <a:buClrTx/>
              <a:buSzTx/>
              <a:buFontTx/>
              <a:buNone/>
              <a:tabLst>
                <a:tab pos="10795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(22) Whether</a:t>
            </a:r>
            <a:r>
              <a:rPr kumimoji="0" lang="en-US" sz="2400" b="1" i="0" u="none" strike="noStrike" kern="1200" cap="none" spc="20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cross-charge</a:t>
            </a:r>
            <a:r>
              <a:rPr kumimoji="0" lang="en-US" sz="2400" b="1" i="0" u="none" strike="noStrike" kern="1200" cap="none" spc="20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of</a:t>
            </a:r>
            <a:r>
              <a:rPr kumimoji="0" lang="en-US" sz="2400" b="1" i="0" u="none" strike="noStrike" kern="1200" cap="none" spc="21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certain</a:t>
            </a:r>
            <a:r>
              <a:rPr kumimoji="0" lang="en-US" sz="2400" b="1" i="0" u="none" strike="noStrike" kern="1200" cap="none" spc="20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incomes</a:t>
            </a:r>
            <a:r>
              <a:rPr kumimoji="0" lang="en-US" sz="2400" b="1" i="0" u="none" strike="noStrike" kern="1200" cap="none" spc="20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and</a:t>
            </a:r>
            <a:r>
              <a:rPr kumimoji="0" lang="en-US" sz="2400" b="1" i="0" u="none" strike="noStrike" kern="1200" cap="none" spc="20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expenditures</a:t>
            </a:r>
            <a:r>
              <a:rPr kumimoji="0" lang="en-US" sz="2400" b="1" i="0" u="none" strike="noStrike" kern="1200" cap="none" spc="22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are</a:t>
            </a:r>
            <a:r>
              <a:rPr kumimoji="0" lang="en-US" sz="2400" b="1" i="0" u="none" strike="noStrike" kern="1200" cap="none" spc="20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made.</a:t>
            </a:r>
            <a:endParaRPr kumimoji="0" lang="en-IN" sz="16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Times New Roman"/>
              <a:ea typeface="+mn-ea"/>
              <a:cs typeface="+mn-cs"/>
            </a:endParaRPr>
          </a:p>
        </p:txBody>
      </p:sp>
      <p:sp>
        <p:nvSpPr>
          <p:cNvPr id="10" name="Rounded Rectangle 9"/>
          <p:cNvSpPr/>
          <p:nvPr/>
        </p:nvSpPr>
        <p:spPr>
          <a:xfrm>
            <a:off x="403517" y="1371600"/>
            <a:ext cx="7826083" cy="838200"/>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3671888"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1. REVIEW OF P&amp;L and BS</a:t>
            </a:r>
            <a:endParaRPr kumimoji="0" lang="en-US" sz="2400" b="1" i="0" u="none" strike="noStrike" kern="0" cap="none" spc="0" normalizeH="0" baseline="0" noProof="0" dirty="0">
              <a:ln>
                <a:noFill/>
              </a:ln>
              <a:solidFill>
                <a:prstClr val="black"/>
              </a:solidFill>
              <a:effectLst/>
              <a:uLnTx/>
              <a:uFillTx/>
              <a:latin typeface="Calibri"/>
              <a:ea typeface="+mn-ea"/>
              <a:cs typeface="Calibri" pitchFamily="34" charset="0"/>
            </a:endParaRPr>
          </a:p>
        </p:txBody>
      </p:sp>
      <p:sp>
        <p:nvSpPr>
          <p:cNvPr id="12" name="Rectangle 11"/>
          <p:cNvSpPr/>
          <p:nvPr/>
        </p:nvSpPr>
        <p:spPr>
          <a:xfrm>
            <a:off x="485595" y="1496704"/>
            <a:ext cx="1916946" cy="609600"/>
          </a:xfrm>
          <a:prstGeom prst="rect">
            <a:avLst/>
          </a:prstGeom>
          <a:solidFill>
            <a:sysClr val="windowText" lastClr="000000"/>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Calibri" pitchFamily="34" charset="0"/>
              </a:rPr>
              <a:t>Ilus</a:t>
            </a:r>
            <a:r>
              <a:rPr kumimoji="0" lang="en-US" sz="24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Calibri" pitchFamily="34" charset="0"/>
              </a:rPr>
              <a:t>. 20-22</a:t>
            </a: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Calibri" pitchFamily="34" charset="0"/>
            </a:endParaRPr>
          </a:p>
        </p:txBody>
      </p:sp>
    </p:spTree>
    <p:extLst>
      <p:ext uri="{BB962C8B-B14F-4D97-AF65-F5344CB8AC3E}">
        <p14:creationId xmlns:p14="http://schemas.microsoft.com/office/powerpoint/2010/main" val="26517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0" grpId="0" animBg="1"/>
      <p:bldP spid="1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7396" y="881137"/>
            <a:ext cx="6657207" cy="1862048"/>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US" sz="11500" dirty="0">
                <a:ln w="0"/>
                <a:solidFill>
                  <a:schemeClr val="tx2">
                    <a:lumMod val="75000"/>
                  </a:schemeClr>
                </a:solidFill>
                <a:effectLst>
                  <a:outerShdw blurRad="38100" dist="25400" dir="5400000" algn="ctr" rotWithShape="0">
                    <a:srgbClr val="6E747A">
                      <a:alpha val="43000"/>
                    </a:srgbClr>
                  </a:outerShdw>
                </a:effectLst>
              </a:rPr>
              <a:t>Thank You</a:t>
            </a:r>
            <a:endParaRPr lang="en-IN" sz="11500" dirty="0">
              <a:ln w="0"/>
              <a:solidFill>
                <a:schemeClr val="tx2">
                  <a:lumMod val="75000"/>
                </a:schemeClr>
              </a:solidFill>
              <a:effectLst>
                <a:outerShdw blurRad="38100" dist="25400" dir="5400000" algn="ctr" rotWithShape="0">
                  <a:srgbClr val="6E747A">
                    <a:alpha val="43000"/>
                  </a:srgbClr>
                </a:outerShdw>
              </a:effectLst>
            </a:endParaRPr>
          </a:p>
        </p:txBody>
      </p:sp>
      <p:sp>
        <p:nvSpPr>
          <p:cNvPr id="3" name="Rectangle 3"/>
          <p:cNvSpPr txBox="1">
            <a:spLocks noChangeArrowheads="1"/>
          </p:cNvSpPr>
          <p:nvPr/>
        </p:nvSpPr>
        <p:spPr>
          <a:xfrm>
            <a:off x="3200400" y="4800630"/>
            <a:ext cx="7543800" cy="1585913"/>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fontAlgn="auto">
              <a:spcAft>
                <a:spcPts val="0"/>
              </a:spcAft>
              <a:defRPr/>
            </a:pPr>
            <a:endParaRPr lang="en-US" dirty="0">
              <a:solidFill>
                <a:schemeClr val="tx1">
                  <a:lumMod val="65000"/>
                  <a:lumOff val="35000"/>
                </a:schemeClr>
              </a:solidFill>
            </a:endParaRPr>
          </a:p>
        </p:txBody>
      </p:sp>
      <p:sp>
        <p:nvSpPr>
          <p:cNvPr id="7" name="TextBox 6"/>
          <p:cNvSpPr txBox="1"/>
          <p:nvPr/>
        </p:nvSpPr>
        <p:spPr>
          <a:xfrm>
            <a:off x="278382" y="3429000"/>
            <a:ext cx="9721806" cy="2936445"/>
          </a:xfrm>
          <a:prstGeom prst="rect">
            <a:avLst/>
          </a:prstGeom>
          <a:noFill/>
        </p:spPr>
        <p:txBody>
          <a:bodyPr wrap="square" rtlCol="0">
            <a:spAutoFit/>
          </a:bodyPr>
          <a:lstStyle/>
          <a:p>
            <a:pPr>
              <a:lnSpc>
                <a:spcPct val="150000"/>
              </a:lnSpc>
            </a:pPr>
            <a:r>
              <a:rPr lang="en-US" sz="2200" dirty="0">
                <a:latin typeface="Century Gothic (Body)"/>
              </a:rPr>
              <a:t>CA Atul Gupta</a:t>
            </a:r>
          </a:p>
          <a:p>
            <a:pPr>
              <a:lnSpc>
                <a:spcPct val="150000"/>
              </a:lnSpc>
            </a:pPr>
            <a:r>
              <a:rPr lang="en-US" sz="1600" dirty="0">
                <a:latin typeface="Century Gothic (Body)"/>
              </a:rPr>
              <a:t>FCA, FCMA, LLB, CIQA, PGDEMM</a:t>
            </a:r>
          </a:p>
          <a:p>
            <a:pPr>
              <a:lnSpc>
                <a:spcPct val="150000"/>
              </a:lnSpc>
            </a:pPr>
            <a:r>
              <a:rPr lang="en-US" sz="2200" dirty="0">
                <a:latin typeface="Century Gothic (Body)"/>
              </a:rPr>
              <a:t>President ICAI (2020-21)</a:t>
            </a:r>
          </a:p>
          <a:p>
            <a:pPr>
              <a:lnSpc>
                <a:spcPct val="150000"/>
              </a:lnSpc>
            </a:pPr>
            <a:r>
              <a:rPr lang="en-US" sz="2200" dirty="0">
                <a:latin typeface="Century Gothic (Body)"/>
              </a:rPr>
              <a:t>Board Member IFAC &amp; XBRL International</a:t>
            </a:r>
          </a:p>
          <a:p>
            <a:pPr>
              <a:lnSpc>
                <a:spcPct val="150000"/>
              </a:lnSpc>
            </a:pPr>
            <a:r>
              <a:rPr lang="en-US" sz="2200" dirty="0">
                <a:latin typeface="Century Gothic (Body)"/>
              </a:rPr>
              <a:t>+91 9810103611</a:t>
            </a:r>
          </a:p>
          <a:p>
            <a:pPr>
              <a:lnSpc>
                <a:spcPct val="150000"/>
              </a:lnSpc>
            </a:pPr>
            <a:r>
              <a:rPr lang="en-US" sz="2200" dirty="0">
                <a:latin typeface="Century Gothic (Body)"/>
              </a:rPr>
              <a:t>atulservicetax@gmail.com</a:t>
            </a:r>
          </a:p>
        </p:txBody>
      </p:sp>
      <p:sp>
        <p:nvSpPr>
          <p:cNvPr id="4" name="Footer Placeholder 3"/>
          <p:cNvSpPr>
            <a:spLocks noGrp="1"/>
          </p:cNvSpPr>
          <p:nvPr>
            <p:ph type="ftr" sz="quarter" idx="11"/>
          </p:nvPr>
        </p:nvSpPr>
        <p:spPr/>
        <p:txBody>
          <a:bodyPr/>
          <a:lstStyle/>
          <a:p>
            <a:pPr>
              <a:defRPr/>
            </a:pPr>
            <a:r>
              <a:rPr lang="en-US"/>
              <a:t>CA Atul Kumar Gupta</a:t>
            </a:r>
            <a:endParaRPr lang="en-IN" dirty="0"/>
          </a:p>
        </p:txBody>
      </p:sp>
      <p:sp>
        <p:nvSpPr>
          <p:cNvPr id="6" name="Slide Number Placeholder 5"/>
          <p:cNvSpPr>
            <a:spLocks noGrp="1"/>
          </p:cNvSpPr>
          <p:nvPr>
            <p:ph type="sldNum" sz="quarter" idx="12"/>
          </p:nvPr>
        </p:nvSpPr>
        <p:spPr/>
        <p:txBody>
          <a:bodyPr/>
          <a:lstStyle/>
          <a:p>
            <a:fld id="{6E308EC4-0D99-442D-8A6F-394856BF0B90}" type="slidenum">
              <a:rPr lang="en-IN" altLang="en-US" smtClean="0"/>
              <a:pPr/>
              <a:t>101</a:t>
            </a:fld>
            <a:endParaRPr lang="en-I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57" y="825622"/>
            <a:ext cx="4223733" cy="2653557"/>
          </a:xfrm>
          <a:prstGeom prst="rect">
            <a:avLst/>
          </a:prstGeom>
          <a:noFill/>
          <a:ln>
            <a:noFill/>
          </a:ln>
        </p:spPr>
        <p:style>
          <a:lnRef idx="0">
            <a:scrgbClr r="0" g="0" b="0"/>
          </a:lnRef>
          <a:fillRef idx="0">
            <a:scrgbClr r="0" g="0" b="0"/>
          </a:fillRef>
          <a:effectRef idx="0">
            <a:scrgbClr r="0" g="0" b="0"/>
          </a:effectRef>
          <a:fontRef idx="minor">
            <a:schemeClr val="dk1"/>
          </a:fontRef>
        </p:style>
        <p:txBody>
          <a:bodyPr tIns="548640" rtlCol="0" anchor="t"/>
          <a:lstStyle/>
          <a:p>
            <a:pPr algn="ctr"/>
            <a:r>
              <a:rPr lang="en-US" sz="2800" dirty="0">
                <a:solidFill>
                  <a:schemeClr val="tx1"/>
                </a:solidFill>
                <a:latin typeface="Tw Cen MT" panose="020B0602020104020603" pitchFamily="34" charset="0"/>
              </a:rPr>
              <a:t>Necessary particulars to be present in the document for availing credit*</a:t>
            </a:r>
            <a:r>
              <a:rPr lang="en-US" sz="2400" dirty="0">
                <a:solidFill>
                  <a:schemeClr val="tx1"/>
                </a:solidFill>
                <a:latin typeface="Tw Cen MT" panose="020B0602020104020603" pitchFamily="34" charset="0"/>
              </a:rPr>
              <a:t> (Proviso to Rule 36(2))</a:t>
            </a:r>
          </a:p>
          <a:p>
            <a:pPr marL="285750" indent="-285750">
              <a:buFont typeface="Arial" panose="020B0604020202020204" pitchFamily="34" charset="0"/>
              <a:buChar char="•"/>
            </a:pPr>
            <a:endParaRPr lang="en-US" sz="2400" dirty="0">
              <a:latin typeface="Tw Cen MT" panose="020B0602020104020603" pitchFamily="34" charset="0"/>
            </a:endParaRPr>
          </a:p>
          <a:p>
            <a:endParaRPr lang="en-US" dirty="0">
              <a:latin typeface="Tw Cen MT" panose="020B0602020104020603" pitchFamily="34" charset="0"/>
            </a:endParaRPr>
          </a:p>
          <a:p>
            <a:endParaRPr lang="en-US" dirty="0">
              <a:latin typeface="Tw Cen MT" panose="020B0602020104020603" pitchFamily="34" charset="0"/>
            </a:endParaRPr>
          </a:p>
          <a:p>
            <a:endParaRPr lang="en-US" dirty="0">
              <a:latin typeface="Tw Cen MT" panose="020B0602020104020603" pitchFamily="34" charset="0"/>
            </a:endParaRPr>
          </a:p>
          <a:p>
            <a:endParaRPr lang="en-US" dirty="0">
              <a:latin typeface="Tw Cen MT" panose="020B0602020104020603" pitchFamily="34" charset="0"/>
            </a:endParaRPr>
          </a:p>
          <a:p>
            <a:endParaRPr lang="en-US" dirty="0">
              <a:latin typeface="Tw Cen MT" panose="020B0602020104020603" pitchFamily="34" charset="0"/>
            </a:endParaRPr>
          </a:p>
          <a:p>
            <a:endParaRPr lang="en-US" dirty="0">
              <a:latin typeface="Tw Cen MT" panose="020B0602020104020603" pitchFamily="34" charset="0"/>
            </a:endParaRPr>
          </a:p>
          <a:p>
            <a:endParaRPr lang="en-US" dirty="0">
              <a:latin typeface="Tw Cen MT" panose="020B0602020104020603" pitchFamily="34" charset="0"/>
            </a:endParaRPr>
          </a:p>
          <a:p>
            <a:endParaRPr lang="en-US" dirty="0">
              <a:latin typeface="Tw Cen MT" panose="020B0602020104020603" pitchFamily="34" charset="0"/>
            </a:endParaRPr>
          </a:p>
          <a:p>
            <a:endParaRPr lang="en-US" dirty="0">
              <a:latin typeface="Tw Cen MT" panose="020B0602020104020603" pitchFamily="34" charset="0"/>
            </a:endParaRPr>
          </a:p>
          <a:p>
            <a:endParaRPr lang="en-US" dirty="0">
              <a:latin typeface="Tw Cen MT" panose="020B0602020104020603" pitchFamily="34" charset="0"/>
            </a:endParaRPr>
          </a:p>
          <a:p>
            <a:endParaRPr lang="en-US" dirty="0">
              <a:latin typeface="Tw Cen MT" panose="020B0602020104020603" pitchFamily="34" charset="0"/>
            </a:endParaRPr>
          </a:p>
          <a:p>
            <a:endParaRPr lang="en-US" dirty="0">
              <a:latin typeface="Tw Cen MT" panose="020B0602020104020603" pitchFamily="34" charset="0"/>
            </a:endParaRPr>
          </a:p>
          <a:p>
            <a:pPr algn="ctr"/>
            <a:endParaRPr lang="en-US" u="sng" dirty="0">
              <a:latin typeface="Tw Cen MT" panose="020B0602020104020603" pitchFamily="34" charset="0"/>
            </a:endParaRPr>
          </a:p>
          <a:p>
            <a:pPr marL="285750" indent="-285750" algn="ctr">
              <a:buFont typeface="Arial" panose="020B0604020202020204" pitchFamily="34" charset="0"/>
              <a:buChar char="•"/>
            </a:pPr>
            <a:endParaRPr lang="en-US" u="sng" dirty="0">
              <a:latin typeface="Tw Cen MT" panose="020B0602020104020603" pitchFamily="34" charset="0"/>
            </a:endParaRPr>
          </a:p>
          <a:p>
            <a:pPr marL="285750" indent="-285750">
              <a:buFont typeface="Arial" panose="020B0604020202020204" pitchFamily="34" charset="0"/>
              <a:buChar char="•"/>
            </a:pPr>
            <a:endParaRPr lang="en-US" sz="2400" dirty="0">
              <a:latin typeface="Tw Cen MT" panose="020B0602020104020603" pitchFamily="34" charset="0"/>
            </a:endParaRPr>
          </a:p>
          <a:p>
            <a:pPr marL="285750" indent="-285750">
              <a:buFont typeface="Arial" panose="020B0604020202020204" pitchFamily="34" charset="0"/>
              <a:buChar char="•"/>
            </a:pPr>
            <a:endParaRPr lang="en-US" sz="2400" dirty="0">
              <a:latin typeface="Tw Cen MT" panose="020B0602020104020603" pitchFamily="34" charset="0"/>
            </a:endParaRPr>
          </a:p>
          <a:p>
            <a:endParaRPr lang="en-US" sz="2400" dirty="0">
              <a:latin typeface="Tw Cen MT" panose="020B0602020104020603" pitchFamily="34" charset="0"/>
            </a:endParaRPr>
          </a:p>
          <a:p>
            <a:pPr marL="285750" indent="-285750">
              <a:buFont typeface="Arial" panose="020B0604020202020204" pitchFamily="34" charset="0"/>
              <a:buChar char="•"/>
            </a:pPr>
            <a:endParaRPr lang="en-US" sz="2400" dirty="0">
              <a:latin typeface="Tw Cen MT" panose="020B0602020104020603" pitchFamily="34" charset="0"/>
            </a:endParaRPr>
          </a:p>
          <a:p>
            <a:pPr marL="285750" indent="-285750">
              <a:buFont typeface="Arial" panose="020B0604020202020204" pitchFamily="34" charset="0"/>
              <a:buChar char="•"/>
            </a:pPr>
            <a:endParaRPr lang="en-US" sz="2400" dirty="0">
              <a:latin typeface="Tw Cen MT" panose="020B0602020104020603" pitchFamily="34" charset="0"/>
            </a:endParaRPr>
          </a:p>
          <a:p>
            <a:pPr marL="285750" indent="-285750">
              <a:buFont typeface="Arial" panose="020B0604020202020204" pitchFamily="34" charset="0"/>
              <a:buChar char="•"/>
            </a:pPr>
            <a:endParaRPr lang="en-US" sz="2400" dirty="0">
              <a:latin typeface="Tw Cen MT" panose="020B0602020104020603" pitchFamily="34" charset="0"/>
            </a:endParaRPr>
          </a:p>
          <a:p>
            <a:pPr marL="285750" indent="-285750">
              <a:buFont typeface="Arial" panose="020B0604020202020204" pitchFamily="34" charset="0"/>
              <a:buChar char="•"/>
            </a:pPr>
            <a:endParaRPr lang="en-US" sz="2400" dirty="0">
              <a:latin typeface="Tw Cen MT" panose="020B0602020104020603" pitchFamily="34" charset="0"/>
            </a:endParaRPr>
          </a:p>
          <a:p>
            <a:endParaRPr lang="en-US" sz="2400" dirty="0">
              <a:latin typeface="Tw Cen MT" panose="020B0602020104020603" pitchFamily="34" charset="0"/>
            </a:endParaRPr>
          </a:p>
        </p:txBody>
      </p:sp>
      <p:sp>
        <p:nvSpPr>
          <p:cNvPr id="3" name="TextBox 2"/>
          <p:cNvSpPr txBox="1"/>
          <p:nvPr/>
        </p:nvSpPr>
        <p:spPr>
          <a:xfrm>
            <a:off x="-44942" y="188337"/>
            <a:ext cx="3833838" cy="954107"/>
          </a:xfrm>
          <a:prstGeom prst="rect">
            <a:avLst/>
          </a:prstGeom>
          <a:noFill/>
        </p:spPr>
        <p:txBody>
          <a:bodyPr wrap="square" rtlCol="0">
            <a:spAutoFit/>
          </a:bodyPr>
          <a:lstStyle/>
          <a:p>
            <a:r>
              <a:rPr lang="en-US" sz="2800" b="1" dirty="0">
                <a:latin typeface="Century Gothic" panose="020B0502020202020204" pitchFamily="34" charset="0"/>
              </a:rPr>
              <a:t>Eligibility of Input Tax Credit</a:t>
            </a:r>
          </a:p>
        </p:txBody>
      </p:sp>
      <p:sp>
        <p:nvSpPr>
          <p:cNvPr id="6" name="TextBox 5">
            <a:extLst>
              <a:ext uri="{FF2B5EF4-FFF2-40B4-BE49-F238E27FC236}">
                <a16:creationId xmlns:a16="http://schemas.microsoft.com/office/drawing/2014/main" id="{5A6D41B7-EB24-40F0-956F-80A0DCFBCD34}"/>
              </a:ext>
            </a:extLst>
          </p:cNvPr>
          <p:cNvSpPr txBox="1"/>
          <p:nvPr/>
        </p:nvSpPr>
        <p:spPr>
          <a:xfrm>
            <a:off x="222670" y="6316438"/>
            <a:ext cx="5181600" cy="338554"/>
          </a:xfrm>
          <a:prstGeom prst="rect">
            <a:avLst/>
          </a:prstGeom>
          <a:noFill/>
        </p:spPr>
        <p:txBody>
          <a:bodyPr wrap="square" rtlCol="0">
            <a:spAutoFit/>
          </a:bodyPr>
          <a:lstStyle/>
          <a:p>
            <a:r>
              <a:rPr lang="en-IN" sz="1600" dirty="0"/>
              <a:t>* Inserted vide NN 39/2018 dated 04.09.2018</a:t>
            </a:r>
          </a:p>
        </p:txBody>
      </p:sp>
      <p:graphicFrame>
        <p:nvGraphicFramePr>
          <p:cNvPr id="12" name="Diagram 11"/>
          <p:cNvGraphicFramePr/>
          <p:nvPr/>
        </p:nvGraphicFramePr>
        <p:xfrm>
          <a:off x="2465973" y="3707936"/>
          <a:ext cx="1442587" cy="2051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 15"/>
          <p:cNvGraphicFramePr/>
          <p:nvPr/>
        </p:nvGraphicFramePr>
        <p:xfrm>
          <a:off x="5471946" y="3844374"/>
          <a:ext cx="1250830" cy="18661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Diagram 16"/>
          <p:cNvGraphicFramePr/>
          <p:nvPr/>
        </p:nvGraphicFramePr>
        <p:xfrm>
          <a:off x="6807140" y="3736900"/>
          <a:ext cx="1250831" cy="219685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8" name="Diagram 17"/>
          <p:cNvGraphicFramePr/>
          <p:nvPr/>
        </p:nvGraphicFramePr>
        <p:xfrm>
          <a:off x="8134422" y="3582417"/>
          <a:ext cx="1158816" cy="250166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5" name="Table 6">
            <a:extLst>
              <a:ext uri="{FF2B5EF4-FFF2-40B4-BE49-F238E27FC236}">
                <a16:creationId xmlns:a16="http://schemas.microsoft.com/office/drawing/2014/main" id="{CB332D6E-68ED-4013-828F-49E5A4C92BC0}"/>
              </a:ext>
            </a:extLst>
          </p:cNvPr>
          <p:cNvGraphicFramePr>
            <a:graphicFrameLocks noGrp="1"/>
          </p:cNvGraphicFramePr>
          <p:nvPr/>
        </p:nvGraphicFramePr>
        <p:xfrm>
          <a:off x="4847207" y="248576"/>
          <a:ext cx="5903651" cy="6375638"/>
        </p:xfrm>
        <a:graphic>
          <a:graphicData uri="http://schemas.openxmlformats.org/drawingml/2006/table">
            <a:tbl>
              <a:tblPr firstRow="1" bandRow="1">
                <a:tableStyleId>{5C22544A-7EE6-4342-B048-85BDC9FD1C3A}</a:tableStyleId>
              </a:tblPr>
              <a:tblGrid>
                <a:gridCol w="3276838">
                  <a:extLst>
                    <a:ext uri="{9D8B030D-6E8A-4147-A177-3AD203B41FA5}">
                      <a16:colId xmlns:a16="http://schemas.microsoft.com/office/drawing/2014/main" val="3096542329"/>
                    </a:ext>
                  </a:extLst>
                </a:gridCol>
                <a:gridCol w="2626813">
                  <a:extLst>
                    <a:ext uri="{9D8B030D-6E8A-4147-A177-3AD203B41FA5}">
                      <a16:colId xmlns:a16="http://schemas.microsoft.com/office/drawing/2014/main" val="416628869"/>
                    </a:ext>
                  </a:extLst>
                </a:gridCol>
              </a:tblGrid>
              <a:tr h="362136">
                <a:tc>
                  <a:txBody>
                    <a:bodyPr/>
                    <a:lstStyle/>
                    <a:p>
                      <a:r>
                        <a:rPr lang="en-IN" dirty="0"/>
                        <a:t>As Per Rule 46</a:t>
                      </a:r>
                    </a:p>
                  </a:txBody>
                  <a:tcPr/>
                </a:tc>
                <a:tc>
                  <a:txBody>
                    <a:bodyPr/>
                    <a:lstStyle/>
                    <a:p>
                      <a:endParaRPr lang="en-IN" dirty="0"/>
                    </a:p>
                  </a:txBody>
                  <a:tcPr/>
                </a:tc>
                <a:extLst>
                  <a:ext uri="{0D108BD9-81ED-4DB2-BD59-A6C34878D82A}">
                    <a16:rowId xmlns:a16="http://schemas.microsoft.com/office/drawing/2014/main" val="3004290135"/>
                  </a:ext>
                </a:extLst>
              </a:tr>
              <a:tr h="777780">
                <a:tc>
                  <a:txBody>
                    <a:bodyPr/>
                    <a:lstStyle/>
                    <a:p>
                      <a:r>
                        <a:rPr lang="en-US" sz="1800" i="1" dirty="0">
                          <a:latin typeface="Tw Cen MT" panose="020B0602020104020603" pitchFamily="34" charset="0"/>
                        </a:rPr>
                        <a:t>Amount of tax charged in respect of taxable goods or services </a:t>
                      </a:r>
                      <a:endParaRPr lang="en-IN" dirty="0"/>
                    </a:p>
                  </a:txBody>
                  <a:tcPr/>
                </a:tc>
                <a:tc>
                  <a:txBody>
                    <a:bodyPr/>
                    <a:lstStyle/>
                    <a:p>
                      <a:endParaRPr lang="en-IN" dirty="0"/>
                    </a:p>
                  </a:txBody>
                  <a:tcPr/>
                </a:tc>
                <a:extLst>
                  <a:ext uri="{0D108BD9-81ED-4DB2-BD59-A6C34878D82A}">
                    <a16:rowId xmlns:a16="http://schemas.microsoft.com/office/drawing/2014/main" val="2111749208"/>
                  </a:ext>
                </a:extLst>
              </a:tr>
              <a:tr h="1176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latin typeface="Tw Cen MT" panose="020B0602020104020603" pitchFamily="34" charset="0"/>
                        </a:rPr>
                        <a:t>Place of supply along with the name of the State, in the case of a supply in the course of inter-State trade or commerce</a:t>
                      </a:r>
                    </a:p>
                  </a:txBody>
                  <a:tcPr/>
                </a:tc>
                <a:tc>
                  <a:txBody>
                    <a:bodyPr/>
                    <a:lstStyle/>
                    <a:p>
                      <a:endParaRPr lang="en-IN" dirty="0"/>
                    </a:p>
                  </a:txBody>
                  <a:tcPr/>
                </a:tc>
                <a:extLst>
                  <a:ext uri="{0D108BD9-81ED-4DB2-BD59-A6C34878D82A}">
                    <a16:rowId xmlns:a16="http://schemas.microsoft.com/office/drawing/2014/main" val="1832254301"/>
                  </a:ext>
                </a:extLst>
              </a:tr>
              <a:tr h="905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latin typeface="Tw Cen MT" panose="020B0602020104020603" pitchFamily="34" charset="0"/>
                        </a:rPr>
                        <a:t>Address of delivery where the same is different from the place of supply</a:t>
                      </a:r>
                      <a:endParaRPr lang="en-US" sz="1800" dirty="0">
                        <a:latin typeface="Tw Cen MT" panose="020B0602020104020603" pitchFamily="34" charset="0"/>
                      </a:endParaRPr>
                    </a:p>
                  </a:txBody>
                  <a:tcPr/>
                </a:tc>
                <a:tc>
                  <a:txBody>
                    <a:bodyPr/>
                    <a:lstStyle/>
                    <a:p>
                      <a:endParaRPr lang="en-IN" dirty="0"/>
                    </a:p>
                  </a:txBody>
                  <a:tcPr/>
                </a:tc>
                <a:extLst>
                  <a:ext uri="{0D108BD9-81ED-4DB2-BD59-A6C34878D82A}">
                    <a16:rowId xmlns:a16="http://schemas.microsoft.com/office/drawing/2014/main" val="1576709387"/>
                  </a:ext>
                </a:extLst>
              </a:tr>
              <a:tr h="777780">
                <a:tc>
                  <a:txBody>
                    <a:bodyPr/>
                    <a:lstStyle/>
                    <a:p>
                      <a:r>
                        <a:rPr lang="en-US" sz="1800" i="1" dirty="0">
                          <a:latin typeface="Tw Cen MT" panose="020B0602020104020603" pitchFamily="34" charset="0"/>
                        </a:rPr>
                        <a:t>Whether the tax is payable on reverse charge basis</a:t>
                      </a:r>
                      <a:r>
                        <a:rPr lang="en-IN" dirty="0"/>
                        <a:t> Code</a:t>
                      </a:r>
                    </a:p>
                  </a:txBody>
                  <a:tcPr/>
                </a:tc>
                <a:tc>
                  <a:txBody>
                    <a:bodyPr/>
                    <a:lstStyle/>
                    <a:p>
                      <a:endParaRPr lang="en-IN" dirty="0"/>
                    </a:p>
                  </a:txBody>
                  <a:tcPr/>
                </a:tc>
                <a:extLst>
                  <a:ext uri="{0D108BD9-81ED-4DB2-BD59-A6C34878D82A}">
                    <a16:rowId xmlns:a16="http://schemas.microsoft.com/office/drawing/2014/main" val="905269432"/>
                  </a:ext>
                </a:extLst>
              </a:tr>
              <a:tr h="633738">
                <a:tc>
                  <a:txBody>
                    <a:bodyPr/>
                    <a:lstStyle/>
                    <a:p>
                      <a:r>
                        <a:rPr lang="en-US" sz="1800" i="1" dirty="0">
                          <a:latin typeface="Tw Cen MT" panose="020B0602020104020603" pitchFamily="34" charset="0"/>
                        </a:rPr>
                        <a:t>Signature or digital signature of the supplier </a:t>
                      </a:r>
                      <a:endParaRPr lang="en-IN" dirty="0"/>
                    </a:p>
                  </a:txBody>
                  <a:tcPr/>
                </a:tc>
                <a:tc>
                  <a:txBody>
                    <a:bodyPr/>
                    <a:lstStyle/>
                    <a:p>
                      <a:endParaRPr lang="en-IN" dirty="0"/>
                    </a:p>
                  </a:txBody>
                  <a:tcPr/>
                </a:tc>
                <a:extLst>
                  <a:ext uri="{0D108BD9-81ED-4DB2-BD59-A6C34878D82A}">
                    <a16:rowId xmlns:a16="http://schemas.microsoft.com/office/drawing/2014/main" val="1090340824"/>
                  </a:ext>
                </a:extLst>
              </a:tr>
              <a:tr h="1711118">
                <a:tc>
                  <a:txBody>
                    <a:bodyPr/>
                    <a:lstStyle/>
                    <a:p>
                      <a:r>
                        <a:rPr lang="en-US" sz="1800" b="1" i="1" dirty="0">
                          <a:solidFill>
                            <a:srgbClr val="FF0000"/>
                          </a:solidFill>
                          <a:latin typeface="Tw Cen MT" panose="020B0602020104020603" pitchFamily="34" charset="0"/>
                        </a:rPr>
                        <a:t>Quick Response Code having embedded Invoice Reference Number (IRN). (Inserted by CGST (Eleventh Amendment rules’2020 w.e.f. 30-09-2020)</a:t>
                      </a:r>
                      <a:endParaRPr lang="en-IN" sz="1800" dirty="0"/>
                    </a:p>
                  </a:txBody>
                  <a:tcPr/>
                </a:tc>
                <a:tc>
                  <a:txBody>
                    <a:bodyPr/>
                    <a:lstStyle/>
                    <a:p>
                      <a:pPr algn="ctr"/>
                      <a:endParaRPr lang="en-IN" dirty="0"/>
                    </a:p>
                    <a:p>
                      <a:pPr algn="ctr"/>
                      <a:r>
                        <a:rPr lang="en-IN" dirty="0"/>
                        <a:t>Newly Added</a:t>
                      </a:r>
                    </a:p>
                    <a:p>
                      <a:endParaRPr lang="en-IN" dirty="0"/>
                    </a:p>
                  </a:txBody>
                  <a:tcPr/>
                </a:tc>
                <a:extLst>
                  <a:ext uri="{0D108BD9-81ED-4DB2-BD59-A6C34878D82A}">
                    <a16:rowId xmlns:a16="http://schemas.microsoft.com/office/drawing/2014/main" val="3690524044"/>
                  </a:ext>
                </a:extLst>
              </a:tr>
            </a:tbl>
          </a:graphicData>
        </a:graphic>
      </p:graphicFrame>
      <p:pic>
        <p:nvPicPr>
          <p:cNvPr id="7" name="Graphic 6" descr="Checkmark">
            <a:extLst>
              <a:ext uri="{FF2B5EF4-FFF2-40B4-BE49-F238E27FC236}">
                <a16:creationId xmlns:a16="http://schemas.microsoft.com/office/drawing/2014/main" id="{4AF81471-82FD-4448-8C5A-D7E0BCF0D5B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154357" y="765043"/>
            <a:ext cx="531181" cy="531181"/>
          </a:xfrm>
          <a:prstGeom prst="rect">
            <a:avLst/>
          </a:prstGeom>
        </p:spPr>
      </p:pic>
      <p:pic>
        <p:nvPicPr>
          <p:cNvPr id="13" name="Graphic 12" descr="Checkmark">
            <a:extLst>
              <a:ext uri="{FF2B5EF4-FFF2-40B4-BE49-F238E27FC236}">
                <a16:creationId xmlns:a16="http://schemas.microsoft.com/office/drawing/2014/main" id="{4396C313-C34B-4E6D-9D37-BAD0B802138A}"/>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154357" y="1908139"/>
            <a:ext cx="531181" cy="531181"/>
          </a:xfrm>
          <a:prstGeom prst="rect">
            <a:avLst/>
          </a:prstGeom>
        </p:spPr>
      </p:pic>
      <p:pic>
        <p:nvPicPr>
          <p:cNvPr id="14" name="Graphic 13" descr="Close">
            <a:extLst>
              <a:ext uri="{FF2B5EF4-FFF2-40B4-BE49-F238E27FC236}">
                <a16:creationId xmlns:a16="http://schemas.microsoft.com/office/drawing/2014/main" id="{71B20DF1-8EDC-45D4-A328-58E0EC88E9C6}"/>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154356" y="2839380"/>
            <a:ext cx="531182" cy="531182"/>
          </a:xfrm>
          <a:prstGeom prst="rect">
            <a:avLst/>
          </a:prstGeom>
        </p:spPr>
      </p:pic>
      <p:pic>
        <p:nvPicPr>
          <p:cNvPr id="15" name="Graphic 14" descr="Close">
            <a:extLst>
              <a:ext uri="{FF2B5EF4-FFF2-40B4-BE49-F238E27FC236}">
                <a16:creationId xmlns:a16="http://schemas.microsoft.com/office/drawing/2014/main" id="{129DF9E3-223E-4CB8-9A0E-8ACFF9205B80}"/>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154356" y="3707069"/>
            <a:ext cx="531182" cy="531182"/>
          </a:xfrm>
          <a:prstGeom prst="rect">
            <a:avLst/>
          </a:prstGeom>
        </p:spPr>
      </p:pic>
      <p:pic>
        <p:nvPicPr>
          <p:cNvPr id="19" name="Graphic 18" descr="Close">
            <a:extLst>
              <a:ext uri="{FF2B5EF4-FFF2-40B4-BE49-F238E27FC236}">
                <a16:creationId xmlns:a16="http://schemas.microsoft.com/office/drawing/2014/main" id="{17F0EA2E-1291-4CAC-A713-8BE106DA6CBC}"/>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154356" y="4362903"/>
            <a:ext cx="531182" cy="531182"/>
          </a:xfrm>
          <a:prstGeom prst="rect">
            <a:avLst/>
          </a:prstGeom>
        </p:spPr>
      </p:pic>
      <p:sp>
        <p:nvSpPr>
          <p:cNvPr id="4" name="Footer Placeholder 3">
            <a:extLst>
              <a:ext uri="{FF2B5EF4-FFF2-40B4-BE49-F238E27FC236}">
                <a16:creationId xmlns:a16="http://schemas.microsoft.com/office/drawing/2014/main" id="{8972B7D3-BFB4-734B-A659-AE317C17AF48}"/>
              </a:ext>
            </a:extLst>
          </p:cNvPr>
          <p:cNvSpPr>
            <a:spLocks noGrp="1"/>
          </p:cNvSpPr>
          <p:nvPr>
            <p:ph type="ftr" sz="quarter" idx="11"/>
          </p:nvPr>
        </p:nvSpPr>
        <p:spPr/>
        <p:txBody>
          <a:bodyPr/>
          <a:lstStyle/>
          <a:p>
            <a:r>
              <a:rPr lang="en-IN"/>
              <a:t>CA Atul Kumar Gupta</a:t>
            </a:r>
            <a:endParaRPr lang="en-IN" dirty="0"/>
          </a:p>
        </p:txBody>
      </p:sp>
      <p:sp>
        <p:nvSpPr>
          <p:cNvPr id="8" name="Slide Number Placeholder 7">
            <a:extLst>
              <a:ext uri="{FF2B5EF4-FFF2-40B4-BE49-F238E27FC236}">
                <a16:creationId xmlns:a16="http://schemas.microsoft.com/office/drawing/2014/main" id="{88CA5529-38DA-DA46-E61C-657C9DA96B64}"/>
              </a:ext>
            </a:extLst>
          </p:cNvPr>
          <p:cNvSpPr>
            <a:spLocks noGrp="1"/>
          </p:cNvSpPr>
          <p:nvPr>
            <p:ph type="sldNum" sz="quarter" idx="12"/>
          </p:nvPr>
        </p:nvSpPr>
        <p:spPr/>
        <p:txBody>
          <a:bodyPr/>
          <a:lstStyle/>
          <a:p>
            <a:fld id="{AF9452EE-66BF-48D9-883A-F3C3378CE4F7}" type="slidenum">
              <a:rPr lang="en-IN" smtClean="0"/>
              <a:t>11</a:t>
            </a:fld>
            <a:endParaRPr lang="en-IN"/>
          </a:p>
        </p:txBody>
      </p:sp>
    </p:spTree>
    <p:extLst>
      <p:ext uri="{BB962C8B-B14F-4D97-AF65-F5344CB8AC3E}">
        <p14:creationId xmlns:p14="http://schemas.microsoft.com/office/powerpoint/2010/main" val="3331944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0"/>
            <a:ext cx="62484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tIns="548640" rtlCol="0" anchor="t"/>
          <a:lstStyle/>
          <a:p>
            <a:endParaRPr lang="en-US" sz="2400" b="1" dirty="0">
              <a:solidFill>
                <a:schemeClr val="tx1"/>
              </a:solidFill>
              <a:latin typeface="Bell MT" panose="02020503060305020303" pitchFamily="18" charset="0"/>
            </a:endParaRPr>
          </a:p>
          <a:p>
            <a:endParaRPr lang="en-US" sz="2400" b="1" dirty="0">
              <a:solidFill>
                <a:schemeClr val="tx1"/>
              </a:solidFill>
              <a:latin typeface="Bell MT" panose="02020503060305020303" pitchFamily="18" charset="0"/>
            </a:endParaRPr>
          </a:p>
          <a:p>
            <a:endParaRPr lang="en-US" sz="2400" b="1" dirty="0">
              <a:solidFill>
                <a:schemeClr val="tx1"/>
              </a:solidFill>
              <a:latin typeface="Bell MT" panose="02020503060305020303" pitchFamily="18" charset="0"/>
            </a:endParaRPr>
          </a:p>
          <a:p>
            <a:endParaRPr lang="en-US" sz="2400" b="1" dirty="0">
              <a:solidFill>
                <a:schemeClr val="tx1"/>
              </a:solidFill>
              <a:latin typeface="Bell MT" panose="02020503060305020303" pitchFamily="18" charset="0"/>
            </a:endParaRPr>
          </a:p>
          <a:p>
            <a:endParaRPr lang="en-US" sz="2400" b="1" dirty="0">
              <a:solidFill>
                <a:schemeClr val="tx1"/>
              </a:solidFill>
              <a:latin typeface="Bell MT" panose="02020503060305020303" pitchFamily="18" charset="0"/>
            </a:endParaRPr>
          </a:p>
          <a:p>
            <a:pPr marL="285750" indent="-285750">
              <a:buFont typeface="Arial" panose="020B0604020202020204" pitchFamily="34" charset="0"/>
              <a:buChar char="•"/>
            </a:pPr>
            <a:endParaRPr lang="en-US" sz="2400" b="1" dirty="0">
              <a:solidFill>
                <a:schemeClr val="tx1"/>
              </a:solidFill>
              <a:latin typeface="Bell MT" panose="02020503060305020303" pitchFamily="18" charset="0"/>
            </a:endParaRPr>
          </a:p>
          <a:p>
            <a:endParaRPr lang="en-US" b="1" dirty="0">
              <a:solidFill>
                <a:schemeClr val="tx1"/>
              </a:solidFill>
            </a:endParaRPr>
          </a:p>
          <a:p>
            <a:pPr algn="ctr"/>
            <a:endParaRPr lang="en-US" b="1" u="sng" dirty="0">
              <a:solidFill>
                <a:schemeClr val="tx1"/>
              </a:solidFill>
            </a:endParaRPr>
          </a:p>
          <a:p>
            <a:pPr marL="285750" indent="-285750" algn="ctr">
              <a:buFont typeface="Arial" panose="020B0604020202020204" pitchFamily="34" charset="0"/>
              <a:buChar char="•"/>
            </a:pPr>
            <a:endParaRPr lang="en-US" b="1" u="sng" dirty="0">
              <a:solidFill>
                <a:schemeClr val="tx1"/>
              </a:solidFill>
            </a:endParaRPr>
          </a:p>
          <a:p>
            <a:r>
              <a:rPr lang="en-US" sz="2400" dirty="0">
                <a:solidFill>
                  <a:schemeClr val="tx1"/>
                </a:solidFill>
              </a:rPr>
              <a:t> </a:t>
            </a:r>
          </a:p>
          <a:p>
            <a:pPr marL="285750" indent="-285750">
              <a:buFont typeface="Arial" panose="020B0604020202020204" pitchFamily="34" charset="0"/>
              <a:buChar char="•"/>
            </a:pPr>
            <a:endParaRPr lang="en-US" sz="2400" dirty="0">
              <a:solidFill>
                <a:schemeClr val="tx1"/>
              </a:solidFill>
            </a:endParaRPr>
          </a:p>
          <a:p>
            <a:pPr marL="285750" indent="-285750">
              <a:buFont typeface="Arial" panose="020B0604020202020204" pitchFamily="34" charset="0"/>
              <a:buChar char="•"/>
            </a:pPr>
            <a:endParaRPr lang="en-US" sz="2400" dirty="0">
              <a:solidFill>
                <a:schemeClr val="tx1"/>
              </a:solidFill>
            </a:endParaRPr>
          </a:p>
          <a:p>
            <a:pPr marL="285750" indent="-285750">
              <a:buFont typeface="Arial" panose="020B0604020202020204" pitchFamily="34" charset="0"/>
              <a:buChar char="•"/>
            </a:pPr>
            <a:endParaRPr lang="en-US" sz="2400" dirty="0">
              <a:solidFill>
                <a:schemeClr val="tx1"/>
              </a:solidFill>
            </a:endParaRPr>
          </a:p>
          <a:p>
            <a:pPr marL="285750" indent="-285750">
              <a:buFont typeface="Arial" panose="020B0604020202020204" pitchFamily="34" charset="0"/>
              <a:buChar char="•"/>
            </a:pPr>
            <a:endParaRPr lang="en-US" sz="2400" dirty="0">
              <a:solidFill>
                <a:schemeClr val="tx1"/>
              </a:solidFill>
            </a:endParaRPr>
          </a:p>
          <a:p>
            <a:endParaRPr lang="en-US" sz="2400" dirty="0">
              <a:solidFill>
                <a:schemeClr val="tx1"/>
              </a:solidFill>
            </a:endParaRPr>
          </a:p>
        </p:txBody>
      </p:sp>
      <p:sp>
        <p:nvSpPr>
          <p:cNvPr id="3" name="TextBox 2"/>
          <p:cNvSpPr txBox="1"/>
          <p:nvPr/>
        </p:nvSpPr>
        <p:spPr>
          <a:xfrm>
            <a:off x="2529368" y="268077"/>
            <a:ext cx="7763830" cy="646331"/>
          </a:xfrm>
          <a:prstGeom prst="rect">
            <a:avLst/>
          </a:prstGeom>
          <a:noFill/>
        </p:spPr>
        <p:txBody>
          <a:bodyPr wrap="square" rtlCol="0">
            <a:spAutoFit/>
          </a:bodyPr>
          <a:lstStyle/>
          <a:p>
            <a:r>
              <a:rPr lang="en-US" sz="3600" b="1" dirty="0">
                <a:latin typeface="Century Gothic" panose="020B0502020202020204" pitchFamily="34" charset="0"/>
              </a:rPr>
              <a:t>Eligibility of Input Tax Credit</a:t>
            </a:r>
          </a:p>
        </p:txBody>
      </p:sp>
      <p:sp>
        <p:nvSpPr>
          <p:cNvPr id="4" name="TextBox 3">
            <a:extLst>
              <a:ext uri="{FF2B5EF4-FFF2-40B4-BE49-F238E27FC236}">
                <a16:creationId xmlns:a16="http://schemas.microsoft.com/office/drawing/2014/main" id="{6DE7FD0E-7E0C-4C13-995E-1639251D0B55}"/>
              </a:ext>
            </a:extLst>
          </p:cNvPr>
          <p:cNvSpPr txBox="1"/>
          <p:nvPr/>
        </p:nvSpPr>
        <p:spPr>
          <a:xfrm>
            <a:off x="1455576" y="943545"/>
            <a:ext cx="8565636" cy="400110"/>
          </a:xfrm>
          <a:prstGeom prst="rect">
            <a:avLst/>
          </a:prstGeom>
          <a:noFill/>
        </p:spPr>
        <p:txBody>
          <a:bodyPr wrap="square" rtlCol="0">
            <a:spAutoFit/>
          </a:bodyPr>
          <a:lstStyle/>
          <a:p>
            <a:pPr algn="just"/>
            <a:r>
              <a:rPr lang="en-US" sz="2000" b="1" i="1" dirty="0">
                <a:latin typeface="Tw Cen MT" panose="020B0602020104020603" pitchFamily="34" charset="0"/>
              </a:rPr>
              <a:t>3. Goods or services have been received by registered person (Section 16(2)(b))</a:t>
            </a:r>
          </a:p>
        </p:txBody>
      </p:sp>
      <p:sp>
        <p:nvSpPr>
          <p:cNvPr id="5" name="Oval 4">
            <a:extLst>
              <a:ext uri="{FF2B5EF4-FFF2-40B4-BE49-F238E27FC236}">
                <a16:creationId xmlns:a16="http://schemas.microsoft.com/office/drawing/2014/main" id="{9021CBF8-38ED-4C4B-A1C3-4857D95A9227}"/>
              </a:ext>
            </a:extLst>
          </p:cNvPr>
          <p:cNvSpPr/>
          <p:nvPr/>
        </p:nvSpPr>
        <p:spPr>
          <a:xfrm>
            <a:off x="3571404" y="1601256"/>
            <a:ext cx="4267200" cy="96476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IN" dirty="0">
                <a:solidFill>
                  <a:schemeClr val="tx1"/>
                </a:solidFill>
              </a:rPr>
              <a:t>Exception to the provision</a:t>
            </a:r>
          </a:p>
        </p:txBody>
      </p:sp>
      <p:sp>
        <p:nvSpPr>
          <p:cNvPr id="17" name="Pentagon 16"/>
          <p:cNvSpPr/>
          <p:nvPr/>
        </p:nvSpPr>
        <p:spPr>
          <a:xfrm>
            <a:off x="3248757" y="2829464"/>
            <a:ext cx="5486400" cy="758215"/>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IN" dirty="0">
                <a:solidFill>
                  <a:schemeClr val="tx1"/>
                </a:solidFill>
              </a:rPr>
              <a:t>(</a:t>
            </a:r>
            <a:r>
              <a:rPr lang="en-IN" dirty="0" err="1">
                <a:solidFill>
                  <a:schemeClr val="tx1"/>
                </a:solidFill>
              </a:rPr>
              <a:t>i</a:t>
            </a:r>
            <a:r>
              <a:rPr lang="en-IN" dirty="0">
                <a:solidFill>
                  <a:schemeClr val="tx1"/>
                </a:solidFill>
              </a:rPr>
              <a:t>) Goods have been delivered  under Bill to Ship to Model</a:t>
            </a:r>
          </a:p>
          <a:p>
            <a:pPr algn="ctr"/>
            <a:endParaRPr lang="en-IN" dirty="0">
              <a:solidFill>
                <a:schemeClr val="tx1"/>
              </a:solidFill>
            </a:endParaRPr>
          </a:p>
        </p:txBody>
      </p:sp>
      <p:sp>
        <p:nvSpPr>
          <p:cNvPr id="6" name="TextBox 5">
            <a:extLst>
              <a:ext uri="{FF2B5EF4-FFF2-40B4-BE49-F238E27FC236}">
                <a16:creationId xmlns:a16="http://schemas.microsoft.com/office/drawing/2014/main" id="{18B7D0DB-BB05-4DC0-AEDE-8A9C73FBB5A1}"/>
              </a:ext>
            </a:extLst>
          </p:cNvPr>
          <p:cNvSpPr txBox="1"/>
          <p:nvPr/>
        </p:nvSpPr>
        <p:spPr>
          <a:xfrm>
            <a:off x="1416079" y="4083976"/>
            <a:ext cx="1199626" cy="369332"/>
          </a:xfrm>
          <a:prstGeom prst="rect">
            <a:avLst/>
          </a:prstGeom>
          <a:noFill/>
        </p:spPr>
        <p:txBody>
          <a:bodyPr wrap="square" rtlCol="0">
            <a:spAutoFit/>
          </a:bodyPr>
          <a:lstStyle/>
          <a:p>
            <a:r>
              <a:rPr lang="en-IN" u="sng" dirty="0"/>
              <a:t>EXAMPLE:</a:t>
            </a:r>
          </a:p>
        </p:txBody>
      </p:sp>
      <p:sp>
        <p:nvSpPr>
          <p:cNvPr id="7" name="Rectangle 6">
            <a:extLst>
              <a:ext uri="{FF2B5EF4-FFF2-40B4-BE49-F238E27FC236}">
                <a16:creationId xmlns:a16="http://schemas.microsoft.com/office/drawing/2014/main" id="{9C4C9EF2-0B68-48E7-868E-5201194AAD55}"/>
              </a:ext>
            </a:extLst>
          </p:cNvPr>
          <p:cNvSpPr/>
          <p:nvPr/>
        </p:nvSpPr>
        <p:spPr>
          <a:xfrm>
            <a:off x="4739780" y="4202884"/>
            <a:ext cx="2021747" cy="427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MR. A</a:t>
            </a:r>
          </a:p>
        </p:txBody>
      </p:sp>
      <p:sp>
        <p:nvSpPr>
          <p:cNvPr id="9" name="Rectangle 8">
            <a:extLst>
              <a:ext uri="{FF2B5EF4-FFF2-40B4-BE49-F238E27FC236}">
                <a16:creationId xmlns:a16="http://schemas.microsoft.com/office/drawing/2014/main" id="{4982A40A-CD6F-4940-A6B4-889AE1BE3142}"/>
              </a:ext>
            </a:extLst>
          </p:cNvPr>
          <p:cNvSpPr/>
          <p:nvPr/>
        </p:nvSpPr>
        <p:spPr>
          <a:xfrm>
            <a:off x="3330429" y="5545123"/>
            <a:ext cx="184557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MR. B</a:t>
            </a:r>
          </a:p>
        </p:txBody>
      </p:sp>
      <p:sp>
        <p:nvSpPr>
          <p:cNvPr id="10" name="Rectangle 9">
            <a:extLst>
              <a:ext uri="{FF2B5EF4-FFF2-40B4-BE49-F238E27FC236}">
                <a16:creationId xmlns:a16="http://schemas.microsoft.com/office/drawing/2014/main" id="{4747274A-D528-4D7F-A11E-40AE6B407716}"/>
              </a:ext>
            </a:extLst>
          </p:cNvPr>
          <p:cNvSpPr/>
          <p:nvPr/>
        </p:nvSpPr>
        <p:spPr>
          <a:xfrm>
            <a:off x="6585358" y="5545123"/>
            <a:ext cx="177007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MR. C</a:t>
            </a:r>
          </a:p>
        </p:txBody>
      </p:sp>
      <p:cxnSp>
        <p:nvCxnSpPr>
          <p:cNvPr id="12" name="Straight Arrow Connector 11">
            <a:extLst>
              <a:ext uri="{FF2B5EF4-FFF2-40B4-BE49-F238E27FC236}">
                <a16:creationId xmlns:a16="http://schemas.microsoft.com/office/drawing/2014/main" id="{60AF2BB9-4EAF-46A4-915D-974885DB53F4}"/>
              </a:ext>
            </a:extLst>
          </p:cNvPr>
          <p:cNvCxnSpPr/>
          <p:nvPr/>
        </p:nvCxnSpPr>
        <p:spPr>
          <a:xfrm>
            <a:off x="6585358" y="4689446"/>
            <a:ext cx="721453" cy="7801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979DC4F-31F7-4722-BED7-5748B240A515}"/>
              </a:ext>
            </a:extLst>
          </p:cNvPr>
          <p:cNvCxnSpPr/>
          <p:nvPr/>
        </p:nvCxnSpPr>
        <p:spPr>
          <a:xfrm flipH="1">
            <a:off x="4238625" y="4689446"/>
            <a:ext cx="742950" cy="780176"/>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C14B900-FED4-4305-A2FF-651F54101F45}"/>
              </a:ext>
            </a:extLst>
          </p:cNvPr>
          <p:cNvCxnSpPr>
            <a:cxnSpLocks/>
          </p:cNvCxnSpPr>
          <p:nvPr/>
        </p:nvCxnSpPr>
        <p:spPr>
          <a:xfrm>
            <a:off x="5286375" y="5730792"/>
            <a:ext cx="1267782"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7461DCC-F5AC-435C-AB65-D6F51E476BC8}"/>
              </a:ext>
            </a:extLst>
          </p:cNvPr>
          <p:cNvSpPr/>
          <p:nvPr/>
        </p:nvSpPr>
        <p:spPr>
          <a:xfrm>
            <a:off x="3330429" y="4689446"/>
            <a:ext cx="1089171" cy="4445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Bill to</a:t>
            </a:r>
          </a:p>
        </p:txBody>
      </p:sp>
      <p:sp>
        <p:nvSpPr>
          <p:cNvPr id="26" name="Oval 25">
            <a:extLst>
              <a:ext uri="{FF2B5EF4-FFF2-40B4-BE49-F238E27FC236}">
                <a16:creationId xmlns:a16="http://schemas.microsoft.com/office/drawing/2014/main" id="{4EA372A5-4E54-4D96-A8C5-ECD26CDE88FD}"/>
              </a:ext>
            </a:extLst>
          </p:cNvPr>
          <p:cNvSpPr/>
          <p:nvPr/>
        </p:nvSpPr>
        <p:spPr>
          <a:xfrm>
            <a:off x="7134225" y="4689446"/>
            <a:ext cx="1221210" cy="4445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Ship to</a:t>
            </a:r>
          </a:p>
        </p:txBody>
      </p:sp>
      <p:sp>
        <p:nvSpPr>
          <p:cNvPr id="27" name="Oval 26">
            <a:extLst>
              <a:ext uri="{FF2B5EF4-FFF2-40B4-BE49-F238E27FC236}">
                <a16:creationId xmlns:a16="http://schemas.microsoft.com/office/drawing/2014/main" id="{BC2B21A3-0604-4E09-A3EE-9776B7956A08}"/>
              </a:ext>
            </a:extLst>
          </p:cNvPr>
          <p:cNvSpPr/>
          <p:nvPr/>
        </p:nvSpPr>
        <p:spPr>
          <a:xfrm>
            <a:off x="5400674" y="5947514"/>
            <a:ext cx="867733" cy="438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Sale</a:t>
            </a:r>
          </a:p>
        </p:txBody>
      </p:sp>
      <p:sp>
        <p:nvSpPr>
          <p:cNvPr id="8" name="Footer Placeholder 7">
            <a:extLst>
              <a:ext uri="{FF2B5EF4-FFF2-40B4-BE49-F238E27FC236}">
                <a16:creationId xmlns:a16="http://schemas.microsoft.com/office/drawing/2014/main" id="{B0920365-5512-4142-A0C4-1EA75D07FB08}"/>
              </a:ext>
            </a:extLst>
          </p:cNvPr>
          <p:cNvSpPr>
            <a:spLocks noGrp="1"/>
          </p:cNvSpPr>
          <p:nvPr>
            <p:ph type="ftr" sz="quarter" idx="11"/>
          </p:nvPr>
        </p:nvSpPr>
        <p:spPr/>
        <p:txBody>
          <a:bodyPr/>
          <a:lstStyle/>
          <a:p>
            <a:r>
              <a:rPr lang="en-IN"/>
              <a:t>CA Atul Kumar Gupta</a:t>
            </a:r>
          </a:p>
        </p:txBody>
      </p:sp>
      <p:sp>
        <p:nvSpPr>
          <p:cNvPr id="11" name="Slide Number Placeholder 10">
            <a:extLst>
              <a:ext uri="{FF2B5EF4-FFF2-40B4-BE49-F238E27FC236}">
                <a16:creationId xmlns:a16="http://schemas.microsoft.com/office/drawing/2014/main" id="{C0DF299E-8C70-596E-5886-E255BBFB01B5}"/>
              </a:ext>
            </a:extLst>
          </p:cNvPr>
          <p:cNvSpPr>
            <a:spLocks noGrp="1"/>
          </p:cNvSpPr>
          <p:nvPr>
            <p:ph type="sldNum" sz="quarter" idx="12"/>
          </p:nvPr>
        </p:nvSpPr>
        <p:spPr/>
        <p:txBody>
          <a:bodyPr/>
          <a:lstStyle/>
          <a:p>
            <a:fld id="{AF9452EE-66BF-48D9-883A-F3C3378CE4F7}" type="slidenum">
              <a:rPr lang="en-IN" smtClean="0"/>
              <a:t>12</a:t>
            </a:fld>
            <a:endParaRPr lang="en-IN"/>
          </a:p>
        </p:txBody>
      </p:sp>
    </p:spTree>
    <p:extLst>
      <p:ext uri="{BB962C8B-B14F-4D97-AF65-F5344CB8AC3E}">
        <p14:creationId xmlns:p14="http://schemas.microsoft.com/office/powerpoint/2010/main" val="36031334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0"/>
            <a:ext cx="59436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tIns="548640" rtlCol="0" anchor="t"/>
          <a:lstStyle/>
          <a:p>
            <a:endParaRPr lang="en-US" sz="2400" b="1" dirty="0">
              <a:latin typeface="Bell MT" panose="02020503060305020303" pitchFamily="18" charset="0"/>
            </a:endParaRPr>
          </a:p>
          <a:p>
            <a:endParaRPr lang="en-US" sz="2400" b="1" dirty="0">
              <a:latin typeface="Bell MT" panose="02020503060305020303" pitchFamily="18" charset="0"/>
            </a:endParaRPr>
          </a:p>
          <a:p>
            <a:endParaRPr lang="en-US" sz="2400" b="1" dirty="0">
              <a:latin typeface="Bell MT" panose="02020503060305020303" pitchFamily="18" charset="0"/>
            </a:endParaRPr>
          </a:p>
          <a:p>
            <a:endParaRPr lang="en-US" sz="2400" b="1" dirty="0">
              <a:latin typeface="Bell MT" panose="02020503060305020303" pitchFamily="18" charset="0"/>
            </a:endParaRPr>
          </a:p>
          <a:p>
            <a:endParaRPr lang="en-US" sz="2400" b="1" dirty="0">
              <a:latin typeface="Bell MT" panose="02020503060305020303" pitchFamily="18" charset="0"/>
            </a:endParaRPr>
          </a:p>
          <a:p>
            <a:pPr marL="285750" indent="-285750">
              <a:buFont typeface="Arial" panose="020B0604020202020204" pitchFamily="34" charset="0"/>
              <a:buChar char="•"/>
            </a:pPr>
            <a:endParaRPr lang="en-US" sz="2400" b="1" dirty="0">
              <a:latin typeface="Bell MT" panose="02020503060305020303" pitchFamily="18" charset="0"/>
            </a:endParaRPr>
          </a:p>
          <a:p>
            <a:endParaRPr lang="en-US" b="1" dirty="0"/>
          </a:p>
          <a:p>
            <a:pPr algn="ctr"/>
            <a:endParaRPr lang="en-US" b="1" u="sng" dirty="0"/>
          </a:p>
          <a:p>
            <a:endParaRPr lang="en-US" sz="2400" dirty="0"/>
          </a:p>
          <a:p>
            <a:pPr marL="285750" indent="-285750">
              <a:buFont typeface="Arial" panose="020B0604020202020204" pitchFamily="34" charset="0"/>
              <a:buChar char="•"/>
            </a:pPr>
            <a:endParaRPr lang="en-US" sz="2400" dirty="0"/>
          </a:p>
          <a:p>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endParaRPr lang="en-US" sz="2400" dirty="0"/>
          </a:p>
        </p:txBody>
      </p:sp>
      <p:sp>
        <p:nvSpPr>
          <p:cNvPr id="3" name="TextBox 2"/>
          <p:cNvSpPr txBox="1"/>
          <p:nvPr/>
        </p:nvSpPr>
        <p:spPr>
          <a:xfrm>
            <a:off x="2685859" y="839683"/>
            <a:ext cx="7234238" cy="646331"/>
          </a:xfrm>
          <a:prstGeom prst="rect">
            <a:avLst/>
          </a:prstGeom>
          <a:noFill/>
        </p:spPr>
        <p:txBody>
          <a:bodyPr wrap="square" rtlCol="0">
            <a:spAutoFit/>
          </a:bodyPr>
          <a:lstStyle/>
          <a:p>
            <a:r>
              <a:rPr lang="en-US" sz="3600" b="1" dirty="0">
                <a:latin typeface="Century Gothic" panose="020B0502020202020204" pitchFamily="34" charset="0"/>
              </a:rPr>
              <a:t>Eligibility of Input Tax Credit</a:t>
            </a:r>
          </a:p>
        </p:txBody>
      </p:sp>
      <p:sp>
        <p:nvSpPr>
          <p:cNvPr id="5" name="Pentagon 4"/>
          <p:cNvSpPr/>
          <p:nvPr/>
        </p:nvSpPr>
        <p:spPr>
          <a:xfrm>
            <a:off x="3132828" y="2717318"/>
            <a:ext cx="5486400" cy="1421658"/>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IN" dirty="0">
                <a:solidFill>
                  <a:schemeClr val="tx1"/>
                </a:solidFill>
              </a:rPr>
              <a:t>(ii) </a:t>
            </a:r>
            <a:r>
              <a:rPr lang="en-IN" b="1" dirty="0">
                <a:solidFill>
                  <a:schemeClr val="tx1"/>
                </a:solidFill>
              </a:rPr>
              <a:t>Services have been supplied to third person on the direction of registered person*</a:t>
            </a:r>
          </a:p>
        </p:txBody>
      </p:sp>
      <p:sp>
        <p:nvSpPr>
          <p:cNvPr id="6" name="TextBox 5">
            <a:extLst>
              <a:ext uri="{FF2B5EF4-FFF2-40B4-BE49-F238E27FC236}">
                <a16:creationId xmlns:a16="http://schemas.microsoft.com/office/drawing/2014/main" id="{09072C02-B0A4-4555-B6D1-DBC156EE0BD1}"/>
              </a:ext>
            </a:extLst>
          </p:cNvPr>
          <p:cNvSpPr txBox="1"/>
          <p:nvPr/>
        </p:nvSpPr>
        <p:spPr>
          <a:xfrm>
            <a:off x="3505200" y="5955253"/>
            <a:ext cx="6858000" cy="369332"/>
          </a:xfrm>
          <a:prstGeom prst="rect">
            <a:avLst/>
          </a:prstGeom>
          <a:noFill/>
        </p:spPr>
        <p:txBody>
          <a:bodyPr wrap="square" rtlCol="0">
            <a:spAutoFit/>
          </a:bodyPr>
          <a:lstStyle/>
          <a:p>
            <a:r>
              <a:rPr lang="en-IN" dirty="0"/>
              <a:t>*Substituted vide CGST Amendment Act’2018 w.e.f. 01-02-2019.</a:t>
            </a:r>
          </a:p>
        </p:txBody>
      </p:sp>
      <p:sp>
        <p:nvSpPr>
          <p:cNvPr id="4" name="Footer Placeholder 3">
            <a:extLst>
              <a:ext uri="{FF2B5EF4-FFF2-40B4-BE49-F238E27FC236}">
                <a16:creationId xmlns:a16="http://schemas.microsoft.com/office/drawing/2014/main" id="{A74E92F5-7A66-4340-B457-4B047D860BE8}"/>
              </a:ext>
            </a:extLst>
          </p:cNvPr>
          <p:cNvSpPr>
            <a:spLocks noGrp="1"/>
          </p:cNvSpPr>
          <p:nvPr>
            <p:ph type="ftr" sz="quarter" idx="11"/>
          </p:nvPr>
        </p:nvSpPr>
        <p:spPr/>
        <p:txBody>
          <a:bodyPr/>
          <a:lstStyle/>
          <a:p>
            <a:r>
              <a:rPr lang="en-IN"/>
              <a:t>CA Atul Kumar Gupta</a:t>
            </a:r>
          </a:p>
        </p:txBody>
      </p:sp>
      <p:sp>
        <p:nvSpPr>
          <p:cNvPr id="7" name="Slide Number Placeholder 6">
            <a:extLst>
              <a:ext uri="{FF2B5EF4-FFF2-40B4-BE49-F238E27FC236}">
                <a16:creationId xmlns:a16="http://schemas.microsoft.com/office/drawing/2014/main" id="{12C4CE37-8258-0136-ADD0-D0C275BE19C2}"/>
              </a:ext>
            </a:extLst>
          </p:cNvPr>
          <p:cNvSpPr>
            <a:spLocks noGrp="1"/>
          </p:cNvSpPr>
          <p:nvPr>
            <p:ph type="sldNum" sz="quarter" idx="12"/>
          </p:nvPr>
        </p:nvSpPr>
        <p:spPr/>
        <p:txBody>
          <a:bodyPr/>
          <a:lstStyle/>
          <a:p>
            <a:fld id="{AF9452EE-66BF-48D9-883A-F3C3378CE4F7}" type="slidenum">
              <a:rPr lang="en-IN" smtClean="0"/>
              <a:t>13</a:t>
            </a:fld>
            <a:endParaRPr lang="en-IN"/>
          </a:p>
        </p:txBody>
      </p:sp>
    </p:spTree>
    <p:extLst>
      <p:ext uri="{BB962C8B-B14F-4D97-AF65-F5344CB8AC3E}">
        <p14:creationId xmlns:p14="http://schemas.microsoft.com/office/powerpoint/2010/main" val="19171557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5510" y="1613138"/>
            <a:ext cx="8865079" cy="6704701"/>
          </a:xfrm>
          <a:prstGeom prst="rect">
            <a:avLst/>
          </a:prstGeom>
          <a:noFill/>
          <a:ln>
            <a:noFill/>
          </a:ln>
        </p:spPr>
        <p:style>
          <a:lnRef idx="0">
            <a:scrgbClr r="0" g="0" b="0"/>
          </a:lnRef>
          <a:fillRef idx="0">
            <a:scrgbClr r="0" g="0" b="0"/>
          </a:fillRef>
          <a:effectRef idx="0">
            <a:scrgbClr r="0" g="0" b="0"/>
          </a:effectRef>
          <a:fontRef idx="minor">
            <a:schemeClr val="dk1"/>
          </a:fontRef>
        </p:style>
        <p:txBody>
          <a:bodyPr tIns="548640" rtlCol="0" anchor="t"/>
          <a:lstStyle/>
          <a:p>
            <a:pPr marL="285750" indent="-285750">
              <a:buFont typeface="Arial" panose="020B0604020202020204" pitchFamily="34" charset="0"/>
              <a:buChar char="•"/>
            </a:pPr>
            <a:endParaRPr lang="en-US" i="1" dirty="0">
              <a:latin typeface="Tw Cen MT" panose="020B0602020104020603" pitchFamily="34" charset="0"/>
            </a:endParaRPr>
          </a:p>
          <a:p>
            <a:endParaRPr lang="en-US" i="1" dirty="0">
              <a:latin typeface="Tw Cen MT" panose="020B0602020104020603" pitchFamily="34" charset="0"/>
            </a:endParaRPr>
          </a:p>
          <a:p>
            <a:endParaRPr lang="en-US" i="1" dirty="0">
              <a:latin typeface="Tw Cen MT" panose="020B0602020104020603" pitchFamily="34" charset="0"/>
            </a:endParaRPr>
          </a:p>
          <a:p>
            <a:r>
              <a:rPr lang="en-US" i="1" dirty="0">
                <a:solidFill>
                  <a:schemeClr val="tx1"/>
                </a:solidFill>
                <a:latin typeface="Tw Cen MT" panose="020B0602020104020603" pitchFamily="34" charset="0"/>
              </a:rPr>
              <a:t>4. Tax charged on goods and services have been actually paid to the government (16(2)(c)).</a:t>
            </a:r>
          </a:p>
          <a:p>
            <a:pPr marL="285750" indent="-285750">
              <a:buFont typeface="Arial" panose="020B0604020202020204" pitchFamily="34" charset="0"/>
              <a:buChar char="•"/>
            </a:pPr>
            <a:endParaRPr lang="en-US" i="1" dirty="0">
              <a:solidFill>
                <a:schemeClr val="tx1"/>
              </a:solidFill>
              <a:latin typeface="Tw Cen MT" panose="020B0602020104020603" pitchFamily="34" charset="0"/>
            </a:endParaRPr>
          </a:p>
          <a:p>
            <a:r>
              <a:rPr lang="en-US" i="1" dirty="0">
                <a:solidFill>
                  <a:schemeClr val="tx1"/>
                </a:solidFill>
                <a:latin typeface="Tw Cen MT" panose="020B0602020104020603" pitchFamily="34" charset="0"/>
              </a:rPr>
              <a:t>5. Return prescribed u/s 39 has been furnished i.e. GSTR-3B (16(2)(d)).</a:t>
            </a:r>
          </a:p>
          <a:p>
            <a:pPr marL="285750" indent="-285750">
              <a:buFont typeface="Arial" panose="020B0604020202020204" pitchFamily="34" charset="0"/>
              <a:buChar char="•"/>
            </a:pPr>
            <a:endParaRPr lang="en-US" i="1" dirty="0">
              <a:latin typeface="Tw Cen MT" panose="020B0602020104020603" pitchFamily="34" charset="0"/>
            </a:endParaRPr>
          </a:p>
          <a:p>
            <a:endParaRPr lang="en-US" i="1" dirty="0">
              <a:latin typeface="Tw Cen MT" panose="020B0602020104020603" pitchFamily="34" charset="0"/>
            </a:endParaRPr>
          </a:p>
          <a:p>
            <a:pPr marL="285750" indent="-285750">
              <a:buFont typeface="Arial" panose="020B0604020202020204" pitchFamily="34" charset="0"/>
              <a:buChar char="•"/>
            </a:pPr>
            <a:endParaRPr lang="en-US" i="1" dirty="0">
              <a:latin typeface="Tw Cen MT" panose="020B0602020104020603" pitchFamily="34" charset="0"/>
            </a:endParaRPr>
          </a:p>
          <a:p>
            <a:pPr marL="285750" indent="-285750">
              <a:buFont typeface="Arial" panose="020B0604020202020204" pitchFamily="34" charset="0"/>
              <a:buChar char="•"/>
            </a:pPr>
            <a:endParaRPr lang="en-US" i="1" dirty="0">
              <a:latin typeface="Tw Cen MT" panose="020B0602020104020603" pitchFamily="34" charset="0"/>
            </a:endParaRPr>
          </a:p>
          <a:p>
            <a:pPr algn="ctr"/>
            <a:endParaRPr lang="en-US" i="1" u="sng" dirty="0">
              <a:latin typeface="Tw Cen MT" panose="020B0602020104020603" pitchFamily="34" charset="0"/>
            </a:endParaRPr>
          </a:p>
          <a:p>
            <a:pPr marL="285750" indent="-285750" algn="ctr">
              <a:buFont typeface="Arial" panose="020B0604020202020204" pitchFamily="34" charset="0"/>
              <a:buChar char="•"/>
            </a:pPr>
            <a:endParaRPr lang="en-US" i="1" u="sng" dirty="0">
              <a:latin typeface="Tw Cen MT" panose="020B0602020104020603" pitchFamily="34" charset="0"/>
            </a:endParaRPr>
          </a:p>
          <a:p>
            <a:endParaRPr lang="en-US" i="1" dirty="0">
              <a:latin typeface="Tw Cen MT" panose="020B0602020104020603" pitchFamily="34" charset="0"/>
            </a:endParaRPr>
          </a:p>
          <a:p>
            <a:pPr marL="285750" indent="-285750">
              <a:buFont typeface="Arial" panose="020B0604020202020204" pitchFamily="34" charset="0"/>
              <a:buChar char="•"/>
            </a:pPr>
            <a:endParaRPr lang="en-US" i="1" dirty="0">
              <a:latin typeface="Tw Cen MT" panose="020B0602020104020603" pitchFamily="34" charset="0"/>
            </a:endParaRPr>
          </a:p>
          <a:p>
            <a:pPr marL="285750" indent="-285750">
              <a:buFont typeface="Arial" panose="020B0604020202020204" pitchFamily="34" charset="0"/>
              <a:buChar char="•"/>
            </a:pPr>
            <a:endParaRPr lang="en-US" i="1" dirty="0">
              <a:latin typeface="Tw Cen MT" panose="020B0602020104020603" pitchFamily="34" charset="0"/>
            </a:endParaRPr>
          </a:p>
          <a:p>
            <a:pPr marL="285750" indent="-285750">
              <a:buFont typeface="Arial" panose="020B0604020202020204" pitchFamily="34" charset="0"/>
              <a:buChar char="•"/>
            </a:pPr>
            <a:endParaRPr lang="en-US" i="1" dirty="0">
              <a:latin typeface="Tw Cen MT" panose="020B0602020104020603" pitchFamily="34" charset="0"/>
            </a:endParaRPr>
          </a:p>
          <a:p>
            <a:pPr marL="285750" indent="-285750">
              <a:buFont typeface="Arial" panose="020B0604020202020204" pitchFamily="34" charset="0"/>
              <a:buChar char="•"/>
            </a:pPr>
            <a:endParaRPr lang="en-US" i="1" dirty="0">
              <a:latin typeface="Tw Cen MT" panose="020B0602020104020603" pitchFamily="34" charset="0"/>
            </a:endParaRPr>
          </a:p>
          <a:p>
            <a:endParaRPr lang="en-US" i="1" dirty="0">
              <a:latin typeface="Tw Cen MT" panose="020B0602020104020603" pitchFamily="34" charset="0"/>
            </a:endParaRPr>
          </a:p>
        </p:txBody>
      </p:sp>
      <p:sp>
        <p:nvSpPr>
          <p:cNvPr id="3" name="TextBox 2"/>
          <p:cNvSpPr txBox="1"/>
          <p:nvPr/>
        </p:nvSpPr>
        <p:spPr>
          <a:xfrm>
            <a:off x="2122416" y="1317072"/>
            <a:ext cx="7339270" cy="667789"/>
          </a:xfrm>
          <a:prstGeom prst="rect">
            <a:avLst/>
          </a:prstGeom>
          <a:noFill/>
        </p:spPr>
        <p:txBody>
          <a:bodyPr wrap="square" rtlCol="0">
            <a:spAutoFit/>
          </a:bodyPr>
          <a:lstStyle/>
          <a:p>
            <a:r>
              <a:rPr lang="en-US" sz="3600" b="1" dirty="0">
                <a:latin typeface="Century Gothic" panose="020B0502020202020204" pitchFamily="34" charset="0"/>
              </a:rPr>
              <a:t>Eligibility of Input Tax Credit</a:t>
            </a:r>
          </a:p>
        </p:txBody>
      </p:sp>
      <p:sp>
        <p:nvSpPr>
          <p:cNvPr id="4" name="Footer Placeholder 3">
            <a:extLst>
              <a:ext uri="{FF2B5EF4-FFF2-40B4-BE49-F238E27FC236}">
                <a16:creationId xmlns:a16="http://schemas.microsoft.com/office/drawing/2014/main" id="{E64D0DA5-754D-0D4F-A310-D67096AE3D74}"/>
              </a:ext>
            </a:extLst>
          </p:cNvPr>
          <p:cNvSpPr>
            <a:spLocks noGrp="1"/>
          </p:cNvSpPr>
          <p:nvPr>
            <p:ph type="ftr" sz="quarter" idx="11"/>
          </p:nvPr>
        </p:nvSpPr>
        <p:spPr/>
        <p:txBody>
          <a:bodyPr/>
          <a:lstStyle/>
          <a:p>
            <a:r>
              <a:rPr lang="en-IN"/>
              <a:t>CA Atul Kumar Gupta</a:t>
            </a:r>
          </a:p>
        </p:txBody>
      </p:sp>
      <p:sp>
        <p:nvSpPr>
          <p:cNvPr id="5" name="Slide Number Placeholder 4">
            <a:extLst>
              <a:ext uri="{FF2B5EF4-FFF2-40B4-BE49-F238E27FC236}">
                <a16:creationId xmlns:a16="http://schemas.microsoft.com/office/drawing/2014/main" id="{51D4A03B-2C23-B8AF-C8C3-9DC135F9EE1A}"/>
              </a:ext>
            </a:extLst>
          </p:cNvPr>
          <p:cNvSpPr>
            <a:spLocks noGrp="1"/>
          </p:cNvSpPr>
          <p:nvPr>
            <p:ph type="sldNum" sz="quarter" idx="12"/>
          </p:nvPr>
        </p:nvSpPr>
        <p:spPr/>
        <p:txBody>
          <a:bodyPr/>
          <a:lstStyle/>
          <a:p>
            <a:fld id="{AF9452EE-66BF-48D9-883A-F3C3378CE4F7}" type="slidenum">
              <a:rPr lang="en-IN" smtClean="0"/>
              <a:t>14</a:t>
            </a:fld>
            <a:endParaRPr lang="en-IN"/>
          </a:p>
        </p:txBody>
      </p:sp>
    </p:spTree>
    <p:extLst>
      <p:ext uri="{BB962C8B-B14F-4D97-AF65-F5344CB8AC3E}">
        <p14:creationId xmlns:p14="http://schemas.microsoft.com/office/powerpoint/2010/main" val="29921566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9743" y="1786855"/>
            <a:ext cx="8780477" cy="4685251"/>
          </a:xfrm>
          <a:prstGeom prst="rect">
            <a:avLst/>
          </a:prstGeom>
          <a:noFill/>
          <a:ln>
            <a:noFill/>
          </a:ln>
        </p:spPr>
        <p:style>
          <a:lnRef idx="0">
            <a:scrgbClr r="0" g="0" b="0"/>
          </a:lnRef>
          <a:fillRef idx="0">
            <a:scrgbClr r="0" g="0" b="0"/>
          </a:fillRef>
          <a:effectRef idx="0">
            <a:scrgbClr r="0" g="0" b="0"/>
          </a:effectRef>
          <a:fontRef idx="minor">
            <a:schemeClr val="dk1"/>
          </a:fontRef>
        </p:style>
        <p:txBody>
          <a:bodyPr tIns="548640" rtlCol="0" anchor="t"/>
          <a:lstStyle/>
          <a:p>
            <a:pPr marL="285750" indent="-285750">
              <a:buFont typeface="Arial" panose="020B0604020202020204" pitchFamily="34" charset="0"/>
              <a:buChar char="•"/>
            </a:pPr>
            <a:endParaRPr lang="en-US" b="1" i="1" dirty="0"/>
          </a:p>
          <a:p>
            <a:pPr algn="ctr"/>
            <a:r>
              <a:rPr lang="en-US" b="1" i="1" u="sng" dirty="0"/>
              <a:t>Goods received in lots and installments</a:t>
            </a:r>
            <a:r>
              <a:rPr lang="en-US" b="1" i="1" dirty="0"/>
              <a:t> (1</a:t>
            </a:r>
            <a:r>
              <a:rPr lang="en-US" b="1" i="1" baseline="30000" dirty="0"/>
              <a:t>st</a:t>
            </a:r>
            <a:r>
              <a:rPr lang="en-US" b="1" i="1" dirty="0"/>
              <a:t> Proviso)</a:t>
            </a:r>
          </a:p>
          <a:p>
            <a:pPr marL="285750" indent="-285750">
              <a:buFont typeface="Arial" panose="020B0604020202020204" pitchFamily="34" charset="0"/>
              <a:buChar char="•"/>
            </a:pPr>
            <a:endParaRPr lang="en-US" b="1" i="1" dirty="0"/>
          </a:p>
          <a:p>
            <a:pPr marL="285750" indent="-285750" algn="just">
              <a:buFont typeface="Arial" panose="020B0604020202020204" pitchFamily="34" charset="0"/>
              <a:buChar char="•"/>
            </a:pPr>
            <a:r>
              <a:rPr lang="en-US" i="1" dirty="0"/>
              <a:t>In the case of goods which are sold in lots or in installments, starting lots are send to the receiver under the cover of delivery challan. Invoice is being sent along with the last lot or installment.</a:t>
            </a:r>
          </a:p>
          <a:p>
            <a:pPr marL="285750" indent="-285750" algn="just">
              <a:buFont typeface="Arial" panose="020B0604020202020204" pitchFamily="34" charset="0"/>
              <a:buChar char="•"/>
            </a:pPr>
            <a:endParaRPr lang="en-US" b="1" i="1" dirty="0"/>
          </a:p>
          <a:p>
            <a:pPr marL="285750" indent="-285750" algn="just">
              <a:buFont typeface="Arial" panose="020B0604020202020204" pitchFamily="34" charset="0"/>
              <a:buChar char="•"/>
            </a:pPr>
            <a:r>
              <a:rPr lang="en-US" i="1" dirty="0"/>
              <a:t>Therefore, ITC on such goods can be availed only when last lot or installment has been received</a:t>
            </a:r>
            <a:r>
              <a:rPr lang="en-US" b="1" i="1" dirty="0"/>
              <a:t>.</a:t>
            </a:r>
          </a:p>
          <a:p>
            <a:pPr marL="285750" indent="-285750">
              <a:buFont typeface="Arial" panose="020B0604020202020204" pitchFamily="34" charset="0"/>
              <a:buChar char="•"/>
            </a:pPr>
            <a:endParaRPr lang="en-US" b="1" i="1" dirty="0"/>
          </a:p>
          <a:p>
            <a:pPr marL="285750" indent="-285750">
              <a:buFont typeface="Arial" panose="020B0604020202020204" pitchFamily="34" charset="0"/>
              <a:buChar char="•"/>
            </a:pPr>
            <a:endParaRPr lang="en-US" b="1" i="1" dirty="0"/>
          </a:p>
          <a:p>
            <a:pPr algn="ctr"/>
            <a:endParaRPr lang="en-US" b="1" i="1" u="sng" dirty="0"/>
          </a:p>
          <a:p>
            <a:pPr marL="285750" indent="-285750" algn="ctr">
              <a:buFont typeface="Arial" panose="020B0604020202020204" pitchFamily="34" charset="0"/>
              <a:buChar char="•"/>
            </a:pPr>
            <a:endParaRPr lang="en-US" b="1" i="1" u="sng" dirty="0"/>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endParaRPr lang="en-US" i="1" dirty="0"/>
          </a:p>
          <a:p>
            <a:endParaRPr lang="en-US" i="1" dirty="0"/>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endParaRPr lang="en-US" i="1" dirty="0"/>
          </a:p>
          <a:p>
            <a:endParaRPr lang="en-US" i="1" dirty="0"/>
          </a:p>
        </p:txBody>
      </p:sp>
      <p:sp>
        <p:nvSpPr>
          <p:cNvPr id="3" name="TextBox 2"/>
          <p:cNvSpPr txBox="1"/>
          <p:nvPr/>
        </p:nvSpPr>
        <p:spPr>
          <a:xfrm>
            <a:off x="2818701" y="1073791"/>
            <a:ext cx="7768206" cy="670799"/>
          </a:xfrm>
          <a:prstGeom prst="rect">
            <a:avLst/>
          </a:prstGeom>
          <a:noFill/>
        </p:spPr>
        <p:txBody>
          <a:bodyPr wrap="square" rtlCol="0">
            <a:spAutoFit/>
          </a:bodyPr>
          <a:lstStyle/>
          <a:p>
            <a:r>
              <a:rPr lang="en-US" sz="3600" b="1" dirty="0">
                <a:latin typeface="Century Gothic" panose="020B0502020202020204" pitchFamily="34" charset="0"/>
              </a:rPr>
              <a:t>Eligibility of Input Tax Credit</a:t>
            </a:r>
          </a:p>
        </p:txBody>
      </p:sp>
      <p:sp>
        <p:nvSpPr>
          <p:cNvPr id="4" name="Footer Placeholder 3">
            <a:extLst>
              <a:ext uri="{FF2B5EF4-FFF2-40B4-BE49-F238E27FC236}">
                <a16:creationId xmlns:a16="http://schemas.microsoft.com/office/drawing/2014/main" id="{5D64D030-7221-204B-8E21-2227F0B6B717}"/>
              </a:ext>
            </a:extLst>
          </p:cNvPr>
          <p:cNvSpPr>
            <a:spLocks noGrp="1"/>
          </p:cNvSpPr>
          <p:nvPr>
            <p:ph type="ftr" sz="quarter" idx="11"/>
          </p:nvPr>
        </p:nvSpPr>
        <p:spPr/>
        <p:txBody>
          <a:bodyPr/>
          <a:lstStyle/>
          <a:p>
            <a:r>
              <a:rPr lang="en-IN"/>
              <a:t>CA Atul Kumar Gupta</a:t>
            </a:r>
          </a:p>
        </p:txBody>
      </p:sp>
      <p:sp>
        <p:nvSpPr>
          <p:cNvPr id="5" name="Slide Number Placeholder 4">
            <a:extLst>
              <a:ext uri="{FF2B5EF4-FFF2-40B4-BE49-F238E27FC236}">
                <a16:creationId xmlns:a16="http://schemas.microsoft.com/office/drawing/2014/main" id="{E8EDD7B8-4BD5-EEF1-9748-EB4BEE59E391}"/>
              </a:ext>
            </a:extLst>
          </p:cNvPr>
          <p:cNvSpPr>
            <a:spLocks noGrp="1"/>
          </p:cNvSpPr>
          <p:nvPr>
            <p:ph type="sldNum" sz="quarter" idx="12"/>
          </p:nvPr>
        </p:nvSpPr>
        <p:spPr/>
        <p:txBody>
          <a:bodyPr/>
          <a:lstStyle/>
          <a:p>
            <a:fld id="{AF9452EE-66BF-48D9-883A-F3C3378CE4F7}" type="slidenum">
              <a:rPr lang="en-IN" smtClean="0"/>
              <a:t>15</a:t>
            </a:fld>
            <a:endParaRPr lang="en-IN"/>
          </a:p>
        </p:txBody>
      </p:sp>
    </p:spTree>
    <p:extLst>
      <p:ext uri="{BB962C8B-B14F-4D97-AF65-F5344CB8AC3E}">
        <p14:creationId xmlns:p14="http://schemas.microsoft.com/office/powerpoint/2010/main" val="19269212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6756" y="1476462"/>
            <a:ext cx="5950240" cy="6866391"/>
          </a:xfrm>
          <a:prstGeom prst="rect">
            <a:avLst/>
          </a:prstGeom>
          <a:noFill/>
          <a:ln>
            <a:noFill/>
          </a:ln>
        </p:spPr>
        <p:style>
          <a:lnRef idx="0">
            <a:scrgbClr r="0" g="0" b="0"/>
          </a:lnRef>
          <a:fillRef idx="0">
            <a:scrgbClr r="0" g="0" b="0"/>
          </a:fillRef>
          <a:effectRef idx="0">
            <a:scrgbClr r="0" g="0" b="0"/>
          </a:effectRef>
          <a:fontRef idx="minor">
            <a:schemeClr val="dk1"/>
          </a:fontRef>
        </p:style>
        <p:txBody>
          <a:bodyPr tIns="548640" rtlCol="0" anchor="t"/>
          <a:lstStyle/>
          <a:p>
            <a:pPr algn="ctr"/>
            <a:r>
              <a:rPr lang="en-US" b="1" u="sng" dirty="0">
                <a:latin typeface="Tw Cen MT" panose="020B0602020104020603" pitchFamily="34" charset="0"/>
              </a:rPr>
              <a:t>ITC Claimed before the Goods have been received</a:t>
            </a:r>
            <a:r>
              <a:rPr lang="en-US" b="1" dirty="0">
                <a:latin typeface="Tw Cen MT" panose="020B0602020104020603" pitchFamily="34" charset="0"/>
              </a:rPr>
              <a:t> </a:t>
            </a:r>
          </a:p>
          <a:p>
            <a:pPr marL="285750" indent="-285750">
              <a:buFont typeface="Arial" panose="020B0604020202020204" pitchFamily="34" charset="0"/>
              <a:buChar char="•"/>
            </a:pPr>
            <a:endParaRPr lang="en-US" b="1" dirty="0">
              <a:latin typeface="Tw Cen MT" panose="020B0602020104020603" pitchFamily="34" charset="0"/>
            </a:endParaRPr>
          </a:p>
          <a:p>
            <a:pPr marL="285750" indent="-285750" algn="just">
              <a:buFont typeface="Arial" panose="020B0604020202020204" pitchFamily="34" charset="0"/>
              <a:buChar char="•"/>
            </a:pPr>
            <a:r>
              <a:rPr lang="en-US" i="1" dirty="0">
                <a:latin typeface="Tw Cen MT" panose="020B0602020104020603" pitchFamily="34" charset="0"/>
              </a:rPr>
              <a:t>In the case the Invoice has been issued by the vendor and ITC has been claimed correspondingly for such invoice but the material is still in transit then such credit need to be reversed until the compliance is made .</a:t>
            </a:r>
          </a:p>
          <a:p>
            <a:pPr marL="285750" indent="-285750" algn="just">
              <a:buFont typeface="Arial" panose="020B0604020202020204" pitchFamily="34" charset="0"/>
              <a:buChar char="•"/>
            </a:pPr>
            <a:endParaRPr lang="en-US" b="1" i="1" dirty="0">
              <a:latin typeface="Tw Cen MT" panose="020B0602020104020603" pitchFamily="34" charset="0"/>
            </a:endParaRPr>
          </a:p>
          <a:p>
            <a:pPr marL="285750" indent="-285750" algn="just">
              <a:buFont typeface="Arial" panose="020B0604020202020204" pitchFamily="34" charset="0"/>
              <a:buChar char="•"/>
            </a:pPr>
            <a:r>
              <a:rPr lang="en-US" i="1" dirty="0">
                <a:latin typeface="Tw Cen MT" panose="020B0602020104020603" pitchFamily="34" charset="0"/>
              </a:rPr>
              <a:t>Interest Liability on such credit depends upon the utilization of the Credit .</a:t>
            </a:r>
            <a:endParaRPr lang="en-US" b="1" i="1" dirty="0">
              <a:latin typeface="Tw Cen MT" panose="020B0602020104020603" pitchFamily="34" charset="0"/>
            </a:endParaRPr>
          </a:p>
          <a:p>
            <a:pPr marL="285750" indent="-285750">
              <a:buFont typeface="Arial" panose="020B0604020202020204" pitchFamily="34" charset="0"/>
              <a:buChar char="•"/>
            </a:pPr>
            <a:endParaRPr lang="en-US" b="1" dirty="0">
              <a:latin typeface="Tw Cen MT" panose="020B0602020104020603" pitchFamily="34" charset="0"/>
            </a:endParaRPr>
          </a:p>
          <a:p>
            <a:pPr marL="285750" indent="-285750">
              <a:buFont typeface="Arial" panose="020B0604020202020204" pitchFamily="34" charset="0"/>
              <a:buChar char="•"/>
            </a:pPr>
            <a:endParaRPr lang="en-US" b="1" dirty="0">
              <a:latin typeface="Tw Cen MT" panose="020B0602020104020603" pitchFamily="34" charset="0"/>
            </a:endParaRPr>
          </a:p>
          <a:p>
            <a:pPr algn="ctr"/>
            <a:endParaRPr lang="en-US" b="1" u="sng" dirty="0">
              <a:latin typeface="Tw Cen MT" panose="020B0602020104020603" pitchFamily="34" charset="0"/>
            </a:endParaRPr>
          </a:p>
          <a:p>
            <a:pPr marL="285750" indent="-285750" algn="ctr">
              <a:buFont typeface="Arial" panose="020B0604020202020204" pitchFamily="34" charset="0"/>
              <a:buChar char="•"/>
            </a:pPr>
            <a:endParaRPr lang="en-US" b="1" u="sng" dirty="0">
              <a:latin typeface="Tw Cen MT" panose="020B0602020104020603" pitchFamily="34" charset="0"/>
            </a:endParaRPr>
          </a:p>
          <a:p>
            <a:pPr marL="285750" indent="-285750">
              <a:buFont typeface="Arial" panose="020B0604020202020204" pitchFamily="34" charset="0"/>
              <a:buChar char="•"/>
            </a:pPr>
            <a:endParaRPr lang="en-US" dirty="0">
              <a:latin typeface="Tw Cen MT" panose="020B0602020104020603" pitchFamily="34" charset="0"/>
            </a:endParaRPr>
          </a:p>
          <a:p>
            <a:pPr marL="285750" indent="-285750">
              <a:buFont typeface="Arial" panose="020B0604020202020204" pitchFamily="34" charset="0"/>
              <a:buChar char="•"/>
            </a:pPr>
            <a:endParaRPr lang="en-US" dirty="0">
              <a:latin typeface="Tw Cen MT" panose="020B0602020104020603" pitchFamily="34" charset="0"/>
            </a:endParaRPr>
          </a:p>
          <a:p>
            <a:endParaRPr lang="en-US" dirty="0">
              <a:latin typeface="Tw Cen MT" panose="020B0602020104020603" pitchFamily="34" charset="0"/>
            </a:endParaRPr>
          </a:p>
          <a:p>
            <a:pPr marL="285750" indent="-285750">
              <a:buFont typeface="Arial" panose="020B0604020202020204" pitchFamily="34" charset="0"/>
              <a:buChar char="•"/>
            </a:pPr>
            <a:endParaRPr lang="en-US" dirty="0">
              <a:latin typeface="Tw Cen MT" panose="020B0602020104020603" pitchFamily="34" charset="0"/>
            </a:endParaRPr>
          </a:p>
          <a:p>
            <a:pPr marL="285750" indent="-285750">
              <a:buFont typeface="Arial" panose="020B0604020202020204" pitchFamily="34" charset="0"/>
              <a:buChar char="•"/>
            </a:pPr>
            <a:endParaRPr lang="en-US" dirty="0">
              <a:latin typeface="Tw Cen MT" panose="020B0602020104020603" pitchFamily="34" charset="0"/>
            </a:endParaRPr>
          </a:p>
          <a:p>
            <a:pPr marL="285750" indent="-285750">
              <a:buFont typeface="Arial" panose="020B0604020202020204" pitchFamily="34" charset="0"/>
              <a:buChar char="•"/>
            </a:pPr>
            <a:endParaRPr lang="en-US" dirty="0">
              <a:latin typeface="Tw Cen MT" panose="020B0602020104020603" pitchFamily="34" charset="0"/>
            </a:endParaRPr>
          </a:p>
          <a:p>
            <a:pPr marL="285750" indent="-285750">
              <a:buFont typeface="Arial" panose="020B0604020202020204" pitchFamily="34" charset="0"/>
              <a:buChar char="•"/>
            </a:pPr>
            <a:endParaRPr lang="en-US" dirty="0">
              <a:latin typeface="Tw Cen MT" panose="020B0602020104020603" pitchFamily="34" charset="0"/>
            </a:endParaRPr>
          </a:p>
          <a:p>
            <a:endParaRPr lang="en-US" dirty="0">
              <a:latin typeface="Tw Cen MT" panose="020B0602020104020603" pitchFamily="34" charset="0"/>
            </a:endParaRPr>
          </a:p>
        </p:txBody>
      </p:sp>
      <p:sp>
        <p:nvSpPr>
          <p:cNvPr id="3" name="TextBox 2"/>
          <p:cNvSpPr txBox="1"/>
          <p:nvPr/>
        </p:nvSpPr>
        <p:spPr>
          <a:xfrm>
            <a:off x="2374084" y="151002"/>
            <a:ext cx="7348758" cy="662409"/>
          </a:xfrm>
          <a:prstGeom prst="rect">
            <a:avLst/>
          </a:prstGeom>
          <a:noFill/>
        </p:spPr>
        <p:txBody>
          <a:bodyPr wrap="square" rtlCol="0">
            <a:spAutoFit/>
          </a:bodyPr>
          <a:lstStyle/>
          <a:p>
            <a:r>
              <a:rPr lang="en-US" sz="3600" b="1" dirty="0">
                <a:latin typeface="Century Gothic" panose="020B0502020202020204" pitchFamily="34" charset="0"/>
              </a:rPr>
              <a:t>Eligibility of Input Tax Credit</a:t>
            </a:r>
          </a:p>
        </p:txBody>
      </p:sp>
      <p:sp>
        <p:nvSpPr>
          <p:cNvPr id="4" name="Footer Placeholder 3">
            <a:extLst>
              <a:ext uri="{FF2B5EF4-FFF2-40B4-BE49-F238E27FC236}">
                <a16:creationId xmlns:a16="http://schemas.microsoft.com/office/drawing/2014/main" id="{B3AF67EF-CCC6-8145-A565-1B47B61233F4}"/>
              </a:ext>
            </a:extLst>
          </p:cNvPr>
          <p:cNvSpPr>
            <a:spLocks noGrp="1"/>
          </p:cNvSpPr>
          <p:nvPr>
            <p:ph type="ftr" sz="quarter" idx="11"/>
          </p:nvPr>
        </p:nvSpPr>
        <p:spPr/>
        <p:txBody>
          <a:bodyPr/>
          <a:lstStyle/>
          <a:p>
            <a:r>
              <a:rPr lang="en-IN"/>
              <a:t>CA Atul Kumar Gupta</a:t>
            </a:r>
          </a:p>
        </p:txBody>
      </p:sp>
      <p:sp>
        <p:nvSpPr>
          <p:cNvPr id="5" name="Slide Number Placeholder 4">
            <a:extLst>
              <a:ext uri="{FF2B5EF4-FFF2-40B4-BE49-F238E27FC236}">
                <a16:creationId xmlns:a16="http://schemas.microsoft.com/office/drawing/2014/main" id="{E822A3DC-2ABB-7CC1-D4D5-440CC21BA8A7}"/>
              </a:ext>
            </a:extLst>
          </p:cNvPr>
          <p:cNvSpPr>
            <a:spLocks noGrp="1"/>
          </p:cNvSpPr>
          <p:nvPr>
            <p:ph type="sldNum" sz="quarter" idx="12"/>
          </p:nvPr>
        </p:nvSpPr>
        <p:spPr/>
        <p:txBody>
          <a:bodyPr/>
          <a:lstStyle/>
          <a:p>
            <a:fld id="{AF9452EE-66BF-48D9-883A-F3C3378CE4F7}" type="slidenum">
              <a:rPr lang="en-IN" smtClean="0"/>
              <a:t>16</a:t>
            </a:fld>
            <a:endParaRPr lang="en-IN"/>
          </a:p>
        </p:txBody>
      </p:sp>
    </p:spTree>
    <p:extLst>
      <p:ext uri="{BB962C8B-B14F-4D97-AF65-F5344CB8AC3E}">
        <p14:creationId xmlns:p14="http://schemas.microsoft.com/office/powerpoint/2010/main" val="42843305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2379" y="2181137"/>
            <a:ext cx="59436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tIns="548640" rtlCol="0" anchor="t"/>
          <a:lstStyle/>
          <a:p>
            <a:endParaRPr lang="en-US" dirty="0"/>
          </a:p>
          <a:p>
            <a:endParaRPr lang="en-US" dirty="0"/>
          </a:p>
          <a:p>
            <a:pPr algn="just"/>
            <a:r>
              <a:rPr lang="en-US" dirty="0"/>
              <a:t>If the recipient fails to pay the amount towards the value and tax thereon to the supplier of goods or services within 180 days, the amount of credit availed to the non-payment by the recipient will be added to its output tax liability along with interest thereon in the manner as prescribed.</a:t>
            </a:r>
          </a:p>
          <a:p>
            <a:endParaRPr lang="en-US" dirty="0"/>
          </a:p>
          <a:p>
            <a:r>
              <a:rPr lang="en-US" dirty="0"/>
              <a:t>180 days are to be calculated from the date of invoice.</a:t>
            </a:r>
          </a:p>
          <a:p>
            <a:endParaRPr lang="en-US" dirty="0"/>
          </a:p>
          <a:p>
            <a:r>
              <a:rPr lang="en-US" dirty="0"/>
              <a:t>Reversal of credit will be made along with the interest @ 18% and the interest will be applicable from the date of Availment till the date such amount has been reversed.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b="1" dirty="0"/>
          </a:p>
          <a:p>
            <a:pPr algn="ctr"/>
            <a:endParaRPr lang="en-US" b="1" u="sng" dirty="0"/>
          </a:p>
          <a:p>
            <a:pPr marL="285750" indent="-285750" algn="ctr">
              <a:buFont typeface="Arial" panose="020B0604020202020204" pitchFamily="34" charset="0"/>
              <a:buChar char="•"/>
            </a:pPr>
            <a:endParaRPr lang="en-US" b="1" u="sng"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5" name="TextBox 4">
            <a:extLst>
              <a:ext uri="{FF2B5EF4-FFF2-40B4-BE49-F238E27FC236}">
                <a16:creationId xmlns:a16="http://schemas.microsoft.com/office/drawing/2014/main" id="{C5DEEE58-57C8-404A-8011-5480F53FB73B}"/>
              </a:ext>
            </a:extLst>
          </p:cNvPr>
          <p:cNvSpPr txBox="1"/>
          <p:nvPr/>
        </p:nvSpPr>
        <p:spPr>
          <a:xfrm>
            <a:off x="2390862" y="343949"/>
            <a:ext cx="7248090" cy="646331"/>
          </a:xfrm>
          <a:prstGeom prst="rect">
            <a:avLst/>
          </a:prstGeom>
          <a:noFill/>
        </p:spPr>
        <p:txBody>
          <a:bodyPr wrap="square" rtlCol="0">
            <a:spAutoFit/>
          </a:bodyPr>
          <a:lstStyle/>
          <a:p>
            <a:r>
              <a:rPr lang="en-US" sz="3600" b="1" dirty="0">
                <a:latin typeface="Century Gothic" panose="020B0502020202020204" pitchFamily="34" charset="0"/>
              </a:rPr>
              <a:t>Eligibility of Input Tax Credit</a:t>
            </a:r>
          </a:p>
        </p:txBody>
      </p:sp>
      <p:sp>
        <p:nvSpPr>
          <p:cNvPr id="4" name="TextBox 3">
            <a:extLst>
              <a:ext uri="{FF2B5EF4-FFF2-40B4-BE49-F238E27FC236}">
                <a16:creationId xmlns:a16="http://schemas.microsoft.com/office/drawing/2014/main" id="{0F71E95B-4520-4D90-A31A-33C337A282C5}"/>
              </a:ext>
            </a:extLst>
          </p:cNvPr>
          <p:cNvSpPr txBox="1"/>
          <p:nvPr/>
        </p:nvSpPr>
        <p:spPr>
          <a:xfrm>
            <a:off x="3114675" y="2491533"/>
            <a:ext cx="4966630" cy="369332"/>
          </a:xfrm>
          <a:prstGeom prst="rect">
            <a:avLst/>
          </a:prstGeom>
          <a:noFill/>
        </p:spPr>
        <p:txBody>
          <a:bodyPr wrap="square" rtlCol="0">
            <a:spAutoFit/>
          </a:bodyPr>
          <a:lstStyle/>
          <a:p>
            <a:r>
              <a:rPr lang="en-IN" b="1" dirty="0"/>
              <a:t>Non payment of tax within 180 days (2</a:t>
            </a:r>
            <a:r>
              <a:rPr lang="en-IN" b="1" baseline="30000" dirty="0"/>
              <a:t>nd</a:t>
            </a:r>
            <a:r>
              <a:rPr lang="en-IN" b="1" dirty="0"/>
              <a:t> Proviso)</a:t>
            </a:r>
          </a:p>
        </p:txBody>
      </p:sp>
      <p:sp>
        <p:nvSpPr>
          <p:cNvPr id="3" name="Footer Placeholder 2">
            <a:extLst>
              <a:ext uri="{FF2B5EF4-FFF2-40B4-BE49-F238E27FC236}">
                <a16:creationId xmlns:a16="http://schemas.microsoft.com/office/drawing/2014/main" id="{04236D49-3044-6746-833D-287E3F48BF8D}"/>
              </a:ext>
            </a:extLst>
          </p:cNvPr>
          <p:cNvSpPr>
            <a:spLocks noGrp="1"/>
          </p:cNvSpPr>
          <p:nvPr>
            <p:ph type="ftr" sz="quarter" idx="11"/>
          </p:nvPr>
        </p:nvSpPr>
        <p:spPr/>
        <p:txBody>
          <a:bodyPr/>
          <a:lstStyle/>
          <a:p>
            <a:r>
              <a:rPr lang="en-IN"/>
              <a:t>CA Atul Kumar Gupta</a:t>
            </a:r>
          </a:p>
        </p:txBody>
      </p:sp>
      <p:sp>
        <p:nvSpPr>
          <p:cNvPr id="6" name="Slide Number Placeholder 5">
            <a:extLst>
              <a:ext uri="{FF2B5EF4-FFF2-40B4-BE49-F238E27FC236}">
                <a16:creationId xmlns:a16="http://schemas.microsoft.com/office/drawing/2014/main" id="{A64E4E94-B739-B4E0-3957-2D1995680BE8}"/>
              </a:ext>
            </a:extLst>
          </p:cNvPr>
          <p:cNvSpPr>
            <a:spLocks noGrp="1"/>
          </p:cNvSpPr>
          <p:nvPr>
            <p:ph type="sldNum" sz="quarter" idx="12"/>
          </p:nvPr>
        </p:nvSpPr>
        <p:spPr/>
        <p:txBody>
          <a:bodyPr/>
          <a:lstStyle/>
          <a:p>
            <a:fld id="{AF9452EE-66BF-48D9-883A-F3C3378CE4F7}" type="slidenum">
              <a:rPr lang="en-IN" smtClean="0"/>
              <a:t>17</a:t>
            </a:fld>
            <a:endParaRPr lang="en-IN"/>
          </a:p>
        </p:txBody>
      </p:sp>
    </p:spTree>
    <p:extLst>
      <p:ext uri="{BB962C8B-B14F-4D97-AF65-F5344CB8AC3E}">
        <p14:creationId xmlns:p14="http://schemas.microsoft.com/office/powerpoint/2010/main" val="33174723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5C13D602-02BB-4E4C-AE98-D43827CB06A6}"/>
              </a:ext>
            </a:extLst>
          </p:cNvPr>
          <p:cNvGraphicFramePr/>
          <p:nvPr/>
        </p:nvGraphicFramePr>
        <p:xfrm>
          <a:off x="1539261" y="852253"/>
          <a:ext cx="9355123" cy="4731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E3BE0EE6-1544-F942-823B-67483284FE20}"/>
              </a:ext>
            </a:extLst>
          </p:cNvPr>
          <p:cNvSpPr>
            <a:spLocks noGrp="1"/>
          </p:cNvSpPr>
          <p:nvPr>
            <p:ph type="ftr" sz="quarter" idx="11"/>
          </p:nvPr>
        </p:nvSpPr>
        <p:spPr/>
        <p:txBody>
          <a:bodyPr/>
          <a:lstStyle/>
          <a:p>
            <a:r>
              <a:rPr lang="en-IN"/>
              <a:t>CA Atul Kumar Gupta</a:t>
            </a:r>
          </a:p>
        </p:txBody>
      </p:sp>
      <p:sp>
        <p:nvSpPr>
          <p:cNvPr id="3" name="Slide Number Placeholder 2">
            <a:extLst>
              <a:ext uri="{FF2B5EF4-FFF2-40B4-BE49-F238E27FC236}">
                <a16:creationId xmlns:a16="http://schemas.microsoft.com/office/drawing/2014/main" id="{A7255781-25D2-1CA4-9CC2-33BAB21D2B8A}"/>
              </a:ext>
            </a:extLst>
          </p:cNvPr>
          <p:cNvSpPr>
            <a:spLocks noGrp="1"/>
          </p:cNvSpPr>
          <p:nvPr>
            <p:ph type="sldNum" sz="quarter" idx="12"/>
          </p:nvPr>
        </p:nvSpPr>
        <p:spPr/>
        <p:txBody>
          <a:bodyPr/>
          <a:lstStyle/>
          <a:p>
            <a:fld id="{AF9452EE-66BF-48D9-883A-F3C3378CE4F7}" type="slidenum">
              <a:rPr lang="en-IN" smtClean="0"/>
              <a:t>18</a:t>
            </a:fld>
            <a:endParaRPr lang="en-IN"/>
          </a:p>
        </p:txBody>
      </p:sp>
    </p:spTree>
    <p:extLst>
      <p:ext uri="{BB962C8B-B14F-4D97-AF65-F5344CB8AC3E}">
        <p14:creationId xmlns:p14="http://schemas.microsoft.com/office/powerpoint/2010/main" val="33374470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8993" y="603315"/>
            <a:ext cx="6966519" cy="6422283"/>
          </a:xfrm>
          <a:prstGeom prst="rect">
            <a:avLst/>
          </a:prstGeom>
          <a:noFill/>
          <a:ln>
            <a:noFill/>
          </a:ln>
        </p:spPr>
        <p:style>
          <a:lnRef idx="0">
            <a:scrgbClr r="0" g="0" b="0"/>
          </a:lnRef>
          <a:fillRef idx="0">
            <a:scrgbClr r="0" g="0" b="0"/>
          </a:fillRef>
          <a:effectRef idx="0">
            <a:scrgbClr r="0" g="0" b="0"/>
          </a:effectRef>
          <a:fontRef idx="minor">
            <a:schemeClr val="dk1"/>
          </a:fontRef>
        </p:style>
        <p:txBody>
          <a:bodyPr tIns="548640" rtlCol="0" anchor="t"/>
          <a:lstStyle/>
          <a:p>
            <a:pPr algn="just"/>
            <a:r>
              <a:rPr lang="en-US" dirty="0">
                <a:latin typeface="Tw Cen MT" panose="020B0602020104020603" pitchFamily="34" charset="0"/>
                <a:ea typeface="Cambria" panose="02040503050406030204" pitchFamily="18" charset="0"/>
              </a:rPr>
              <a:t>Mr. A is supplier registered in Delhi. He is receiving various goods and services. Let us analyze the amount of credit available and the reversal in the month of </a:t>
            </a:r>
            <a:r>
              <a:rPr lang="en-US" b="1" dirty="0">
                <a:latin typeface="Tw Cen MT" panose="020B0602020104020603" pitchFamily="34" charset="0"/>
                <a:ea typeface="Cambria" panose="02040503050406030204" pitchFamily="18" charset="0"/>
              </a:rPr>
              <a:t>September</a:t>
            </a:r>
            <a:r>
              <a:rPr lang="en-US" dirty="0">
                <a:latin typeface="Tw Cen MT" panose="020B0602020104020603" pitchFamily="34" charset="0"/>
                <a:ea typeface="Cambria" panose="02040503050406030204" pitchFamily="18" charset="0"/>
              </a:rPr>
              <a:t> as per the provisions of Section 16:</a:t>
            </a:r>
          </a:p>
          <a:p>
            <a:pPr algn="just"/>
            <a:endParaRPr lang="en-US" dirty="0">
              <a:latin typeface="Tw Cen MT" panose="020B0602020104020603" pitchFamily="34" charset="0"/>
              <a:ea typeface="Cambria" panose="02040503050406030204" pitchFamily="18" charset="0"/>
            </a:endParaRPr>
          </a:p>
          <a:p>
            <a:pPr marL="342900" indent="-342900" algn="just">
              <a:buFont typeface="+mj-lt"/>
              <a:buAutoNum type="alphaUcPeriod"/>
            </a:pPr>
            <a:r>
              <a:rPr lang="en-US" dirty="0">
                <a:latin typeface="Tw Cen MT" panose="020B0602020104020603" pitchFamily="34" charset="0"/>
                <a:ea typeface="Cambria" panose="02040503050406030204" pitchFamily="18" charset="0"/>
              </a:rPr>
              <a:t>Goods worth Rs. 1,00,000 (GST 18,000) have been directly sent to Mr. A from Mr. B’s Premises on the direction of Mr. C.</a:t>
            </a:r>
          </a:p>
          <a:p>
            <a:pPr marL="342900" indent="-342900" algn="just">
              <a:buFont typeface="+mj-lt"/>
              <a:buAutoNum type="alphaUcPeriod"/>
            </a:pPr>
            <a:r>
              <a:rPr lang="en-US" dirty="0">
                <a:latin typeface="Tw Cen MT" panose="020B0602020104020603" pitchFamily="34" charset="0"/>
                <a:ea typeface="Cambria" panose="02040503050406030204" pitchFamily="18" charset="0"/>
              </a:rPr>
              <a:t>Services worth Rs. 2,00,000 (GST 36,000) has been  received. HSN has not been mentioned on the invoice.</a:t>
            </a:r>
          </a:p>
          <a:p>
            <a:pPr marL="342900" indent="-342900" algn="just">
              <a:buFont typeface="+mj-lt"/>
              <a:buAutoNum type="alphaUcPeriod"/>
            </a:pPr>
            <a:r>
              <a:rPr lang="en-US" dirty="0">
                <a:latin typeface="Tw Cen MT" panose="020B0602020104020603" pitchFamily="34" charset="0"/>
                <a:ea typeface="Cambria" panose="02040503050406030204" pitchFamily="18" charset="0"/>
              </a:rPr>
              <a:t>Goods worth Rs. 50,000 (GST 9000) has been purchased from Mr. X and is handed over to transporter for bringing it to the place of Mr. A on 28</a:t>
            </a:r>
            <a:r>
              <a:rPr lang="en-US" baseline="30000" dirty="0">
                <a:latin typeface="Tw Cen MT" panose="020B0602020104020603" pitchFamily="34" charset="0"/>
                <a:ea typeface="Cambria" panose="02040503050406030204" pitchFamily="18" charset="0"/>
              </a:rPr>
              <a:t>th</a:t>
            </a:r>
            <a:r>
              <a:rPr lang="en-US" dirty="0">
                <a:latin typeface="Tw Cen MT" panose="020B0602020104020603" pitchFamily="34" charset="0"/>
                <a:ea typeface="Cambria" panose="02040503050406030204" pitchFamily="18" charset="0"/>
              </a:rPr>
              <a:t> September, 2018 and received in the premises on 3</a:t>
            </a:r>
            <a:r>
              <a:rPr lang="en-US" baseline="30000" dirty="0">
                <a:latin typeface="Tw Cen MT" panose="020B0602020104020603" pitchFamily="34" charset="0"/>
                <a:ea typeface="Cambria" panose="02040503050406030204" pitchFamily="18" charset="0"/>
              </a:rPr>
              <a:t>rd</a:t>
            </a:r>
            <a:r>
              <a:rPr lang="en-US" dirty="0">
                <a:latin typeface="Tw Cen MT" panose="020B0602020104020603" pitchFamily="34" charset="0"/>
                <a:ea typeface="Cambria" panose="02040503050406030204" pitchFamily="18" charset="0"/>
              </a:rPr>
              <a:t> October., 2018</a:t>
            </a:r>
          </a:p>
          <a:p>
            <a:pPr marL="342900" indent="-342900" algn="just">
              <a:buFont typeface="+mj-lt"/>
              <a:buAutoNum type="alphaUcPeriod"/>
            </a:pPr>
            <a:r>
              <a:rPr lang="en-US" dirty="0">
                <a:latin typeface="Tw Cen MT" panose="020B0602020104020603" pitchFamily="34" charset="0"/>
                <a:ea typeface="Cambria" panose="02040503050406030204" pitchFamily="18" charset="0"/>
              </a:rPr>
              <a:t>Legal services has been taken from lawyer on 18</a:t>
            </a:r>
            <a:r>
              <a:rPr lang="en-US" baseline="30000" dirty="0">
                <a:latin typeface="Tw Cen MT" panose="020B0602020104020603" pitchFamily="34" charset="0"/>
                <a:ea typeface="Cambria" panose="02040503050406030204" pitchFamily="18" charset="0"/>
              </a:rPr>
              <a:t>th</a:t>
            </a:r>
            <a:r>
              <a:rPr lang="en-US" dirty="0">
                <a:latin typeface="Tw Cen MT" panose="020B0602020104020603" pitchFamily="34" charset="0"/>
                <a:ea typeface="Cambria" panose="02040503050406030204" pitchFamily="18" charset="0"/>
              </a:rPr>
              <a:t> Feb 2018 of Rs. 60,000 and tax paid under RCM on 20</a:t>
            </a:r>
            <a:r>
              <a:rPr lang="en-US" baseline="30000" dirty="0">
                <a:latin typeface="Tw Cen MT" panose="020B0602020104020603" pitchFamily="34" charset="0"/>
                <a:ea typeface="Cambria" panose="02040503050406030204" pitchFamily="18" charset="0"/>
              </a:rPr>
              <a:t>th</a:t>
            </a:r>
            <a:r>
              <a:rPr lang="en-US" dirty="0">
                <a:latin typeface="Tw Cen MT" panose="020B0602020104020603" pitchFamily="34" charset="0"/>
                <a:ea typeface="Cambria" panose="02040503050406030204" pitchFamily="18" charset="0"/>
              </a:rPr>
              <a:t> March, 2018, credit has already been availed on such supplies and its payment has not been made till date.</a:t>
            </a:r>
          </a:p>
          <a:p>
            <a:pPr marL="342900" indent="-342900" algn="just">
              <a:buFont typeface="+mj-lt"/>
              <a:buAutoNum type="alphaUcPeriod"/>
            </a:pPr>
            <a:r>
              <a:rPr lang="en-US" dirty="0">
                <a:latin typeface="Tw Cen MT" panose="020B0602020104020603" pitchFamily="34" charset="0"/>
                <a:ea typeface="Cambria" panose="02040503050406030204" pitchFamily="18" charset="0"/>
              </a:rPr>
              <a:t>Goods worth Rs. 80,000(GST 14,400) has been purchased. Invoice raised on 27</a:t>
            </a:r>
            <a:r>
              <a:rPr lang="en-US" baseline="30000" dirty="0">
                <a:latin typeface="Tw Cen MT" panose="020B0602020104020603" pitchFamily="34" charset="0"/>
                <a:ea typeface="Cambria" panose="02040503050406030204" pitchFamily="18" charset="0"/>
              </a:rPr>
              <a:t>th</a:t>
            </a:r>
            <a:r>
              <a:rPr lang="en-US" dirty="0">
                <a:latin typeface="Tw Cen MT" panose="020B0602020104020603" pitchFamily="34" charset="0"/>
                <a:ea typeface="Cambria" panose="02040503050406030204" pitchFamily="18" charset="0"/>
              </a:rPr>
              <a:t> March, 2018 and the credit availed on 7</a:t>
            </a:r>
            <a:r>
              <a:rPr lang="en-US" baseline="30000" dirty="0">
                <a:latin typeface="Tw Cen MT" panose="020B0602020104020603" pitchFamily="34" charset="0"/>
                <a:ea typeface="Cambria" panose="02040503050406030204" pitchFamily="18" charset="0"/>
              </a:rPr>
              <a:t>th</a:t>
            </a:r>
            <a:r>
              <a:rPr lang="en-US" dirty="0">
                <a:latin typeface="Tw Cen MT" panose="020B0602020104020603" pitchFamily="34" charset="0"/>
                <a:ea typeface="Cambria" panose="02040503050406030204" pitchFamily="18" charset="0"/>
              </a:rPr>
              <a:t> June 2018. Its payment has not been made till date.</a:t>
            </a:r>
          </a:p>
        </p:txBody>
      </p:sp>
      <p:sp>
        <p:nvSpPr>
          <p:cNvPr id="3" name="TextBox 2"/>
          <p:cNvSpPr txBox="1"/>
          <p:nvPr/>
        </p:nvSpPr>
        <p:spPr>
          <a:xfrm>
            <a:off x="1981200" y="838201"/>
            <a:ext cx="533400" cy="4524315"/>
          </a:xfrm>
          <a:prstGeom prst="rect">
            <a:avLst/>
          </a:prstGeom>
          <a:noFill/>
        </p:spPr>
        <p:txBody>
          <a:bodyPr wrap="square" rtlCol="0">
            <a:spAutoFit/>
          </a:bodyPr>
          <a:lstStyle/>
          <a:p>
            <a:pPr algn="just"/>
            <a:r>
              <a:rPr lang="en-US" sz="3600" b="1" dirty="0">
                <a:solidFill>
                  <a:schemeClr val="bg1"/>
                </a:solidFill>
                <a:latin typeface="Bell MT" panose="02020503060305020303" pitchFamily="18" charset="0"/>
              </a:rPr>
              <a:t>QUESTION</a:t>
            </a:r>
          </a:p>
        </p:txBody>
      </p:sp>
      <p:sp>
        <p:nvSpPr>
          <p:cNvPr id="5" name="TextBox 4">
            <a:extLst>
              <a:ext uri="{FF2B5EF4-FFF2-40B4-BE49-F238E27FC236}">
                <a16:creationId xmlns:a16="http://schemas.microsoft.com/office/drawing/2014/main" id="{9C78BB1F-ECDB-4239-B547-719F988285F0}"/>
              </a:ext>
            </a:extLst>
          </p:cNvPr>
          <p:cNvSpPr txBox="1"/>
          <p:nvPr/>
        </p:nvSpPr>
        <p:spPr>
          <a:xfrm>
            <a:off x="366031" y="226684"/>
            <a:ext cx="3202117" cy="646331"/>
          </a:xfrm>
          <a:prstGeom prst="rect">
            <a:avLst/>
          </a:prstGeom>
          <a:noFill/>
        </p:spPr>
        <p:txBody>
          <a:bodyPr wrap="square" rtlCol="0">
            <a:spAutoFit/>
          </a:bodyPr>
          <a:lstStyle/>
          <a:p>
            <a:r>
              <a:rPr lang="en-US" sz="3600" b="1" dirty="0">
                <a:latin typeface="Garamond" panose="02020404030301010803" pitchFamily="18" charset="0"/>
              </a:rPr>
              <a:t>Lets Explore</a:t>
            </a:r>
          </a:p>
        </p:txBody>
      </p:sp>
      <p:pic>
        <p:nvPicPr>
          <p:cNvPr id="6" name="Picture 32" descr="C:\Users\jsauvageau\Desktop\1.png">
            <a:extLst>
              <a:ext uri="{FF2B5EF4-FFF2-40B4-BE49-F238E27FC236}">
                <a16:creationId xmlns:a16="http://schemas.microsoft.com/office/drawing/2014/main" id="{C8F3FC02-23B6-4954-AB96-0341038EA9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9398" y="2255639"/>
            <a:ext cx="482673" cy="3827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2" descr="C:\Users\jsauvageau\Desktop\1.png">
            <a:extLst>
              <a:ext uri="{FF2B5EF4-FFF2-40B4-BE49-F238E27FC236}">
                <a16:creationId xmlns:a16="http://schemas.microsoft.com/office/drawing/2014/main" id="{A088FFC3-EE8B-475C-866D-D8D1CD2BAC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4198" y="2755448"/>
            <a:ext cx="507873" cy="4027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C:\Users\jsauvageau\Desktop\1.png">
            <a:extLst>
              <a:ext uri="{FF2B5EF4-FFF2-40B4-BE49-F238E27FC236}">
                <a16:creationId xmlns:a16="http://schemas.microsoft.com/office/drawing/2014/main" id="{0F98E17E-3B88-44E5-818E-2285D72EEC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874" y="3543300"/>
            <a:ext cx="776035" cy="4027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C:\Users\jsauvageau\Desktop\4.png">
            <a:extLst>
              <a:ext uri="{FF2B5EF4-FFF2-40B4-BE49-F238E27FC236}">
                <a16:creationId xmlns:a16="http://schemas.microsoft.com/office/drawing/2014/main" id="{E63F5D65-B17F-48B1-9FA4-3CCAC432C0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3069" y="5493084"/>
            <a:ext cx="800840" cy="67781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753D06E-9030-497C-872F-80A00F641E1F}"/>
              </a:ext>
            </a:extLst>
          </p:cNvPr>
          <p:cNvSpPr txBox="1"/>
          <p:nvPr/>
        </p:nvSpPr>
        <p:spPr>
          <a:xfrm>
            <a:off x="10678886" y="2220687"/>
            <a:ext cx="1393371" cy="3693319"/>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Rs. 18,000</a:t>
            </a: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Rs. 36,000</a:t>
            </a: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October month’s GSTR-3B</a:t>
            </a: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Rs. 10,800</a:t>
            </a: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Rs. -14,400</a:t>
            </a:r>
          </a:p>
        </p:txBody>
      </p:sp>
      <p:pic>
        <p:nvPicPr>
          <p:cNvPr id="14" name="Picture 32" descr="C:\Users\jsauvageau\Desktop\1.png">
            <a:extLst>
              <a:ext uri="{FF2B5EF4-FFF2-40B4-BE49-F238E27FC236}">
                <a16:creationId xmlns:a16="http://schemas.microsoft.com/office/drawing/2014/main" id="{CE17E4ED-9DCD-4F45-8E59-C4DC76F4B0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5328" y="4733925"/>
            <a:ext cx="598581" cy="47624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CFE492CE-B18C-DF45-8DB4-31EC745E89EC}"/>
              </a:ext>
            </a:extLst>
          </p:cNvPr>
          <p:cNvSpPr>
            <a:spLocks noGrp="1"/>
          </p:cNvSpPr>
          <p:nvPr>
            <p:ph type="ftr" sz="quarter" idx="11"/>
          </p:nvPr>
        </p:nvSpPr>
        <p:spPr/>
        <p:txBody>
          <a:bodyPr/>
          <a:lstStyle/>
          <a:p>
            <a:r>
              <a:rPr lang="en-IN"/>
              <a:t>CA Atul Kumar Gupta</a:t>
            </a:r>
          </a:p>
        </p:txBody>
      </p:sp>
      <p:sp>
        <p:nvSpPr>
          <p:cNvPr id="9" name="Slide Number Placeholder 8">
            <a:extLst>
              <a:ext uri="{FF2B5EF4-FFF2-40B4-BE49-F238E27FC236}">
                <a16:creationId xmlns:a16="http://schemas.microsoft.com/office/drawing/2014/main" id="{54244E21-E6EF-16A5-C17F-71899A9713D6}"/>
              </a:ext>
            </a:extLst>
          </p:cNvPr>
          <p:cNvSpPr>
            <a:spLocks noGrp="1"/>
          </p:cNvSpPr>
          <p:nvPr>
            <p:ph type="sldNum" sz="quarter" idx="12"/>
          </p:nvPr>
        </p:nvSpPr>
        <p:spPr/>
        <p:txBody>
          <a:bodyPr/>
          <a:lstStyle/>
          <a:p>
            <a:fld id="{AF9452EE-66BF-48D9-883A-F3C3378CE4F7}" type="slidenum">
              <a:rPr lang="en-IN" smtClean="0"/>
              <a:t>19</a:t>
            </a:fld>
            <a:endParaRPr lang="en-IN"/>
          </a:p>
        </p:txBody>
      </p:sp>
    </p:spTree>
    <p:extLst>
      <p:ext uri="{BB962C8B-B14F-4D97-AF65-F5344CB8AC3E}">
        <p14:creationId xmlns:p14="http://schemas.microsoft.com/office/powerpoint/2010/main" val="35828953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4504" y="236925"/>
            <a:ext cx="8761413" cy="826700"/>
          </a:xfrm>
        </p:spPr>
        <p:txBody>
          <a:bodyPr/>
          <a:lstStyle/>
          <a:p>
            <a:r>
              <a:rPr lang="en-US" dirty="0"/>
              <a:t> </a:t>
            </a:r>
            <a:r>
              <a:rPr lang="en-IN" b="1" dirty="0"/>
              <a:t>AUDIT AND FS</a:t>
            </a:r>
            <a:endParaRPr lang="en-US" dirty="0"/>
          </a:p>
        </p:txBody>
      </p:sp>
      <p:sp>
        <p:nvSpPr>
          <p:cNvPr id="3" name="Footer Placeholder 2"/>
          <p:cNvSpPr>
            <a:spLocks noGrp="1"/>
          </p:cNvSpPr>
          <p:nvPr>
            <p:ph type="ftr" sz="quarter" idx="11"/>
          </p:nvPr>
        </p:nvSpPr>
        <p:spPr/>
        <p:txBody>
          <a:bodyPr/>
          <a:lstStyle/>
          <a:p>
            <a:r>
              <a:rPr lang="en-IN"/>
              <a:t>CA Atul Kumar Gupta</a:t>
            </a:r>
            <a:endParaRPr lang="en-IN" dirty="0"/>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fld id="{FE29F714-C371-4D5F-8DCF-D3A490DAEB6F}" type="slidenum">
              <a:rPr lang="en-IN" altLang="en-US" smtClean="0"/>
              <a:pPr/>
              <a:t>2</a:t>
            </a:fld>
            <a:endParaRPr lang="en-IN" altLang="en-US" dirty="0"/>
          </a:p>
        </p:txBody>
      </p:sp>
      <p:sp>
        <p:nvSpPr>
          <p:cNvPr id="12" name="Content Placeholder 2"/>
          <p:cNvSpPr txBox="1">
            <a:spLocks/>
          </p:cNvSpPr>
          <p:nvPr/>
        </p:nvSpPr>
        <p:spPr>
          <a:xfrm>
            <a:off x="457201" y="1600200"/>
            <a:ext cx="11018019" cy="4756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IN" sz="2200" b="1" i="0" u="none" strike="noStrike" kern="1200" cap="none" spc="0" normalizeH="0" baseline="0" noProof="0" dirty="0">
              <a:ln>
                <a:noFill/>
              </a:ln>
              <a:solidFill>
                <a:sysClr val="windowText" lastClr="000000"/>
              </a:solidFill>
              <a:effectLst/>
              <a:uLnTx/>
              <a:uFillTx/>
              <a:latin typeface="Calibri"/>
            </a:endParaRPr>
          </a:p>
        </p:txBody>
      </p:sp>
      <p:graphicFrame>
        <p:nvGraphicFramePr>
          <p:cNvPr id="14" name="Diagram 13"/>
          <p:cNvGraphicFramePr/>
          <p:nvPr>
            <p:extLst>
              <p:ext uri="{D42A27DB-BD31-4B8C-83A1-F6EECF244321}">
                <p14:modId xmlns:p14="http://schemas.microsoft.com/office/powerpoint/2010/main" val="25942207"/>
              </p:ext>
            </p:extLst>
          </p:nvPr>
        </p:nvGraphicFramePr>
        <p:xfrm>
          <a:off x="533401" y="1826886"/>
          <a:ext cx="10711963" cy="4712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585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33290960-DE1B-4CA9-A5F7-D2B9F5F0077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79A11CB6-5764-44F4-95A2-6708EAF40854}"/>
                                            </p:graphic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3096" y="310393"/>
            <a:ext cx="7219950" cy="7026566"/>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algn="ctr" fontAlgn="base">
              <a:spcBef>
                <a:spcPct val="0"/>
              </a:spcBef>
              <a:spcAft>
                <a:spcPct val="0"/>
              </a:spcAft>
            </a:pPr>
            <a:endParaRPr lang="en-US" dirty="0">
              <a:solidFill>
                <a:prstClr val="white"/>
              </a:solidFill>
              <a:latin typeface="Tw Cen MT" panose="020B0602020104020603" pitchFamily="34" charset="0"/>
            </a:endParaRPr>
          </a:p>
          <a:p>
            <a:pPr marL="214313" indent="-214313">
              <a:buFont typeface="Arial" panose="020B0604020202020204" pitchFamily="34" charset="0"/>
              <a:buChar char="•"/>
            </a:pPr>
            <a:endParaRPr lang="en-IN" dirty="0">
              <a:solidFill>
                <a:prstClr val="white"/>
              </a:solidFill>
              <a:latin typeface="Tw Cen MT" panose="020B0602020104020603" pitchFamily="34" charset="0"/>
            </a:endParaRPr>
          </a:p>
          <a:p>
            <a:pPr marL="214313" indent="-214313">
              <a:buFont typeface="Arial" panose="020B0604020202020204" pitchFamily="34" charset="0"/>
              <a:buChar char="•"/>
            </a:pPr>
            <a:endParaRPr lang="en-US" dirty="0">
              <a:solidFill>
                <a:prstClr val="white"/>
              </a:solidFill>
              <a:latin typeface="Tw Cen MT" panose="020B0602020104020603" pitchFamily="34" charset="0"/>
            </a:endParaRPr>
          </a:p>
        </p:txBody>
      </p:sp>
      <p:sp>
        <p:nvSpPr>
          <p:cNvPr id="3" name="TextBox 2"/>
          <p:cNvSpPr txBox="1"/>
          <p:nvPr/>
        </p:nvSpPr>
        <p:spPr>
          <a:xfrm>
            <a:off x="125835" y="436228"/>
            <a:ext cx="11723265" cy="461665"/>
          </a:xfrm>
          <a:prstGeom prst="rect">
            <a:avLst/>
          </a:prstGeom>
          <a:noFill/>
        </p:spPr>
        <p:txBody>
          <a:bodyPr wrap="square" rtlCol="0">
            <a:spAutoFit/>
          </a:bodyPr>
          <a:lstStyle/>
          <a:p>
            <a:pPr algn="ctr" fontAlgn="base">
              <a:spcBef>
                <a:spcPct val="0"/>
              </a:spcBef>
              <a:spcAft>
                <a:spcPct val="0"/>
              </a:spcAft>
            </a:pPr>
            <a:r>
              <a:rPr lang="en-US" sz="2400" b="1" dirty="0">
                <a:latin typeface="Century Gothic" panose="020B0502020202020204" pitchFamily="34" charset="0"/>
              </a:rPr>
              <a:t>APPORTIONMENT OF INPUT TAX CREDIT</a:t>
            </a:r>
            <a:endParaRPr lang="en-US" sz="2400" b="1" dirty="0">
              <a:latin typeface="Century Gothic" panose="020B0502020202020204" pitchFamily="34" charset="0"/>
              <a:cs typeface="Arial" charset="0"/>
            </a:endParaRPr>
          </a:p>
        </p:txBody>
      </p:sp>
      <p:graphicFrame>
        <p:nvGraphicFramePr>
          <p:cNvPr id="5" name="Diagram 4">
            <a:extLst>
              <a:ext uri="{FF2B5EF4-FFF2-40B4-BE49-F238E27FC236}">
                <a16:creationId xmlns:a16="http://schemas.microsoft.com/office/drawing/2014/main" id="{AD8CFE3E-E0F1-49EB-8197-0DCFC93101FB}"/>
              </a:ext>
            </a:extLst>
          </p:cNvPr>
          <p:cNvGraphicFramePr/>
          <p:nvPr/>
        </p:nvGraphicFramePr>
        <p:xfrm>
          <a:off x="1662942" y="-792496"/>
          <a:ext cx="9595608" cy="7214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F348CDDA-85AA-9044-BEF3-EBF514F46490}"/>
              </a:ext>
            </a:extLst>
          </p:cNvPr>
          <p:cNvSpPr>
            <a:spLocks noGrp="1"/>
          </p:cNvSpPr>
          <p:nvPr>
            <p:ph type="ftr" sz="quarter" idx="11"/>
          </p:nvPr>
        </p:nvSpPr>
        <p:spPr/>
        <p:txBody>
          <a:bodyPr/>
          <a:lstStyle/>
          <a:p>
            <a:r>
              <a:rPr lang="en-IN"/>
              <a:t>CA Atul Kumar Gupta</a:t>
            </a:r>
          </a:p>
        </p:txBody>
      </p:sp>
      <p:sp>
        <p:nvSpPr>
          <p:cNvPr id="6" name="Slide Number Placeholder 5">
            <a:extLst>
              <a:ext uri="{FF2B5EF4-FFF2-40B4-BE49-F238E27FC236}">
                <a16:creationId xmlns:a16="http://schemas.microsoft.com/office/drawing/2014/main" id="{DF360F8F-0ABF-2C55-F15D-78A192AA100A}"/>
              </a:ext>
            </a:extLst>
          </p:cNvPr>
          <p:cNvSpPr>
            <a:spLocks noGrp="1"/>
          </p:cNvSpPr>
          <p:nvPr>
            <p:ph type="sldNum" sz="quarter" idx="12"/>
          </p:nvPr>
        </p:nvSpPr>
        <p:spPr/>
        <p:txBody>
          <a:bodyPr/>
          <a:lstStyle/>
          <a:p>
            <a:fld id="{AF9452EE-66BF-48D9-883A-F3C3378CE4F7}" type="slidenum">
              <a:rPr lang="en-IN" smtClean="0"/>
              <a:t>20</a:t>
            </a:fld>
            <a:endParaRPr lang="en-IN"/>
          </a:p>
        </p:txBody>
      </p:sp>
    </p:spTree>
    <p:extLst>
      <p:ext uri="{BB962C8B-B14F-4D97-AF65-F5344CB8AC3E}">
        <p14:creationId xmlns:p14="http://schemas.microsoft.com/office/powerpoint/2010/main" val="1892342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8290" y="1107346"/>
            <a:ext cx="9283119" cy="6830823"/>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algn="ctr" fontAlgn="base">
              <a:spcBef>
                <a:spcPct val="0"/>
              </a:spcBef>
              <a:spcAft>
                <a:spcPct val="0"/>
              </a:spcAft>
            </a:pPr>
            <a:endParaRPr lang="en-US" dirty="0">
              <a:solidFill>
                <a:prstClr val="white"/>
              </a:solidFill>
              <a:latin typeface="Tw Cen MT" panose="020B0602020104020603" pitchFamily="34" charset="0"/>
            </a:endParaRPr>
          </a:p>
          <a:p>
            <a:r>
              <a:rPr lang="en-US" b="1" u="sng" dirty="0">
                <a:latin typeface="Tw Cen MT" panose="020B0602020104020603" pitchFamily="34" charset="0"/>
              </a:rPr>
              <a:t>Credit admissibility if goods and/or services are used for both business as well as non-business purpose (Section 17(1))</a:t>
            </a:r>
            <a:endParaRPr lang="en-US" dirty="0">
              <a:latin typeface="Tw Cen MT" panose="020B0602020104020603" pitchFamily="34" charset="0"/>
            </a:endParaRPr>
          </a:p>
          <a:p>
            <a:endParaRPr lang="en-US" dirty="0">
              <a:latin typeface="Tw Cen MT" panose="020B0602020104020603" pitchFamily="34" charset="0"/>
            </a:endParaRPr>
          </a:p>
          <a:p>
            <a:r>
              <a:rPr lang="en-US" dirty="0">
                <a:latin typeface="Tw Cen MT" panose="020B0602020104020603" pitchFamily="34" charset="0"/>
              </a:rPr>
              <a:t>The amount of input tax credit available shall be restricted to so much of the amount as is attributable to the purpose of his business.</a:t>
            </a:r>
          </a:p>
          <a:p>
            <a:pPr marL="214313" indent="-214313">
              <a:buFont typeface="Arial" panose="020B0604020202020204" pitchFamily="34" charset="0"/>
              <a:buChar char="•"/>
            </a:pPr>
            <a:endParaRPr lang="en-IN" dirty="0">
              <a:solidFill>
                <a:prstClr val="white"/>
              </a:solidFill>
              <a:latin typeface="Tw Cen MT" panose="020B0602020104020603" pitchFamily="34" charset="0"/>
            </a:endParaRPr>
          </a:p>
          <a:p>
            <a:pPr marL="214313" indent="-214313">
              <a:buFont typeface="Arial" panose="020B0604020202020204" pitchFamily="34" charset="0"/>
              <a:buChar char="•"/>
            </a:pPr>
            <a:endParaRPr lang="en-US" dirty="0">
              <a:solidFill>
                <a:prstClr val="white"/>
              </a:solidFill>
              <a:latin typeface="Tw Cen MT" panose="020B0602020104020603" pitchFamily="34" charset="0"/>
            </a:endParaRPr>
          </a:p>
        </p:txBody>
      </p:sp>
      <p:sp>
        <p:nvSpPr>
          <p:cNvPr id="3" name="TextBox 2"/>
          <p:cNvSpPr txBox="1"/>
          <p:nvPr/>
        </p:nvSpPr>
        <p:spPr>
          <a:xfrm>
            <a:off x="1015068" y="87591"/>
            <a:ext cx="8956383" cy="461665"/>
          </a:xfrm>
          <a:prstGeom prst="rect">
            <a:avLst/>
          </a:prstGeom>
          <a:noFill/>
        </p:spPr>
        <p:txBody>
          <a:bodyPr wrap="square" rtlCol="0">
            <a:spAutoFit/>
          </a:bodyPr>
          <a:lstStyle/>
          <a:p>
            <a:pPr fontAlgn="base">
              <a:spcBef>
                <a:spcPct val="0"/>
              </a:spcBef>
              <a:spcAft>
                <a:spcPct val="0"/>
              </a:spcAft>
            </a:pPr>
            <a:r>
              <a:rPr lang="en-US" sz="2400" b="1" dirty="0">
                <a:latin typeface="Century Gothic" panose="020B0502020202020204" pitchFamily="34" charset="0"/>
              </a:rPr>
              <a:t>APPORTIONMENT OF CREDIT &amp; BLOCKED CREDIT (Section 17)</a:t>
            </a:r>
            <a:endParaRPr lang="en-US" sz="2400" b="1" dirty="0">
              <a:latin typeface="Century Gothic" panose="020B0502020202020204" pitchFamily="34" charset="0"/>
              <a:cs typeface="Arial" charset="0"/>
            </a:endParaRPr>
          </a:p>
        </p:txBody>
      </p:sp>
      <p:graphicFrame>
        <p:nvGraphicFramePr>
          <p:cNvPr id="4" name="Content Placeholder 3">
            <a:extLst>
              <a:ext uri="{FF2B5EF4-FFF2-40B4-BE49-F238E27FC236}">
                <a16:creationId xmlns:a16="http://schemas.microsoft.com/office/drawing/2014/main" id="{2969CA75-4C62-4152-B495-AC8C200F9BD7}"/>
              </a:ext>
            </a:extLst>
          </p:cNvPr>
          <p:cNvGraphicFramePr>
            <a:graphicFrameLocks/>
          </p:cNvGraphicFramePr>
          <p:nvPr/>
        </p:nvGraphicFramePr>
        <p:xfrm>
          <a:off x="1786853" y="3221373"/>
          <a:ext cx="6767120" cy="3135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4F4D4194-2F6D-A649-912F-A329B93094AE}"/>
              </a:ext>
            </a:extLst>
          </p:cNvPr>
          <p:cNvSpPr>
            <a:spLocks noGrp="1"/>
          </p:cNvSpPr>
          <p:nvPr>
            <p:ph type="ftr" sz="quarter" idx="11"/>
          </p:nvPr>
        </p:nvSpPr>
        <p:spPr/>
        <p:txBody>
          <a:bodyPr/>
          <a:lstStyle/>
          <a:p>
            <a:r>
              <a:rPr lang="en-IN"/>
              <a:t>CA Atul Kumar Gupta</a:t>
            </a:r>
          </a:p>
        </p:txBody>
      </p:sp>
      <p:sp>
        <p:nvSpPr>
          <p:cNvPr id="6" name="Slide Number Placeholder 5">
            <a:extLst>
              <a:ext uri="{FF2B5EF4-FFF2-40B4-BE49-F238E27FC236}">
                <a16:creationId xmlns:a16="http://schemas.microsoft.com/office/drawing/2014/main" id="{233A0B36-EF37-97D6-B911-B42B8E7BF79D}"/>
              </a:ext>
            </a:extLst>
          </p:cNvPr>
          <p:cNvSpPr>
            <a:spLocks noGrp="1"/>
          </p:cNvSpPr>
          <p:nvPr>
            <p:ph type="sldNum" sz="quarter" idx="12"/>
          </p:nvPr>
        </p:nvSpPr>
        <p:spPr/>
        <p:txBody>
          <a:bodyPr/>
          <a:lstStyle/>
          <a:p>
            <a:fld id="{AF9452EE-66BF-48D9-883A-F3C3378CE4F7}" type="slidenum">
              <a:rPr lang="en-IN" smtClean="0"/>
              <a:t>21</a:t>
            </a:fld>
            <a:endParaRPr lang="en-IN"/>
          </a:p>
        </p:txBody>
      </p:sp>
    </p:spTree>
    <p:extLst>
      <p:ext uri="{BB962C8B-B14F-4D97-AF65-F5344CB8AC3E}">
        <p14:creationId xmlns:p14="http://schemas.microsoft.com/office/powerpoint/2010/main" val="8917028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3096" y="310393"/>
            <a:ext cx="7219950" cy="7026566"/>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algn="ctr" fontAlgn="base">
              <a:spcBef>
                <a:spcPct val="0"/>
              </a:spcBef>
              <a:spcAft>
                <a:spcPct val="0"/>
              </a:spcAft>
            </a:pPr>
            <a:endParaRPr lang="en-US" dirty="0">
              <a:solidFill>
                <a:prstClr val="white"/>
              </a:solidFill>
              <a:latin typeface="Tw Cen MT" panose="020B0602020104020603" pitchFamily="34" charset="0"/>
            </a:endParaRPr>
          </a:p>
          <a:p>
            <a:r>
              <a:rPr lang="en-US" b="1" u="sng" dirty="0">
                <a:latin typeface="Tw Cen MT" panose="020B0602020104020603" pitchFamily="34" charset="0"/>
              </a:rPr>
              <a:t>Credit admissibility if goods and/or services are used for providing both taxable as well as exempted supplies (Section 17(2) read with Rule 42 &amp; 43)</a:t>
            </a:r>
            <a:endParaRPr lang="en-US" dirty="0">
              <a:latin typeface="Tw Cen MT" panose="020B0602020104020603" pitchFamily="34" charset="0"/>
            </a:endParaRPr>
          </a:p>
          <a:p>
            <a:endParaRPr lang="en-US" dirty="0">
              <a:latin typeface="Tw Cen MT" panose="020B0602020104020603" pitchFamily="34" charset="0"/>
            </a:endParaRPr>
          </a:p>
          <a:p>
            <a:r>
              <a:rPr lang="en-US" dirty="0">
                <a:latin typeface="Tw Cen MT" panose="020B0602020104020603" pitchFamily="34" charset="0"/>
              </a:rPr>
              <a:t>The amount of input tax credit available shall be restricted to so much of the amount as is attributable to the taxable supplies including zero-rated supplies.</a:t>
            </a:r>
          </a:p>
          <a:p>
            <a:pPr marL="214313" indent="-214313">
              <a:buFont typeface="Arial" panose="020B0604020202020204" pitchFamily="34" charset="0"/>
              <a:buChar char="•"/>
            </a:pPr>
            <a:endParaRPr lang="en-IN" dirty="0">
              <a:solidFill>
                <a:prstClr val="white"/>
              </a:solidFill>
              <a:latin typeface="Tw Cen MT" panose="020B0602020104020603" pitchFamily="34" charset="0"/>
            </a:endParaRPr>
          </a:p>
          <a:p>
            <a:pPr marL="214313" indent="-214313">
              <a:buFont typeface="Arial" panose="020B0604020202020204" pitchFamily="34" charset="0"/>
              <a:buChar char="•"/>
            </a:pPr>
            <a:endParaRPr lang="en-US" dirty="0">
              <a:solidFill>
                <a:prstClr val="white"/>
              </a:solidFill>
              <a:latin typeface="Tw Cen MT" panose="020B0602020104020603" pitchFamily="34" charset="0"/>
            </a:endParaRPr>
          </a:p>
        </p:txBody>
      </p:sp>
      <p:sp>
        <p:nvSpPr>
          <p:cNvPr id="3" name="TextBox 2"/>
          <p:cNvSpPr txBox="1"/>
          <p:nvPr/>
        </p:nvSpPr>
        <p:spPr>
          <a:xfrm>
            <a:off x="125835" y="436228"/>
            <a:ext cx="2141115" cy="923330"/>
          </a:xfrm>
          <a:prstGeom prst="rect">
            <a:avLst/>
          </a:prstGeom>
          <a:noFill/>
        </p:spPr>
        <p:txBody>
          <a:bodyPr wrap="square" rtlCol="0">
            <a:spAutoFit/>
          </a:bodyPr>
          <a:lstStyle/>
          <a:p>
            <a:pPr fontAlgn="base">
              <a:spcBef>
                <a:spcPct val="0"/>
              </a:spcBef>
              <a:spcAft>
                <a:spcPct val="0"/>
              </a:spcAft>
            </a:pPr>
            <a:r>
              <a:rPr lang="en-US" b="1" dirty="0">
                <a:latin typeface="Century Gothic" panose="020B0502020202020204" pitchFamily="34" charset="0"/>
              </a:rPr>
              <a:t>APPORTIONMENT OF INPUT TAX CREDIT</a:t>
            </a:r>
            <a:endParaRPr lang="en-US" b="1" dirty="0">
              <a:latin typeface="Century Gothic" panose="020B0502020202020204" pitchFamily="34" charset="0"/>
              <a:cs typeface="Arial" charset="0"/>
            </a:endParaRPr>
          </a:p>
        </p:txBody>
      </p:sp>
      <p:graphicFrame>
        <p:nvGraphicFramePr>
          <p:cNvPr id="5" name="Diagram 4">
            <a:extLst>
              <a:ext uri="{FF2B5EF4-FFF2-40B4-BE49-F238E27FC236}">
                <a16:creationId xmlns:a16="http://schemas.microsoft.com/office/drawing/2014/main" id="{AD8CFE3E-E0F1-49EB-8197-0DCFC93101FB}"/>
              </a:ext>
            </a:extLst>
          </p:cNvPr>
          <p:cNvGraphicFramePr/>
          <p:nvPr/>
        </p:nvGraphicFramePr>
        <p:xfrm>
          <a:off x="2418685" y="2428876"/>
          <a:ext cx="7068215" cy="4710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6E2A8E20-4220-B44B-BD4E-A329B86822F1}"/>
              </a:ext>
            </a:extLst>
          </p:cNvPr>
          <p:cNvSpPr>
            <a:spLocks noGrp="1"/>
          </p:cNvSpPr>
          <p:nvPr>
            <p:ph type="ftr" sz="quarter" idx="11"/>
          </p:nvPr>
        </p:nvSpPr>
        <p:spPr/>
        <p:txBody>
          <a:bodyPr/>
          <a:lstStyle/>
          <a:p>
            <a:r>
              <a:rPr lang="en-IN"/>
              <a:t>CA Atul Kumar Gupta</a:t>
            </a:r>
          </a:p>
        </p:txBody>
      </p:sp>
      <p:sp>
        <p:nvSpPr>
          <p:cNvPr id="6" name="Slide Number Placeholder 5">
            <a:extLst>
              <a:ext uri="{FF2B5EF4-FFF2-40B4-BE49-F238E27FC236}">
                <a16:creationId xmlns:a16="http://schemas.microsoft.com/office/drawing/2014/main" id="{8714D2F4-AF6F-92AF-121F-C047D81A9040}"/>
              </a:ext>
            </a:extLst>
          </p:cNvPr>
          <p:cNvSpPr>
            <a:spLocks noGrp="1"/>
          </p:cNvSpPr>
          <p:nvPr>
            <p:ph type="sldNum" sz="quarter" idx="12"/>
          </p:nvPr>
        </p:nvSpPr>
        <p:spPr/>
        <p:txBody>
          <a:bodyPr/>
          <a:lstStyle/>
          <a:p>
            <a:fld id="{AF9452EE-66BF-48D9-883A-F3C3378CE4F7}" type="slidenum">
              <a:rPr lang="en-IN" smtClean="0"/>
              <a:t>22</a:t>
            </a:fld>
            <a:endParaRPr lang="en-IN"/>
          </a:p>
        </p:txBody>
      </p:sp>
    </p:spTree>
    <p:extLst>
      <p:ext uri="{BB962C8B-B14F-4D97-AF65-F5344CB8AC3E}">
        <p14:creationId xmlns:p14="http://schemas.microsoft.com/office/powerpoint/2010/main" val="37950530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6260" y="1725105"/>
            <a:ext cx="7100741" cy="6953132"/>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marL="214313" indent="-214313" algn="just">
              <a:buFont typeface="Arial" panose="020B0604020202020204" pitchFamily="34" charset="0"/>
              <a:buChar char="•"/>
            </a:pPr>
            <a:endParaRPr lang="en-US" i="1" dirty="0">
              <a:latin typeface="Tw Cen MT" panose="020B0602020104020603" pitchFamily="34" charset="0"/>
            </a:endParaRPr>
          </a:p>
          <a:p>
            <a:pPr marL="214313" indent="-214313" algn="just">
              <a:buFont typeface="Arial" panose="020B0604020202020204" pitchFamily="34" charset="0"/>
              <a:buChar char="•"/>
            </a:pPr>
            <a:endParaRPr lang="en-US" i="1" dirty="0">
              <a:latin typeface="Tw Cen MT" panose="020B0602020104020603" pitchFamily="34" charset="0"/>
            </a:endParaRPr>
          </a:p>
        </p:txBody>
      </p:sp>
      <p:sp>
        <p:nvSpPr>
          <p:cNvPr id="11" name="TextBox 10">
            <a:extLst>
              <a:ext uri="{FF2B5EF4-FFF2-40B4-BE49-F238E27FC236}">
                <a16:creationId xmlns:a16="http://schemas.microsoft.com/office/drawing/2014/main" id="{D942CE89-7518-43C6-A05A-9F4F7DE9D02A}"/>
              </a:ext>
            </a:extLst>
          </p:cNvPr>
          <p:cNvSpPr txBox="1"/>
          <p:nvPr/>
        </p:nvSpPr>
        <p:spPr>
          <a:xfrm>
            <a:off x="3948224" y="2133157"/>
            <a:ext cx="3700130" cy="369332"/>
          </a:xfrm>
          <a:prstGeom prst="rect">
            <a:avLst/>
          </a:prstGeom>
          <a:noFill/>
        </p:spPr>
        <p:txBody>
          <a:bodyPr wrap="square" rtlCol="0">
            <a:spAutoFit/>
          </a:bodyPr>
          <a:lstStyle/>
          <a:p>
            <a:endParaRPr lang="en-US" dirty="0"/>
          </a:p>
        </p:txBody>
      </p:sp>
      <p:sp>
        <p:nvSpPr>
          <p:cNvPr id="3" name="Footer Placeholder 2">
            <a:extLst>
              <a:ext uri="{FF2B5EF4-FFF2-40B4-BE49-F238E27FC236}">
                <a16:creationId xmlns:a16="http://schemas.microsoft.com/office/drawing/2014/main" id="{B91E6E56-589A-2445-92D1-292659C3D9D0}"/>
              </a:ext>
            </a:extLst>
          </p:cNvPr>
          <p:cNvSpPr>
            <a:spLocks noGrp="1"/>
          </p:cNvSpPr>
          <p:nvPr>
            <p:ph type="ftr" sz="quarter" idx="11"/>
          </p:nvPr>
        </p:nvSpPr>
        <p:spPr/>
        <p:txBody>
          <a:bodyPr/>
          <a:lstStyle/>
          <a:p>
            <a:r>
              <a:rPr lang="en-IN"/>
              <a:t>CA Atul Kumar Gupta</a:t>
            </a:r>
          </a:p>
        </p:txBody>
      </p:sp>
      <p:sp>
        <p:nvSpPr>
          <p:cNvPr id="5" name="TextBox 4">
            <a:extLst>
              <a:ext uri="{FF2B5EF4-FFF2-40B4-BE49-F238E27FC236}">
                <a16:creationId xmlns:a16="http://schemas.microsoft.com/office/drawing/2014/main" id="{24DBA86C-E53B-6047-8A43-23BDA00DD5AF}"/>
              </a:ext>
            </a:extLst>
          </p:cNvPr>
          <p:cNvSpPr txBox="1"/>
          <p:nvPr/>
        </p:nvSpPr>
        <p:spPr>
          <a:xfrm>
            <a:off x="1083365" y="815009"/>
            <a:ext cx="10247244" cy="2862322"/>
          </a:xfrm>
          <a:prstGeom prst="rect">
            <a:avLst/>
          </a:prstGeom>
          <a:noFill/>
        </p:spPr>
        <p:txBody>
          <a:bodyPr wrap="square" rtlCol="0">
            <a:spAutoFit/>
          </a:bodyPr>
          <a:lstStyle/>
          <a:p>
            <a:r>
              <a:rPr lang="en-US" dirty="0"/>
              <a:t>MR. X has the following turnover for the year 2020-21</a:t>
            </a:r>
          </a:p>
          <a:p>
            <a:endParaRPr lang="en-US" dirty="0"/>
          </a:p>
          <a:p>
            <a:pPr marL="342900" indent="-342900">
              <a:buAutoNum type="arabicPeriod"/>
            </a:pPr>
            <a:r>
              <a:rPr lang="en-US" dirty="0"/>
              <a:t>Supply attracting GST @18%				5 Crore</a:t>
            </a:r>
          </a:p>
          <a:p>
            <a:pPr marL="342900" indent="-342900">
              <a:buAutoNum type="arabicPeriod"/>
            </a:pPr>
            <a:r>
              <a:rPr lang="en-US" dirty="0"/>
              <a:t>Supply attracting GST @0%				2 Crore</a:t>
            </a:r>
          </a:p>
          <a:p>
            <a:pPr marL="342900" indent="-342900">
              <a:buAutoNum type="arabicPeriod"/>
            </a:pPr>
            <a:r>
              <a:rPr lang="en-US" dirty="0"/>
              <a:t>Export of Supply with Zero Rate 				3 Crore</a:t>
            </a:r>
          </a:p>
          <a:p>
            <a:pPr marL="342900" indent="-342900">
              <a:buAutoNum type="arabicPeriod"/>
            </a:pPr>
            <a:r>
              <a:rPr lang="en-US" dirty="0"/>
              <a:t>Supply Exempted under GST				5 Crore</a:t>
            </a:r>
          </a:p>
          <a:p>
            <a:pPr marL="342900" indent="-342900">
              <a:buAutoNum type="arabicPeriod"/>
            </a:pPr>
            <a:r>
              <a:rPr lang="en-US" dirty="0"/>
              <a:t>Sale of Stock/Shares					100 Crore</a:t>
            </a:r>
          </a:p>
          <a:p>
            <a:pPr marL="342900" indent="-342900">
              <a:buAutoNum type="arabicPeriod"/>
            </a:pPr>
            <a:r>
              <a:rPr lang="en-US" dirty="0"/>
              <a:t>Purchase of Stock/Shares					98 Crore</a:t>
            </a:r>
          </a:p>
          <a:p>
            <a:pPr marL="342900" indent="-342900">
              <a:buAutoNum type="arabicPeriod"/>
            </a:pPr>
            <a:r>
              <a:rPr lang="en-US" dirty="0"/>
              <a:t>Advocate Services provided				02 Crore</a:t>
            </a:r>
          </a:p>
          <a:p>
            <a:r>
              <a:rPr lang="en-US" dirty="0"/>
              <a:t>	 	</a:t>
            </a:r>
          </a:p>
        </p:txBody>
      </p:sp>
      <p:sp>
        <p:nvSpPr>
          <p:cNvPr id="6" name="TextBox 5">
            <a:extLst>
              <a:ext uri="{FF2B5EF4-FFF2-40B4-BE49-F238E27FC236}">
                <a16:creationId xmlns:a16="http://schemas.microsoft.com/office/drawing/2014/main" id="{BFFE50D4-9446-1544-BF7F-C530C0BBD445}"/>
              </a:ext>
            </a:extLst>
          </p:cNvPr>
          <p:cNvSpPr txBox="1"/>
          <p:nvPr/>
        </p:nvSpPr>
        <p:spPr>
          <a:xfrm>
            <a:off x="1262270" y="3677478"/>
            <a:ext cx="7682947" cy="369332"/>
          </a:xfrm>
          <a:prstGeom prst="rect">
            <a:avLst/>
          </a:prstGeom>
          <a:noFill/>
        </p:spPr>
        <p:txBody>
          <a:bodyPr wrap="square" rtlCol="0">
            <a:spAutoFit/>
          </a:bodyPr>
          <a:lstStyle/>
          <a:p>
            <a:r>
              <a:rPr lang="en-US" dirty="0"/>
              <a:t>Calculate the Value of Exempted and Taxable Value for the year 2020-21</a:t>
            </a:r>
          </a:p>
        </p:txBody>
      </p:sp>
      <p:sp>
        <p:nvSpPr>
          <p:cNvPr id="4" name="Slide Number Placeholder 3">
            <a:extLst>
              <a:ext uri="{FF2B5EF4-FFF2-40B4-BE49-F238E27FC236}">
                <a16:creationId xmlns:a16="http://schemas.microsoft.com/office/drawing/2014/main" id="{B72CAD8E-7DCC-7A8A-0C73-97DC591D2BE0}"/>
              </a:ext>
            </a:extLst>
          </p:cNvPr>
          <p:cNvSpPr>
            <a:spLocks noGrp="1"/>
          </p:cNvSpPr>
          <p:nvPr>
            <p:ph type="sldNum" sz="quarter" idx="12"/>
          </p:nvPr>
        </p:nvSpPr>
        <p:spPr/>
        <p:txBody>
          <a:bodyPr/>
          <a:lstStyle/>
          <a:p>
            <a:fld id="{AF9452EE-66BF-48D9-883A-F3C3378CE4F7}" type="slidenum">
              <a:rPr lang="en-IN" smtClean="0"/>
              <a:t>23</a:t>
            </a:fld>
            <a:endParaRPr lang="en-IN"/>
          </a:p>
        </p:txBody>
      </p:sp>
    </p:spTree>
    <p:extLst>
      <p:ext uri="{BB962C8B-B14F-4D97-AF65-F5344CB8AC3E}">
        <p14:creationId xmlns:p14="http://schemas.microsoft.com/office/powerpoint/2010/main" val="12339261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6260" y="1725105"/>
            <a:ext cx="7100741" cy="6953132"/>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marL="214313" indent="-214313" algn="just">
              <a:buFont typeface="Arial" panose="020B0604020202020204" pitchFamily="34" charset="0"/>
              <a:buChar char="•"/>
            </a:pPr>
            <a:endParaRPr lang="en-US" i="1" dirty="0">
              <a:latin typeface="Tw Cen MT" panose="020B0602020104020603" pitchFamily="34" charset="0"/>
            </a:endParaRPr>
          </a:p>
          <a:p>
            <a:pPr marL="214313" indent="-214313" algn="just">
              <a:buFont typeface="Arial" panose="020B0604020202020204" pitchFamily="34" charset="0"/>
              <a:buChar char="•"/>
            </a:pPr>
            <a:endParaRPr lang="en-US" i="1" dirty="0">
              <a:latin typeface="Tw Cen MT" panose="020B0602020104020603" pitchFamily="34" charset="0"/>
            </a:endParaRPr>
          </a:p>
        </p:txBody>
      </p:sp>
      <p:sp>
        <p:nvSpPr>
          <p:cNvPr id="11" name="TextBox 10">
            <a:extLst>
              <a:ext uri="{FF2B5EF4-FFF2-40B4-BE49-F238E27FC236}">
                <a16:creationId xmlns:a16="http://schemas.microsoft.com/office/drawing/2014/main" id="{D942CE89-7518-43C6-A05A-9F4F7DE9D02A}"/>
              </a:ext>
            </a:extLst>
          </p:cNvPr>
          <p:cNvSpPr txBox="1"/>
          <p:nvPr/>
        </p:nvSpPr>
        <p:spPr>
          <a:xfrm>
            <a:off x="3948224" y="2133157"/>
            <a:ext cx="3700130" cy="369332"/>
          </a:xfrm>
          <a:prstGeom prst="rect">
            <a:avLst/>
          </a:prstGeom>
          <a:noFill/>
        </p:spPr>
        <p:txBody>
          <a:bodyPr wrap="square" rtlCol="0">
            <a:spAutoFit/>
          </a:bodyPr>
          <a:lstStyle/>
          <a:p>
            <a:endParaRPr lang="en-US" dirty="0"/>
          </a:p>
        </p:txBody>
      </p:sp>
      <p:sp>
        <p:nvSpPr>
          <p:cNvPr id="3" name="Footer Placeholder 2">
            <a:extLst>
              <a:ext uri="{FF2B5EF4-FFF2-40B4-BE49-F238E27FC236}">
                <a16:creationId xmlns:a16="http://schemas.microsoft.com/office/drawing/2014/main" id="{B91E6E56-589A-2445-92D1-292659C3D9D0}"/>
              </a:ext>
            </a:extLst>
          </p:cNvPr>
          <p:cNvSpPr>
            <a:spLocks noGrp="1"/>
          </p:cNvSpPr>
          <p:nvPr>
            <p:ph type="ftr" sz="quarter" idx="11"/>
          </p:nvPr>
        </p:nvSpPr>
        <p:spPr/>
        <p:txBody>
          <a:bodyPr/>
          <a:lstStyle/>
          <a:p>
            <a:r>
              <a:rPr lang="en-IN"/>
              <a:t>CA Atul Kumar Gupta</a:t>
            </a:r>
          </a:p>
        </p:txBody>
      </p:sp>
      <p:sp>
        <p:nvSpPr>
          <p:cNvPr id="5" name="TextBox 4">
            <a:extLst>
              <a:ext uri="{FF2B5EF4-FFF2-40B4-BE49-F238E27FC236}">
                <a16:creationId xmlns:a16="http://schemas.microsoft.com/office/drawing/2014/main" id="{24DBA86C-E53B-6047-8A43-23BDA00DD5AF}"/>
              </a:ext>
            </a:extLst>
          </p:cNvPr>
          <p:cNvSpPr txBox="1"/>
          <p:nvPr/>
        </p:nvSpPr>
        <p:spPr>
          <a:xfrm>
            <a:off x="1083365" y="815009"/>
            <a:ext cx="10247244" cy="2862322"/>
          </a:xfrm>
          <a:prstGeom prst="rect">
            <a:avLst/>
          </a:prstGeom>
          <a:noFill/>
        </p:spPr>
        <p:txBody>
          <a:bodyPr wrap="square" rtlCol="0">
            <a:spAutoFit/>
          </a:bodyPr>
          <a:lstStyle/>
          <a:p>
            <a:r>
              <a:rPr lang="en-US" dirty="0"/>
              <a:t>MR. X has the following turnover for the year 2020-21</a:t>
            </a:r>
          </a:p>
          <a:p>
            <a:endParaRPr lang="en-US" dirty="0"/>
          </a:p>
          <a:p>
            <a:pPr marL="342900" indent="-342900">
              <a:buAutoNum type="arabicPeriod"/>
            </a:pPr>
            <a:r>
              <a:rPr lang="en-US" dirty="0"/>
              <a:t>Supply attracting GST @18%				5 Crore      Taxable</a:t>
            </a:r>
          </a:p>
          <a:p>
            <a:pPr marL="342900" indent="-342900">
              <a:buAutoNum type="arabicPeriod"/>
            </a:pPr>
            <a:r>
              <a:rPr lang="en-US" dirty="0"/>
              <a:t>Supply attracting GST @0%				2 Crore	Exempted</a:t>
            </a:r>
          </a:p>
          <a:p>
            <a:pPr marL="342900" indent="-342900">
              <a:buAutoNum type="arabicPeriod"/>
            </a:pPr>
            <a:r>
              <a:rPr lang="en-US" dirty="0"/>
              <a:t>Export of Supply with Zero Rate 				3 Crore	Taxable</a:t>
            </a:r>
          </a:p>
          <a:p>
            <a:pPr marL="342900" indent="-342900">
              <a:buAutoNum type="arabicPeriod"/>
            </a:pPr>
            <a:r>
              <a:rPr lang="en-US" dirty="0"/>
              <a:t>Supply Exempted under GST				5 Crore	Exempted</a:t>
            </a:r>
          </a:p>
          <a:p>
            <a:pPr marL="342900" indent="-342900">
              <a:buAutoNum type="arabicPeriod"/>
            </a:pPr>
            <a:r>
              <a:rPr lang="en-US" dirty="0"/>
              <a:t>Sale of Stock/Shares					100 Crore 1 Crore Exempted</a:t>
            </a:r>
          </a:p>
          <a:p>
            <a:pPr marL="342900" indent="-342900">
              <a:buAutoNum type="arabicPeriod"/>
            </a:pPr>
            <a:r>
              <a:rPr lang="en-US" dirty="0"/>
              <a:t>Purchase of Stock/Shares					98 Crore</a:t>
            </a:r>
          </a:p>
          <a:p>
            <a:pPr marL="342900" indent="-342900">
              <a:buAutoNum type="arabicPeriod"/>
            </a:pPr>
            <a:r>
              <a:rPr lang="en-US" dirty="0"/>
              <a:t>Advocate Service Provided @18%				02 Crore  Exempted being under RCM</a:t>
            </a:r>
          </a:p>
          <a:p>
            <a:r>
              <a:rPr lang="en-US" dirty="0"/>
              <a:t>	 	</a:t>
            </a:r>
          </a:p>
        </p:txBody>
      </p:sp>
      <p:sp>
        <p:nvSpPr>
          <p:cNvPr id="6" name="TextBox 5">
            <a:extLst>
              <a:ext uri="{FF2B5EF4-FFF2-40B4-BE49-F238E27FC236}">
                <a16:creationId xmlns:a16="http://schemas.microsoft.com/office/drawing/2014/main" id="{BFFE50D4-9446-1544-BF7F-C530C0BBD445}"/>
              </a:ext>
            </a:extLst>
          </p:cNvPr>
          <p:cNvSpPr txBox="1"/>
          <p:nvPr/>
        </p:nvSpPr>
        <p:spPr>
          <a:xfrm>
            <a:off x="1262270" y="3677478"/>
            <a:ext cx="7682947" cy="646331"/>
          </a:xfrm>
          <a:prstGeom prst="rect">
            <a:avLst/>
          </a:prstGeom>
          <a:noFill/>
        </p:spPr>
        <p:txBody>
          <a:bodyPr wrap="square" rtlCol="0">
            <a:spAutoFit/>
          </a:bodyPr>
          <a:lstStyle/>
          <a:p>
            <a:r>
              <a:rPr lang="en-US" dirty="0"/>
              <a:t>Taxable Turnover 	: 8 Crore</a:t>
            </a:r>
          </a:p>
          <a:p>
            <a:r>
              <a:rPr lang="en-US" dirty="0"/>
              <a:t>Exempted 	: 10 Crore</a:t>
            </a:r>
          </a:p>
        </p:txBody>
      </p:sp>
      <p:sp>
        <p:nvSpPr>
          <p:cNvPr id="4" name="Slide Number Placeholder 3">
            <a:extLst>
              <a:ext uri="{FF2B5EF4-FFF2-40B4-BE49-F238E27FC236}">
                <a16:creationId xmlns:a16="http://schemas.microsoft.com/office/drawing/2014/main" id="{BB74A37A-1BA0-D052-F8F1-5251DDD17211}"/>
              </a:ext>
            </a:extLst>
          </p:cNvPr>
          <p:cNvSpPr>
            <a:spLocks noGrp="1"/>
          </p:cNvSpPr>
          <p:nvPr>
            <p:ph type="sldNum" sz="quarter" idx="12"/>
          </p:nvPr>
        </p:nvSpPr>
        <p:spPr/>
        <p:txBody>
          <a:bodyPr/>
          <a:lstStyle/>
          <a:p>
            <a:fld id="{AF9452EE-66BF-48D9-883A-F3C3378CE4F7}" type="slidenum">
              <a:rPr lang="en-IN" smtClean="0"/>
              <a:t>24</a:t>
            </a:fld>
            <a:endParaRPr lang="en-IN"/>
          </a:p>
        </p:txBody>
      </p:sp>
    </p:spTree>
    <p:extLst>
      <p:ext uri="{BB962C8B-B14F-4D97-AF65-F5344CB8AC3E}">
        <p14:creationId xmlns:p14="http://schemas.microsoft.com/office/powerpoint/2010/main" val="13149216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6260" y="1725105"/>
            <a:ext cx="7100741" cy="6953132"/>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marL="214313" indent="-214313" algn="just">
              <a:buFont typeface="Arial" panose="020B0604020202020204" pitchFamily="34" charset="0"/>
              <a:buChar char="•"/>
            </a:pPr>
            <a:r>
              <a:rPr lang="en-US" i="1" u="sng" dirty="0">
                <a:latin typeface="Tw Cen MT" panose="020B0602020104020603" pitchFamily="34" charset="0"/>
              </a:rPr>
              <a:t>Definition of Exempt Supply:</a:t>
            </a:r>
            <a:endParaRPr lang="en-US" i="1" dirty="0">
              <a:latin typeface="Tw Cen MT" panose="020B0602020104020603" pitchFamily="34" charset="0"/>
            </a:endParaRPr>
          </a:p>
          <a:p>
            <a:pPr marL="271463" algn="just"/>
            <a:r>
              <a:rPr lang="en-US" i="1" dirty="0">
                <a:latin typeface="Tw Cen MT" panose="020B0602020104020603" pitchFamily="34" charset="0"/>
              </a:rPr>
              <a:t>“exempt supply” means supply of any goods or services or both which attracts nil rate of tax or which may be wholly exempt from tax under section 11, or under section 6 of the Integrated Goods and Services Tax Act, and includes non-taxable supply;</a:t>
            </a:r>
          </a:p>
          <a:p>
            <a:pPr marL="214313" indent="-214313" algn="just">
              <a:buFont typeface="Arial" panose="020B0604020202020204" pitchFamily="34" charset="0"/>
              <a:buChar char="•"/>
            </a:pPr>
            <a:endParaRPr lang="en-US" i="1" u="sng" dirty="0">
              <a:latin typeface="Tw Cen MT" panose="020B0602020104020603" pitchFamily="34" charset="0"/>
            </a:endParaRPr>
          </a:p>
          <a:p>
            <a:pPr marL="214313" indent="-214313" algn="just">
              <a:buFont typeface="Arial" panose="020B0604020202020204" pitchFamily="34" charset="0"/>
              <a:buChar char="•"/>
            </a:pPr>
            <a:endParaRPr lang="en-US" i="1" u="sng" dirty="0">
              <a:latin typeface="Tw Cen MT" panose="020B0602020104020603" pitchFamily="34" charset="0"/>
            </a:endParaRPr>
          </a:p>
          <a:p>
            <a:pPr marL="214313" indent="-214313" algn="just">
              <a:buFont typeface="Arial" panose="020B0604020202020204" pitchFamily="34" charset="0"/>
              <a:buChar char="•"/>
            </a:pPr>
            <a:endParaRPr lang="en-US" i="1" u="sng" dirty="0">
              <a:latin typeface="Tw Cen MT" panose="020B0602020104020603" pitchFamily="34" charset="0"/>
            </a:endParaRPr>
          </a:p>
          <a:p>
            <a:pPr marL="214313" indent="-214313" algn="just">
              <a:buFont typeface="Arial" panose="020B0604020202020204" pitchFamily="34" charset="0"/>
              <a:buChar char="•"/>
            </a:pPr>
            <a:r>
              <a:rPr lang="en-US" i="1" u="sng" dirty="0">
                <a:latin typeface="Tw Cen MT" panose="020B0602020104020603" pitchFamily="34" charset="0"/>
              </a:rPr>
              <a:t>Valuation of Exempt Supply:</a:t>
            </a:r>
            <a:endParaRPr lang="en-US" i="1" dirty="0">
              <a:latin typeface="Tw Cen MT" panose="020B0602020104020603" pitchFamily="34" charset="0"/>
            </a:endParaRPr>
          </a:p>
          <a:p>
            <a:pPr lvl="0" algn="just"/>
            <a:r>
              <a:rPr lang="en-US" i="1" dirty="0">
                <a:latin typeface="Tw Cen MT" panose="020B0602020104020603" pitchFamily="34" charset="0"/>
              </a:rPr>
              <a:t>Inclusions in the Value of Exempt supply ((Section 17(3)):</a:t>
            </a:r>
          </a:p>
          <a:p>
            <a:pPr marL="257175" indent="-257175" algn="just">
              <a:buFont typeface="+mj-lt"/>
              <a:buAutoNum type="alphaLcParenR"/>
            </a:pPr>
            <a:r>
              <a:rPr lang="en-US" i="1" dirty="0">
                <a:latin typeface="Tw Cen MT" panose="020B0602020104020603" pitchFamily="34" charset="0"/>
              </a:rPr>
              <a:t>Outward Supplies on which recipient is liable to pay tax under reverse charge,</a:t>
            </a:r>
          </a:p>
          <a:p>
            <a:pPr marL="257175" indent="-257175" algn="just">
              <a:buFont typeface="+mj-lt"/>
              <a:buAutoNum type="alphaLcParenR"/>
            </a:pPr>
            <a:r>
              <a:rPr lang="en-US" i="1" dirty="0">
                <a:latin typeface="Tw Cen MT" panose="020B0602020104020603" pitchFamily="34" charset="0"/>
              </a:rPr>
              <a:t>Transaction in securities (value shall be 1% of sale value),</a:t>
            </a:r>
          </a:p>
          <a:p>
            <a:pPr marL="257175" indent="-257175" algn="just">
              <a:buFont typeface="+mj-lt"/>
              <a:buAutoNum type="alphaLcParenR"/>
            </a:pPr>
            <a:r>
              <a:rPr lang="en-US" i="1" dirty="0">
                <a:latin typeface="Tw Cen MT" panose="020B0602020104020603" pitchFamily="34" charset="0"/>
              </a:rPr>
              <a:t>Sale of land (value shall be the same as adopted for the purpose of paying stamp duty)</a:t>
            </a:r>
          </a:p>
          <a:p>
            <a:pPr marL="257175" indent="-257175" algn="just">
              <a:buFont typeface="+mj-lt"/>
              <a:buAutoNum type="alphaLcParenR"/>
            </a:pPr>
            <a:r>
              <a:rPr lang="en-US" i="1" dirty="0">
                <a:latin typeface="Tw Cen MT" panose="020B0602020104020603" pitchFamily="34" charset="0"/>
              </a:rPr>
              <a:t>Sale of building subject to para 5(b) of schedule II (value shall be the same as adopted for the purpose of paying stamp duty)</a:t>
            </a:r>
          </a:p>
          <a:p>
            <a:pPr marL="214313" indent="-214313" algn="just">
              <a:buFont typeface="Arial" panose="020B0604020202020204" pitchFamily="34" charset="0"/>
              <a:buChar char="•"/>
            </a:pPr>
            <a:endParaRPr lang="en-US" i="1" dirty="0">
              <a:latin typeface="Tw Cen MT" panose="020B0602020104020603" pitchFamily="34" charset="0"/>
            </a:endParaRPr>
          </a:p>
          <a:p>
            <a:pPr marL="214313" indent="-214313" algn="just">
              <a:buFont typeface="Arial" panose="020B0604020202020204" pitchFamily="34" charset="0"/>
              <a:buChar char="•"/>
            </a:pPr>
            <a:endParaRPr lang="en-US" i="1" dirty="0">
              <a:latin typeface="Tw Cen MT" panose="020B0602020104020603" pitchFamily="34" charset="0"/>
            </a:endParaRPr>
          </a:p>
        </p:txBody>
      </p:sp>
      <p:sp>
        <p:nvSpPr>
          <p:cNvPr id="4" name="TextBox 3">
            <a:extLst>
              <a:ext uri="{FF2B5EF4-FFF2-40B4-BE49-F238E27FC236}">
                <a16:creationId xmlns:a16="http://schemas.microsoft.com/office/drawing/2014/main" id="{58897D54-4EB4-4C11-94D0-45C2EA338D6A}"/>
              </a:ext>
            </a:extLst>
          </p:cNvPr>
          <p:cNvSpPr txBox="1"/>
          <p:nvPr/>
        </p:nvSpPr>
        <p:spPr>
          <a:xfrm>
            <a:off x="238124" y="1714500"/>
            <a:ext cx="1969683" cy="2031325"/>
          </a:xfrm>
          <a:prstGeom prst="rect">
            <a:avLst/>
          </a:prstGeom>
          <a:noFill/>
        </p:spPr>
        <p:txBody>
          <a:bodyPr wrap="square" rtlCol="0">
            <a:spAutoFit/>
          </a:bodyPr>
          <a:lstStyle/>
          <a:p>
            <a:pPr fontAlgn="base">
              <a:spcBef>
                <a:spcPct val="0"/>
              </a:spcBef>
              <a:spcAft>
                <a:spcPct val="0"/>
              </a:spcAft>
            </a:pPr>
            <a:r>
              <a:rPr lang="en-US" sz="2100" b="1" dirty="0">
                <a:latin typeface="Century Gothic" panose="020B0502020202020204" pitchFamily="34" charset="0"/>
              </a:rPr>
              <a:t>Inclusions in the value of Exempt Supply (Section 17(3))</a:t>
            </a:r>
            <a:endParaRPr lang="en-US" sz="2100" dirty="0">
              <a:latin typeface="Century Gothic" panose="020B0502020202020204" pitchFamily="34" charset="0"/>
            </a:endParaRPr>
          </a:p>
        </p:txBody>
      </p:sp>
      <p:sp>
        <p:nvSpPr>
          <p:cNvPr id="11" name="TextBox 10">
            <a:extLst>
              <a:ext uri="{FF2B5EF4-FFF2-40B4-BE49-F238E27FC236}">
                <a16:creationId xmlns:a16="http://schemas.microsoft.com/office/drawing/2014/main" id="{D942CE89-7518-43C6-A05A-9F4F7DE9D02A}"/>
              </a:ext>
            </a:extLst>
          </p:cNvPr>
          <p:cNvSpPr txBox="1"/>
          <p:nvPr/>
        </p:nvSpPr>
        <p:spPr>
          <a:xfrm>
            <a:off x="3948224" y="2133157"/>
            <a:ext cx="3700130" cy="369332"/>
          </a:xfrm>
          <a:prstGeom prst="rect">
            <a:avLst/>
          </a:prstGeom>
          <a:noFill/>
        </p:spPr>
        <p:txBody>
          <a:bodyPr wrap="square" rtlCol="0">
            <a:spAutoFit/>
          </a:bodyPr>
          <a:lstStyle/>
          <a:p>
            <a:endParaRPr lang="en-US" dirty="0"/>
          </a:p>
        </p:txBody>
      </p:sp>
      <p:sp>
        <p:nvSpPr>
          <p:cNvPr id="3" name="Footer Placeholder 2">
            <a:extLst>
              <a:ext uri="{FF2B5EF4-FFF2-40B4-BE49-F238E27FC236}">
                <a16:creationId xmlns:a16="http://schemas.microsoft.com/office/drawing/2014/main" id="{B91E6E56-589A-2445-92D1-292659C3D9D0}"/>
              </a:ext>
            </a:extLst>
          </p:cNvPr>
          <p:cNvSpPr>
            <a:spLocks noGrp="1"/>
          </p:cNvSpPr>
          <p:nvPr>
            <p:ph type="ftr" sz="quarter" idx="11"/>
          </p:nvPr>
        </p:nvSpPr>
        <p:spPr/>
        <p:txBody>
          <a:bodyPr/>
          <a:lstStyle/>
          <a:p>
            <a:r>
              <a:rPr lang="en-IN"/>
              <a:t>CA Atul Kumar Gupta</a:t>
            </a:r>
          </a:p>
        </p:txBody>
      </p:sp>
      <p:sp>
        <p:nvSpPr>
          <p:cNvPr id="5" name="Slide Number Placeholder 4">
            <a:extLst>
              <a:ext uri="{FF2B5EF4-FFF2-40B4-BE49-F238E27FC236}">
                <a16:creationId xmlns:a16="http://schemas.microsoft.com/office/drawing/2014/main" id="{745773F8-9537-CE3A-318B-FB73A9D1315F}"/>
              </a:ext>
            </a:extLst>
          </p:cNvPr>
          <p:cNvSpPr>
            <a:spLocks noGrp="1"/>
          </p:cNvSpPr>
          <p:nvPr>
            <p:ph type="sldNum" sz="quarter" idx="12"/>
          </p:nvPr>
        </p:nvSpPr>
        <p:spPr/>
        <p:txBody>
          <a:bodyPr/>
          <a:lstStyle/>
          <a:p>
            <a:fld id="{AF9452EE-66BF-48D9-883A-F3C3378CE4F7}" type="slidenum">
              <a:rPr lang="en-IN" smtClean="0"/>
              <a:t>25</a:t>
            </a:fld>
            <a:endParaRPr lang="en-IN"/>
          </a:p>
        </p:txBody>
      </p:sp>
    </p:spTree>
    <p:extLst>
      <p:ext uri="{BB962C8B-B14F-4D97-AF65-F5344CB8AC3E}">
        <p14:creationId xmlns:p14="http://schemas.microsoft.com/office/powerpoint/2010/main" val="28179616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5113" y="1412381"/>
            <a:ext cx="7462888" cy="5445618"/>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algn="just"/>
            <a:r>
              <a:rPr lang="en-US" i="1" dirty="0">
                <a:latin typeface="Tw Cen MT" panose="020B0602020104020603" pitchFamily="34" charset="0"/>
              </a:rPr>
              <a:t>Exclusions from the Value of Exempt Supply:</a:t>
            </a:r>
          </a:p>
          <a:p>
            <a:pPr marL="342900" indent="-342900" algn="just">
              <a:buFont typeface="+mj-lt"/>
              <a:buAutoNum type="alphaLcParenR"/>
            </a:pPr>
            <a:r>
              <a:rPr lang="en-US" i="1" dirty="0">
                <a:latin typeface="Tw Cen MT" panose="020B0602020104020603" pitchFamily="34" charset="0"/>
              </a:rPr>
              <a:t>the value of services by way of accepting deposits, extending loans or advances in so far as the consideration is represented by way of interest or discount, except in case of a banking company or a financial institution including a non-banking financial company, engaged in supplying services by way of accepting deposits, extending loans or advances; and</a:t>
            </a:r>
          </a:p>
          <a:p>
            <a:pPr marL="342900" indent="-342900" algn="just">
              <a:buFont typeface="+mj-lt"/>
              <a:buAutoNum type="alphaLcParenR"/>
            </a:pPr>
            <a:r>
              <a:rPr lang="en-US" i="1" dirty="0">
                <a:latin typeface="Tw Cen MT" panose="020B0602020104020603" pitchFamily="34" charset="0"/>
              </a:rPr>
              <a:t>the value of supply of services by way of transportation of goods by a vessel from the customs station of clearance in India to a place outside India.</a:t>
            </a:r>
          </a:p>
          <a:p>
            <a:pPr marL="214313" indent="-214313" algn="just">
              <a:buFont typeface="Arial" panose="020B0604020202020204" pitchFamily="34" charset="0"/>
              <a:buChar char="•"/>
            </a:pPr>
            <a:endParaRPr lang="en-US" i="1" dirty="0">
              <a:latin typeface="Tw Cen MT" panose="020B0602020104020603" pitchFamily="34" charset="0"/>
            </a:endParaRPr>
          </a:p>
          <a:p>
            <a:pPr marL="214313" indent="-214313" algn="just">
              <a:buFont typeface="Arial" panose="020B0604020202020204" pitchFamily="34" charset="0"/>
              <a:buChar char="•"/>
            </a:pPr>
            <a:endParaRPr lang="en-US" i="1" dirty="0">
              <a:latin typeface="Tw Cen MT" panose="020B0602020104020603" pitchFamily="34" charset="0"/>
            </a:endParaRPr>
          </a:p>
        </p:txBody>
      </p:sp>
      <p:sp>
        <p:nvSpPr>
          <p:cNvPr id="4" name="TextBox 3">
            <a:extLst>
              <a:ext uri="{FF2B5EF4-FFF2-40B4-BE49-F238E27FC236}">
                <a16:creationId xmlns:a16="http://schemas.microsoft.com/office/drawing/2014/main" id="{58897D54-4EB4-4C11-94D0-45C2EA338D6A}"/>
              </a:ext>
            </a:extLst>
          </p:cNvPr>
          <p:cNvSpPr txBox="1"/>
          <p:nvPr/>
        </p:nvSpPr>
        <p:spPr>
          <a:xfrm>
            <a:off x="10227" y="1412381"/>
            <a:ext cx="1999587" cy="2677656"/>
          </a:xfrm>
          <a:prstGeom prst="rect">
            <a:avLst/>
          </a:prstGeom>
          <a:noFill/>
        </p:spPr>
        <p:txBody>
          <a:bodyPr wrap="square" rtlCol="0">
            <a:spAutoFit/>
          </a:bodyPr>
          <a:lstStyle/>
          <a:p>
            <a:pPr fontAlgn="base">
              <a:spcBef>
                <a:spcPct val="0"/>
              </a:spcBef>
              <a:spcAft>
                <a:spcPct val="0"/>
              </a:spcAft>
            </a:pPr>
            <a:r>
              <a:rPr lang="en-US" sz="2100" b="1" dirty="0">
                <a:latin typeface="Century Gothic" panose="020B0502020202020204" pitchFamily="34" charset="0"/>
              </a:rPr>
              <a:t>Exclusions from the value of Exempt supply (Explanation to Rule 42 &amp; 43)</a:t>
            </a:r>
            <a:endParaRPr lang="en-US" sz="2100" dirty="0">
              <a:latin typeface="Century Gothic" panose="020B0502020202020204" pitchFamily="34" charset="0"/>
            </a:endParaRPr>
          </a:p>
        </p:txBody>
      </p:sp>
      <p:sp>
        <p:nvSpPr>
          <p:cNvPr id="11" name="TextBox 10">
            <a:extLst>
              <a:ext uri="{FF2B5EF4-FFF2-40B4-BE49-F238E27FC236}">
                <a16:creationId xmlns:a16="http://schemas.microsoft.com/office/drawing/2014/main" id="{D942CE89-7518-43C6-A05A-9F4F7DE9D02A}"/>
              </a:ext>
            </a:extLst>
          </p:cNvPr>
          <p:cNvSpPr txBox="1"/>
          <p:nvPr/>
        </p:nvSpPr>
        <p:spPr>
          <a:xfrm>
            <a:off x="3948224" y="2123632"/>
            <a:ext cx="3700130" cy="369332"/>
          </a:xfrm>
          <a:prstGeom prst="rect">
            <a:avLst/>
          </a:prstGeom>
          <a:noFill/>
        </p:spPr>
        <p:txBody>
          <a:bodyPr wrap="square" rtlCol="0">
            <a:spAutoFit/>
          </a:bodyPr>
          <a:lstStyle/>
          <a:p>
            <a:endParaRPr lang="en-US" dirty="0"/>
          </a:p>
        </p:txBody>
      </p:sp>
      <p:sp>
        <p:nvSpPr>
          <p:cNvPr id="3" name="Footer Placeholder 2">
            <a:extLst>
              <a:ext uri="{FF2B5EF4-FFF2-40B4-BE49-F238E27FC236}">
                <a16:creationId xmlns:a16="http://schemas.microsoft.com/office/drawing/2014/main" id="{02EEE4C8-BBCC-794A-B776-43B06C776FBA}"/>
              </a:ext>
            </a:extLst>
          </p:cNvPr>
          <p:cNvSpPr>
            <a:spLocks noGrp="1"/>
          </p:cNvSpPr>
          <p:nvPr>
            <p:ph type="ftr" sz="quarter" idx="11"/>
          </p:nvPr>
        </p:nvSpPr>
        <p:spPr/>
        <p:txBody>
          <a:bodyPr/>
          <a:lstStyle/>
          <a:p>
            <a:r>
              <a:rPr lang="en-IN"/>
              <a:t>CA Atul Kumar Gupta</a:t>
            </a:r>
          </a:p>
        </p:txBody>
      </p:sp>
      <p:sp>
        <p:nvSpPr>
          <p:cNvPr id="5" name="Slide Number Placeholder 4">
            <a:extLst>
              <a:ext uri="{FF2B5EF4-FFF2-40B4-BE49-F238E27FC236}">
                <a16:creationId xmlns:a16="http://schemas.microsoft.com/office/drawing/2014/main" id="{C04D88FA-551C-32C4-9ACC-6804B37FE394}"/>
              </a:ext>
            </a:extLst>
          </p:cNvPr>
          <p:cNvSpPr>
            <a:spLocks noGrp="1"/>
          </p:cNvSpPr>
          <p:nvPr>
            <p:ph type="sldNum" sz="quarter" idx="12"/>
          </p:nvPr>
        </p:nvSpPr>
        <p:spPr/>
        <p:txBody>
          <a:bodyPr/>
          <a:lstStyle/>
          <a:p>
            <a:fld id="{AF9452EE-66BF-48D9-883A-F3C3378CE4F7}" type="slidenum">
              <a:rPr lang="en-IN" smtClean="0"/>
              <a:t>26</a:t>
            </a:fld>
            <a:endParaRPr lang="en-IN"/>
          </a:p>
        </p:txBody>
      </p:sp>
    </p:spTree>
    <p:extLst>
      <p:ext uri="{BB962C8B-B14F-4D97-AF65-F5344CB8AC3E}">
        <p14:creationId xmlns:p14="http://schemas.microsoft.com/office/powerpoint/2010/main" val="26871396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1" y="1979629"/>
            <a:ext cx="6975882" cy="6913140"/>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algn="just"/>
            <a:endParaRPr lang="en-IN" dirty="0">
              <a:latin typeface="Tw Cen MT" panose="020B0602020104020603" pitchFamily="34" charset="0"/>
            </a:endParaRPr>
          </a:p>
          <a:p>
            <a:pPr marL="257175" indent="-257175" algn="just">
              <a:buFont typeface="Arial" panose="020B0604020202020204" pitchFamily="34" charset="0"/>
              <a:buChar char="•"/>
            </a:pPr>
            <a:r>
              <a:rPr lang="en-IN" dirty="0">
                <a:latin typeface="Tw Cen MT" panose="020B0602020104020603" pitchFamily="34" charset="0"/>
              </a:rPr>
              <a:t>OPTION 1: Comply with the provisions of Section 17(2) read with Rule 42 &amp; 43.</a:t>
            </a:r>
          </a:p>
          <a:p>
            <a:pPr marL="257175" indent="-257175" algn="just">
              <a:buFont typeface="Arial" panose="020B0604020202020204" pitchFamily="34" charset="0"/>
              <a:buChar char="•"/>
            </a:pPr>
            <a:endParaRPr lang="en-IN" dirty="0">
              <a:latin typeface="Tw Cen MT" panose="020B0602020104020603" pitchFamily="34" charset="0"/>
            </a:endParaRPr>
          </a:p>
          <a:p>
            <a:pPr algn="just"/>
            <a:endParaRPr lang="en-US" dirty="0">
              <a:latin typeface="Tw Cen MT" panose="020B0602020104020603" pitchFamily="34" charset="0"/>
            </a:endParaRPr>
          </a:p>
          <a:p>
            <a:pPr marL="257175" indent="-257175" algn="just">
              <a:buFont typeface="Arial" panose="020B0604020202020204" pitchFamily="34" charset="0"/>
              <a:buChar char="•"/>
            </a:pPr>
            <a:r>
              <a:rPr lang="en-IN" dirty="0">
                <a:latin typeface="Tw Cen MT" panose="020B0602020104020603" pitchFamily="34" charset="0"/>
              </a:rPr>
              <a:t>OPTION 2: </a:t>
            </a:r>
            <a:r>
              <a:rPr lang="en-US" dirty="0">
                <a:latin typeface="Tw Cen MT" panose="020B0602020104020603" pitchFamily="34" charset="0"/>
              </a:rPr>
              <a:t>Avail an amount equal to fifty per cent of the eligible input tax credit on inputs, capital goods and input services in that month.</a:t>
            </a:r>
          </a:p>
          <a:p>
            <a:pPr marL="257175" indent="-257175" algn="just">
              <a:buFont typeface="Arial" panose="020B0604020202020204" pitchFamily="34" charset="0"/>
              <a:buChar char="•"/>
            </a:pPr>
            <a:endParaRPr lang="en-US" dirty="0">
              <a:latin typeface="Tw Cen MT" panose="020B0602020104020603" pitchFamily="34" charset="0"/>
            </a:endParaRPr>
          </a:p>
          <a:p>
            <a:pPr algn="just"/>
            <a:endParaRPr lang="en-US" dirty="0">
              <a:latin typeface="Tw Cen MT" panose="020B0602020104020603" pitchFamily="34" charset="0"/>
            </a:endParaRPr>
          </a:p>
          <a:p>
            <a:pPr algn="just"/>
            <a:r>
              <a:rPr lang="en-US" dirty="0">
                <a:latin typeface="Tw Cen MT" panose="020B0602020104020603" pitchFamily="34" charset="0"/>
              </a:rPr>
              <a:t>The option once exercised shall not be withdrawn during the remaining part of the financial year. (1</a:t>
            </a:r>
            <a:r>
              <a:rPr lang="en-US" baseline="30000" dirty="0">
                <a:latin typeface="Tw Cen MT" panose="020B0602020104020603" pitchFamily="34" charset="0"/>
              </a:rPr>
              <a:t>st</a:t>
            </a:r>
            <a:r>
              <a:rPr lang="en-US" dirty="0">
                <a:latin typeface="Tw Cen MT" panose="020B0602020104020603" pitchFamily="34" charset="0"/>
              </a:rPr>
              <a:t> Proviso)</a:t>
            </a:r>
          </a:p>
          <a:p>
            <a:pPr marL="257175" indent="-257175" algn="just">
              <a:buFont typeface="Arial" panose="020B0604020202020204" pitchFamily="34" charset="0"/>
              <a:buChar char="•"/>
            </a:pPr>
            <a:endParaRPr lang="en-US" dirty="0">
              <a:latin typeface="Tw Cen MT" panose="020B0602020104020603" pitchFamily="34" charset="0"/>
            </a:endParaRPr>
          </a:p>
          <a:p>
            <a:pPr algn="just"/>
            <a:r>
              <a:rPr lang="en-US" dirty="0">
                <a:latin typeface="Tw Cen MT" panose="020B0602020104020603" pitchFamily="34" charset="0"/>
              </a:rPr>
              <a:t>It may be noted that the restriction of fifty per cent. shall not apply to the tax paid on supplies made by one registered person to another registered person having the same Permanent Account Number. (2</a:t>
            </a:r>
            <a:r>
              <a:rPr lang="en-US" baseline="30000" dirty="0">
                <a:latin typeface="Tw Cen MT" panose="020B0602020104020603" pitchFamily="34" charset="0"/>
              </a:rPr>
              <a:t>nd</a:t>
            </a:r>
            <a:r>
              <a:rPr lang="en-US" dirty="0">
                <a:latin typeface="Tw Cen MT" panose="020B0602020104020603" pitchFamily="34" charset="0"/>
              </a:rPr>
              <a:t> Proviso)</a:t>
            </a:r>
          </a:p>
          <a:p>
            <a:pPr algn="just"/>
            <a:endParaRPr lang="en-US" dirty="0">
              <a:latin typeface="Tw Cen MT" panose="020B0602020104020603" pitchFamily="34" charset="0"/>
            </a:endParaRPr>
          </a:p>
          <a:p>
            <a:pPr algn="just"/>
            <a:r>
              <a:rPr lang="en-US" dirty="0">
                <a:latin typeface="Tw Cen MT" panose="020B0602020104020603" pitchFamily="34" charset="0"/>
              </a:rPr>
              <a:t> </a:t>
            </a:r>
          </a:p>
          <a:p>
            <a:pPr marL="214313" indent="-214313" algn="just">
              <a:buFont typeface="Arial" panose="020B0604020202020204" pitchFamily="34" charset="0"/>
              <a:buChar char="•"/>
            </a:pPr>
            <a:endParaRPr lang="en-US" dirty="0">
              <a:latin typeface="Tw Cen MT" panose="020B0602020104020603" pitchFamily="34" charset="0"/>
            </a:endParaRPr>
          </a:p>
        </p:txBody>
      </p:sp>
      <p:sp>
        <p:nvSpPr>
          <p:cNvPr id="4" name="TextBox 3">
            <a:extLst>
              <a:ext uri="{FF2B5EF4-FFF2-40B4-BE49-F238E27FC236}">
                <a16:creationId xmlns:a16="http://schemas.microsoft.com/office/drawing/2014/main" id="{58897D54-4EB4-4C11-94D0-45C2EA338D6A}"/>
              </a:ext>
            </a:extLst>
          </p:cNvPr>
          <p:cNvSpPr txBox="1"/>
          <p:nvPr/>
        </p:nvSpPr>
        <p:spPr>
          <a:xfrm>
            <a:off x="3486487" y="895351"/>
            <a:ext cx="5626610" cy="1061829"/>
          </a:xfrm>
          <a:prstGeom prst="rect">
            <a:avLst/>
          </a:prstGeom>
          <a:noFill/>
        </p:spPr>
        <p:txBody>
          <a:bodyPr wrap="square" rtlCol="0">
            <a:spAutoFit/>
          </a:bodyPr>
          <a:lstStyle/>
          <a:p>
            <a:pPr fontAlgn="base">
              <a:spcBef>
                <a:spcPct val="0"/>
              </a:spcBef>
              <a:spcAft>
                <a:spcPct val="0"/>
              </a:spcAft>
            </a:pPr>
            <a:r>
              <a:rPr lang="en-IN" sz="2100" b="1" dirty="0">
                <a:latin typeface="Century Gothic" panose="020B0502020202020204" pitchFamily="34" charset="0"/>
              </a:rPr>
              <a:t>Apportionment of Credit in case of Banking Company (including NBFC) [Section 17(4)]</a:t>
            </a:r>
            <a:endParaRPr lang="en-US" sz="2100" b="1" dirty="0">
              <a:latin typeface="Century Gothic" panose="020B0502020202020204" pitchFamily="34" charset="0"/>
            </a:endParaRPr>
          </a:p>
        </p:txBody>
      </p:sp>
      <p:sp>
        <p:nvSpPr>
          <p:cNvPr id="11" name="TextBox 10">
            <a:extLst>
              <a:ext uri="{FF2B5EF4-FFF2-40B4-BE49-F238E27FC236}">
                <a16:creationId xmlns:a16="http://schemas.microsoft.com/office/drawing/2014/main" id="{D942CE89-7518-43C6-A05A-9F4F7DE9D02A}"/>
              </a:ext>
            </a:extLst>
          </p:cNvPr>
          <p:cNvSpPr txBox="1"/>
          <p:nvPr/>
        </p:nvSpPr>
        <p:spPr>
          <a:xfrm>
            <a:off x="3948224" y="2133157"/>
            <a:ext cx="3700130" cy="369332"/>
          </a:xfrm>
          <a:prstGeom prst="rect">
            <a:avLst/>
          </a:prstGeom>
          <a:noFill/>
        </p:spPr>
        <p:txBody>
          <a:bodyPr wrap="square" rtlCol="0">
            <a:spAutoFit/>
          </a:bodyPr>
          <a:lstStyle/>
          <a:p>
            <a:endParaRPr lang="en-US" dirty="0"/>
          </a:p>
        </p:txBody>
      </p:sp>
      <p:sp>
        <p:nvSpPr>
          <p:cNvPr id="3" name="Footer Placeholder 2">
            <a:extLst>
              <a:ext uri="{FF2B5EF4-FFF2-40B4-BE49-F238E27FC236}">
                <a16:creationId xmlns:a16="http://schemas.microsoft.com/office/drawing/2014/main" id="{D6F53510-A44A-3F4F-A95F-1074C9708472}"/>
              </a:ext>
            </a:extLst>
          </p:cNvPr>
          <p:cNvSpPr>
            <a:spLocks noGrp="1"/>
          </p:cNvSpPr>
          <p:nvPr>
            <p:ph type="ftr" sz="quarter" idx="11"/>
          </p:nvPr>
        </p:nvSpPr>
        <p:spPr/>
        <p:txBody>
          <a:bodyPr/>
          <a:lstStyle/>
          <a:p>
            <a:r>
              <a:rPr lang="en-IN"/>
              <a:t>CA Atul Kumar Gupta</a:t>
            </a:r>
          </a:p>
        </p:txBody>
      </p:sp>
      <p:sp>
        <p:nvSpPr>
          <p:cNvPr id="5" name="Slide Number Placeholder 4">
            <a:extLst>
              <a:ext uri="{FF2B5EF4-FFF2-40B4-BE49-F238E27FC236}">
                <a16:creationId xmlns:a16="http://schemas.microsoft.com/office/drawing/2014/main" id="{EE87D5F4-66E7-7C8E-96EC-05C4CE56BD4D}"/>
              </a:ext>
            </a:extLst>
          </p:cNvPr>
          <p:cNvSpPr>
            <a:spLocks noGrp="1"/>
          </p:cNvSpPr>
          <p:nvPr>
            <p:ph type="sldNum" sz="quarter" idx="12"/>
          </p:nvPr>
        </p:nvSpPr>
        <p:spPr/>
        <p:txBody>
          <a:bodyPr/>
          <a:lstStyle/>
          <a:p>
            <a:fld id="{AF9452EE-66BF-48D9-883A-F3C3378CE4F7}" type="slidenum">
              <a:rPr lang="en-IN" smtClean="0"/>
              <a:t>27</a:t>
            </a:fld>
            <a:endParaRPr lang="en-IN"/>
          </a:p>
        </p:txBody>
      </p:sp>
    </p:spTree>
    <p:extLst>
      <p:ext uri="{BB962C8B-B14F-4D97-AF65-F5344CB8AC3E}">
        <p14:creationId xmlns:p14="http://schemas.microsoft.com/office/powerpoint/2010/main" val="21414923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9050"/>
            <a:ext cx="7051421"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algn="just"/>
            <a:r>
              <a:rPr lang="en-US" sz="2200" dirty="0">
                <a:solidFill>
                  <a:schemeClr val="tx1"/>
                </a:solidFill>
                <a:latin typeface="Tw Cen MT" panose="020B0602020104020603" pitchFamily="34" charset="0"/>
                <a:cs typeface="Times New Roman" panose="02020603050405020304" pitchFamily="18" charset="0"/>
              </a:rPr>
              <a:t>ITC shall not be available in respect of the following, namely:—</a:t>
            </a:r>
          </a:p>
          <a:p>
            <a:pPr marL="214313" indent="-214313" algn="just">
              <a:buFont typeface="Arial" panose="020B0604020202020204" pitchFamily="34" charset="0"/>
              <a:buChar char="•"/>
            </a:pPr>
            <a:endParaRPr lang="en-IN" sz="22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US" sz="2000" dirty="0">
              <a:latin typeface="Tw Cen MT" panose="020B0602020104020603" pitchFamily="34" charset="0"/>
            </a:endParaRPr>
          </a:p>
        </p:txBody>
      </p:sp>
      <p:sp>
        <p:nvSpPr>
          <p:cNvPr id="4" name="TextBox 3">
            <a:extLst>
              <a:ext uri="{FF2B5EF4-FFF2-40B4-BE49-F238E27FC236}">
                <a16:creationId xmlns:a16="http://schemas.microsoft.com/office/drawing/2014/main" id="{58897D54-4EB4-4C11-94D0-45C2EA338D6A}"/>
              </a:ext>
            </a:extLst>
          </p:cNvPr>
          <p:cNvSpPr txBox="1"/>
          <p:nvPr/>
        </p:nvSpPr>
        <p:spPr>
          <a:xfrm>
            <a:off x="285749" y="-445979"/>
            <a:ext cx="1842313" cy="1708160"/>
          </a:xfrm>
          <a:prstGeom prst="rect">
            <a:avLst/>
          </a:prstGeom>
          <a:noFill/>
        </p:spPr>
        <p:txBody>
          <a:bodyPr wrap="square" rtlCol="0">
            <a:spAutoFit/>
          </a:bodyPr>
          <a:lstStyle/>
          <a:p>
            <a:pPr fontAlgn="base">
              <a:spcBef>
                <a:spcPct val="0"/>
              </a:spcBef>
              <a:spcAft>
                <a:spcPct val="0"/>
              </a:spcAft>
            </a:pPr>
            <a:endParaRPr lang="en-US" sz="2100" b="1" dirty="0">
              <a:latin typeface="Tw Cen MT" panose="020B0602020104020603" pitchFamily="34" charset="0"/>
              <a:cs typeface="Times New Roman" panose="02020603050405020304" pitchFamily="18" charset="0"/>
            </a:endParaRPr>
          </a:p>
          <a:p>
            <a:pPr fontAlgn="base">
              <a:spcBef>
                <a:spcPct val="0"/>
              </a:spcBef>
              <a:spcAft>
                <a:spcPct val="0"/>
              </a:spcAft>
            </a:pPr>
            <a:endParaRPr lang="en-US" sz="2100" b="1" dirty="0">
              <a:latin typeface="Tw Cen MT" panose="020B0602020104020603" pitchFamily="34" charset="0"/>
              <a:cs typeface="Times New Roman" panose="02020603050405020304" pitchFamily="18" charset="0"/>
            </a:endParaRPr>
          </a:p>
          <a:p>
            <a:pPr fontAlgn="base">
              <a:spcBef>
                <a:spcPct val="0"/>
              </a:spcBef>
              <a:spcAft>
                <a:spcPct val="0"/>
              </a:spcAft>
            </a:pPr>
            <a:endParaRPr lang="en-US" sz="2100" b="1" dirty="0">
              <a:latin typeface="Tw Cen MT" panose="020B0602020104020603" pitchFamily="34" charset="0"/>
              <a:cs typeface="Times New Roman" panose="02020603050405020304" pitchFamily="18" charset="0"/>
            </a:endParaRPr>
          </a:p>
          <a:p>
            <a:pPr fontAlgn="base">
              <a:spcBef>
                <a:spcPct val="0"/>
              </a:spcBef>
              <a:spcAft>
                <a:spcPct val="0"/>
              </a:spcAft>
            </a:pPr>
            <a:r>
              <a:rPr lang="en-US" sz="2100" b="1" dirty="0">
                <a:latin typeface="Tw Cen MT" panose="020B0602020104020603" pitchFamily="34" charset="0"/>
                <a:cs typeface="Times New Roman" panose="02020603050405020304" pitchFamily="18" charset="0"/>
              </a:rPr>
              <a:t>Blocked credit – Section 17(5)</a:t>
            </a:r>
            <a:endParaRPr lang="en-US" sz="2100" dirty="0">
              <a:latin typeface="Tw Cen MT" panose="020B0602020104020603" pitchFamily="34" charset="0"/>
            </a:endParaRPr>
          </a:p>
        </p:txBody>
      </p:sp>
      <p:sp>
        <p:nvSpPr>
          <p:cNvPr id="11" name="TextBox 10">
            <a:extLst>
              <a:ext uri="{FF2B5EF4-FFF2-40B4-BE49-F238E27FC236}">
                <a16:creationId xmlns:a16="http://schemas.microsoft.com/office/drawing/2014/main" id="{D942CE89-7518-43C6-A05A-9F4F7DE9D02A}"/>
              </a:ext>
            </a:extLst>
          </p:cNvPr>
          <p:cNvSpPr txBox="1"/>
          <p:nvPr/>
        </p:nvSpPr>
        <p:spPr>
          <a:xfrm>
            <a:off x="3948224" y="2133157"/>
            <a:ext cx="3700130" cy="369332"/>
          </a:xfrm>
          <a:prstGeom prst="rect">
            <a:avLst/>
          </a:prstGeom>
          <a:noFill/>
        </p:spPr>
        <p:txBody>
          <a:bodyPr wrap="square" rtlCol="0">
            <a:spAutoFit/>
          </a:bodyPr>
          <a:lstStyle/>
          <a:p>
            <a:endParaRPr lang="en-US" dirty="0">
              <a:latin typeface="Tw Cen MT" panose="020B0602020104020603" pitchFamily="34" charset="0"/>
            </a:endParaRPr>
          </a:p>
        </p:txBody>
      </p:sp>
      <p:sp>
        <p:nvSpPr>
          <p:cNvPr id="6" name="Rectangle: Rounded Corners 5">
            <a:extLst>
              <a:ext uri="{FF2B5EF4-FFF2-40B4-BE49-F238E27FC236}">
                <a16:creationId xmlns:a16="http://schemas.microsoft.com/office/drawing/2014/main" id="{AAA49937-696F-4123-89E5-80CB1A1E09F5}"/>
              </a:ext>
            </a:extLst>
          </p:cNvPr>
          <p:cNvSpPr/>
          <p:nvPr/>
        </p:nvSpPr>
        <p:spPr>
          <a:xfrm>
            <a:off x="3645186" y="3112598"/>
            <a:ext cx="1759064" cy="142073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w Cen MT" panose="020B0602020104020603" pitchFamily="34" charset="0"/>
                <a:ea typeface="Cambria Math" panose="02040503050406030204" pitchFamily="18" charset="0"/>
              </a:rPr>
              <a:t>ITC for MV* will </a:t>
            </a:r>
            <a:r>
              <a:rPr lang="en-US" b="1" dirty="0">
                <a:solidFill>
                  <a:schemeClr val="tx1"/>
                </a:solidFill>
                <a:latin typeface="Tw Cen MT" panose="020B0602020104020603" pitchFamily="34" charset="0"/>
                <a:ea typeface="Cambria Math" panose="02040503050406030204" pitchFamily="18" charset="0"/>
              </a:rPr>
              <a:t>NOT</a:t>
            </a:r>
            <a:r>
              <a:rPr lang="en-US" dirty="0">
                <a:solidFill>
                  <a:schemeClr val="tx1"/>
                </a:solidFill>
                <a:latin typeface="Tw Cen MT" panose="020B0602020104020603" pitchFamily="34" charset="0"/>
                <a:ea typeface="Cambria Math" panose="02040503050406030204" pitchFamily="18" charset="0"/>
              </a:rPr>
              <a:t> be available</a:t>
            </a:r>
          </a:p>
        </p:txBody>
      </p:sp>
      <p:cxnSp>
        <p:nvCxnSpPr>
          <p:cNvPr id="7" name="Straight Arrow Connector 6">
            <a:extLst>
              <a:ext uri="{FF2B5EF4-FFF2-40B4-BE49-F238E27FC236}">
                <a16:creationId xmlns:a16="http://schemas.microsoft.com/office/drawing/2014/main" id="{49A8198C-C154-488F-B0D6-C2303D09B7F4}"/>
              </a:ext>
            </a:extLst>
          </p:cNvPr>
          <p:cNvCxnSpPr>
            <a:cxnSpLocks/>
          </p:cNvCxnSpPr>
          <p:nvPr/>
        </p:nvCxnSpPr>
        <p:spPr>
          <a:xfrm>
            <a:off x="5404755" y="3819704"/>
            <a:ext cx="34834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4D9BA983-8DD1-4646-A04C-F885593965F3}"/>
              </a:ext>
            </a:extLst>
          </p:cNvPr>
          <p:cNvSpPr/>
          <p:nvPr/>
        </p:nvSpPr>
        <p:spPr>
          <a:xfrm>
            <a:off x="5774387" y="3161851"/>
            <a:ext cx="1451549" cy="136020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Tw Cen MT" panose="020B0602020104020603" pitchFamily="34" charset="0"/>
                <a:ea typeface="Cambria Math" panose="02040503050406030204" pitchFamily="18" charset="0"/>
              </a:rPr>
              <a:t>Except when they are used for</a:t>
            </a:r>
            <a:endParaRPr lang="en-US" sz="2000" dirty="0">
              <a:solidFill>
                <a:schemeClr val="tx1"/>
              </a:solidFill>
              <a:latin typeface="Tw Cen MT" panose="020B0602020104020603" pitchFamily="34" charset="0"/>
              <a:ea typeface="Cambria Math" panose="02040503050406030204" pitchFamily="18" charset="0"/>
            </a:endParaRPr>
          </a:p>
        </p:txBody>
      </p:sp>
      <p:sp>
        <p:nvSpPr>
          <p:cNvPr id="10" name="Rectangle: Rounded Corners 7">
            <a:extLst>
              <a:ext uri="{FF2B5EF4-FFF2-40B4-BE49-F238E27FC236}">
                <a16:creationId xmlns:a16="http://schemas.microsoft.com/office/drawing/2014/main" id="{ED0193BD-F41A-4D6B-8D2F-E881F81CFB58}"/>
              </a:ext>
            </a:extLst>
          </p:cNvPr>
          <p:cNvSpPr/>
          <p:nvPr/>
        </p:nvSpPr>
        <p:spPr>
          <a:xfrm>
            <a:off x="7624432" y="1988840"/>
            <a:ext cx="2961704" cy="3816424"/>
          </a:xfrm>
          <a:prstGeom prst="roundRect">
            <a:avLst>
              <a:gd name="adj"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just">
              <a:buClr>
                <a:schemeClr val="tx2"/>
              </a:buClr>
              <a:buFont typeface="Wingdings" panose="05000000000000000000" pitchFamily="2" charset="2"/>
              <a:buChar char="§"/>
            </a:pPr>
            <a:r>
              <a:rPr lang="en-US" sz="2000" dirty="0">
                <a:solidFill>
                  <a:schemeClr val="tx1"/>
                </a:solidFill>
                <a:latin typeface="Tw Cen MT" panose="020B0602020104020603" pitchFamily="34" charset="0"/>
                <a:ea typeface="Cambria Math" panose="02040503050406030204" pitchFamily="18" charset="0"/>
              </a:rPr>
              <a:t>Making the following taxable supplies:</a:t>
            </a:r>
          </a:p>
          <a:p>
            <a:pPr marL="467916" lvl="1" indent="-300038" algn="just">
              <a:buFont typeface="+mj-lt"/>
              <a:buAutoNum type="romanLcPeriod"/>
            </a:pPr>
            <a:r>
              <a:rPr lang="en-IN" sz="2000" dirty="0">
                <a:solidFill>
                  <a:schemeClr val="tx1"/>
                </a:solidFill>
                <a:latin typeface="Tw Cen MT" panose="020B0602020104020603" pitchFamily="34" charset="0"/>
                <a:ea typeface="Cambria Math" panose="02040503050406030204" pitchFamily="18" charset="0"/>
              </a:rPr>
              <a:t>Further supply of such motor vehicles</a:t>
            </a:r>
            <a:r>
              <a:rPr lang="en-US" sz="2000" dirty="0">
                <a:solidFill>
                  <a:schemeClr val="tx1"/>
                </a:solidFill>
                <a:latin typeface="Tw Cen MT" panose="020B0602020104020603" pitchFamily="34" charset="0"/>
                <a:ea typeface="Cambria Math" panose="02040503050406030204" pitchFamily="18" charset="0"/>
              </a:rPr>
              <a:t>, or</a:t>
            </a:r>
          </a:p>
          <a:p>
            <a:pPr marL="467916" lvl="1" indent="-300038" algn="just">
              <a:buFont typeface="+mj-lt"/>
              <a:buAutoNum type="romanLcPeriod"/>
            </a:pPr>
            <a:r>
              <a:rPr lang="en-US" sz="2000" dirty="0">
                <a:solidFill>
                  <a:schemeClr val="tx1"/>
                </a:solidFill>
                <a:latin typeface="Tw Cen MT" panose="020B0602020104020603" pitchFamily="34" charset="0"/>
                <a:ea typeface="Cambria Math" panose="02040503050406030204" pitchFamily="18" charset="0"/>
              </a:rPr>
              <a:t>Transportation of passengers, or</a:t>
            </a:r>
          </a:p>
          <a:p>
            <a:pPr marL="467916" lvl="1" indent="-300038" algn="just">
              <a:buFont typeface="+mj-lt"/>
              <a:buAutoNum type="romanLcPeriod"/>
            </a:pPr>
            <a:r>
              <a:rPr lang="en-IN" sz="2000" dirty="0">
                <a:solidFill>
                  <a:schemeClr val="tx1"/>
                </a:solidFill>
                <a:latin typeface="Tw Cen MT" panose="020B0602020104020603" pitchFamily="34" charset="0"/>
                <a:ea typeface="Cambria Math" panose="02040503050406030204" pitchFamily="18" charset="0"/>
              </a:rPr>
              <a:t>Imparting Training on driving such motor vehicles</a:t>
            </a:r>
          </a:p>
        </p:txBody>
      </p:sp>
      <p:cxnSp>
        <p:nvCxnSpPr>
          <p:cNvPr id="12" name="Straight Arrow Connector 11">
            <a:extLst>
              <a:ext uri="{FF2B5EF4-FFF2-40B4-BE49-F238E27FC236}">
                <a16:creationId xmlns:a16="http://schemas.microsoft.com/office/drawing/2014/main" id="{4B5C7675-132D-4F92-BDA4-836F07DE0222}"/>
              </a:ext>
            </a:extLst>
          </p:cNvPr>
          <p:cNvCxnSpPr>
            <a:cxnSpLocks/>
          </p:cNvCxnSpPr>
          <p:nvPr/>
        </p:nvCxnSpPr>
        <p:spPr>
          <a:xfrm>
            <a:off x="7249512" y="3830333"/>
            <a:ext cx="34834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C0E67A-D1FC-47C1-8C0E-027D12FC0A26}"/>
              </a:ext>
            </a:extLst>
          </p:cNvPr>
          <p:cNvSpPr txBox="1"/>
          <p:nvPr/>
        </p:nvSpPr>
        <p:spPr>
          <a:xfrm>
            <a:off x="2836177" y="997591"/>
            <a:ext cx="6172200" cy="1415772"/>
          </a:xfrm>
          <a:prstGeom prst="rect">
            <a:avLst/>
          </a:prstGeom>
          <a:noFill/>
        </p:spPr>
        <p:txBody>
          <a:bodyPr wrap="square" rtlCol="0">
            <a:spAutoFit/>
          </a:bodyPr>
          <a:lstStyle/>
          <a:p>
            <a:pPr algn="just"/>
            <a:r>
              <a:rPr lang="en-IN" sz="2200" dirty="0">
                <a:latin typeface="Tw Cen MT" panose="020B0602020104020603" pitchFamily="34" charset="0"/>
              </a:rPr>
              <a:t>a) Motor Vehicles for transportation of persons having seating capacity up to 13 persons (including driver)*</a:t>
            </a:r>
          </a:p>
          <a:p>
            <a:endParaRPr lang="en-US" sz="2000" dirty="0">
              <a:latin typeface="Tw Cen MT" panose="020B0602020104020603" pitchFamily="34" charset="0"/>
            </a:endParaRPr>
          </a:p>
        </p:txBody>
      </p:sp>
      <p:sp>
        <p:nvSpPr>
          <p:cNvPr id="5" name="Footer Placeholder 4">
            <a:extLst>
              <a:ext uri="{FF2B5EF4-FFF2-40B4-BE49-F238E27FC236}">
                <a16:creationId xmlns:a16="http://schemas.microsoft.com/office/drawing/2014/main" id="{CCCD3478-1469-D544-9EFA-25AD96AFCC13}"/>
              </a:ext>
            </a:extLst>
          </p:cNvPr>
          <p:cNvSpPr>
            <a:spLocks noGrp="1"/>
          </p:cNvSpPr>
          <p:nvPr>
            <p:ph type="ftr" sz="quarter" idx="11"/>
          </p:nvPr>
        </p:nvSpPr>
        <p:spPr/>
        <p:txBody>
          <a:bodyPr/>
          <a:lstStyle/>
          <a:p>
            <a:r>
              <a:rPr lang="en-IN"/>
              <a:t>CA Atul Kumar Gupta</a:t>
            </a:r>
          </a:p>
        </p:txBody>
      </p:sp>
      <p:sp>
        <p:nvSpPr>
          <p:cNvPr id="8" name="Slide Number Placeholder 7">
            <a:extLst>
              <a:ext uri="{FF2B5EF4-FFF2-40B4-BE49-F238E27FC236}">
                <a16:creationId xmlns:a16="http://schemas.microsoft.com/office/drawing/2014/main" id="{B522346E-FDF1-F5A8-2251-B3E936EB385A}"/>
              </a:ext>
            </a:extLst>
          </p:cNvPr>
          <p:cNvSpPr>
            <a:spLocks noGrp="1"/>
          </p:cNvSpPr>
          <p:nvPr>
            <p:ph type="sldNum" sz="quarter" idx="12"/>
          </p:nvPr>
        </p:nvSpPr>
        <p:spPr/>
        <p:txBody>
          <a:bodyPr/>
          <a:lstStyle/>
          <a:p>
            <a:fld id="{AF9452EE-66BF-48D9-883A-F3C3378CE4F7}" type="slidenum">
              <a:rPr lang="en-IN" smtClean="0"/>
              <a:t>28</a:t>
            </a:fld>
            <a:endParaRPr lang="en-IN"/>
          </a:p>
        </p:txBody>
      </p:sp>
    </p:spTree>
    <p:extLst>
      <p:ext uri="{BB962C8B-B14F-4D97-AF65-F5344CB8AC3E}">
        <p14:creationId xmlns:p14="http://schemas.microsoft.com/office/powerpoint/2010/main" val="22312891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9050"/>
            <a:ext cx="7051421"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algn="just"/>
            <a:r>
              <a:rPr lang="en-US" sz="2200" dirty="0">
                <a:solidFill>
                  <a:schemeClr val="tx1"/>
                </a:solidFill>
                <a:latin typeface="Tw Cen MT" panose="020B0602020104020603" pitchFamily="34" charset="0"/>
                <a:cs typeface="Times New Roman" panose="02020603050405020304" pitchFamily="18" charset="0"/>
              </a:rPr>
              <a:t>ITC shall not be available in respect of the following, namely:—</a:t>
            </a:r>
          </a:p>
          <a:p>
            <a:pPr marL="214313" indent="-214313" algn="just">
              <a:buFont typeface="Arial" panose="020B0604020202020204" pitchFamily="34" charset="0"/>
              <a:buChar char="•"/>
            </a:pPr>
            <a:endParaRPr lang="en-IN" sz="22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US" sz="2000" dirty="0">
              <a:latin typeface="Tw Cen MT" panose="020B0602020104020603" pitchFamily="34" charset="0"/>
            </a:endParaRPr>
          </a:p>
        </p:txBody>
      </p:sp>
      <p:sp>
        <p:nvSpPr>
          <p:cNvPr id="4" name="TextBox 3">
            <a:extLst>
              <a:ext uri="{FF2B5EF4-FFF2-40B4-BE49-F238E27FC236}">
                <a16:creationId xmlns:a16="http://schemas.microsoft.com/office/drawing/2014/main" id="{58897D54-4EB4-4C11-94D0-45C2EA338D6A}"/>
              </a:ext>
            </a:extLst>
          </p:cNvPr>
          <p:cNvSpPr txBox="1"/>
          <p:nvPr/>
        </p:nvSpPr>
        <p:spPr>
          <a:xfrm>
            <a:off x="260582" y="263031"/>
            <a:ext cx="1842313" cy="738664"/>
          </a:xfrm>
          <a:prstGeom prst="rect">
            <a:avLst/>
          </a:prstGeom>
          <a:noFill/>
        </p:spPr>
        <p:txBody>
          <a:bodyPr wrap="square" rtlCol="0">
            <a:spAutoFit/>
          </a:bodyPr>
          <a:lstStyle/>
          <a:p>
            <a:pPr fontAlgn="base">
              <a:spcBef>
                <a:spcPct val="0"/>
              </a:spcBef>
              <a:spcAft>
                <a:spcPct val="0"/>
              </a:spcAft>
            </a:pPr>
            <a:r>
              <a:rPr lang="en-US" sz="2100" b="1">
                <a:latin typeface="Tw Cen MT" panose="020B0602020104020603" pitchFamily="34" charset="0"/>
                <a:cs typeface="Times New Roman" panose="02020603050405020304" pitchFamily="18" charset="0"/>
              </a:rPr>
              <a:t>Blocked credit – Section 17(5)</a:t>
            </a:r>
            <a:endParaRPr lang="en-US" sz="2100" dirty="0">
              <a:latin typeface="Tw Cen MT" panose="020B0602020104020603" pitchFamily="34" charset="0"/>
            </a:endParaRPr>
          </a:p>
        </p:txBody>
      </p:sp>
      <p:sp>
        <p:nvSpPr>
          <p:cNvPr id="11" name="TextBox 10">
            <a:extLst>
              <a:ext uri="{FF2B5EF4-FFF2-40B4-BE49-F238E27FC236}">
                <a16:creationId xmlns:a16="http://schemas.microsoft.com/office/drawing/2014/main" id="{D942CE89-7518-43C6-A05A-9F4F7DE9D02A}"/>
              </a:ext>
            </a:extLst>
          </p:cNvPr>
          <p:cNvSpPr txBox="1"/>
          <p:nvPr/>
        </p:nvSpPr>
        <p:spPr>
          <a:xfrm>
            <a:off x="3948224" y="2133157"/>
            <a:ext cx="3700130" cy="369332"/>
          </a:xfrm>
          <a:prstGeom prst="rect">
            <a:avLst/>
          </a:prstGeom>
          <a:noFill/>
        </p:spPr>
        <p:txBody>
          <a:bodyPr wrap="square" rtlCol="0">
            <a:spAutoFit/>
          </a:bodyPr>
          <a:lstStyle/>
          <a:p>
            <a:endParaRPr lang="en-US" dirty="0">
              <a:latin typeface="Tw Cen MT" panose="020B0602020104020603" pitchFamily="34" charset="0"/>
            </a:endParaRPr>
          </a:p>
        </p:txBody>
      </p:sp>
      <p:sp>
        <p:nvSpPr>
          <p:cNvPr id="6" name="Rectangle: Rounded Corners 5">
            <a:extLst>
              <a:ext uri="{FF2B5EF4-FFF2-40B4-BE49-F238E27FC236}">
                <a16:creationId xmlns:a16="http://schemas.microsoft.com/office/drawing/2014/main" id="{AAA49937-696F-4123-89E5-80CB1A1E09F5}"/>
              </a:ext>
            </a:extLst>
          </p:cNvPr>
          <p:cNvSpPr/>
          <p:nvPr/>
        </p:nvSpPr>
        <p:spPr>
          <a:xfrm>
            <a:off x="2399250" y="3161850"/>
            <a:ext cx="1780206" cy="1371483"/>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w Cen MT" panose="020B0602020104020603" pitchFamily="34" charset="0"/>
                <a:ea typeface="Cambria Math" panose="02040503050406030204" pitchFamily="18" charset="0"/>
              </a:rPr>
              <a:t>ITC for Vessels &amp; aircraft* will </a:t>
            </a:r>
            <a:r>
              <a:rPr lang="en-US" b="1" dirty="0">
                <a:solidFill>
                  <a:schemeClr val="tx1"/>
                </a:solidFill>
                <a:latin typeface="Tw Cen MT" panose="020B0602020104020603" pitchFamily="34" charset="0"/>
                <a:ea typeface="Cambria Math" panose="02040503050406030204" pitchFamily="18" charset="0"/>
              </a:rPr>
              <a:t>NOT</a:t>
            </a:r>
            <a:r>
              <a:rPr lang="en-US" dirty="0">
                <a:solidFill>
                  <a:schemeClr val="tx1"/>
                </a:solidFill>
                <a:latin typeface="Tw Cen MT" panose="020B0602020104020603" pitchFamily="34" charset="0"/>
                <a:ea typeface="Cambria Math" panose="02040503050406030204" pitchFamily="18" charset="0"/>
              </a:rPr>
              <a:t> be available</a:t>
            </a:r>
          </a:p>
        </p:txBody>
      </p:sp>
      <p:cxnSp>
        <p:nvCxnSpPr>
          <p:cNvPr id="7" name="Straight Arrow Connector 6">
            <a:extLst>
              <a:ext uri="{FF2B5EF4-FFF2-40B4-BE49-F238E27FC236}">
                <a16:creationId xmlns:a16="http://schemas.microsoft.com/office/drawing/2014/main" id="{49A8198C-C154-488F-B0D6-C2303D09B7F4}"/>
              </a:ext>
            </a:extLst>
          </p:cNvPr>
          <p:cNvCxnSpPr>
            <a:cxnSpLocks/>
          </p:cNvCxnSpPr>
          <p:nvPr/>
        </p:nvCxnSpPr>
        <p:spPr>
          <a:xfrm>
            <a:off x="4310306" y="3816268"/>
            <a:ext cx="34834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4D9BA983-8DD1-4646-A04C-F885593965F3}"/>
              </a:ext>
            </a:extLst>
          </p:cNvPr>
          <p:cNvSpPr/>
          <p:nvPr/>
        </p:nvSpPr>
        <p:spPr>
          <a:xfrm>
            <a:off x="4742540" y="3161851"/>
            <a:ext cx="1451549" cy="136020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Tw Cen MT" panose="020B0602020104020603" pitchFamily="34" charset="0"/>
                <a:ea typeface="Cambria Math" panose="02040503050406030204" pitchFamily="18" charset="0"/>
              </a:rPr>
              <a:t>Except when they are used for</a:t>
            </a:r>
            <a:endParaRPr lang="en-US" sz="2000" dirty="0">
              <a:solidFill>
                <a:schemeClr val="tx1"/>
              </a:solidFill>
              <a:latin typeface="Tw Cen MT" panose="020B0602020104020603" pitchFamily="34" charset="0"/>
              <a:ea typeface="Cambria Math" panose="02040503050406030204" pitchFamily="18" charset="0"/>
            </a:endParaRPr>
          </a:p>
        </p:txBody>
      </p:sp>
      <p:sp>
        <p:nvSpPr>
          <p:cNvPr id="10" name="Rectangle: Rounded Corners 7">
            <a:extLst>
              <a:ext uri="{FF2B5EF4-FFF2-40B4-BE49-F238E27FC236}">
                <a16:creationId xmlns:a16="http://schemas.microsoft.com/office/drawing/2014/main" id="{ED0193BD-F41A-4D6B-8D2F-E881F81CFB58}"/>
              </a:ext>
            </a:extLst>
          </p:cNvPr>
          <p:cNvSpPr/>
          <p:nvPr/>
        </p:nvSpPr>
        <p:spPr>
          <a:xfrm>
            <a:off x="6708786" y="1207532"/>
            <a:ext cx="2937782" cy="5364701"/>
          </a:xfrm>
          <a:prstGeom prst="roundRect">
            <a:avLst>
              <a:gd name="adj"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just">
              <a:buClr>
                <a:schemeClr val="tx2"/>
              </a:buClr>
              <a:buFont typeface="Wingdings" panose="05000000000000000000" pitchFamily="2" charset="2"/>
              <a:buChar char="§"/>
            </a:pPr>
            <a:r>
              <a:rPr lang="en-US" sz="2000" dirty="0">
                <a:solidFill>
                  <a:schemeClr val="tx1"/>
                </a:solidFill>
                <a:latin typeface="Tw Cen MT" panose="020B0602020104020603" pitchFamily="34" charset="0"/>
                <a:ea typeface="Cambria Math" panose="02040503050406030204" pitchFamily="18" charset="0"/>
              </a:rPr>
              <a:t>Making the following taxable supplies:</a:t>
            </a:r>
          </a:p>
          <a:p>
            <a:pPr marL="467916" lvl="1" indent="-300038" algn="just">
              <a:buFont typeface="+mj-lt"/>
              <a:buAutoNum type="romanLcPeriod"/>
            </a:pPr>
            <a:r>
              <a:rPr lang="en-IN" sz="2000" dirty="0">
                <a:solidFill>
                  <a:schemeClr val="tx1"/>
                </a:solidFill>
                <a:latin typeface="Tw Cen MT" panose="020B0602020104020603" pitchFamily="34" charset="0"/>
                <a:ea typeface="Cambria Math" panose="02040503050406030204" pitchFamily="18" charset="0"/>
              </a:rPr>
              <a:t>Further supply of such Vessel or aircraft</a:t>
            </a:r>
            <a:r>
              <a:rPr lang="en-US" sz="2000" dirty="0">
                <a:solidFill>
                  <a:schemeClr val="tx1"/>
                </a:solidFill>
                <a:latin typeface="Tw Cen MT" panose="020B0602020104020603" pitchFamily="34" charset="0"/>
                <a:ea typeface="Cambria Math" panose="02040503050406030204" pitchFamily="18" charset="0"/>
              </a:rPr>
              <a:t>, or</a:t>
            </a:r>
          </a:p>
          <a:p>
            <a:pPr marL="467916" lvl="1" indent="-300038" algn="just">
              <a:buFont typeface="+mj-lt"/>
              <a:buAutoNum type="romanLcPeriod"/>
            </a:pPr>
            <a:r>
              <a:rPr lang="en-US" sz="2000" dirty="0">
                <a:solidFill>
                  <a:schemeClr val="tx1"/>
                </a:solidFill>
                <a:latin typeface="Tw Cen MT" panose="020B0602020104020603" pitchFamily="34" charset="0"/>
                <a:ea typeface="Cambria Math" panose="02040503050406030204" pitchFamily="18" charset="0"/>
              </a:rPr>
              <a:t>Transportation of passengers, or</a:t>
            </a:r>
          </a:p>
          <a:p>
            <a:pPr marL="467916" lvl="1" indent="-300038" algn="just">
              <a:buFont typeface="+mj-lt"/>
              <a:buAutoNum type="romanLcPeriod"/>
            </a:pPr>
            <a:r>
              <a:rPr lang="en-IN" sz="2000" dirty="0">
                <a:solidFill>
                  <a:schemeClr val="tx1"/>
                </a:solidFill>
                <a:latin typeface="Tw Cen MT" panose="020B0602020104020603" pitchFamily="34" charset="0"/>
                <a:ea typeface="Cambria Math" panose="02040503050406030204" pitchFamily="18" charset="0"/>
              </a:rPr>
              <a:t>Imparting Training on navigating such vessels, or</a:t>
            </a:r>
          </a:p>
          <a:p>
            <a:pPr marL="467916" lvl="1" indent="-300038" algn="just">
              <a:buFont typeface="+mj-lt"/>
              <a:buAutoNum type="romanLcPeriod"/>
            </a:pPr>
            <a:r>
              <a:rPr lang="en-IN" sz="2000" dirty="0">
                <a:solidFill>
                  <a:schemeClr val="tx1"/>
                </a:solidFill>
                <a:latin typeface="Tw Cen MT" panose="020B0602020104020603" pitchFamily="34" charset="0"/>
                <a:ea typeface="Cambria Math" panose="02040503050406030204" pitchFamily="18" charset="0"/>
              </a:rPr>
              <a:t>Imparting training on flying such aircraft.</a:t>
            </a:r>
          </a:p>
          <a:p>
            <a:pPr marL="467916" lvl="1" indent="-300038" algn="just">
              <a:buFont typeface="+mj-lt"/>
              <a:buAutoNum type="romanLcPeriod"/>
            </a:pPr>
            <a:endParaRPr lang="en-IN" sz="2000" dirty="0">
              <a:solidFill>
                <a:schemeClr val="tx1"/>
              </a:solidFill>
              <a:latin typeface="Tw Cen MT" panose="020B0602020104020603" pitchFamily="34" charset="0"/>
              <a:ea typeface="Cambria Math" panose="02040503050406030204" pitchFamily="18" charset="0"/>
            </a:endParaRPr>
          </a:p>
          <a:p>
            <a:pPr marL="510778" lvl="1" indent="-342900" algn="just">
              <a:buFont typeface="Wingdings" panose="05000000000000000000" pitchFamily="2" charset="2"/>
              <a:buChar char="§"/>
            </a:pPr>
            <a:r>
              <a:rPr lang="en-IN" sz="2000" dirty="0">
                <a:solidFill>
                  <a:schemeClr val="tx1"/>
                </a:solidFill>
                <a:latin typeface="Tw Cen MT" panose="020B0602020104020603" pitchFamily="34" charset="0"/>
                <a:ea typeface="Cambria Math" panose="02040503050406030204" pitchFamily="18" charset="0"/>
              </a:rPr>
              <a:t>For transportation of goods.</a:t>
            </a:r>
          </a:p>
        </p:txBody>
      </p:sp>
      <p:cxnSp>
        <p:nvCxnSpPr>
          <p:cNvPr id="12" name="Straight Arrow Connector 11">
            <a:extLst>
              <a:ext uri="{FF2B5EF4-FFF2-40B4-BE49-F238E27FC236}">
                <a16:creationId xmlns:a16="http://schemas.microsoft.com/office/drawing/2014/main" id="{4B5C7675-132D-4F92-BDA4-836F07DE0222}"/>
              </a:ext>
            </a:extLst>
          </p:cNvPr>
          <p:cNvCxnSpPr>
            <a:cxnSpLocks/>
          </p:cNvCxnSpPr>
          <p:nvPr/>
        </p:nvCxnSpPr>
        <p:spPr>
          <a:xfrm>
            <a:off x="6291383" y="3829610"/>
            <a:ext cx="34834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C0E67A-D1FC-47C1-8C0E-027D12FC0A26}"/>
              </a:ext>
            </a:extLst>
          </p:cNvPr>
          <p:cNvSpPr txBox="1"/>
          <p:nvPr/>
        </p:nvSpPr>
        <p:spPr>
          <a:xfrm>
            <a:off x="2888996" y="838200"/>
            <a:ext cx="6981825" cy="738664"/>
          </a:xfrm>
          <a:prstGeom prst="rect">
            <a:avLst/>
          </a:prstGeom>
          <a:noFill/>
        </p:spPr>
        <p:txBody>
          <a:bodyPr wrap="square" rtlCol="0">
            <a:spAutoFit/>
          </a:bodyPr>
          <a:lstStyle/>
          <a:p>
            <a:pPr algn="just"/>
            <a:r>
              <a:rPr lang="en-IN" sz="2200" dirty="0">
                <a:latin typeface="Tw Cen MT" panose="020B0602020104020603" pitchFamily="34" charset="0"/>
              </a:rPr>
              <a:t>aa) Vessels &amp; aircrafts*</a:t>
            </a:r>
          </a:p>
          <a:p>
            <a:endParaRPr lang="en-US" sz="2000" dirty="0">
              <a:latin typeface="Tw Cen MT" panose="020B0602020104020603" pitchFamily="34" charset="0"/>
            </a:endParaRPr>
          </a:p>
        </p:txBody>
      </p:sp>
      <p:sp>
        <p:nvSpPr>
          <p:cNvPr id="5" name="Footer Placeholder 4">
            <a:extLst>
              <a:ext uri="{FF2B5EF4-FFF2-40B4-BE49-F238E27FC236}">
                <a16:creationId xmlns:a16="http://schemas.microsoft.com/office/drawing/2014/main" id="{5EBCC618-8782-4441-AB0C-6168A07B8140}"/>
              </a:ext>
            </a:extLst>
          </p:cNvPr>
          <p:cNvSpPr>
            <a:spLocks noGrp="1"/>
          </p:cNvSpPr>
          <p:nvPr>
            <p:ph type="ftr" sz="quarter" idx="11"/>
          </p:nvPr>
        </p:nvSpPr>
        <p:spPr/>
        <p:txBody>
          <a:bodyPr/>
          <a:lstStyle/>
          <a:p>
            <a:r>
              <a:rPr lang="en-IN"/>
              <a:t>CA Atul Kumar Gupta</a:t>
            </a:r>
          </a:p>
        </p:txBody>
      </p:sp>
      <p:sp>
        <p:nvSpPr>
          <p:cNvPr id="8" name="Slide Number Placeholder 7">
            <a:extLst>
              <a:ext uri="{FF2B5EF4-FFF2-40B4-BE49-F238E27FC236}">
                <a16:creationId xmlns:a16="http://schemas.microsoft.com/office/drawing/2014/main" id="{F7695C54-652D-F706-699D-8FAE0D201767}"/>
              </a:ext>
            </a:extLst>
          </p:cNvPr>
          <p:cNvSpPr>
            <a:spLocks noGrp="1"/>
          </p:cNvSpPr>
          <p:nvPr>
            <p:ph type="sldNum" sz="quarter" idx="12"/>
          </p:nvPr>
        </p:nvSpPr>
        <p:spPr/>
        <p:txBody>
          <a:bodyPr/>
          <a:lstStyle/>
          <a:p>
            <a:fld id="{AF9452EE-66BF-48D9-883A-F3C3378CE4F7}" type="slidenum">
              <a:rPr lang="en-IN" smtClean="0"/>
              <a:t>29</a:t>
            </a:fld>
            <a:endParaRPr lang="en-IN"/>
          </a:p>
        </p:txBody>
      </p:sp>
    </p:spTree>
    <p:extLst>
      <p:ext uri="{BB962C8B-B14F-4D97-AF65-F5344CB8AC3E}">
        <p14:creationId xmlns:p14="http://schemas.microsoft.com/office/powerpoint/2010/main" val="8590654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4504" y="236925"/>
            <a:ext cx="8761413" cy="826700"/>
          </a:xfrm>
        </p:spPr>
        <p:txBody>
          <a:bodyPr/>
          <a:lstStyle/>
          <a:p>
            <a:r>
              <a:rPr lang="en-US" dirty="0"/>
              <a:t> </a:t>
            </a:r>
            <a:r>
              <a:rPr lang="en-IN" b="1" dirty="0"/>
              <a:t>AUDIT AND FS</a:t>
            </a:r>
            <a:endParaRPr lang="en-US" dirty="0"/>
          </a:p>
        </p:txBody>
      </p:sp>
      <p:sp>
        <p:nvSpPr>
          <p:cNvPr id="3" name="Footer Placeholder 2"/>
          <p:cNvSpPr>
            <a:spLocks noGrp="1"/>
          </p:cNvSpPr>
          <p:nvPr>
            <p:ph type="ftr" sz="quarter" idx="11"/>
          </p:nvPr>
        </p:nvSpPr>
        <p:spPr/>
        <p:txBody>
          <a:bodyPr/>
          <a:lstStyle/>
          <a:p>
            <a:r>
              <a:rPr lang="en-IN"/>
              <a:t>CA Atul Kumar Gupta</a:t>
            </a:r>
            <a:endParaRPr lang="en-IN" dirty="0"/>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fld id="{FE29F714-C371-4D5F-8DCF-D3A490DAEB6F}" type="slidenum">
              <a:rPr lang="en-IN" altLang="en-US" smtClean="0"/>
              <a:pPr/>
              <a:t>3</a:t>
            </a:fld>
            <a:endParaRPr lang="en-IN" altLang="en-US" dirty="0"/>
          </a:p>
        </p:txBody>
      </p:sp>
      <p:sp>
        <p:nvSpPr>
          <p:cNvPr id="12" name="Content Placeholder 2"/>
          <p:cNvSpPr txBox="1">
            <a:spLocks/>
          </p:cNvSpPr>
          <p:nvPr/>
        </p:nvSpPr>
        <p:spPr>
          <a:xfrm>
            <a:off x="457219" y="1600200"/>
            <a:ext cx="10836615" cy="4756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IN" sz="2200" b="1" i="0" u="none" strike="noStrike" kern="1200" cap="none" spc="0" normalizeH="0" baseline="0" noProof="0" dirty="0">
              <a:ln>
                <a:noFill/>
              </a:ln>
              <a:solidFill>
                <a:sysClr val="windowText" lastClr="000000"/>
              </a:solidFill>
              <a:effectLst/>
              <a:uLnTx/>
              <a:uFillTx/>
              <a:latin typeface="Calibri"/>
            </a:endParaRPr>
          </a:p>
        </p:txBody>
      </p:sp>
      <p:graphicFrame>
        <p:nvGraphicFramePr>
          <p:cNvPr id="14" name="Diagram 13"/>
          <p:cNvGraphicFramePr/>
          <p:nvPr/>
        </p:nvGraphicFramePr>
        <p:xfrm>
          <a:off x="533401" y="2042809"/>
          <a:ext cx="10941819" cy="3813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5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33290960-DE1B-4CA9-A5F7-D2B9F5F0077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79A11CB6-5764-44F4-95A2-6708EAF40854}"/>
                                            </p:graphic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0312" y="-83890"/>
            <a:ext cx="7060509" cy="6922840"/>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algn="just"/>
            <a:r>
              <a:rPr lang="en-US" sz="2200" dirty="0">
                <a:solidFill>
                  <a:schemeClr val="tx1"/>
                </a:solidFill>
                <a:latin typeface="Tw Cen MT" panose="020B0602020104020603" pitchFamily="34" charset="0"/>
                <a:cs typeface="Times New Roman" panose="02020603050405020304" pitchFamily="18" charset="0"/>
              </a:rPr>
              <a:t>ITC shall not be available in respect of the following, namely:—</a:t>
            </a:r>
          </a:p>
          <a:p>
            <a:pPr marL="214313" indent="-214313" algn="just">
              <a:buFont typeface="Arial" panose="020B0604020202020204" pitchFamily="34" charset="0"/>
              <a:buChar char="•"/>
            </a:pPr>
            <a:endParaRPr lang="en-IN" sz="22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IN" sz="2000" dirty="0">
              <a:latin typeface="Tw Cen MT" panose="020B0602020104020603" pitchFamily="34" charset="0"/>
            </a:endParaRPr>
          </a:p>
          <a:p>
            <a:pPr marL="214313" indent="-214313" algn="just">
              <a:buFont typeface="Arial" panose="020B0604020202020204" pitchFamily="34" charset="0"/>
              <a:buChar char="•"/>
            </a:pPr>
            <a:endParaRPr lang="en-US" sz="2000" dirty="0">
              <a:latin typeface="Tw Cen MT" panose="020B0602020104020603" pitchFamily="34" charset="0"/>
            </a:endParaRPr>
          </a:p>
        </p:txBody>
      </p:sp>
      <p:sp>
        <p:nvSpPr>
          <p:cNvPr id="4" name="TextBox 3">
            <a:extLst>
              <a:ext uri="{FF2B5EF4-FFF2-40B4-BE49-F238E27FC236}">
                <a16:creationId xmlns:a16="http://schemas.microsoft.com/office/drawing/2014/main" id="{58897D54-4EB4-4C11-94D0-45C2EA338D6A}"/>
              </a:ext>
            </a:extLst>
          </p:cNvPr>
          <p:cNvSpPr txBox="1"/>
          <p:nvPr/>
        </p:nvSpPr>
        <p:spPr>
          <a:xfrm>
            <a:off x="285749" y="-819150"/>
            <a:ext cx="1842313" cy="2354491"/>
          </a:xfrm>
          <a:prstGeom prst="rect">
            <a:avLst/>
          </a:prstGeom>
          <a:noFill/>
        </p:spPr>
        <p:txBody>
          <a:bodyPr wrap="square" rtlCol="0">
            <a:spAutoFit/>
          </a:bodyPr>
          <a:lstStyle/>
          <a:p>
            <a:pPr fontAlgn="base">
              <a:spcBef>
                <a:spcPct val="0"/>
              </a:spcBef>
              <a:spcAft>
                <a:spcPct val="0"/>
              </a:spcAft>
            </a:pPr>
            <a:endParaRPr lang="en-US" sz="2100" b="1" dirty="0">
              <a:solidFill>
                <a:schemeClr val="accent2"/>
              </a:solidFill>
              <a:latin typeface="Bell MT" panose="02020503060305020303" pitchFamily="18" charset="0"/>
              <a:cs typeface="Times New Roman" panose="02020603050405020304" pitchFamily="18" charset="0"/>
            </a:endParaRPr>
          </a:p>
          <a:p>
            <a:pPr fontAlgn="base">
              <a:spcBef>
                <a:spcPct val="0"/>
              </a:spcBef>
              <a:spcAft>
                <a:spcPct val="0"/>
              </a:spcAft>
            </a:pPr>
            <a:endParaRPr lang="en-US" sz="2100" b="1" dirty="0">
              <a:solidFill>
                <a:schemeClr val="accent2"/>
              </a:solidFill>
              <a:latin typeface="Bell MT" panose="02020503060305020303" pitchFamily="18" charset="0"/>
              <a:cs typeface="Times New Roman" panose="02020603050405020304" pitchFamily="18" charset="0"/>
            </a:endParaRPr>
          </a:p>
          <a:p>
            <a:pPr fontAlgn="base">
              <a:spcBef>
                <a:spcPct val="0"/>
              </a:spcBef>
              <a:spcAft>
                <a:spcPct val="0"/>
              </a:spcAft>
            </a:pPr>
            <a:endParaRPr lang="en-US" sz="2100" b="1" dirty="0">
              <a:solidFill>
                <a:schemeClr val="accent2"/>
              </a:solidFill>
              <a:latin typeface="Bell MT" panose="02020503060305020303" pitchFamily="18" charset="0"/>
              <a:cs typeface="Times New Roman" panose="02020603050405020304" pitchFamily="18" charset="0"/>
            </a:endParaRPr>
          </a:p>
          <a:p>
            <a:pPr fontAlgn="base">
              <a:spcBef>
                <a:spcPct val="0"/>
              </a:spcBef>
              <a:spcAft>
                <a:spcPct val="0"/>
              </a:spcAft>
            </a:pPr>
            <a:r>
              <a:rPr lang="en-US" sz="2100" b="1" dirty="0">
                <a:latin typeface="Century Gothic" panose="020B0502020202020204" pitchFamily="34" charset="0"/>
                <a:cs typeface="Times New Roman" panose="02020603050405020304" pitchFamily="18" charset="0"/>
              </a:rPr>
              <a:t>Blocked credit – Section 17(5)</a:t>
            </a:r>
            <a:endParaRPr lang="en-US" sz="2100" dirty="0">
              <a:latin typeface="Century Gothic" panose="020B0502020202020204" pitchFamily="34" charset="0"/>
            </a:endParaRPr>
          </a:p>
        </p:txBody>
      </p:sp>
      <p:sp>
        <p:nvSpPr>
          <p:cNvPr id="11" name="TextBox 10">
            <a:extLst>
              <a:ext uri="{FF2B5EF4-FFF2-40B4-BE49-F238E27FC236}">
                <a16:creationId xmlns:a16="http://schemas.microsoft.com/office/drawing/2014/main" id="{D942CE89-7518-43C6-A05A-9F4F7DE9D02A}"/>
              </a:ext>
            </a:extLst>
          </p:cNvPr>
          <p:cNvSpPr txBox="1"/>
          <p:nvPr/>
        </p:nvSpPr>
        <p:spPr>
          <a:xfrm>
            <a:off x="3948224" y="2133157"/>
            <a:ext cx="3700130" cy="369332"/>
          </a:xfrm>
          <a:prstGeom prst="rect">
            <a:avLst/>
          </a:prstGeom>
          <a:noFill/>
        </p:spPr>
        <p:txBody>
          <a:bodyPr wrap="square" rtlCol="0">
            <a:spAutoFit/>
          </a:bodyPr>
          <a:lstStyle/>
          <a:p>
            <a:endParaRPr lang="en-US" dirty="0">
              <a:latin typeface="+mj-lt"/>
            </a:endParaRPr>
          </a:p>
        </p:txBody>
      </p:sp>
      <p:sp>
        <p:nvSpPr>
          <p:cNvPr id="3" name="TextBox 2">
            <a:extLst>
              <a:ext uri="{FF2B5EF4-FFF2-40B4-BE49-F238E27FC236}">
                <a16:creationId xmlns:a16="http://schemas.microsoft.com/office/drawing/2014/main" id="{D9C0E67A-D1FC-47C1-8C0E-027D12FC0A26}"/>
              </a:ext>
            </a:extLst>
          </p:cNvPr>
          <p:cNvSpPr txBox="1"/>
          <p:nvPr/>
        </p:nvSpPr>
        <p:spPr>
          <a:xfrm>
            <a:off x="2941163" y="857839"/>
            <a:ext cx="6964837" cy="4104566"/>
          </a:xfrm>
          <a:prstGeom prst="rect">
            <a:avLst/>
          </a:prstGeom>
          <a:noFill/>
        </p:spPr>
        <p:txBody>
          <a:bodyPr wrap="square" rtlCol="0">
            <a:spAutoFit/>
          </a:bodyPr>
          <a:lstStyle/>
          <a:p>
            <a:pPr algn="just"/>
            <a:r>
              <a:rPr lang="en-IN" sz="2200" dirty="0">
                <a:latin typeface="Tw Cen MT" panose="020B0602020104020603" pitchFamily="34" charset="0"/>
              </a:rPr>
              <a:t>ab) services of general insurance, servicing, repair &amp; maintenance so far as they relate to clause (a) &amp;(aa)</a:t>
            </a:r>
          </a:p>
          <a:p>
            <a:pPr algn="just"/>
            <a:endParaRPr lang="en-IN" sz="2200" dirty="0">
              <a:latin typeface="Tw Cen MT" panose="020B0602020104020603" pitchFamily="34" charset="0"/>
            </a:endParaRPr>
          </a:p>
          <a:p>
            <a:pPr algn="just"/>
            <a:r>
              <a:rPr lang="en-IN" sz="2200" dirty="0">
                <a:latin typeface="Tw Cen MT" panose="020B0602020104020603" pitchFamily="34" charset="0"/>
              </a:rPr>
              <a:t>Provided the ITC shall be available for the following:</a:t>
            </a:r>
          </a:p>
          <a:p>
            <a:pPr marL="457200" indent="-457200" algn="just">
              <a:buFont typeface="+mj-lt"/>
              <a:buAutoNum type="arabicPeriod"/>
            </a:pPr>
            <a:r>
              <a:rPr lang="en-IN" sz="2200" dirty="0">
                <a:latin typeface="Tw Cen MT" panose="020B0602020104020603" pitchFamily="34" charset="0"/>
              </a:rPr>
              <a:t>Where the motor vehicle, vessel or aircraft are used for the purposes specified in above clauses.</a:t>
            </a:r>
          </a:p>
          <a:p>
            <a:pPr marL="457200" indent="-457200" algn="just">
              <a:buFont typeface="+mj-lt"/>
              <a:buAutoNum type="arabicPeriod"/>
            </a:pPr>
            <a:r>
              <a:rPr lang="en-IN" sz="2200" dirty="0">
                <a:latin typeface="Tw Cen MT" panose="020B0602020104020603" pitchFamily="34" charset="0"/>
              </a:rPr>
              <a:t>Where such services are received by taxable person engaged in:</a:t>
            </a:r>
          </a:p>
          <a:p>
            <a:pPr marL="800100" lvl="1" indent="-342900" algn="just">
              <a:buFont typeface="Arial" panose="020B0604020202020204" pitchFamily="34" charset="0"/>
              <a:buChar char="•"/>
            </a:pPr>
            <a:r>
              <a:rPr lang="en-IN" sz="2200" dirty="0">
                <a:latin typeface="Tw Cen MT" panose="020B0602020104020603" pitchFamily="34" charset="0"/>
              </a:rPr>
              <a:t>Manufacture of such vessel, vehicle or aircraft, or</a:t>
            </a:r>
          </a:p>
          <a:p>
            <a:pPr marL="800100" lvl="1" indent="-342900" algn="just">
              <a:buFont typeface="Arial" panose="020B0604020202020204" pitchFamily="34" charset="0"/>
              <a:buChar char="•"/>
            </a:pPr>
            <a:r>
              <a:rPr lang="en-IN" sz="2200" dirty="0">
                <a:latin typeface="Tw Cen MT" panose="020B0602020104020603" pitchFamily="34" charset="0"/>
              </a:rPr>
              <a:t>Supply of general insurance in respect of such vehicle, vessel or aircraft insured by him.</a:t>
            </a:r>
          </a:p>
          <a:p>
            <a:pPr algn="just"/>
            <a:endParaRPr lang="en-US" sz="2000" dirty="0">
              <a:latin typeface="Tw Cen MT" panose="020B0602020104020603" pitchFamily="34" charset="0"/>
            </a:endParaRPr>
          </a:p>
        </p:txBody>
      </p:sp>
      <p:sp>
        <p:nvSpPr>
          <p:cNvPr id="5" name="Footer Placeholder 4">
            <a:extLst>
              <a:ext uri="{FF2B5EF4-FFF2-40B4-BE49-F238E27FC236}">
                <a16:creationId xmlns:a16="http://schemas.microsoft.com/office/drawing/2014/main" id="{5C523582-CF4F-F248-B000-9BD7B81D0249}"/>
              </a:ext>
            </a:extLst>
          </p:cNvPr>
          <p:cNvSpPr>
            <a:spLocks noGrp="1"/>
          </p:cNvSpPr>
          <p:nvPr>
            <p:ph type="ftr" sz="quarter" idx="11"/>
          </p:nvPr>
        </p:nvSpPr>
        <p:spPr/>
        <p:txBody>
          <a:bodyPr/>
          <a:lstStyle/>
          <a:p>
            <a:r>
              <a:rPr lang="en-IN"/>
              <a:t>CA Atul Kumar Gupta</a:t>
            </a:r>
          </a:p>
        </p:txBody>
      </p:sp>
      <p:sp>
        <p:nvSpPr>
          <p:cNvPr id="6" name="Slide Number Placeholder 5">
            <a:extLst>
              <a:ext uri="{FF2B5EF4-FFF2-40B4-BE49-F238E27FC236}">
                <a16:creationId xmlns:a16="http://schemas.microsoft.com/office/drawing/2014/main" id="{0F753937-A663-D357-3784-EC4CA06F2500}"/>
              </a:ext>
            </a:extLst>
          </p:cNvPr>
          <p:cNvSpPr>
            <a:spLocks noGrp="1"/>
          </p:cNvSpPr>
          <p:nvPr>
            <p:ph type="sldNum" sz="quarter" idx="12"/>
          </p:nvPr>
        </p:nvSpPr>
        <p:spPr/>
        <p:txBody>
          <a:bodyPr/>
          <a:lstStyle/>
          <a:p>
            <a:fld id="{AF9452EE-66BF-48D9-883A-F3C3378CE4F7}" type="slidenum">
              <a:rPr lang="en-IN" smtClean="0"/>
              <a:t>30</a:t>
            </a:fld>
            <a:endParaRPr lang="en-IN"/>
          </a:p>
        </p:txBody>
      </p:sp>
    </p:spTree>
    <p:extLst>
      <p:ext uri="{BB962C8B-B14F-4D97-AF65-F5344CB8AC3E}">
        <p14:creationId xmlns:p14="http://schemas.microsoft.com/office/powerpoint/2010/main" val="20077029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5304" y="0"/>
            <a:ext cx="8317424"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algn="just"/>
            <a:endParaRPr lang="en-IN" dirty="0">
              <a:latin typeface="Tw Cen MT" panose="020B0602020104020603" pitchFamily="34" charset="0"/>
            </a:endParaRPr>
          </a:p>
          <a:p>
            <a:pPr algn="just"/>
            <a:r>
              <a:rPr lang="en-IN" b="1" dirty="0">
                <a:latin typeface="Tw Cen MT" panose="020B0602020104020603" pitchFamily="34" charset="0"/>
              </a:rPr>
              <a:t>b) </a:t>
            </a:r>
            <a:r>
              <a:rPr lang="en-IN" b="1" u="sng" dirty="0">
                <a:latin typeface="Tw Cen MT" panose="020B0602020104020603" pitchFamily="34" charset="0"/>
              </a:rPr>
              <a:t>Supply of goods and services being:</a:t>
            </a:r>
          </a:p>
          <a:p>
            <a:pPr algn="just"/>
            <a:endParaRPr lang="en-US" b="1" dirty="0">
              <a:solidFill>
                <a:schemeClr val="tx1"/>
              </a:solidFill>
              <a:latin typeface="Tw Cen MT" panose="020B0602020104020603" pitchFamily="34" charset="0"/>
              <a:cs typeface="Times New Roman" panose="02020603050405020304" pitchFamily="18" charset="0"/>
            </a:endParaRPr>
          </a:p>
          <a:p>
            <a:pPr marL="214313" indent="-214313" algn="just">
              <a:buFont typeface="Arial" panose="020B0604020202020204" pitchFamily="34" charset="0"/>
              <a:buChar char="•"/>
            </a:pPr>
            <a:endParaRPr lang="en-IN" dirty="0">
              <a:latin typeface="Tw Cen MT" panose="020B0602020104020603" pitchFamily="34" charset="0"/>
            </a:endParaRPr>
          </a:p>
          <a:p>
            <a:pPr marL="214313" indent="-214313" algn="just">
              <a:buFont typeface="Arial" panose="020B0604020202020204" pitchFamily="34" charset="0"/>
              <a:buChar char="•"/>
            </a:pPr>
            <a:endParaRPr lang="en-IN" dirty="0">
              <a:latin typeface="Tw Cen MT" panose="020B0602020104020603" pitchFamily="34" charset="0"/>
            </a:endParaRPr>
          </a:p>
          <a:p>
            <a:pPr marL="214313" indent="-214313" algn="just">
              <a:buFont typeface="Arial" panose="020B0604020202020204" pitchFamily="34" charset="0"/>
              <a:buChar char="•"/>
            </a:pPr>
            <a:endParaRPr lang="en-IN" dirty="0">
              <a:latin typeface="Tw Cen MT" panose="020B0602020104020603" pitchFamily="34" charset="0"/>
            </a:endParaRPr>
          </a:p>
          <a:p>
            <a:pPr marL="214313" indent="-214313" algn="just">
              <a:buFont typeface="Arial" panose="020B0604020202020204" pitchFamily="34" charset="0"/>
              <a:buChar char="•"/>
            </a:pPr>
            <a:endParaRPr lang="en-IN" dirty="0">
              <a:latin typeface="Tw Cen MT" panose="020B0602020104020603" pitchFamily="34" charset="0"/>
            </a:endParaRPr>
          </a:p>
          <a:p>
            <a:pPr marL="214313" indent="-214313" algn="just">
              <a:buFont typeface="Arial" panose="020B0604020202020204" pitchFamily="34" charset="0"/>
              <a:buChar char="•"/>
            </a:pPr>
            <a:endParaRPr lang="en-IN" dirty="0">
              <a:latin typeface="Tw Cen MT" panose="020B0602020104020603" pitchFamily="34" charset="0"/>
            </a:endParaRPr>
          </a:p>
          <a:p>
            <a:pPr marL="214313" indent="-214313" algn="just">
              <a:buFont typeface="Arial" panose="020B0604020202020204" pitchFamily="34" charset="0"/>
              <a:buChar char="•"/>
            </a:pPr>
            <a:endParaRPr lang="en-IN" dirty="0">
              <a:latin typeface="Tw Cen MT" panose="020B0602020104020603" pitchFamily="34" charset="0"/>
            </a:endParaRPr>
          </a:p>
          <a:p>
            <a:pPr marL="214313" indent="-214313" algn="just">
              <a:buFont typeface="Arial" panose="020B0604020202020204" pitchFamily="34" charset="0"/>
              <a:buChar char="•"/>
            </a:pPr>
            <a:endParaRPr lang="en-IN" dirty="0">
              <a:latin typeface="Tw Cen MT" panose="020B0602020104020603" pitchFamily="34" charset="0"/>
            </a:endParaRPr>
          </a:p>
          <a:p>
            <a:pPr marL="214313" indent="-214313" algn="just">
              <a:buFont typeface="Arial" panose="020B0604020202020204" pitchFamily="34" charset="0"/>
              <a:buChar char="•"/>
            </a:pPr>
            <a:endParaRPr lang="en-IN" dirty="0">
              <a:latin typeface="Tw Cen MT" panose="020B0602020104020603" pitchFamily="34" charset="0"/>
            </a:endParaRPr>
          </a:p>
          <a:p>
            <a:pPr marL="214313" indent="-214313" algn="just">
              <a:buFont typeface="Arial" panose="020B0604020202020204" pitchFamily="34" charset="0"/>
              <a:buChar char="•"/>
            </a:pPr>
            <a:endParaRPr lang="en-IN" dirty="0">
              <a:latin typeface="Tw Cen MT" panose="020B0602020104020603" pitchFamily="34" charset="0"/>
            </a:endParaRPr>
          </a:p>
          <a:p>
            <a:pPr marL="214313" indent="-214313" algn="just">
              <a:buFont typeface="Arial" panose="020B0604020202020204" pitchFamily="34" charset="0"/>
              <a:buChar char="•"/>
            </a:pPr>
            <a:endParaRPr lang="en-IN" dirty="0">
              <a:latin typeface="Tw Cen MT" panose="020B0602020104020603" pitchFamily="34" charset="0"/>
            </a:endParaRPr>
          </a:p>
          <a:p>
            <a:pPr marL="214313" indent="-214313" algn="just">
              <a:buFont typeface="Arial" panose="020B0604020202020204" pitchFamily="34" charset="0"/>
              <a:buChar char="•"/>
            </a:pPr>
            <a:endParaRPr lang="en-IN" dirty="0">
              <a:latin typeface="Tw Cen MT" panose="020B0602020104020603" pitchFamily="34" charset="0"/>
            </a:endParaRPr>
          </a:p>
          <a:p>
            <a:pPr marL="214313" indent="-214313" algn="just">
              <a:buFont typeface="Arial" panose="020B0604020202020204" pitchFamily="34" charset="0"/>
              <a:buChar char="•"/>
            </a:pPr>
            <a:endParaRPr lang="en-IN" dirty="0">
              <a:latin typeface="Tw Cen MT" panose="020B0602020104020603" pitchFamily="34" charset="0"/>
            </a:endParaRPr>
          </a:p>
          <a:p>
            <a:pPr marL="214313" indent="-214313" algn="just">
              <a:buFont typeface="Arial" panose="020B0604020202020204" pitchFamily="34" charset="0"/>
              <a:buChar char="•"/>
            </a:pPr>
            <a:endParaRPr lang="en-IN" dirty="0">
              <a:latin typeface="Tw Cen MT" panose="020B0602020104020603" pitchFamily="34" charset="0"/>
              <a:ea typeface="Cambria Math" panose="02040503050406030204" pitchFamily="18" charset="0"/>
            </a:endParaRPr>
          </a:p>
          <a:p>
            <a:pPr marL="214313" indent="-214313" algn="just">
              <a:buFont typeface="Arial" panose="020B0604020202020204" pitchFamily="34" charset="0"/>
              <a:buChar char="•"/>
            </a:pPr>
            <a:r>
              <a:rPr lang="en-IN" dirty="0">
                <a:latin typeface="Tw Cen MT" panose="020B0602020104020603" pitchFamily="34" charset="0"/>
                <a:ea typeface="Cambria Math" panose="02040503050406030204" pitchFamily="18" charset="0"/>
              </a:rPr>
              <a:t>Allowed ONLY if goods / services of a particular category are used towards making taxable outward supplies of the same category, or as an element of composite &amp; mixed supply.</a:t>
            </a:r>
          </a:p>
          <a:p>
            <a:pPr marL="214313" indent="-214313" algn="just">
              <a:buFont typeface="Arial" panose="020B0604020202020204" pitchFamily="34" charset="0"/>
              <a:buChar char="•"/>
            </a:pPr>
            <a:endParaRPr lang="en-IN" dirty="0">
              <a:latin typeface="Tw Cen MT" panose="020B0602020104020603" pitchFamily="34" charset="0"/>
              <a:ea typeface="Cambria Math" panose="02040503050406030204" pitchFamily="18" charset="0"/>
            </a:endParaRPr>
          </a:p>
          <a:p>
            <a:pPr algn="just"/>
            <a:r>
              <a:rPr lang="en-IN" dirty="0">
                <a:latin typeface="Tw Cen MT" panose="020B0602020104020603" pitchFamily="34" charset="0"/>
                <a:ea typeface="Cambria Math" panose="02040503050406030204" pitchFamily="18" charset="0"/>
              </a:rPr>
              <a:t>*except when used for the purposes specified in clause (a) &amp; (aa) above.</a:t>
            </a:r>
          </a:p>
          <a:p>
            <a:pPr algn="just"/>
            <a:endParaRPr lang="en-IN" dirty="0">
              <a:latin typeface="Tw Cen MT" panose="020B0602020104020603" pitchFamily="34" charset="0"/>
              <a:ea typeface="Cambria Math" panose="02040503050406030204" pitchFamily="18" charset="0"/>
            </a:endParaRPr>
          </a:p>
          <a:p>
            <a:pPr algn="just"/>
            <a:endParaRPr lang="en-IN" dirty="0">
              <a:latin typeface="Tw Cen MT" panose="020B0602020104020603" pitchFamily="34" charset="0"/>
            </a:endParaRPr>
          </a:p>
          <a:p>
            <a:pPr marL="214313" indent="-214313" algn="just">
              <a:buFont typeface="Arial" panose="020B0604020202020204" pitchFamily="34" charset="0"/>
              <a:buChar char="•"/>
            </a:pPr>
            <a:endParaRPr lang="en-IN" dirty="0">
              <a:latin typeface="Tw Cen MT" panose="020B0602020104020603" pitchFamily="34" charset="0"/>
            </a:endParaRPr>
          </a:p>
          <a:p>
            <a:pPr marL="214313" indent="-214313" algn="just">
              <a:buFont typeface="Arial" panose="020B0604020202020204" pitchFamily="34" charset="0"/>
              <a:buChar char="•"/>
            </a:pPr>
            <a:endParaRPr lang="en-IN" dirty="0">
              <a:latin typeface="Tw Cen MT" panose="020B0602020104020603" pitchFamily="34" charset="0"/>
            </a:endParaRPr>
          </a:p>
          <a:p>
            <a:pPr marL="214313" indent="-214313" algn="just">
              <a:buFont typeface="Arial" panose="020B0604020202020204" pitchFamily="34" charset="0"/>
              <a:buChar char="•"/>
            </a:pPr>
            <a:endParaRPr lang="en-IN" dirty="0">
              <a:latin typeface="Tw Cen MT" panose="020B0602020104020603" pitchFamily="34" charset="0"/>
            </a:endParaRPr>
          </a:p>
          <a:p>
            <a:pPr marL="214313" indent="-214313" algn="just">
              <a:buFont typeface="Arial" panose="020B0604020202020204" pitchFamily="34" charset="0"/>
              <a:buChar char="•"/>
            </a:pPr>
            <a:endParaRPr lang="en-IN" dirty="0">
              <a:latin typeface="Tw Cen MT" panose="020B0602020104020603" pitchFamily="34" charset="0"/>
            </a:endParaRPr>
          </a:p>
          <a:p>
            <a:pPr marL="214313" indent="-214313" algn="just">
              <a:buFont typeface="Arial" panose="020B0604020202020204" pitchFamily="34" charset="0"/>
              <a:buChar char="•"/>
            </a:pPr>
            <a:endParaRPr lang="en-IN" dirty="0">
              <a:latin typeface="Tw Cen MT" panose="020B0602020104020603" pitchFamily="34" charset="0"/>
            </a:endParaRPr>
          </a:p>
          <a:p>
            <a:pPr marL="214313" indent="-214313" algn="just">
              <a:buFont typeface="Arial" panose="020B0604020202020204" pitchFamily="34" charset="0"/>
              <a:buChar char="•"/>
            </a:pPr>
            <a:endParaRPr lang="en-IN" dirty="0">
              <a:latin typeface="Tw Cen MT" panose="020B0602020104020603" pitchFamily="34" charset="0"/>
            </a:endParaRPr>
          </a:p>
          <a:p>
            <a:pPr marL="214313" indent="-214313" algn="just">
              <a:buFont typeface="Arial" panose="020B0604020202020204" pitchFamily="34" charset="0"/>
              <a:buChar char="•"/>
            </a:pPr>
            <a:endParaRPr lang="en-IN" dirty="0">
              <a:latin typeface="Tw Cen MT" panose="020B0602020104020603" pitchFamily="34" charset="0"/>
            </a:endParaRPr>
          </a:p>
          <a:p>
            <a:pPr marL="214313" indent="-214313" algn="just">
              <a:buFont typeface="Arial" panose="020B0604020202020204" pitchFamily="34" charset="0"/>
              <a:buChar char="•"/>
            </a:pPr>
            <a:endParaRPr lang="en-IN" dirty="0">
              <a:latin typeface="Tw Cen MT" panose="020B0602020104020603" pitchFamily="34" charset="0"/>
            </a:endParaRPr>
          </a:p>
          <a:p>
            <a:pPr marL="214313" indent="-214313" algn="just">
              <a:buFont typeface="Arial" panose="020B0604020202020204" pitchFamily="34" charset="0"/>
              <a:buChar char="•"/>
            </a:pPr>
            <a:endParaRPr lang="en-US" dirty="0">
              <a:latin typeface="Tw Cen MT" panose="020B0602020104020603" pitchFamily="34" charset="0"/>
            </a:endParaRPr>
          </a:p>
        </p:txBody>
      </p:sp>
      <p:sp>
        <p:nvSpPr>
          <p:cNvPr id="4" name="TextBox 3">
            <a:extLst>
              <a:ext uri="{FF2B5EF4-FFF2-40B4-BE49-F238E27FC236}">
                <a16:creationId xmlns:a16="http://schemas.microsoft.com/office/drawing/2014/main" id="{58897D54-4EB4-4C11-94D0-45C2EA338D6A}"/>
              </a:ext>
            </a:extLst>
          </p:cNvPr>
          <p:cNvSpPr txBox="1"/>
          <p:nvPr/>
        </p:nvSpPr>
        <p:spPr>
          <a:xfrm>
            <a:off x="1557893" y="2764646"/>
            <a:ext cx="1919843" cy="738664"/>
          </a:xfrm>
          <a:prstGeom prst="rect">
            <a:avLst/>
          </a:prstGeom>
          <a:noFill/>
        </p:spPr>
        <p:txBody>
          <a:bodyPr wrap="square" rtlCol="0">
            <a:spAutoFit/>
          </a:bodyPr>
          <a:lstStyle/>
          <a:p>
            <a:pPr fontAlgn="base">
              <a:spcBef>
                <a:spcPct val="0"/>
              </a:spcBef>
              <a:spcAft>
                <a:spcPct val="0"/>
              </a:spcAft>
            </a:pPr>
            <a:r>
              <a:rPr lang="en-US" sz="2100" b="1" dirty="0">
                <a:solidFill>
                  <a:schemeClr val="bg1"/>
                </a:solidFill>
                <a:latin typeface="Times New Roman" panose="02020603050405020304" pitchFamily="18" charset="0"/>
                <a:cs typeface="Times New Roman" panose="02020603050405020304" pitchFamily="18" charset="0"/>
              </a:rPr>
              <a:t>Blocked credit – Section 17(5)</a:t>
            </a:r>
            <a:endParaRPr lang="en-US" sz="2100" dirty="0">
              <a:solidFill>
                <a:schemeClr val="bg1"/>
              </a:solidFill>
            </a:endParaRPr>
          </a:p>
        </p:txBody>
      </p:sp>
      <p:sp>
        <p:nvSpPr>
          <p:cNvPr id="11" name="TextBox 10">
            <a:extLst>
              <a:ext uri="{FF2B5EF4-FFF2-40B4-BE49-F238E27FC236}">
                <a16:creationId xmlns:a16="http://schemas.microsoft.com/office/drawing/2014/main" id="{D942CE89-7518-43C6-A05A-9F4F7DE9D02A}"/>
              </a:ext>
            </a:extLst>
          </p:cNvPr>
          <p:cNvSpPr txBox="1"/>
          <p:nvPr/>
        </p:nvSpPr>
        <p:spPr>
          <a:xfrm>
            <a:off x="3948224" y="2133157"/>
            <a:ext cx="3700130" cy="369332"/>
          </a:xfrm>
          <a:prstGeom prst="rect">
            <a:avLst/>
          </a:prstGeom>
          <a:noFill/>
        </p:spPr>
        <p:txBody>
          <a:bodyPr wrap="square" rtlCol="0">
            <a:spAutoFit/>
          </a:bodyPr>
          <a:lstStyle/>
          <a:p>
            <a:endParaRPr lang="en-US" dirty="0"/>
          </a:p>
        </p:txBody>
      </p:sp>
      <p:grpSp>
        <p:nvGrpSpPr>
          <p:cNvPr id="13" name="Group 12">
            <a:extLst>
              <a:ext uri="{FF2B5EF4-FFF2-40B4-BE49-F238E27FC236}">
                <a16:creationId xmlns:a16="http://schemas.microsoft.com/office/drawing/2014/main" id="{13B94CE2-E9AC-4A51-8700-AF0AE48BD3EE}"/>
              </a:ext>
            </a:extLst>
          </p:cNvPr>
          <p:cNvGrpSpPr/>
          <p:nvPr/>
        </p:nvGrpSpPr>
        <p:grpSpPr>
          <a:xfrm>
            <a:off x="600076" y="815992"/>
            <a:ext cx="10696574" cy="2715529"/>
            <a:chOff x="-2626187" y="1321867"/>
            <a:chExt cx="8375652" cy="3602665"/>
          </a:xfrm>
        </p:grpSpPr>
        <p:sp>
          <p:nvSpPr>
            <p:cNvPr id="14" name="Rectangle 13">
              <a:extLst>
                <a:ext uri="{FF2B5EF4-FFF2-40B4-BE49-F238E27FC236}">
                  <a16:creationId xmlns:a16="http://schemas.microsoft.com/office/drawing/2014/main" id="{29300A5F-4856-4534-AD5F-41870BD6B789}"/>
                </a:ext>
              </a:extLst>
            </p:cNvPr>
            <p:cNvSpPr/>
            <p:nvPr/>
          </p:nvSpPr>
          <p:spPr>
            <a:xfrm>
              <a:off x="-2626187" y="2208671"/>
              <a:ext cx="1686995" cy="14539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ea typeface="Cambria Math" panose="02040503050406030204" pitchFamily="18" charset="0"/>
                </a:rPr>
                <a:t>Food and Beverages</a:t>
              </a:r>
            </a:p>
          </p:txBody>
        </p:sp>
        <p:sp>
          <p:nvSpPr>
            <p:cNvPr id="15" name="Rectangle 14">
              <a:extLst>
                <a:ext uri="{FF2B5EF4-FFF2-40B4-BE49-F238E27FC236}">
                  <a16:creationId xmlns:a16="http://schemas.microsoft.com/office/drawing/2014/main" id="{DBB92EB9-9E68-4CBB-BCAC-0DF88C756844}"/>
                </a:ext>
              </a:extLst>
            </p:cNvPr>
            <p:cNvSpPr/>
            <p:nvPr/>
          </p:nvSpPr>
          <p:spPr>
            <a:xfrm>
              <a:off x="-787339" y="2208677"/>
              <a:ext cx="1514184" cy="145390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ea typeface="Cambria Math" panose="02040503050406030204" pitchFamily="18" charset="0"/>
                </a:rPr>
                <a:t>Outdoor Catering</a:t>
              </a:r>
            </a:p>
          </p:txBody>
        </p:sp>
        <p:sp>
          <p:nvSpPr>
            <p:cNvPr id="16" name="Rectangle 15">
              <a:extLst>
                <a:ext uri="{FF2B5EF4-FFF2-40B4-BE49-F238E27FC236}">
                  <a16:creationId xmlns:a16="http://schemas.microsoft.com/office/drawing/2014/main" id="{7139784B-39A0-4001-AC1D-A86AB7C2989E}"/>
                </a:ext>
              </a:extLst>
            </p:cNvPr>
            <p:cNvSpPr/>
            <p:nvPr/>
          </p:nvSpPr>
          <p:spPr>
            <a:xfrm>
              <a:off x="878699" y="2208675"/>
              <a:ext cx="1804786" cy="182690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ea typeface="Cambria Math" panose="02040503050406030204" pitchFamily="18" charset="0"/>
                </a:rPr>
                <a:t>Beauty Treatment/</a:t>
              </a:r>
            </a:p>
            <a:p>
              <a:pPr algn="ctr"/>
              <a:r>
                <a:rPr lang="en-US" dirty="0">
                  <a:solidFill>
                    <a:schemeClr val="tx1"/>
                  </a:solidFill>
                  <a:latin typeface="+mj-lt"/>
                  <a:ea typeface="Cambria Math" panose="02040503050406030204" pitchFamily="18" charset="0"/>
                </a:rPr>
                <a:t>Cosmetic &amp; Plastic Surgery</a:t>
              </a:r>
            </a:p>
          </p:txBody>
        </p:sp>
        <p:sp>
          <p:nvSpPr>
            <p:cNvPr id="17" name="Rectangle 16">
              <a:extLst>
                <a:ext uri="{FF2B5EF4-FFF2-40B4-BE49-F238E27FC236}">
                  <a16:creationId xmlns:a16="http://schemas.microsoft.com/office/drawing/2014/main" id="{C71A96C7-B7F5-45D8-85DE-DF78360667DA}"/>
                </a:ext>
              </a:extLst>
            </p:cNvPr>
            <p:cNvSpPr/>
            <p:nvPr/>
          </p:nvSpPr>
          <p:spPr>
            <a:xfrm>
              <a:off x="2810031" y="2208672"/>
              <a:ext cx="1201104" cy="184816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ea typeface="Cambria Math" panose="02040503050406030204" pitchFamily="18" charset="0"/>
                </a:rPr>
                <a:t>Health Services/ Life &amp; Health Insurance</a:t>
              </a:r>
            </a:p>
          </p:txBody>
        </p:sp>
        <p:sp>
          <p:nvSpPr>
            <p:cNvPr id="18" name="Rectangle 17">
              <a:extLst>
                <a:ext uri="{FF2B5EF4-FFF2-40B4-BE49-F238E27FC236}">
                  <a16:creationId xmlns:a16="http://schemas.microsoft.com/office/drawing/2014/main" id="{28DE0F20-B8FF-4138-838A-8DE3E627B63F}"/>
                </a:ext>
              </a:extLst>
            </p:cNvPr>
            <p:cNvSpPr/>
            <p:nvPr/>
          </p:nvSpPr>
          <p:spPr>
            <a:xfrm>
              <a:off x="4150187" y="2208671"/>
              <a:ext cx="1599278" cy="271586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ea typeface="Cambria Math" panose="02040503050406030204" pitchFamily="18" charset="0"/>
                </a:rPr>
                <a:t>Leasing, renting or hiring of motor  vehicle,</a:t>
              </a:r>
            </a:p>
            <a:p>
              <a:pPr algn="ctr"/>
              <a:r>
                <a:rPr lang="en-US" dirty="0">
                  <a:solidFill>
                    <a:schemeClr val="tx1"/>
                  </a:solidFill>
                  <a:latin typeface="+mj-lt"/>
                  <a:ea typeface="Cambria Math" panose="02040503050406030204" pitchFamily="18" charset="0"/>
                </a:rPr>
                <a:t>vessel, aircraft*</a:t>
              </a:r>
            </a:p>
          </p:txBody>
        </p:sp>
        <p:cxnSp>
          <p:nvCxnSpPr>
            <p:cNvPr id="19" name="Straight Arrow Connector 18">
              <a:extLst>
                <a:ext uri="{FF2B5EF4-FFF2-40B4-BE49-F238E27FC236}">
                  <a16:creationId xmlns:a16="http://schemas.microsoft.com/office/drawing/2014/main" id="{BEB20FC8-6BBF-4FA3-AF6B-E7A0D5BB9F6D}"/>
                </a:ext>
              </a:extLst>
            </p:cNvPr>
            <p:cNvCxnSpPr/>
            <p:nvPr/>
          </p:nvCxnSpPr>
          <p:spPr>
            <a:xfrm flipH="1">
              <a:off x="-703458" y="1362949"/>
              <a:ext cx="2349795" cy="690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416977F-044B-4A8E-9AF0-12411D9E19D3}"/>
                </a:ext>
              </a:extLst>
            </p:cNvPr>
            <p:cNvCxnSpPr>
              <a:cxnSpLocks/>
            </p:cNvCxnSpPr>
            <p:nvPr/>
          </p:nvCxnSpPr>
          <p:spPr>
            <a:xfrm flipH="1">
              <a:off x="-2330371" y="1321867"/>
              <a:ext cx="3996192" cy="772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73A649E-AF67-40AB-BC38-D5B32B279851}"/>
                </a:ext>
              </a:extLst>
            </p:cNvPr>
            <p:cNvCxnSpPr>
              <a:cxnSpLocks/>
            </p:cNvCxnSpPr>
            <p:nvPr/>
          </p:nvCxnSpPr>
          <p:spPr>
            <a:xfrm flipH="1">
              <a:off x="1682814" y="1402190"/>
              <a:ext cx="1795" cy="694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5C58558-32AB-41DF-B4B0-5454AF139031}"/>
                </a:ext>
              </a:extLst>
            </p:cNvPr>
            <p:cNvCxnSpPr/>
            <p:nvPr/>
          </p:nvCxnSpPr>
          <p:spPr>
            <a:xfrm>
              <a:off x="1558949" y="1322302"/>
              <a:ext cx="1804786" cy="772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1DD8EDB-ACEF-4214-AC79-79BBFA623C6F}"/>
                </a:ext>
              </a:extLst>
            </p:cNvPr>
            <p:cNvCxnSpPr>
              <a:cxnSpLocks/>
              <a:endCxn id="18" idx="0"/>
            </p:cNvCxnSpPr>
            <p:nvPr/>
          </p:nvCxnSpPr>
          <p:spPr>
            <a:xfrm>
              <a:off x="1594883" y="1323478"/>
              <a:ext cx="3354944" cy="885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2FF25516-2A9C-AC47-8A4F-7D41B53071DE}"/>
              </a:ext>
            </a:extLst>
          </p:cNvPr>
          <p:cNvSpPr>
            <a:spLocks noGrp="1"/>
          </p:cNvSpPr>
          <p:nvPr>
            <p:ph type="ftr" sz="quarter" idx="11"/>
          </p:nvPr>
        </p:nvSpPr>
        <p:spPr/>
        <p:txBody>
          <a:bodyPr/>
          <a:lstStyle/>
          <a:p>
            <a:r>
              <a:rPr lang="en-IN"/>
              <a:t>CA Atul Kumar Gupta</a:t>
            </a:r>
          </a:p>
        </p:txBody>
      </p:sp>
      <p:sp>
        <p:nvSpPr>
          <p:cNvPr id="5" name="Slide Number Placeholder 4">
            <a:extLst>
              <a:ext uri="{FF2B5EF4-FFF2-40B4-BE49-F238E27FC236}">
                <a16:creationId xmlns:a16="http://schemas.microsoft.com/office/drawing/2014/main" id="{0B14EB84-8D79-2A92-5144-E2085BE36E97}"/>
              </a:ext>
            </a:extLst>
          </p:cNvPr>
          <p:cNvSpPr>
            <a:spLocks noGrp="1"/>
          </p:cNvSpPr>
          <p:nvPr>
            <p:ph type="sldNum" sz="quarter" idx="12"/>
          </p:nvPr>
        </p:nvSpPr>
        <p:spPr/>
        <p:txBody>
          <a:bodyPr/>
          <a:lstStyle/>
          <a:p>
            <a:fld id="{AF9452EE-66BF-48D9-883A-F3C3378CE4F7}" type="slidenum">
              <a:rPr lang="en-IN" smtClean="0"/>
              <a:t>31</a:t>
            </a:fld>
            <a:endParaRPr lang="en-IN"/>
          </a:p>
        </p:txBody>
      </p:sp>
    </p:spTree>
    <p:extLst>
      <p:ext uri="{BB962C8B-B14F-4D97-AF65-F5344CB8AC3E}">
        <p14:creationId xmlns:p14="http://schemas.microsoft.com/office/powerpoint/2010/main" val="33309685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8878" y="-109057"/>
            <a:ext cx="7069124" cy="6967057"/>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endParaRPr lang="en-IN" dirty="0">
              <a:latin typeface="Tw Cen MT" panose="020B0602020104020603" pitchFamily="34" charset="0"/>
            </a:endParaRPr>
          </a:p>
          <a:p>
            <a:endParaRPr lang="en-IN" dirty="0">
              <a:latin typeface="Tw Cen MT" panose="020B0602020104020603" pitchFamily="34" charset="0"/>
            </a:endParaRPr>
          </a:p>
          <a:p>
            <a:endParaRPr lang="en-IN" dirty="0">
              <a:latin typeface="Tw Cen MT" panose="020B0602020104020603" pitchFamily="34" charset="0"/>
            </a:endParaRPr>
          </a:p>
          <a:p>
            <a:endParaRPr lang="en-IN" dirty="0">
              <a:latin typeface="Tw Cen MT" panose="020B0602020104020603" pitchFamily="34" charset="0"/>
            </a:endParaRPr>
          </a:p>
          <a:p>
            <a:endParaRPr lang="en-IN" dirty="0">
              <a:latin typeface="Tw Cen MT" panose="020B0602020104020603" pitchFamily="34" charset="0"/>
            </a:endParaRPr>
          </a:p>
          <a:p>
            <a:endParaRPr lang="en-IN" dirty="0">
              <a:latin typeface="Tw Cen MT" panose="020B0602020104020603" pitchFamily="34" charset="0"/>
            </a:endParaRPr>
          </a:p>
          <a:p>
            <a:endParaRPr lang="en-IN" dirty="0">
              <a:latin typeface="Tw Cen MT" panose="020B0602020104020603" pitchFamily="34" charset="0"/>
            </a:endParaRPr>
          </a:p>
          <a:p>
            <a:r>
              <a:rPr lang="en-IN" b="1" dirty="0">
                <a:latin typeface="Tw Cen MT" panose="020B0602020104020603" pitchFamily="34" charset="0"/>
              </a:rPr>
              <a:t>ii)</a:t>
            </a:r>
            <a:r>
              <a:rPr lang="en-IN" dirty="0">
                <a:latin typeface="Tw Cen MT" panose="020B0602020104020603" pitchFamily="34" charset="0"/>
              </a:rPr>
              <a:t> </a:t>
            </a:r>
            <a:r>
              <a:rPr lang="en-IN" b="1" dirty="0">
                <a:latin typeface="Tw Cen MT" panose="020B0602020104020603" pitchFamily="34" charset="0"/>
              </a:rPr>
              <a:t>Membership of a club, health &amp; fitness centre and </a:t>
            </a:r>
          </a:p>
          <a:p>
            <a:endParaRPr lang="en-IN" b="1" dirty="0">
              <a:latin typeface="Tw Cen MT" panose="020B0602020104020603" pitchFamily="34" charset="0"/>
            </a:endParaRPr>
          </a:p>
          <a:p>
            <a:r>
              <a:rPr lang="en-IN" b="1" dirty="0">
                <a:latin typeface="Tw Cen MT" panose="020B0602020104020603" pitchFamily="34" charset="0"/>
              </a:rPr>
              <a:t>iii) Travel benefits extended to employees on vacation such as leave or home travel concession </a:t>
            </a:r>
          </a:p>
          <a:p>
            <a:endParaRPr lang="en-IN" b="1" dirty="0">
              <a:latin typeface="Tw Cen MT" panose="020B0602020104020603" pitchFamily="34" charset="0"/>
            </a:endParaRPr>
          </a:p>
          <a:p>
            <a:pPr marL="257175" indent="-257175">
              <a:buFont typeface="Arial" panose="020B0604020202020204" pitchFamily="34" charset="0"/>
              <a:buChar char="•"/>
            </a:pPr>
            <a:r>
              <a:rPr lang="en-IN" dirty="0">
                <a:latin typeface="Tw Cen MT" panose="020B0602020104020603" pitchFamily="34" charset="0"/>
              </a:rPr>
              <a:t>Allowed ONLY where the services are notified as obligatory for an employer to provide to an employee.</a:t>
            </a:r>
          </a:p>
          <a:p>
            <a:endParaRPr lang="en-IN" dirty="0">
              <a:latin typeface="Tw Cen MT" panose="020B0602020104020603" pitchFamily="34" charset="0"/>
            </a:endParaRPr>
          </a:p>
        </p:txBody>
      </p:sp>
      <p:sp>
        <p:nvSpPr>
          <p:cNvPr id="4" name="TextBox 3">
            <a:extLst>
              <a:ext uri="{FF2B5EF4-FFF2-40B4-BE49-F238E27FC236}">
                <a16:creationId xmlns:a16="http://schemas.microsoft.com/office/drawing/2014/main" id="{58897D54-4EB4-4C11-94D0-45C2EA338D6A}"/>
              </a:ext>
            </a:extLst>
          </p:cNvPr>
          <p:cNvSpPr txBox="1"/>
          <p:nvPr/>
        </p:nvSpPr>
        <p:spPr>
          <a:xfrm>
            <a:off x="609598" y="-226503"/>
            <a:ext cx="1999587" cy="2031325"/>
          </a:xfrm>
          <a:prstGeom prst="rect">
            <a:avLst/>
          </a:prstGeom>
          <a:noFill/>
        </p:spPr>
        <p:txBody>
          <a:bodyPr wrap="square" rtlCol="0">
            <a:spAutoFit/>
          </a:bodyPr>
          <a:lstStyle/>
          <a:p>
            <a:pPr fontAlgn="base">
              <a:spcBef>
                <a:spcPct val="0"/>
              </a:spcBef>
              <a:spcAft>
                <a:spcPct val="0"/>
              </a:spcAft>
            </a:pPr>
            <a:endParaRPr lang="en-US" sz="2100" b="1" dirty="0">
              <a:latin typeface="Times New Roman" panose="02020603050405020304" pitchFamily="18" charset="0"/>
              <a:cs typeface="Times New Roman" panose="02020603050405020304" pitchFamily="18" charset="0"/>
            </a:endParaRPr>
          </a:p>
          <a:p>
            <a:pPr fontAlgn="base">
              <a:spcBef>
                <a:spcPct val="0"/>
              </a:spcBef>
              <a:spcAft>
                <a:spcPct val="0"/>
              </a:spcAft>
            </a:pPr>
            <a:endParaRPr lang="en-US" sz="2100" b="1" dirty="0">
              <a:latin typeface="Times New Roman" panose="02020603050405020304" pitchFamily="18" charset="0"/>
              <a:cs typeface="Times New Roman" panose="02020603050405020304" pitchFamily="18" charset="0"/>
            </a:endParaRPr>
          </a:p>
          <a:p>
            <a:pPr fontAlgn="base">
              <a:spcBef>
                <a:spcPct val="0"/>
              </a:spcBef>
              <a:spcAft>
                <a:spcPct val="0"/>
              </a:spcAft>
            </a:pPr>
            <a:endParaRPr lang="en-US" sz="2100" b="1" dirty="0">
              <a:latin typeface="Times New Roman" panose="02020603050405020304" pitchFamily="18" charset="0"/>
              <a:cs typeface="Times New Roman" panose="02020603050405020304" pitchFamily="18" charset="0"/>
            </a:endParaRPr>
          </a:p>
          <a:p>
            <a:pPr fontAlgn="base">
              <a:spcBef>
                <a:spcPct val="0"/>
              </a:spcBef>
              <a:spcAft>
                <a:spcPct val="0"/>
              </a:spcAft>
            </a:pPr>
            <a:r>
              <a:rPr lang="en-US" sz="2100" b="1" dirty="0">
                <a:latin typeface="Century Gothic" panose="020B0502020202020204" pitchFamily="34" charset="0"/>
                <a:cs typeface="Times New Roman" panose="02020603050405020304" pitchFamily="18" charset="0"/>
              </a:rPr>
              <a:t>Blocked credit – Section 17(5)</a:t>
            </a:r>
            <a:endParaRPr lang="en-US" sz="2100" dirty="0">
              <a:latin typeface="Century Gothic" panose="020B0502020202020204" pitchFamily="34" charset="0"/>
            </a:endParaRPr>
          </a:p>
        </p:txBody>
      </p:sp>
      <p:sp>
        <p:nvSpPr>
          <p:cNvPr id="11" name="TextBox 10">
            <a:extLst>
              <a:ext uri="{FF2B5EF4-FFF2-40B4-BE49-F238E27FC236}">
                <a16:creationId xmlns:a16="http://schemas.microsoft.com/office/drawing/2014/main" id="{D942CE89-7518-43C6-A05A-9F4F7DE9D02A}"/>
              </a:ext>
            </a:extLst>
          </p:cNvPr>
          <p:cNvSpPr txBox="1"/>
          <p:nvPr/>
        </p:nvSpPr>
        <p:spPr>
          <a:xfrm>
            <a:off x="3948224" y="2133157"/>
            <a:ext cx="3700130" cy="369332"/>
          </a:xfrm>
          <a:prstGeom prst="rect">
            <a:avLst/>
          </a:prstGeom>
          <a:noFill/>
        </p:spPr>
        <p:txBody>
          <a:bodyPr wrap="square" rtlCol="0">
            <a:spAutoFit/>
          </a:bodyPr>
          <a:lstStyle/>
          <a:p>
            <a:endParaRPr lang="en-US" dirty="0"/>
          </a:p>
        </p:txBody>
      </p:sp>
      <p:sp>
        <p:nvSpPr>
          <p:cNvPr id="3" name="Footer Placeholder 2">
            <a:extLst>
              <a:ext uri="{FF2B5EF4-FFF2-40B4-BE49-F238E27FC236}">
                <a16:creationId xmlns:a16="http://schemas.microsoft.com/office/drawing/2014/main" id="{FF91F922-AF04-6C40-9443-35C16C794528}"/>
              </a:ext>
            </a:extLst>
          </p:cNvPr>
          <p:cNvSpPr>
            <a:spLocks noGrp="1"/>
          </p:cNvSpPr>
          <p:nvPr>
            <p:ph type="ftr" sz="quarter" idx="11"/>
          </p:nvPr>
        </p:nvSpPr>
        <p:spPr/>
        <p:txBody>
          <a:bodyPr/>
          <a:lstStyle/>
          <a:p>
            <a:r>
              <a:rPr lang="en-IN"/>
              <a:t>CA Atul Kumar Gupta</a:t>
            </a:r>
          </a:p>
        </p:txBody>
      </p:sp>
      <p:sp>
        <p:nvSpPr>
          <p:cNvPr id="5" name="Slide Number Placeholder 4">
            <a:extLst>
              <a:ext uri="{FF2B5EF4-FFF2-40B4-BE49-F238E27FC236}">
                <a16:creationId xmlns:a16="http://schemas.microsoft.com/office/drawing/2014/main" id="{2B6E276B-206B-F4E8-277D-EE7C2AF07340}"/>
              </a:ext>
            </a:extLst>
          </p:cNvPr>
          <p:cNvSpPr>
            <a:spLocks noGrp="1"/>
          </p:cNvSpPr>
          <p:nvPr>
            <p:ph type="sldNum" sz="quarter" idx="12"/>
          </p:nvPr>
        </p:nvSpPr>
        <p:spPr/>
        <p:txBody>
          <a:bodyPr/>
          <a:lstStyle/>
          <a:p>
            <a:fld id="{AF9452EE-66BF-48D9-883A-F3C3378CE4F7}" type="slidenum">
              <a:rPr lang="en-IN" smtClean="0"/>
              <a:t>32</a:t>
            </a:fld>
            <a:endParaRPr lang="en-IN"/>
          </a:p>
        </p:txBody>
      </p:sp>
    </p:spTree>
    <p:extLst>
      <p:ext uri="{BB962C8B-B14F-4D97-AF65-F5344CB8AC3E}">
        <p14:creationId xmlns:p14="http://schemas.microsoft.com/office/powerpoint/2010/main" val="10516017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6198" y="0"/>
            <a:ext cx="7076389"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r>
              <a:rPr lang="en-IN" b="1" dirty="0">
                <a:latin typeface="Tw Cen MT" panose="020B0602020104020603" pitchFamily="34" charset="0"/>
              </a:rPr>
              <a:t>c &amp; d) </a:t>
            </a:r>
            <a:r>
              <a:rPr lang="en-IN" b="1" u="sng" dirty="0">
                <a:latin typeface="Tw Cen MT" panose="020B0602020104020603" pitchFamily="34" charset="0"/>
              </a:rPr>
              <a:t>Construction of Immovable Property (other than plant and machinery)</a:t>
            </a:r>
          </a:p>
          <a:p>
            <a:endParaRPr lang="en-IN" b="1" dirty="0">
              <a:latin typeface="Tw Cen MT" panose="020B0602020104020603" pitchFamily="34" charset="0"/>
            </a:endParaRPr>
          </a:p>
          <a:p>
            <a:endParaRPr lang="en-IN" b="1" dirty="0">
              <a:latin typeface="Tw Cen MT" panose="020B0602020104020603" pitchFamily="34" charset="0"/>
            </a:endParaRPr>
          </a:p>
          <a:p>
            <a:endParaRPr lang="en-IN" b="1" dirty="0">
              <a:latin typeface="Tw Cen MT" panose="020B0602020104020603" pitchFamily="34" charset="0"/>
            </a:endParaRPr>
          </a:p>
          <a:p>
            <a:endParaRPr lang="en-IN" b="1" dirty="0">
              <a:latin typeface="Tw Cen MT" panose="020B0602020104020603" pitchFamily="34" charset="0"/>
            </a:endParaRPr>
          </a:p>
          <a:p>
            <a:endParaRPr lang="en-IN" dirty="0">
              <a:latin typeface="Tw Cen MT" panose="020B0602020104020603" pitchFamily="34" charset="0"/>
            </a:endParaRPr>
          </a:p>
          <a:p>
            <a:endParaRPr lang="en-IN" dirty="0">
              <a:latin typeface="Tw Cen MT" panose="020B0602020104020603" pitchFamily="34" charset="0"/>
            </a:endParaRPr>
          </a:p>
          <a:p>
            <a:endParaRPr lang="en-IN" dirty="0">
              <a:latin typeface="Tw Cen MT" panose="020B0602020104020603" pitchFamily="34" charset="0"/>
            </a:endParaRPr>
          </a:p>
          <a:p>
            <a:endParaRPr lang="en-IN" dirty="0">
              <a:latin typeface="Tw Cen MT" panose="020B0602020104020603" pitchFamily="34" charset="0"/>
            </a:endParaRPr>
          </a:p>
          <a:p>
            <a:endParaRPr lang="en-IN" dirty="0">
              <a:latin typeface="Tw Cen MT" panose="020B0602020104020603" pitchFamily="34" charset="0"/>
            </a:endParaRPr>
          </a:p>
          <a:p>
            <a:endParaRPr lang="en-IN" dirty="0">
              <a:latin typeface="Tw Cen MT" panose="020B0602020104020603" pitchFamily="34" charset="0"/>
            </a:endParaRPr>
          </a:p>
          <a:p>
            <a:endParaRPr lang="en-IN" dirty="0">
              <a:latin typeface="Tw Cen MT" panose="020B0602020104020603" pitchFamily="34" charset="0"/>
            </a:endParaRPr>
          </a:p>
          <a:p>
            <a:endParaRPr lang="en-IN" dirty="0">
              <a:latin typeface="Tw Cen MT" panose="020B0602020104020603" pitchFamily="34" charset="0"/>
            </a:endParaRPr>
          </a:p>
          <a:p>
            <a:r>
              <a:rPr lang="en-IN" sz="1650" dirty="0">
                <a:latin typeface="Tw Cen MT" panose="020B0602020104020603" pitchFamily="34" charset="0"/>
              </a:rPr>
              <a:t>Where construction includes re-construction, renovation, additions or alterations or repairs to the extent of capitalisation.</a:t>
            </a:r>
          </a:p>
          <a:p>
            <a:endParaRPr lang="en-IN" sz="1650" dirty="0">
              <a:latin typeface="Tw Cen MT" panose="020B0602020104020603" pitchFamily="34" charset="0"/>
            </a:endParaRPr>
          </a:p>
          <a:p>
            <a:r>
              <a:rPr lang="en-US" sz="1600" i="1" dirty="0">
                <a:latin typeface="Tw Cen MT" panose="020B0602020104020603" pitchFamily="34" charset="0"/>
              </a:rPr>
              <a:t>Plant and machinery </a:t>
            </a:r>
            <a:r>
              <a:rPr lang="en-IN" sz="1600" i="1" dirty="0">
                <a:latin typeface="Tw Cen MT" panose="020B0602020104020603" pitchFamily="34" charset="0"/>
              </a:rPr>
              <a:t>means apparatus, equipment, and machinery fixed to earth by foundation or structural support that are used for making outward supply of goods or services or both and includes such foundation and structural supports but excludes— </a:t>
            </a:r>
          </a:p>
          <a:p>
            <a:pPr marL="428625" indent="-428625">
              <a:buAutoNum type="romanLcParenBoth"/>
            </a:pPr>
            <a:r>
              <a:rPr lang="en-IN" sz="1600" i="1" dirty="0">
                <a:latin typeface="Tw Cen MT" panose="020B0602020104020603" pitchFamily="34" charset="0"/>
              </a:rPr>
              <a:t>land, building or any other civil structures; </a:t>
            </a:r>
          </a:p>
          <a:p>
            <a:pPr marL="428625" indent="-428625">
              <a:buAutoNum type="romanLcParenBoth"/>
            </a:pPr>
            <a:r>
              <a:rPr lang="en-IN" sz="1600" i="1" dirty="0">
                <a:latin typeface="Tw Cen MT" panose="020B0602020104020603" pitchFamily="34" charset="0"/>
              </a:rPr>
              <a:t>telecommunication towers; and </a:t>
            </a:r>
          </a:p>
          <a:p>
            <a:pPr marL="428625" indent="-428625">
              <a:buAutoNum type="romanLcParenBoth"/>
            </a:pPr>
            <a:r>
              <a:rPr lang="en-IN" sz="1600" i="1" dirty="0">
                <a:latin typeface="Tw Cen MT" panose="020B0602020104020603" pitchFamily="34" charset="0"/>
              </a:rPr>
              <a:t>pipelines laid outside the factory premises.</a:t>
            </a:r>
            <a:endParaRPr lang="en-US" sz="1600" i="1" dirty="0">
              <a:latin typeface="Tw Cen MT" panose="020B0602020104020603" pitchFamily="34" charset="0"/>
            </a:endParaRPr>
          </a:p>
          <a:p>
            <a:endParaRPr lang="en-IN" sz="1650" dirty="0">
              <a:latin typeface="Tw Cen MT" panose="020B0602020104020603" pitchFamily="34" charset="0"/>
            </a:endParaRPr>
          </a:p>
          <a:p>
            <a:endParaRPr lang="en-US" sz="1650" dirty="0">
              <a:latin typeface="Tw Cen MT" panose="020B0602020104020603" pitchFamily="34" charset="0"/>
            </a:endParaRPr>
          </a:p>
          <a:p>
            <a:endParaRPr lang="en-US" dirty="0">
              <a:latin typeface="Tw Cen MT" panose="020B0602020104020603" pitchFamily="34" charset="0"/>
            </a:endParaRPr>
          </a:p>
        </p:txBody>
      </p:sp>
      <p:sp>
        <p:nvSpPr>
          <p:cNvPr id="4" name="TextBox 3">
            <a:extLst>
              <a:ext uri="{FF2B5EF4-FFF2-40B4-BE49-F238E27FC236}">
                <a16:creationId xmlns:a16="http://schemas.microsoft.com/office/drawing/2014/main" id="{58897D54-4EB4-4C11-94D0-45C2EA338D6A}"/>
              </a:ext>
            </a:extLst>
          </p:cNvPr>
          <p:cNvSpPr txBox="1"/>
          <p:nvPr/>
        </p:nvSpPr>
        <p:spPr>
          <a:xfrm>
            <a:off x="48642" y="-462044"/>
            <a:ext cx="3758040" cy="1708160"/>
          </a:xfrm>
          <a:prstGeom prst="rect">
            <a:avLst/>
          </a:prstGeom>
          <a:noFill/>
        </p:spPr>
        <p:txBody>
          <a:bodyPr wrap="square" rtlCol="0">
            <a:spAutoFit/>
          </a:bodyPr>
          <a:lstStyle/>
          <a:p>
            <a:pPr fontAlgn="base">
              <a:spcBef>
                <a:spcPct val="0"/>
              </a:spcBef>
              <a:spcAft>
                <a:spcPct val="0"/>
              </a:spcAft>
            </a:pPr>
            <a:endParaRPr lang="en-US" sz="2100" b="1" dirty="0">
              <a:solidFill>
                <a:schemeClr val="accent2"/>
              </a:solidFill>
              <a:latin typeface="Times New Roman" panose="02020603050405020304" pitchFamily="18" charset="0"/>
              <a:cs typeface="Times New Roman" panose="02020603050405020304" pitchFamily="18" charset="0"/>
            </a:endParaRPr>
          </a:p>
          <a:p>
            <a:pPr fontAlgn="base">
              <a:spcBef>
                <a:spcPct val="0"/>
              </a:spcBef>
              <a:spcAft>
                <a:spcPct val="0"/>
              </a:spcAft>
            </a:pPr>
            <a:endParaRPr lang="en-US" sz="2100" b="1" dirty="0">
              <a:solidFill>
                <a:schemeClr val="accent2"/>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2100" b="1" dirty="0">
                <a:latin typeface="Century Gothic" panose="020B0502020202020204" pitchFamily="34" charset="0"/>
                <a:cs typeface="Times New Roman" panose="02020603050405020304" pitchFamily="18" charset="0"/>
              </a:rPr>
              <a:t>Blocked credit – Section 17(5)</a:t>
            </a:r>
            <a:endParaRPr lang="en-US" sz="2100" dirty="0">
              <a:latin typeface="Century Gothic" panose="020B0502020202020204" pitchFamily="34" charset="0"/>
            </a:endParaRPr>
          </a:p>
          <a:p>
            <a:pPr fontAlgn="base">
              <a:spcBef>
                <a:spcPct val="0"/>
              </a:spcBef>
              <a:spcAft>
                <a:spcPct val="0"/>
              </a:spcAft>
            </a:pPr>
            <a:endParaRPr lang="en-US" sz="2100" b="1" dirty="0">
              <a:solidFill>
                <a:schemeClr val="accent2"/>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3E04AE99-AA85-4A81-B661-CA1EC5863ED3}"/>
              </a:ext>
            </a:extLst>
          </p:cNvPr>
          <p:cNvGrpSpPr/>
          <p:nvPr/>
        </p:nvGrpSpPr>
        <p:grpSpPr>
          <a:xfrm>
            <a:off x="3327662" y="952501"/>
            <a:ext cx="6585769" cy="2895599"/>
            <a:chOff x="724543" y="1183355"/>
            <a:chExt cx="11038022" cy="3306481"/>
          </a:xfrm>
        </p:grpSpPr>
        <p:sp>
          <p:nvSpPr>
            <p:cNvPr id="6" name="Rectangle: Rounded Corners 3">
              <a:extLst>
                <a:ext uri="{FF2B5EF4-FFF2-40B4-BE49-F238E27FC236}">
                  <a16:creationId xmlns:a16="http://schemas.microsoft.com/office/drawing/2014/main" id="{A62D97BC-29EC-456D-879B-D1736C739D01}"/>
                </a:ext>
              </a:extLst>
            </p:cNvPr>
            <p:cNvSpPr/>
            <p:nvPr/>
          </p:nvSpPr>
          <p:spPr>
            <a:xfrm>
              <a:off x="724543" y="1183355"/>
              <a:ext cx="4772695" cy="2349340"/>
            </a:xfrm>
            <a:prstGeom prst="roundRect">
              <a:avLst>
                <a:gd name="adj"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dirty="0">
                  <a:solidFill>
                    <a:schemeClr val="tx1"/>
                  </a:solidFill>
                  <a:latin typeface="+mj-lt"/>
                  <a:ea typeface="Cambria Math" panose="02040503050406030204" pitchFamily="18" charset="0"/>
                </a:rPr>
                <a:t>Works contract services, except where it is an input service for further supply of works contract servi</a:t>
              </a:r>
              <a:r>
                <a:rPr lang="en-IN" sz="1950" dirty="0">
                  <a:solidFill>
                    <a:schemeClr val="tx1"/>
                  </a:solidFill>
                  <a:latin typeface="+mj-lt"/>
                  <a:ea typeface="Cambria Math" panose="02040503050406030204" pitchFamily="18" charset="0"/>
                </a:rPr>
                <a:t>ce</a:t>
              </a:r>
            </a:p>
          </p:txBody>
        </p:sp>
        <p:sp>
          <p:nvSpPr>
            <p:cNvPr id="7" name="Rectangle: Rounded Corners 4">
              <a:extLst>
                <a:ext uri="{FF2B5EF4-FFF2-40B4-BE49-F238E27FC236}">
                  <a16:creationId xmlns:a16="http://schemas.microsoft.com/office/drawing/2014/main" id="{2F6D0B9E-9BDA-4D3F-B016-6E862ADF3E89}"/>
                </a:ext>
              </a:extLst>
            </p:cNvPr>
            <p:cNvSpPr/>
            <p:nvPr/>
          </p:nvSpPr>
          <p:spPr>
            <a:xfrm>
              <a:off x="5762766" y="1183356"/>
              <a:ext cx="5999799" cy="2349340"/>
            </a:xfrm>
            <a:prstGeom prst="roundRect">
              <a:avLst>
                <a:gd name="adj"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dirty="0">
                  <a:solidFill>
                    <a:schemeClr val="tx1"/>
                  </a:solidFill>
                  <a:latin typeface="+mj-lt"/>
                  <a:ea typeface="Cambria Math" panose="02040503050406030204" pitchFamily="18" charset="0"/>
                </a:rPr>
                <a:t>Goods or services received by a taxable person for construction of an</a:t>
              </a:r>
            </a:p>
            <a:p>
              <a:pPr lvl="0" algn="ctr"/>
              <a:r>
                <a:rPr lang="en-IN" dirty="0">
                  <a:solidFill>
                    <a:schemeClr val="tx1"/>
                  </a:solidFill>
                  <a:latin typeface="+mj-lt"/>
                  <a:ea typeface="Cambria Math" panose="02040503050406030204" pitchFamily="18" charset="0"/>
                </a:rPr>
                <a:t>immovable property on his own account </a:t>
              </a:r>
              <a:r>
                <a:rPr lang="en-IN" i="1" u="sng" dirty="0">
                  <a:solidFill>
                    <a:schemeClr val="tx1"/>
                  </a:solidFill>
                  <a:latin typeface="+mj-lt"/>
                  <a:ea typeface="Cambria Math" panose="02040503050406030204" pitchFamily="18" charset="0"/>
                </a:rPr>
                <a:t>even when used in course or furtherance of business;</a:t>
              </a:r>
              <a:endParaRPr lang="en-US" i="1" u="sng" dirty="0">
                <a:solidFill>
                  <a:schemeClr val="tx1"/>
                </a:solidFill>
                <a:latin typeface="+mj-lt"/>
                <a:ea typeface="Cambria Math" panose="02040503050406030204" pitchFamily="18" charset="0"/>
              </a:endParaRPr>
            </a:p>
          </p:txBody>
        </p:sp>
        <p:sp>
          <p:nvSpPr>
            <p:cNvPr id="8" name="Rectangle 7">
              <a:extLst>
                <a:ext uri="{FF2B5EF4-FFF2-40B4-BE49-F238E27FC236}">
                  <a16:creationId xmlns:a16="http://schemas.microsoft.com/office/drawing/2014/main" id="{01BCC14C-2462-454F-A3EE-4F60F9639B15}"/>
                </a:ext>
              </a:extLst>
            </p:cNvPr>
            <p:cNvSpPr/>
            <p:nvPr/>
          </p:nvSpPr>
          <p:spPr>
            <a:xfrm>
              <a:off x="3115339" y="4011266"/>
              <a:ext cx="5331974" cy="47857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ea typeface="Cambria Math" panose="02040503050406030204" pitchFamily="18" charset="0"/>
                </a:rPr>
                <a:t>ITC not Available</a:t>
              </a:r>
              <a:endParaRPr lang="en-IN" b="1" dirty="0">
                <a:solidFill>
                  <a:schemeClr val="tx1"/>
                </a:solidFill>
                <a:latin typeface="+mj-lt"/>
                <a:ea typeface="Cambria Math" panose="02040503050406030204" pitchFamily="18" charset="0"/>
              </a:endParaRPr>
            </a:p>
          </p:txBody>
        </p:sp>
        <p:cxnSp>
          <p:nvCxnSpPr>
            <p:cNvPr id="9" name="Straight Arrow Connector 8">
              <a:extLst>
                <a:ext uri="{FF2B5EF4-FFF2-40B4-BE49-F238E27FC236}">
                  <a16:creationId xmlns:a16="http://schemas.microsoft.com/office/drawing/2014/main" id="{D0C04184-47B2-47EA-A72A-CE3DCFDF9344}"/>
                </a:ext>
              </a:extLst>
            </p:cNvPr>
            <p:cNvCxnSpPr>
              <a:cxnSpLocks/>
              <a:stCxn id="6" idx="2"/>
            </p:cNvCxnSpPr>
            <p:nvPr/>
          </p:nvCxnSpPr>
          <p:spPr>
            <a:xfrm>
              <a:off x="3110891" y="3532695"/>
              <a:ext cx="2823301" cy="478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F2BF772-38F0-4AA2-B45B-6D0AB6E811CB}"/>
                </a:ext>
              </a:extLst>
            </p:cNvPr>
            <p:cNvCxnSpPr>
              <a:cxnSpLocks/>
              <a:stCxn id="7" idx="2"/>
            </p:cNvCxnSpPr>
            <p:nvPr/>
          </p:nvCxnSpPr>
          <p:spPr>
            <a:xfrm flipH="1">
              <a:off x="5936418" y="3532696"/>
              <a:ext cx="2826248" cy="478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5450FFC6-9EEC-1945-8E0C-6305D37A3E20}"/>
              </a:ext>
            </a:extLst>
          </p:cNvPr>
          <p:cNvSpPr>
            <a:spLocks noGrp="1"/>
          </p:cNvSpPr>
          <p:nvPr>
            <p:ph type="ftr" sz="quarter" idx="11"/>
          </p:nvPr>
        </p:nvSpPr>
        <p:spPr/>
        <p:txBody>
          <a:bodyPr/>
          <a:lstStyle/>
          <a:p>
            <a:r>
              <a:rPr lang="en-IN"/>
              <a:t>CA Atul Kumar Gupta</a:t>
            </a:r>
          </a:p>
        </p:txBody>
      </p:sp>
      <p:sp>
        <p:nvSpPr>
          <p:cNvPr id="11" name="Slide Number Placeholder 10">
            <a:extLst>
              <a:ext uri="{FF2B5EF4-FFF2-40B4-BE49-F238E27FC236}">
                <a16:creationId xmlns:a16="http://schemas.microsoft.com/office/drawing/2014/main" id="{4227778F-FCFD-17A7-FEA9-D916C148399D}"/>
              </a:ext>
            </a:extLst>
          </p:cNvPr>
          <p:cNvSpPr>
            <a:spLocks noGrp="1"/>
          </p:cNvSpPr>
          <p:nvPr>
            <p:ph type="sldNum" sz="quarter" idx="12"/>
          </p:nvPr>
        </p:nvSpPr>
        <p:spPr/>
        <p:txBody>
          <a:bodyPr/>
          <a:lstStyle/>
          <a:p>
            <a:fld id="{AF9452EE-66BF-48D9-883A-F3C3378CE4F7}" type="slidenum">
              <a:rPr lang="en-IN" smtClean="0"/>
              <a:t>33</a:t>
            </a:fld>
            <a:endParaRPr lang="en-IN"/>
          </a:p>
        </p:txBody>
      </p:sp>
    </p:spTree>
    <p:extLst>
      <p:ext uri="{BB962C8B-B14F-4D97-AF65-F5344CB8AC3E}">
        <p14:creationId xmlns:p14="http://schemas.microsoft.com/office/powerpoint/2010/main" val="453440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6322" y="1951347"/>
            <a:ext cx="7135405" cy="6897377"/>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algn="just"/>
            <a:endParaRPr lang="en-IN" dirty="0">
              <a:latin typeface="Tw Cen MT" panose="020B0602020104020603" pitchFamily="34" charset="0"/>
            </a:endParaRPr>
          </a:p>
          <a:p>
            <a:pPr algn="just"/>
            <a:endParaRPr lang="en-IN" dirty="0">
              <a:latin typeface="Tw Cen MT" panose="020B0602020104020603" pitchFamily="34" charset="0"/>
            </a:endParaRPr>
          </a:p>
          <a:p>
            <a:pPr algn="just"/>
            <a:r>
              <a:rPr lang="en-IN" i="1" dirty="0">
                <a:latin typeface="Tw Cen MT" panose="020B0602020104020603" pitchFamily="34" charset="0"/>
              </a:rPr>
              <a:t>e</a:t>
            </a:r>
            <a:r>
              <a:rPr lang="en-IN" b="1" i="1" dirty="0">
                <a:latin typeface="Tw Cen MT" panose="020B0602020104020603" pitchFamily="34" charset="0"/>
              </a:rPr>
              <a:t>) </a:t>
            </a:r>
            <a:r>
              <a:rPr lang="en-US" i="1" dirty="0">
                <a:latin typeface="Tw Cen MT" panose="020B0602020104020603" pitchFamily="34" charset="0"/>
              </a:rPr>
              <a:t>Taxes on supply of goods or services paid u/s 10</a:t>
            </a:r>
          </a:p>
          <a:p>
            <a:pPr algn="just"/>
            <a:r>
              <a:rPr lang="en-IN" i="1" dirty="0">
                <a:latin typeface="Tw Cen MT" panose="020B0602020104020603" pitchFamily="34" charset="0"/>
              </a:rPr>
              <a:t>f</a:t>
            </a:r>
            <a:r>
              <a:rPr lang="en-US" b="1" i="1" dirty="0">
                <a:latin typeface="Tw Cen MT" panose="020B0602020104020603" pitchFamily="34" charset="0"/>
              </a:rPr>
              <a:t>)</a:t>
            </a:r>
            <a:r>
              <a:rPr lang="en-IN" i="1" dirty="0">
                <a:latin typeface="Tw Cen MT" panose="020B0602020104020603" pitchFamily="34" charset="0"/>
              </a:rPr>
              <a:t> </a:t>
            </a:r>
            <a:r>
              <a:rPr lang="en-US" i="1" dirty="0">
                <a:latin typeface="Tw Cen MT" panose="020B0602020104020603" pitchFamily="34" charset="0"/>
              </a:rPr>
              <a:t>Goods or services or both received by a non-resident taxable person except on goods imported by him, shall not be allowed</a:t>
            </a:r>
          </a:p>
          <a:p>
            <a:pPr algn="just"/>
            <a:r>
              <a:rPr lang="en-US" b="1" i="1" dirty="0">
                <a:latin typeface="Tw Cen MT" panose="020B0602020104020603" pitchFamily="34" charset="0"/>
              </a:rPr>
              <a:t>g</a:t>
            </a:r>
            <a:r>
              <a:rPr lang="en-US" i="1" dirty="0">
                <a:latin typeface="Tw Cen MT" panose="020B0602020104020603" pitchFamily="34" charset="0"/>
              </a:rPr>
              <a:t>) Goods or services or both used for personal consumption</a:t>
            </a:r>
          </a:p>
          <a:p>
            <a:pPr algn="just"/>
            <a:r>
              <a:rPr lang="en-IN" b="1" i="1" dirty="0">
                <a:latin typeface="Tw Cen MT" panose="020B0602020104020603" pitchFamily="34" charset="0"/>
              </a:rPr>
              <a:t>h</a:t>
            </a:r>
            <a:r>
              <a:rPr lang="en-US" b="1" i="1" dirty="0">
                <a:latin typeface="Tw Cen MT" panose="020B0602020104020603" pitchFamily="34" charset="0"/>
              </a:rPr>
              <a:t>) </a:t>
            </a:r>
            <a:r>
              <a:rPr lang="en-US" i="1" dirty="0">
                <a:latin typeface="Tw Cen MT" panose="020B0602020104020603" pitchFamily="34" charset="0"/>
              </a:rPr>
              <a:t>Goods lost, stolen, destroyed, written off or disposed of by way of gift or free supplies and </a:t>
            </a:r>
          </a:p>
          <a:p>
            <a:pPr algn="just"/>
            <a:r>
              <a:rPr lang="en-US" i="1" dirty="0" err="1">
                <a:latin typeface="Tw Cen MT" panose="020B0602020104020603" pitchFamily="34" charset="0"/>
              </a:rPr>
              <a:t>i</a:t>
            </a:r>
            <a:r>
              <a:rPr lang="en-US" b="1" i="1" dirty="0">
                <a:latin typeface="Tw Cen MT" panose="020B0602020104020603" pitchFamily="34" charset="0"/>
              </a:rPr>
              <a:t>) </a:t>
            </a:r>
            <a:r>
              <a:rPr lang="en-US" i="1" dirty="0">
                <a:latin typeface="Tw Cen MT" panose="020B0602020104020603" pitchFamily="34" charset="0"/>
              </a:rPr>
              <a:t>Any tax paid in accordance with the provisions of sections 74, 129 and 130 </a:t>
            </a:r>
            <a:r>
              <a:rPr lang="en-US" b="1" i="1" dirty="0">
                <a:latin typeface="Tw Cen MT" panose="020B0602020104020603" pitchFamily="34" charset="0"/>
              </a:rPr>
              <a:t>	</a:t>
            </a:r>
            <a:endParaRPr lang="en-IN" b="1" i="1" dirty="0">
              <a:latin typeface="Tw Cen MT" panose="020B0602020104020603" pitchFamily="34" charset="0"/>
            </a:endParaRPr>
          </a:p>
          <a:p>
            <a:pPr algn="just"/>
            <a:endParaRPr lang="en-IN" b="1" i="1" dirty="0">
              <a:latin typeface="Tw Cen MT" panose="020B0602020104020603" pitchFamily="34" charset="0"/>
            </a:endParaRPr>
          </a:p>
          <a:p>
            <a:pPr algn="just"/>
            <a:endParaRPr lang="en-IN" b="1" dirty="0">
              <a:latin typeface="Tw Cen MT" panose="020B0602020104020603" pitchFamily="34" charset="0"/>
            </a:endParaRPr>
          </a:p>
          <a:p>
            <a:pPr algn="just"/>
            <a:endParaRPr lang="en-IN" dirty="0">
              <a:latin typeface="Tw Cen MT" panose="020B0602020104020603" pitchFamily="34" charset="0"/>
            </a:endParaRPr>
          </a:p>
          <a:p>
            <a:pPr algn="just"/>
            <a:endParaRPr lang="en-US" dirty="0">
              <a:latin typeface="Tw Cen MT" panose="020B0602020104020603" pitchFamily="34" charset="0"/>
            </a:endParaRPr>
          </a:p>
        </p:txBody>
      </p:sp>
      <p:sp>
        <p:nvSpPr>
          <p:cNvPr id="4" name="TextBox 3">
            <a:extLst>
              <a:ext uri="{FF2B5EF4-FFF2-40B4-BE49-F238E27FC236}">
                <a16:creationId xmlns:a16="http://schemas.microsoft.com/office/drawing/2014/main" id="{58897D54-4EB4-4C11-94D0-45C2EA338D6A}"/>
              </a:ext>
            </a:extLst>
          </p:cNvPr>
          <p:cNvSpPr txBox="1"/>
          <p:nvPr/>
        </p:nvSpPr>
        <p:spPr>
          <a:xfrm>
            <a:off x="3858936" y="-304800"/>
            <a:ext cx="4167577" cy="1384995"/>
          </a:xfrm>
          <a:prstGeom prst="rect">
            <a:avLst/>
          </a:prstGeom>
          <a:noFill/>
        </p:spPr>
        <p:txBody>
          <a:bodyPr wrap="square" rtlCol="0">
            <a:spAutoFit/>
          </a:bodyPr>
          <a:lstStyle/>
          <a:p>
            <a:pPr fontAlgn="base">
              <a:spcBef>
                <a:spcPct val="0"/>
              </a:spcBef>
              <a:spcAft>
                <a:spcPct val="0"/>
              </a:spcAft>
            </a:pPr>
            <a:endParaRPr lang="en-US" sz="2100" b="1" dirty="0">
              <a:solidFill>
                <a:schemeClr val="accent2"/>
              </a:solidFill>
              <a:latin typeface="Times New Roman" panose="02020603050405020304" pitchFamily="18" charset="0"/>
              <a:cs typeface="Times New Roman" panose="02020603050405020304" pitchFamily="18" charset="0"/>
            </a:endParaRPr>
          </a:p>
          <a:p>
            <a:pPr fontAlgn="base">
              <a:spcBef>
                <a:spcPct val="0"/>
              </a:spcBef>
              <a:spcAft>
                <a:spcPct val="0"/>
              </a:spcAft>
            </a:pPr>
            <a:endParaRPr lang="en-US" sz="2100" b="1" dirty="0">
              <a:solidFill>
                <a:schemeClr val="accent2"/>
              </a:solidFill>
              <a:latin typeface="Times New Roman" panose="02020603050405020304" pitchFamily="18" charset="0"/>
              <a:cs typeface="Times New Roman" panose="02020603050405020304" pitchFamily="18" charset="0"/>
            </a:endParaRPr>
          </a:p>
          <a:p>
            <a:pPr fontAlgn="base">
              <a:spcBef>
                <a:spcPct val="0"/>
              </a:spcBef>
              <a:spcAft>
                <a:spcPct val="0"/>
              </a:spcAft>
            </a:pPr>
            <a:endParaRPr lang="en-US" sz="2100" b="1" dirty="0">
              <a:solidFill>
                <a:schemeClr val="accent2"/>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2100" b="1" dirty="0">
                <a:latin typeface="Century Gothic" panose="020B0502020202020204" pitchFamily="34" charset="0"/>
                <a:cs typeface="Times New Roman" panose="02020603050405020304" pitchFamily="18" charset="0"/>
              </a:rPr>
              <a:t>Blocked credit – Section 17(5)</a:t>
            </a:r>
            <a:endParaRPr lang="en-US" sz="2100" dirty="0">
              <a:latin typeface="Century Gothic" panose="020B0502020202020204" pitchFamily="34" charset="0"/>
            </a:endParaRPr>
          </a:p>
        </p:txBody>
      </p:sp>
      <p:sp>
        <p:nvSpPr>
          <p:cNvPr id="3" name="Footer Placeholder 2">
            <a:extLst>
              <a:ext uri="{FF2B5EF4-FFF2-40B4-BE49-F238E27FC236}">
                <a16:creationId xmlns:a16="http://schemas.microsoft.com/office/drawing/2014/main" id="{5292EDB6-A101-1E4E-847E-2C72F0BE68E3}"/>
              </a:ext>
            </a:extLst>
          </p:cNvPr>
          <p:cNvSpPr>
            <a:spLocks noGrp="1"/>
          </p:cNvSpPr>
          <p:nvPr>
            <p:ph type="ftr" sz="quarter" idx="11"/>
          </p:nvPr>
        </p:nvSpPr>
        <p:spPr/>
        <p:txBody>
          <a:bodyPr/>
          <a:lstStyle/>
          <a:p>
            <a:r>
              <a:rPr lang="en-IN"/>
              <a:t>CA Atul Kumar Gupta</a:t>
            </a:r>
          </a:p>
        </p:txBody>
      </p:sp>
      <p:sp>
        <p:nvSpPr>
          <p:cNvPr id="5" name="Slide Number Placeholder 4">
            <a:extLst>
              <a:ext uri="{FF2B5EF4-FFF2-40B4-BE49-F238E27FC236}">
                <a16:creationId xmlns:a16="http://schemas.microsoft.com/office/drawing/2014/main" id="{B74225B9-60A6-69BF-10CC-ED2DE8F82DEE}"/>
              </a:ext>
            </a:extLst>
          </p:cNvPr>
          <p:cNvSpPr>
            <a:spLocks noGrp="1"/>
          </p:cNvSpPr>
          <p:nvPr>
            <p:ph type="sldNum" sz="quarter" idx="12"/>
          </p:nvPr>
        </p:nvSpPr>
        <p:spPr/>
        <p:txBody>
          <a:bodyPr/>
          <a:lstStyle/>
          <a:p>
            <a:fld id="{AF9452EE-66BF-48D9-883A-F3C3378CE4F7}" type="slidenum">
              <a:rPr lang="en-IN" smtClean="0"/>
              <a:t>34</a:t>
            </a:fld>
            <a:endParaRPr lang="en-IN"/>
          </a:p>
        </p:txBody>
      </p:sp>
    </p:spTree>
    <p:extLst>
      <p:ext uri="{BB962C8B-B14F-4D97-AF65-F5344CB8AC3E}">
        <p14:creationId xmlns:p14="http://schemas.microsoft.com/office/powerpoint/2010/main" val="36175813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3298" y="0"/>
            <a:ext cx="7054703" cy="6934200"/>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algn="ctr" defTabSz="685800">
              <a:defRPr/>
            </a:pPr>
            <a:endParaRPr lang="en-US" sz="1350" b="1" dirty="0">
              <a:solidFill>
                <a:prstClr val="white"/>
              </a:solidFill>
              <a:latin typeface="Constantia"/>
            </a:endParaRPr>
          </a:p>
          <a:p>
            <a:pPr marL="214313" indent="-214313" defTabSz="685800">
              <a:buFont typeface="Arial" panose="020B0604020202020204" pitchFamily="34" charset="0"/>
              <a:buChar char="•"/>
              <a:defRPr/>
            </a:pPr>
            <a:endParaRPr lang="en-US" sz="1350" b="1" dirty="0">
              <a:solidFill>
                <a:prstClr val="white"/>
              </a:solidFill>
              <a:latin typeface="Constantia"/>
            </a:endParaRPr>
          </a:p>
        </p:txBody>
      </p:sp>
      <p:sp>
        <p:nvSpPr>
          <p:cNvPr id="3" name="TextBox 2"/>
          <p:cNvSpPr txBox="1"/>
          <p:nvPr/>
        </p:nvSpPr>
        <p:spPr>
          <a:xfrm>
            <a:off x="0" y="689791"/>
            <a:ext cx="4219769" cy="415498"/>
          </a:xfrm>
          <a:prstGeom prst="rect">
            <a:avLst/>
          </a:prstGeom>
          <a:noFill/>
        </p:spPr>
        <p:txBody>
          <a:bodyPr wrap="square" rtlCol="0">
            <a:spAutoFit/>
          </a:bodyPr>
          <a:lstStyle/>
          <a:p>
            <a:pPr lvl="0" fontAlgn="base">
              <a:spcBef>
                <a:spcPct val="0"/>
              </a:spcBef>
              <a:spcAft>
                <a:spcPct val="0"/>
              </a:spcAft>
            </a:pPr>
            <a:r>
              <a:rPr lang="en-IN" sz="2100" b="1" dirty="0">
                <a:latin typeface="Century Gothic" panose="020B0502020202020204" pitchFamily="34" charset="0"/>
              </a:rPr>
              <a:t>Rule</a:t>
            </a:r>
            <a:r>
              <a:rPr lang="en-IN" sz="2100" dirty="0">
                <a:latin typeface="Century Gothic" panose="020B0502020202020204" pitchFamily="34" charset="0"/>
              </a:rPr>
              <a:t> </a:t>
            </a:r>
            <a:r>
              <a:rPr lang="en-IN" sz="2100" b="1" dirty="0">
                <a:latin typeface="Century Gothic" panose="020B0502020202020204" pitchFamily="34" charset="0"/>
              </a:rPr>
              <a:t>42 of CGST Rules</a:t>
            </a:r>
            <a:endParaRPr lang="en-US" sz="2100" b="1" dirty="0">
              <a:latin typeface="Century Gothic" panose="020B0502020202020204" pitchFamily="34" charset="0"/>
            </a:endParaRPr>
          </a:p>
        </p:txBody>
      </p:sp>
      <p:sp>
        <p:nvSpPr>
          <p:cNvPr id="5" name="Content Placeholder 2">
            <a:extLst>
              <a:ext uri="{FF2B5EF4-FFF2-40B4-BE49-F238E27FC236}">
                <a16:creationId xmlns:a16="http://schemas.microsoft.com/office/drawing/2014/main" id="{324C478B-DC55-4BA2-8C72-CF968F001F8D}"/>
              </a:ext>
            </a:extLst>
          </p:cNvPr>
          <p:cNvSpPr txBox="1">
            <a:spLocks/>
          </p:cNvSpPr>
          <p:nvPr/>
        </p:nvSpPr>
        <p:spPr>
          <a:xfrm>
            <a:off x="3724275" y="857251"/>
            <a:ext cx="6577928" cy="5063755"/>
          </a:xfrm>
          <a:prstGeom prst="rect">
            <a:avLst/>
          </a:prstGeom>
        </p:spPr>
        <p:txBody>
          <a:bodyPr>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en-US" sz="1800" b="1" dirty="0">
                <a:latin typeface="Times New Roman" panose="02020603050405020304" pitchFamily="18" charset="0"/>
                <a:cs typeface="Times New Roman" panose="02020603050405020304" pitchFamily="18" charset="0"/>
              </a:rPr>
              <a:t>		Total credit			T</a:t>
            </a:r>
          </a:p>
          <a:p>
            <a:pPr marL="0" indent="0">
              <a:buNone/>
            </a:pPr>
            <a:r>
              <a:rPr lang="en-US" sz="1800" i="1" dirty="0">
                <a:latin typeface="Times New Roman" panose="02020603050405020304" pitchFamily="18" charset="0"/>
                <a:cs typeface="Times New Roman" panose="02020603050405020304" pitchFamily="18" charset="0"/>
              </a:rPr>
              <a:t>Less:	</a:t>
            </a:r>
            <a:r>
              <a:rPr lang="en-US" sz="1800" dirty="0">
                <a:latin typeface="Times New Roman" panose="02020603050405020304" pitchFamily="18" charset="0"/>
                <a:cs typeface="Times New Roman" panose="02020603050405020304" pitchFamily="18" charset="0"/>
              </a:rPr>
              <a:t>Exclusive Non business			T1</a:t>
            </a:r>
          </a:p>
          <a:p>
            <a:pPr marL="0" indent="0">
              <a:buNone/>
            </a:pPr>
            <a:r>
              <a:rPr lang="en-US" sz="1800" i="1" dirty="0">
                <a:latin typeface="Times New Roman" panose="02020603050405020304" pitchFamily="18" charset="0"/>
                <a:cs typeface="Times New Roman" panose="02020603050405020304" pitchFamily="18" charset="0"/>
              </a:rPr>
              <a:t>Less:</a:t>
            </a:r>
            <a:r>
              <a:rPr lang="en-US" sz="1800" dirty="0">
                <a:latin typeface="Times New Roman" panose="02020603050405020304" pitchFamily="18" charset="0"/>
                <a:cs typeface="Times New Roman" panose="02020603050405020304" pitchFamily="18" charset="0"/>
              </a:rPr>
              <a:t>		Exclusively for exempt		T2 </a:t>
            </a:r>
          </a:p>
          <a:p>
            <a:pPr marL="0" indent="0">
              <a:buNone/>
            </a:pPr>
            <a:r>
              <a:rPr lang="en-US" sz="1800" i="1" dirty="0">
                <a:latin typeface="Times New Roman" panose="02020603050405020304" pitchFamily="18" charset="0"/>
                <a:cs typeface="Times New Roman" panose="02020603050405020304" pitchFamily="18" charset="0"/>
              </a:rPr>
              <a:t>Less:</a:t>
            </a:r>
            <a:r>
              <a:rPr lang="en-US" sz="1800" dirty="0">
                <a:latin typeface="Times New Roman" panose="02020603050405020304" pitchFamily="18" charset="0"/>
                <a:cs typeface="Times New Roman" panose="02020603050405020304" pitchFamily="18" charset="0"/>
              </a:rPr>
              <a:t>		Blocked credit 			T3 </a:t>
            </a:r>
          </a:p>
          <a:p>
            <a:pPr marL="0" indent="0">
              <a:buNone/>
            </a:pP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Credited to E-Cr ledger		C1 </a:t>
            </a:r>
          </a:p>
          <a:p>
            <a:pPr marL="0" indent="0">
              <a:buNone/>
            </a:pPr>
            <a:r>
              <a:rPr lang="en-US" sz="1800" i="1" dirty="0">
                <a:latin typeface="Times New Roman" panose="02020603050405020304" pitchFamily="18" charset="0"/>
                <a:cs typeface="Times New Roman" panose="02020603050405020304" pitchFamily="18" charset="0"/>
              </a:rPr>
              <a:t>Less:</a:t>
            </a:r>
            <a:r>
              <a:rPr lang="en-US" sz="1800" dirty="0">
                <a:latin typeface="Times New Roman" panose="02020603050405020304" pitchFamily="18" charset="0"/>
                <a:cs typeface="Times New Roman" panose="02020603050405020304" pitchFamily="18" charset="0"/>
              </a:rPr>
              <a:t>		Exclusively for taxable 		T4 </a:t>
            </a:r>
          </a:p>
          <a:p>
            <a:pPr marL="0" indent="0">
              <a:buNone/>
            </a:pPr>
            <a:r>
              <a:rPr lang="en-US" sz="1800" b="1" dirty="0">
                <a:latin typeface="Times New Roman" panose="02020603050405020304" pitchFamily="18" charset="0"/>
                <a:cs typeface="Times New Roman" panose="02020603050405020304" pitchFamily="18" charset="0"/>
              </a:rPr>
              <a:t>		Common				C2 </a:t>
            </a:r>
          </a:p>
          <a:p>
            <a:pPr marL="0" indent="0">
              <a:buNone/>
            </a:pPr>
            <a:r>
              <a:rPr lang="en-US" sz="1800" i="1" dirty="0">
                <a:latin typeface="Times New Roman" panose="02020603050405020304" pitchFamily="18" charset="0"/>
                <a:cs typeface="Times New Roman" panose="02020603050405020304" pitchFamily="18" charset="0"/>
              </a:rPr>
              <a:t>Less:	</a:t>
            </a:r>
            <a:r>
              <a:rPr lang="en-US" sz="1800" dirty="0">
                <a:latin typeface="Times New Roman" panose="02020603050405020304" pitchFamily="18" charset="0"/>
                <a:cs typeface="Times New Roman" panose="02020603050405020304" pitchFamily="18" charset="0"/>
              </a:rPr>
              <a:t>	Proportional to exempt		D1</a:t>
            </a:r>
          </a:p>
          <a:p>
            <a:pPr marL="0" indent="0">
              <a:buNone/>
            </a:pPr>
            <a:r>
              <a:rPr lang="en-US" sz="1800" dirty="0">
                <a:latin typeface="Times New Roman" panose="02020603050405020304" pitchFamily="18" charset="0"/>
                <a:cs typeface="Times New Roman" panose="02020603050405020304" pitchFamily="18" charset="0"/>
              </a:rPr>
              <a:t>			(C2*E/F)</a:t>
            </a:r>
          </a:p>
          <a:p>
            <a:pPr marL="0" indent="0">
              <a:buNone/>
            </a:pPr>
            <a:r>
              <a:rPr lang="en-US" sz="1800" i="1" dirty="0">
                <a:latin typeface="Times New Roman" panose="02020603050405020304" pitchFamily="18" charset="0"/>
                <a:cs typeface="Times New Roman" panose="02020603050405020304" pitchFamily="18" charset="0"/>
              </a:rPr>
              <a:t>Less:	</a:t>
            </a:r>
            <a:r>
              <a:rPr lang="en-US" sz="1800" dirty="0">
                <a:latin typeface="Times New Roman" panose="02020603050405020304" pitchFamily="18" charset="0"/>
                <a:cs typeface="Times New Roman" panose="02020603050405020304" pitchFamily="18" charset="0"/>
              </a:rPr>
              <a:t>	Non business (5% of C2		D2</a:t>
            </a:r>
          </a:p>
          <a:p>
            <a:pPr marL="0" indent="0">
              <a:buNone/>
            </a:pPr>
            <a:r>
              <a:rPr lang="en-US" sz="1800" dirty="0">
                <a:latin typeface="Times New Roman" panose="02020603050405020304" pitchFamily="18" charset="0"/>
                <a:cs typeface="Times New Roman" panose="02020603050405020304" pitchFamily="18" charset="0"/>
              </a:rPr>
              <a:t>		if C2 contains Non business)</a:t>
            </a:r>
          </a:p>
          <a:p>
            <a:pPr marL="0" indent="0">
              <a:buNone/>
            </a:pPr>
            <a:r>
              <a:rPr lang="en-US" sz="1800" b="1" dirty="0">
                <a:latin typeface="Times New Roman" panose="02020603050405020304" pitchFamily="18" charset="0"/>
                <a:cs typeface="Times New Roman" panose="02020603050405020304" pitchFamily="18" charset="0"/>
              </a:rPr>
              <a:t>		Credit to be taken 			C3</a:t>
            </a:r>
          </a:p>
        </p:txBody>
      </p:sp>
      <p:sp>
        <p:nvSpPr>
          <p:cNvPr id="4" name="Footer Placeholder 3">
            <a:extLst>
              <a:ext uri="{FF2B5EF4-FFF2-40B4-BE49-F238E27FC236}">
                <a16:creationId xmlns:a16="http://schemas.microsoft.com/office/drawing/2014/main" id="{21A19189-3E90-564F-9753-9841E9235DF0}"/>
              </a:ext>
            </a:extLst>
          </p:cNvPr>
          <p:cNvSpPr>
            <a:spLocks noGrp="1"/>
          </p:cNvSpPr>
          <p:nvPr>
            <p:ph type="ftr" sz="quarter" idx="11"/>
          </p:nvPr>
        </p:nvSpPr>
        <p:spPr/>
        <p:txBody>
          <a:bodyPr/>
          <a:lstStyle/>
          <a:p>
            <a:r>
              <a:rPr lang="en-IN"/>
              <a:t>CA Atul Kumar Gupta</a:t>
            </a:r>
          </a:p>
        </p:txBody>
      </p:sp>
      <p:cxnSp>
        <p:nvCxnSpPr>
          <p:cNvPr id="7" name="Straight Arrow Connector 6">
            <a:extLst>
              <a:ext uri="{FF2B5EF4-FFF2-40B4-BE49-F238E27FC236}">
                <a16:creationId xmlns:a16="http://schemas.microsoft.com/office/drawing/2014/main" id="{AE244D70-1A44-CA42-ADE0-30C62B1EF668}"/>
              </a:ext>
            </a:extLst>
          </p:cNvPr>
          <p:cNvCxnSpPr>
            <a:cxnSpLocks/>
          </p:cNvCxnSpPr>
          <p:nvPr/>
        </p:nvCxnSpPr>
        <p:spPr>
          <a:xfrm>
            <a:off x="6328092" y="3146379"/>
            <a:ext cx="2964995" cy="401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5451BA0-CA81-2346-9F28-561612E116B3}"/>
              </a:ext>
            </a:extLst>
          </p:cNvPr>
          <p:cNvCxnSpPr>
            <a:cxnSpLocks/>
          </p:cNvCxnSpPr>
          <p:nvPr/>
        </p:nvCxnSpPr>
        <p:spPr>
          <a:xfrm>
            <a:off x="5734878" y="3240157"/>
            <a:ext cx="3528392" cy="1756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5CB8601-D1D6-0242-945B-647D2EE777B1}"/>
              </a:ext>
            </a:extLst>
          </p:cNvPr>
          <p:cNvCxnSpPr>
            <a:cxnSpLocks/>
          </p:cNvCxnSpPr>
          <p:nvPr/>
        </p:nvCxnSpPr>
        <p:spPr>
          <a:xfrm>
            <a:off x="5734878" y="3240157"/>
            <a:ext cx="3508513" cy="993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E81CC6C-C3ED-FEA6-FC33-E8987DEABC4F}"/>
              </a:ext>
            </a:extLst>
          </p:cNvPr>
          <p:cNvSpPr>
            <a:spLocks noGrp="1"/>
          </p:cNvSpPr>
          <p:nvPr>
            <p:ph type="sldNum" sz="quarter" idx="12"/>
          </p:nvPr>
        </p:nvSpPr>
        <p:spPr/>
        <p:txBody>
          <a:bodyPr/>
          <a:lstStyle/>
          <a:p>
            <a:fld id="{AF9452EE-66BF-48D9-883A-F3C3378CE4F7}" type="slidenum">
              <a:rPr lang="en-IN" smtClean="0"/>
              <a:t>35</a:t>
            </a:fld>
            <a:endParaRPr lang="en-IN"/>
          </a:p>
        </p:txBody>
      </p:sp>
    </p:spTree>
    <p:extLst>
      <p:ext uri="{BB962C8B-B14F-4D97-AF65-F5344CB8AC3E}">
        <p14:creationId xmlns:p14="http://schemas.microsoft.com/office/powerpoint/2010/main" val="24195413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Effect transition="in" filter="fade">
                                      <p:cBhvr>
                                        <p:cTn id="61" dur="1000"/>
                                        <p:tgtEl>
                                          <p:spTgt spid="5">
                                            <p:txEl>
                                              <p:pRg st="8" end="8"/>
                                            </p:txEl>
                                          </p:spTgt>
                                        </p:tgtEl>
                                      </p:cBhvr>
                                    </p:animEffect>
                                    <p:anim calcmode="lin" valueType="num">
                                      <p:cBhvr>
                                        <p:cTn id="6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5">
                                            <p:txEl>
                                              <p:pRg st="9" end="9"/>
                                            </p:txEl>
                                          </p:spTgt>
                                        </p:tgtEl>
                                        <p:attrNameLst>
                                          <p:attrName>style.visibility</p:attrName>
                                        </p:attrNameLst>
                                      </p:cBhvr>
                                      <p:to>
                                        <p:strVal val="visible"/>
                                      </p:to>
                                    </p:set>
                                    <p:animEffect transition="in" filter="fade">
                                      <p:cBhvr>
                                        <p:cTn id="68" dur="1000"/>
                                        <p:tgtEl>
                                          <p:spTgt spid="5">
                                            <p:txEl>
                                              <p:pRg st="9" end="9"/>
                                            </p:txEl>
                                          </p:spTgt>
                                        </p:tgtEl>
                                      </p:cBhvr>
                                    </p:animEffect>
                                    <p:anim calcmode="lin" valueType="num">
                                      <p:cBhvr>
                                        <p:cTn id="69"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5">
                                            <p:txEl>
                                              <p:pRg st="9" end="9"/>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5">
                                            <p:txEl>
                                              <p:pRg st="10" end="10"/>
                                            </p:txEl>
                                          </p:spTgt>
                                        </p:tgtEl>
                                        <p:attrNameLst>
                                          <p:attrName>style.visibility</p:attrName>
                                        </p:attrNameLst>
                                      </p:cBhvr>
                                      <p:to>
                                        <p:strVal val="visible"/>
                                      </p:to>
                                    </p:set>
                                    <p:animEffect transition="in" filter="fade">
                                      <p:cBhvr>
                                        <p:cTn id="73" dur="1000"/>
                                        <p:tgtEl>
                                          <p:spTgt spid="5">
                                            <p:txEl>
                                              <p:pRg st="10" end="10"/>
                                            </p:txEl>
                                          </p:spTgt>
                                        </p:tgtEl>
                                      </p:cBhvr>
                                    </p:animEffect>
                                    <p:anim calcmode="lin" valueType="num">
                                      <p:cBhvr>
                                        <p:cTn id="74"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5"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5">
                                            <p:txEl>
                                              <p:pRg st="11" end="11"/>
                                            </p:txEl>
                                          </p:spTgt>
                                        </p:tgtEl>
                                        <p:attrNameLst>
                                          <p:attrName>style.visibility</p:attrName>
                                        </p:attrNameLst>
                                      </p:cBhvr>
                                      <p:to>
                                        <p:strVal val="visible"/>
                                      </p:to>
                                    </p:set>
                                    <p:animEffect transition="in" filter="fade">
                                      <p:cBhvr>
                                        <p:cTn id="80" dur="1000"/>
                                        <p:tgtEl>
                                          <p:spTgt spid="5">
                                            <p:txEl>
                                              <p:pRg st="11" end="11"/>
                                            </p:txEl>
                                          </p:spTgt>
                                        </p:tgtEl>
                                      </p:cBhvr>
                                    </p:animEffect>
                                    <p:anim calcmode="lin" valueType="num">
                                      <p:cBhvr>
                                        <p:cTn id="81"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82"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3298" y="857250"/>
            <a:ext cx="7054703" cy="5143500"/>
          </a:xfrm>
          <a:prstGeom prst="rect">
            <a:avLst/>
          </a:prstGeom>
        </p:spPr>
        <p:style>
          <a:lnRef idx="0">
            <a:schemeClr val="accent1"/>
          </a:lnRef>
          <a:fillRef idx="3">
            <a:schemeClr val="accent1"/>
          </a:fillRef>
          <a:effectRef idx="3">
            <a:schemeClr val="accent1"/>
          </a:effectRef>
          <a:fontRef idx="minor">
            <a:schemeClr val="lt1"/>
          </a:fontRef>
        </p:style>
        <p:txBody>
          <a:bodyPr tIns="205740" rtlCol="0" anchor="t"/>
          <a:lstStyle/>
          <a:p>
            <a:pPr algn="ctr" defTabSz="685800">
              <a:defRPr/>
            </a:pPr>
            <a:endParaRPr lang="en-US" sz="1350" b="1" dirty="0">
              <a:solidFill>
                <a:prstClr val="white"/>
              </a:solidFill>
              <a:latin typeface="Constantia"/>
            </a:endParaRPr>
          </a:p>
          <a:p>
            <a:pPr marL="214313" indent="-214313" defTabSz="685800">
              <a:buFont typeface="Arial" panose="020B0604020202020204" pitchFamily="34" charset="0"/>
              <a:buChar char="•"/>
              <a:defRPr/>
            </a:pPr>
            <a:endParaRPr lang="en-US" sz="1350" b="1" dirty="0">
              <a:solidFill>
                <a:prstClr val="white"/>
              </a:solidFill>
              <a:latin typeface="Constantia"/>
            </a:endParaRPr>
          </a:p>
        </p:txBody>
      </p:sp>
      <p:graphicFrame>
        <p:nvGraphicFramePr>
          <p:cNvPr id="6" name="Table 5">
            <a:extLst>
              <a:ext uri="{FF2B5EF4-FFF2-40B4-BE49-F238E27FC236}">
                <a16:creationId xmlns:a16="http://schemas.microsoft.com/office/drawing/2014/main" id="{1B7E145F-E316-4744-AAA7-BE9B3FDFE2E9}"/>
              </a:ext>
            </a:extLst>
          </p:cNvPr>
          <p:cNvGraphicFramePr>
            <a:graphicFrameLocks noGrp="1"/>
          </p:cNvGraphicFramePr>
          <p:nvPr/>
        </p:nvGraphicFramePr>
        <p:xfrm>
          <a:off x="2738655" y="-2"/>
          <a:ext cx="7054703" cy="6858002"/>
        </p:xfrm>
        <a:graphic>
          <a:graphicData uri="http://schemas.openxmlformats.org/drawingml/2006/table">
            <a:tbl>
              <a:tblPr firstRow="1" firstCol="1" bandRow="1">
                <a:tableStyleId>{5C22544A-7EE6-4342-B048-85BDC9FD1C3A}</a:tableStyleId>
              </a:tblPr>
              <a:tblGrid>
                <a:gridCol w="819154">
                  <a:extLst>
                    <a:ext uri="{9D8B030D-6E8A-4147-A177-3AD203B41FA5}">
                      <a16:colId xmlns:a16="http://schemas.microsoft.com/office/drawing/2014/main" val="2500108124"/>
                    </a:ext>
                  </a:extLst>
                </a:gridCol>
                <a:gridCol w="6235549">
                  <a:extLst>
                    <a:ext uri="{9D8B030D-6E8A-4147-A177-3AD203B41FA5}">
                      <a16:colId xmlns:a16="http://schemas.microsoft.com/office/drawing/2014/main" val="740229422"/>
                    </a:ext>
                  </a:extLst>
                </a:gridCol>
              </a:tblGrid>
              <a:tr h="825403">
                <a:tc>
                  <a:txBody>
                    <a:bodyPr/>
                    <a:lstStyle/>
                    <a:p>
                      <a:pPr>
                        <a:lnSpc>
                          <a:spcPct val="107000"/>
                        </a:lnSpc>
                        <a:spcAft>
                          <a:spcPts val="0"/>
                        </a:spcAft>
                      </a:pPr>
                      <a:r>
                        <a:rPr lang="en-IN" sz="1400">
                          <a:effectLst/>
                        </a:rPr>
                        <a:t>Step 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400">
                          <a:effectLst/>
                        </a:rPr>
                        <a:t>Calculate Total Input Tax in a tax period, which should be the total of all type of taxes paid on inward supplies and is denoted as “T”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56465005"/>
                  </a:ext>
                </a:extLst>
              </a:tr>
              <a:tr h="825403">
                <a:tc>
                  <a:txBody>
                    <a:bodyPr/>
                    <a:lstStyle/>
                    <a:p>
                      <a:pPr>
                        <a:lnSpc>
                          <a:spcPct val="107000"/>
                        </a:lnSpc>
                        <a:spcAft>
                          <a:spcPts val="0"/>
                        </a:spcAft>
                      </a:pPr>
                      <a:r>
                        <a:rPr lang="en-IN" sz="1400" dirty="0">
                          <a:effectLst/>
                        </a:rPr>
                        <a:t>Step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500" dirty="0">
                          <a:effectLst/>
                        </a:rPr>
                        <a:t>Taxes paid for supplies used exclusively for purposes other than business, denoted as “T1”.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584298482"/>
                  </a:ext>
                </a:extLst>
              </a:tr>
              <a:tr h="825403">
                <a:tc>
                  <a:txBody>
                    <a:bodyPr/>
                    <a:lstStyle/>
                    <a:p>
                      <a:pPr>
                        <a:lnSpc>
                          <a:spcPct val="107000"/>
                        </a:lnSpc>
                        <a:spcAft>
                          <a:spcPts val="0"/>
                        </a:spcAft>
                      </a:pPr>
                      <a:r>
                        <a:rPr lang="en-IN" sz="1400">
                          <a:effectLst/>
                        </a:rPr>
                        <a:t>Step 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500" dirty="0">
                          <a:effectLst/>
                        </a:rPr>
                        <a:t>Taxes paid for supplies used exclusively for effecting Exempted supplies, denoted as “T2”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387373870"/>
                  </a:ext>
                </a:extLst>
              </a:tr>
              <a:tr h="825403">
                <a:tc>
                  <a:txBody>
                    <a:bodyPr/>
                    <a:lstStyle/>
                    <a:p>
                      <a:pPr>
                        <a:lnSpc>
                          <a:spcPct val="107000"/>
                        </a:lnSpc>
                        <a:spcAft>
                          <a:spcPts val="0"/>
                        </a:spcAft>
                      </a:pPr>
                      <a:r>
                        <a:rPr lang="en-IN" sz="1400" dirty="0">
                          <a:effectLst/>
                        </a:rPr>
                        <a:t>Step 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500" dirty="0">
                          <a:effectLst/>
                        </a:rPr>
                        <a:t>Taxes paid for supplies on which credit is not available under Section 17(5), denoted as “T3”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61451376"/>
                  </a:ext>
                </a:extLst>
              </a:tr>
              <a:tr h="825403">
                <a:tc>
                  <a:txBody>
                    <a:bodyPr/>
                    <a:lstStyle/>
                    <a:p>
                      <a:pPr>
                        <a:lnSpc>
                          <a:spcPct val="107000"/>
                        </a:lnSpc>
                        <a:spcAft>
                          <a:spcPts val="0"/>
                        </a:spcAft>
                      </a:pPr>
                      <a:r>
                        <a:rPr lang="en-IN" sz="1400" dirty="0">
                          <a:effectLst/>
                        </a:rPr>
                        <a:t>Step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500" dirty="0">
                          <a:effectLst/>
                        </a:rPr>
                        <a:t>Amount of ITC credited to Electronic Credit Ledger of Registered Person, denoted as “C1” i.e. C1 = T- (T1 + T2 + T3)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552963207"/>
                  </a:ext>
                </a:extLst>
              </a:tr>
              <a:tr h="963687">
                <a:tc>
                  <a:txBody>
                    <a:bodyPr/>
                    <a:lstStyle/>
                    <a:p>
                      <a:pPr>
                        <a:lnSpc>
                          <a:spcPct val="107000"/>
                        </a:lnSpc>
                        <a:spcAft>
                          <a:spcPts val="0"/>
                        </a:spcAft>
                      </a:pPr>
                      <a:r>
                        <a:rPr lang="en-IN" sz="1400" dirty="0">
                          <a:effectLst/>
                        </a:rPr>
                        <a:t>Step 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500" dirty="0">
                          <a:effectLst/>
                        </a:rPr>
                        <a:t>ITC on supplies other than Exempted but including Zero-rated supplies, denoted as “T4”. This credit purely for business purposes and fully eligible as ITC.</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814936442"/>
                  </a:ext>
                </a:extLst>
              </a:tr>
              <a:tr h="825403">
                <a:tc>
                  <a:txBody>
                    <a:bodyPr/>
                    <a:lstStyle/>
                    <a:p>
                      <a:pPr>
                        <a:lnSpc>
                          <a:spcPct val="107000"/>
                        </a:lnSpc>
                        <a:spcAft>
                          <a:spcPts val="0"/>
                        </a:spcAft>
                      </a:pPr>
                      <a:r>
                        <a:rPr lang="en-IN" sz="1400" dirty="0">
                          <a:effectLst/>
                        </a:rPr>
                        <a:t>Step 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500" dirty="0">
                          <a:effectLst/>
                        </a:rPr>
                        <a:t>Common Input Tax Credit on inward supplies used for taxable as well as exempted outward supplies denoted as “C2” i.e. C2 = C1 – T4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35729015"/>
                  </a:ext>
                </a:extLst>
              </a:tr>
              <a:tr h="941897">
                <a:tc>
                  <a:txBody>
                    <a:bodyPr/>
                    <a:lstStyle/>
                    <a:p>
                      <a:pPr>
                        <a:lnSpc>
                          <a:spcPct val="107000"/>
                        </a:lnSpc>
                        <a:spcAft>
                          <a:spcPts val="0"/>
                        </a:spcAft>
                      </a:pPr>
                      <a:r>
                        <a:rPr lang="en-IN" sz="1400" dirty="0">
                          <a:effectLst/>
                        </a:rPr>
                        <a:t>Step 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500" dirty="0">
                          <a:effectLst/>
                        </a:rPr>
                        <a:t>ITC attributable towards exempted supplies, denoted as “D1” i.e. D1 = (E/F) * C2</a:t>
                      </a:r>
                    </a:p>
                    <a:p>
                      <a:pPr>
                        <a:lnSpc>
                          <a:spcPct val="107000"/>
                        </a:lnSpc>
                        <a:spcAft>
                          <a:spcPts val="0"/>
                        </a:spcAft>
                      </a:pPr>
                      <a:r>
                        <a:rPr lang="en-IN"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825915000"/>
                  </a:ext>
                </a:extLst>
              </a:tr>
            </a:tbl>
          </a:graphicData>
        </a:graphic>
      </p:graphicFrame>
      <p:sp>
        <p:nvSpPr>
          <p:cNvPr id="7" name="TextBox 6">
            <a:extLst>
              <a:ext uri="{FF2B5EF4-FFF2-40B4-BE49-F238E27FC236}">
                <a16:creationId xmlns:a16="http://schemas.microsoft.com/office/drawing/2014/main" id="{28D9AC38-4118-489C-AAC0-BF493D163C22}"/>
              </a:ext>
            </a:extLst>
          </p:cNvPr>
          <p:cNvSpPr txBox="1"/>
          <p:nvPr/>
        </p:nvSpPr>
        <p:spPr>
          <a:xfrm>
            <a:off x="0" y="689791"/>
            <a:ext cx="4219769" cy="415498"/>
          </a:xfrm>
          <a:prstGeom prst="rect">
            <a:avLst/>
          </a:prstGeom>
          <a:noFill/>
        </p:spPr>
        <p:txBody>
          <a:bodyPr wrap="square" rtlCol="0">
            <a:spAutoFit/>
          </a:bodyPr>
          <a:lstStyle/>
          <a:p>
            <a:pPr lvl="0" fontAlgn="base">
              <a:spcBef>
                <a:spcPct val="0"/>
              </a:spcBef>
              <a:spcAft>
                <a:spcPct val="0"/>
              </a:spcAft>
            </a:pPr>
            <a:r>
              <a:rPr lang="en-IN" sz="2100" b="1" dirty="0">
                <a:latin typeface="Century Gothic" panose="020B0502020202020204" pitchFamily="34" charset="0"/>
              </a:rPr>
              <a:t>Rule</a:t>
            </a:r>
            <a:r>
              <a:rPr lang="en-IN" sz="2100" dirty="0">
                <a:latin typeface="Century Gothic" panose="020B0502020202020204" pitchFamily="34" charset="0"/>
              </a:rPr>
              <a:t> </a:t>
            </a:r>
            <a:r>
              <a:rPr lang="en-IN" sz="2100" b="1" dirty="0">
                <a:latin typeface="Century Gothic" panose="020B0502020202020204" pitchFamily="34" charset="0"/>
              </a:rPr>
              <a:t>42 of CGST Rules</a:t>
            </a:r>
            <a:endParaRPr lang="en-US" sz="2100" b="1" dirty="0">
              <a:latin typeface="Century Gothic" panose="020B0502020202020204" pitchFamily="34" charset="0"/>
            </a:endParaRPr>
          </a:p>
        </p:txBody>
      </p:sp>
      <p:sp>
        <p:nvSpPr>
          <p:cNvPr id="3" name="Footer Placeholder 2">
            <a:extLst>
              <a:ext uri="{FF2B5EF4-FFF2-40B4-BE49-F238E27FC236}">
                <a16:creationId xmlns:a16="http://schemas.microsoft.com/office/drawing/2014/main" id="{9D241610-FF12-D34B-9E84-7A081A9D7ADF}"/>
              </a:ext>
            </a:extLst>
          </p:cNvPr>
          <p:cNvSpPr>
            <a:spLocks noGrp="1"/>
          </p:cNvSpPr>
          <p:nvPr>
            <p:ph type="ftr" sz="quarter" idx="11"/>
          </p:nvPr>
        </p:nvSpPr>
        <p:spPr/>
        <p:txBody>
          <a:bodyPr/>
          <a:lstStyle/>
          <a:p>
            <a:r>
              <a:rPr lang="en-IN"/>
              <a:t>CA Atul Kumar Gupta</a:t>
            </a:r>
          </a:p>
        </p:txBody>
      </p:sp>
      <p:sp>
        <p:nvSpPr>
          <p:cNvPr id="4" name="Slide Number Placeholder 3">
            <a:extLst>
              <a:ext uri="{FF2B5EF4-FFF2-40B4-BE49-F238E27FC236}">
                <a16:creationId xmlns:a16="http://schemas.microsoft.com/office/drawing/2014/main" id="{26256659-F76D-EA18-7F84-4485DB3F7BB5}"/>
              </a:ext>
            </a:extLst>
          </p:cNvPr>
          <p:cNvSpPr>
            <a:spLocks noGrp="1"/>
          </p:cNvSpPr>
          <p:nvPr>
            <p:ph type="sldNum" sz="quarter" idx="12"/>
          </p:nvPr>
        </p:nvSpPr>
        <p:spPr/>
        <p:txBody>
          <a:bodyPr/>
          <a:lstStyle/>
          <a:p>
            <a:fld id="{AF9452EE-66BF-48D9-883A-F3C3378CE4F7}" type="slidenum">
              <a:rPr lang="en-IN" smtClean="0"/>
              <a:t>36</a:t>
            </a:fld>
            <a:endParaRPr lang="en-IN"/>
          </a:p>
        </p:txBody>
      </p:sp>
    </p:spTree>
    <p:extLst>
      <p:ext uri="{BB962C8B-B14F-4D97-AF65-F5344CB8AC3E}">
        <p14:creationId xmlns:p14="http://schemas.microsoft.com/office/powerpoint/2010/main" val="28157572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3298" y="857250"/>
            <a:ext cx="7054703" cy="5143500"/>
          </a:xfrm>
          <a:prstGeom prst="rect">
            <a:avLst/>
          </a:prstGeom>
        </p:spPr>
        <p:style>
          <a:lnRef idx="0">
            <a:schemeClr val="accent1"/>
          </a:lnRef>
          <a:fillRef idx="3">
            <a:schemeClr val="accent1"/>
          </a:fillRef>
          <a:effectRef idx="3">
            <a:schemeClr val="accent1"/>
          </a:effectRef>
          <a:fontRef idx="minor">
            <a:schemeClr val="lt1"/>
          </a:fontRef>
        </p:style>
        <p:txBody>
          <a:bodyPr tIns="205740" rtlCol="0" anchor="t"/>
          <a:lstStyle/>
          <a:p>
            <a:pPr algn="ctr" defTabSz="685800">
              <a:defRPr/>
            </a:pPr>
            <a:endParaRPr lang="en-US" sz="1350" b="1" dirty="0">
              <a:solidFill>
                <a:prstClr val="white"/>
              </a:solidFill>
              <a:latin typeface="Constantia"/>
            </a:endParaRPr>
          </a:p>
          <a:p>
            <a:pPr marL="214313" indent="-214313" defTabSz="685800">
              <a:buFont typeface="Arial" panose="020B0604020202020204" pitchFamily="34" charset="0"/>
              <a:buChar char="•"/>
              <a:defRPr/>
            </a:pPr>
            <a:endParaRPr lang="en-US" sz="1350" b="1" dirty="0">
              <a:solidFill>
                <a:prstClr val="white"/>
              </a:solidFill>
              <a:latin typeface="Constantia"/>
            </a:endParaRPr>
          </a:p>
        </p:txBody>
      </p:sp>
      <p:graphicFrame>
        <p:nvGraphicFramePr>
          <p:cNvPr id="4" name="Table 3">
            <a:extLst>
              <a:ext uri="{FF2B5EF4-FFF2-40B4-BE49-F238E27FC236}">
                <a16:creationId xmlns:a16="http://schemas.microsoft.com/office/drawing/2014/main" id="{1947D717-E30F-4B8F-85DE-65FE1987851D}"/>
              </a:ext>
            </a:extLst>
          </p:cNvPr>
          <p:cNvGraphicFramePr>
            <a:graphicFrameLocks noGrp="1"/>
          </p:cNvGraphicFramePr>
          <p:nvPr/>
        </p:nvGraphicFramePr>
        <p:xfrm>
          <a:off x="3613298" y="1"/>
          <a:ext cx="7054703" cy="6858001"/>
        </p:xfrm>
        <a:graphic>
          <a:graphicData uri="http://schemas.openxmlformats.org/drawingml/2006/table">
            <a:tbl>
              <a:tblPr firstRow="1" firstCol="1" bandRow="1">
                <a:tableStyleId>{5C22544A-7EE6-4342-B048-85BDC9FD1C3A}</a:tableStyleId>
              </a:tblPr>
              <a:tblGrid>
                <a:gridCol w="938824">
                  <a:extLst>
                    <a:ext uri="{9D8B030D-6E8A-4147-A177-3AD203B41FA5}">
                      <a16:colId xmlns:a16="http://schemas.microsoft.com/office/drawing/2014/main" val="112270898"/>
                    </a:ext>
                  </a:extLst>
                </a:gridCol>
                <a:gridCol w="6115879">
                  <a:extLst>
                    <a:ext uri="{9D8B030D-6E8A-4147-A177-3AD203B41FA5}">
                      <a16:colId xmlns:a16="http://schemas.microsoft.com/office/drawing/2014/main" val="1861175022"/>
                    </a:ext>
                  </a:extLst>
                </a:gridCol>
              </a:tblGrid>
              <a:tr h="1302179">
                <a:tc>
                  <a:txBody>
                    <a:bodyPr/>
                    <a:lstStyle/>
                    <a:p>
                      <a:pPr>
                        <a:lnSpc>
                          <a:spcPct val="107000"/>
                        </a:lnSpc>
                        <a:spcAft>
                          <a:spcPts val="0"/>
                        </a:spcAft>
                      </a:pPr>
                      <a:r>
                        <a:rPr lang="en-IN" sz="1500" dirty="0">
                          <a:effectLst/>
                        </a:rPr>
                        <a:t>Step-9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500" dirty="0">
                          <a:effectLst/>
                        </a:rPr>
                        <a:t>If common ITC [C2] is used for both Business as well as Non-Business purposes then ITC attributable to Non-Business purpose shall be 5% of Common Credit and is denoted as D2 i.e. D2= C2*5% </a:t>
                      </a:r>
                    </a:p>
                    <a:p>
                      <a:pPr>
                        <a:lnSpc>
                          <a:spcPct val="107000"/>
                        </a:lnSpc>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970775511"/>
                  </a:ext>
                </a:extLst>
              </a:tr>
              <a:tr h="1106896">
                <a:tc>
                  <a:txBody>
                    <a:bodyPr/>
                    <a:lstStyle/>
                    <a:p>
                      <a:pPr>
                        <a:lnSpc>
                          <a:spcPct val="107000"/>
                        </a:lnSpc>
                        <a:spcAft>
                          <a:spcPts val="0"/>
                        </a:spcAft>
                      </a:pPr>
                      <a:r>
                        <a:rPr lang="en-IN" sz="1500" dirty="0">
                          <a:effectLst/>
                        </a:rPr>
                        <a:t>Step-10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500" dirty="0">
                          <a:effectLst/>
                        </a:rPr>
                        <a:t>The balance of the common credit shall be the eligible credit out of the common credit deemed as used for business purposes and is denoted as C3 i.e. C3= C2-(D1+D2)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80363724"/>
                  </a:ext>
                </a:extLst>
              </a:tr>
              <a:tr h="357919">
                <a:tc>
                  <a:txBody>
                    <a:bodyPr/>
                    <a:lstStyle/>
                    <a:p>
                      <a:pPr>
                        <a:lnSpc>
                          <a:spcPct val="107000"/>
                        </a:lnSpc>
                        <a:spcAft>
                          <a:spcPts val="0"/>
                        </a:spcAft>
                      </a:pPr>
                      <a:r>
                        <a:rPr lang="en-IN" sz="1500" dirty="0">
                          <a:effectLst/>
                        </a:rPr>
                        <a:t>Step-11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500">
                          <a:effectLst/>
                        </a:rPr>
                        <a:t>The amounts of T1, T2, T3 are ineligible credits.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83643804"/>
                  </a:ext>
                </a:extLst>
              </a:tr>
              <a:tr h="357919">
                <a:tc>
                  <a:txBody>
                    <a:bodyPr/>
                    <a:lstStyle/>
                    <a:p>
                      <a:pPr>
                        <a:lnSpc>
                          <a:spcPct val="107000"/>
                        </a:lnSpc>
                        <a:spcAft>
                          <a:spcPts val="0"/>
                        </a:spcAft>
                      </a:pPr>
                      <a:r>
                        <a:rPr lang="en-IN" sz="1500" dirty="0">
                          <a:effectLst/>
                        </a:rPr>
                        <a:t>Step-12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500">
                          <a:effectLst/>
                        </a:rPr>
                        <a:t>C3 to be computed separately for CGST, SGST, UTGST and IGST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03625189"/>
                  </a:ext>
                </a:extLst>
              </a:tr>
              <a:tr h="3733088">
                <a:tc gridSpan="2">
                  <a:txBody>
                    <a:bodyPr/>
                    <a:lstStyle/>
                    <a:p>
                      <a:pPr>
                        <a:lnSpc>
                          <a:spcPct val="107000"/>
                        </a:lnSpc>
                        <a:spcAft>
                          <a:spcPts val="0"/>
                        </a:spcAft>
                      </a:pPr>
                      <a:r>
                        <a:rPr lang="en-US" sz="1500" dirty="0">
                          <a:effectLst/>
                        </a:rPr>
                        <a:t>where- E = Aggregate value of Exempted Supplies during the Tax Period &amp; F = Total Turnover in the state of the Registered person during the Tax period</a:t>
                      </a:r>
                    </a:p>
                    <a:p>
                      <a:pPr>
                        <a:lnSpc>
                          <a:spcPct val="107000"/>
                        </a:lnSpc>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2837516121"/>
                  </a:ext>
                </a:extLst>
              </a:tr>
            </a:tbl>
          </a:graphicData>
        </a:graphic>
      </p:graphicFrame>
      <p:sp>
        <p:nvSpPr>
          <p:cNvPr id="6" name="TextBox 5">
            <a:extLst>
              <a:ext uri="{FF2B5EF4-FFF2-40B4-BE49-F238E27FC236}">
                <a16:creationId xmlns:a16="http://schemas.microsoft.com/office/drawing/2014/main" id="{B7B8659A-167A-46FB-A7B7-E29DB748761D}"/>
              </a:ext>
            </a:extLst>
          </p:cNvPr>
          <p:cNvSpPr txBox="1"/>
          <p:nvPr/>
        </p:nvSpPr>
        <p:spPr>
          <a:xfrm>
            <a:off x="0" y="689791"/>
            <a:ext cx="4219769" cy="415498"/>
          </a:xfrm>
          <a:prstGeom prst="rect">
            <a:avLst/>
          </a:prstGeom>
          <a:noFill/>
        </p:spPr>
        <p:txBody>
          <a:bodyPr wrap="square" rtlCol="0">
            <a:spAutoFit/>
          </a:bodyPr>
          <a:lstStyle/>
          <a:p>
            <a:pPr lvl="0" fontAlgn="base">
              <a:spcBef>
                <a:spcPct val="0"/>
              </a:spcBef>
              <a:spcAft>
                <a:spcPct val="0"/>
              </a:spcAft>
            </a:pPr>
            <a:r>
              <a:rPr lang="en-IN" sz="2100" b="1" dirty="0">
                <a:latin typeface="Century Gothic" panose="020B0502020202020204" pitchFamily="34" charset="0"/>
              </a:rPr>
              <a:t>Rule</a:t>
            </a:r>
            <a:r>
              <a:rPr lang="en-IN" sz="2100" dirty="0">
                <a:latin typeface="Century Gothic" panose="020B0502020202020204" pitchFamily="34" charset="0"/>
              </a:rPr>
              <a:t> </a:t>
            </a:r>
            <a:r>
              <a:rPr lang="en-IN" sz="2100" b="1" dirty="0">
                <a:latin typeface="Century Gothic" panose="020B0502020202020204" pitchFamily="34" charset="0"/>
              </a:rPr>
              <a:t>42 of CGST Rules</a:t>
            </a:r>
            <a:endParaRPr lang="en-US" sz="2100" b="1" dirty="0">
              <a:latin typeface="Century Gothic" panose="020B0502020202020204" pitchFamily="34" charset="0"/>
            </a:endParaRPr>
          </a:p>
        </p:txBody>
      </p:sp>
      <p:sp>
        <p:nvSpPr>
          <p:cNvPr id="3" name="Footer Placeholder 2">
            <a:extLst>
              <a:ext uri="{FF2B5EF4-FFF2-40B4-BE49-F238E27FC236}">
                <a16:creationId xmlns:a16="http://schemas.microsoft.com/office/drawing/2014/main" id="{94C38FA8-350F-4F42-B756-E4C3A64428FF}"/>
              </a:ext>
            </a:extLst>
          </p:cNvPr>
          <p:cNvSpPr>
            <a:spLocks noGrp="1"/>
          </p:cNvSpPr>
          <p:nvPr>
            <p:ph type="ftr" sz="quarter" idx="11"/>
          </p:nvPr>
        </p:nvSpPr>
        <p:spPr/>
        <p:txBody>
          <a:bodyPr/>
          <a:lstStyle/>
          <a:p>
            <a:r>
              <a:rPr lang="en-IN"/>
              <a:t>CA Atul Kumar Gupta</a:t>
            </a:r>
          </a:p>
        </p:txBody>
      </p:sp>
      <p:sp>
        <p:nvSpPr>
          <p:cNvPr id="5" name="Slide Number Placeholder 4">
            <a:extLst>
              <a:ext uri="{FF2B5EF4-FFF2-40B4-BE49-F238E27FC236}">
                <a16:creationId xmlns:a16="http://schemas.microsoft.com/office/drawing/2014/main" id="{9223DE79-3665-4B65-3E28-776964CB0549}"/>
              </a:ext>
            </a:extLst>
          </p:cNvPr>
          <p:cNvSpPr>
            <a:spLocks noGrp="1"/>
          </p:cNvSpPr>
          <p:nvPr>
            <p:ph type="sldNum" sz="quarter" idx="12"/>
          </p:nvPr>
        </p:nvSpPr>
        <p:spPr/>
        <p:txBody>
          <a:bodyPr/>
          <a:lstStyle/>
          <a:p>
            <a:fld id="{AF9452EE-66BF-48D9-883A-F3C3378CE4F7}" type="slidenum">
              <a:rPr lang="en-IN" smtClean="0"/>
              <a:t>37</a:t>
            </a:fld>
            <a:endParaRPr lang="en-IN"/>
          </a:p>
        </p:txBody>
      </p:sp>
    </p:spTree>
    <p:extLst>
      <p:ext uri="{BB962C8B-B14F-4D97-AF65-F5344CB8AC3E}">
        <p14:creationId xmlns:p14="http://schemas.microsoft.com/office/powerpoint/2010/main" val="12409906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9500" y="2152650"/>
            <a:ext cx="7048501"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marL="642938" lvl="1" indent="-300038" algn="just">
              <a:buClr>
                <a:schemeClr val="tx2"/>
              </a:buClr>
              <a:buFont typeface="Wingdings" panose="05000000000000000000" pitchFamily="2" charset="2"/>
              <a:buChar char="§"/>
            </a:pPr>
            <a:r>
              <a:rPr lang="en-US" dirty="0"/>
              <a:t>Credit calculated on provisional basis shall be computed finally before due date of filing returns for the month of September following the end of the FY to which credit relates;</a:t>
            </a:r>
          </a:p>
          <a:p>
            <a:pPr marL="642938" lvl="1" indent="-300038" algn="just">
              <a:buClr>
                <a:schemeClr val="tx2"/>
              </a:buClr>
              <a:buFont typeface="Wingdings" panose="05000000000000000000" pitchFamily="2" charset="2"/>
              <a:buChar char="§"/>
            </a:pPr>
            <a:r>
              <a:rPr lang="en-US" dirty="0"/>
              <a:t>In case amount calculated exceeds the provisional calculation the differential amount shall be added to the output tax liability</a:t>
            </a:r>
          </a:p>
          <a:p>
            <a:pPr marL="642938" lvl="1" indent="-300038" algn="just">
              <a:buClr>
                <a:schemeClr val="tx2"/>
              </a:buClr>
              <a:buFont typeface="Wingdings" panose="05000000000000000000" pitchFamily="2" charset="2"/>
              <a:buChar char="§"/>
            </a:pPr>
            <a:r>
              <a:rPr lang="en-US" dirty="0"/>
              <a:t>interest from the month of April of next FY till the date of payment to be paid</a:t>
            </a:r>
          </a:p>
          <a:p>
            <a:pPr marL="642938" lvl="1" indent="-300038" algn="just">
              <a:buClr>
                <a:schemeClr val="tx2"/>
              </a:buClr>
              <a:buFont typeface="Wingdings" panose="05000000000000000000" pitchFamily="2" charset="2"/>
              <a:buChar char="§"/>
            </a:pPr>
            <a:r>
              <a:rPr lang="en-US" dirty="0"/>
              <a:t>In case amount finally calculated is short of the provisional calculation, the differential amount shall be taken as credit in the month of September</a:t>
            </a:r>
          </a:p>
          <a:p>
            <a:pPr marL="642938" lvl="1" indent="-300038" algn="just">
              <a:buClr>
                <a:schemeClr val="tx2"/>
              </a:buClr>
              <a:buFont typeface="Wingdings" panose="05000000000000000000" pitchFamily="2" charset="2"/>
              <a:buChar char="§"/>
            </a:pPr>
            <a:r>
              <a:rPr lang="en-IN" dirty="0"/>
              <a:t>I</a:t>
            </a:r>
            <a:r>
              <a:rPr lang="en-US" dirty="0"/>
              <a:t>t is to be noted that the reversal to be done at the end of the financial year is only applicable for Rule 42.</a:t>
            </a:r>
          </a:p>
        </p:txBody>
      </p:sp>
      <p:sp>
        <p:nvSpPr>
          <p:cNvPr id="3" name="TextBox 2"/>
          <p:cNvSpPr txBox="1"/>
          <p:nvPr/>
        </p:nvSpPr>
        <p:spPr>
          <a:xfrm>
            <a:off x="435369" y="2224917"/>
            <a:ext cx="1791365" cy="3000821"/>
          </a:xfrm>
          <a:prstGeom prst="rect">
            <a:avLst/>
          </a:prstGeom>
          <a:noFill/>
        </p:spPr>
        <p:txBody>
          <a:bodyPr wrap="square" rtlCol="0">
            <a:spAutoFit/>
          </a:bodyPr>
          <a:lstStyle/>
          <a:p>
            <a:pPr lvl="0" fontAlgn="base">
              <a:spcBef>
                <a:spcPct val="0"/>
              </a:spcBef>
              <a:spcAft>
                <a:spcPct val="0"/>
              </a:spcAft>
            </a:pPr>
            <a:r>
              <a:rPr lang="en-IN" sz="2100" dirty="0">
                <a:latin typeface="Century Gothic" panose="020B0502020202020204" pitchFamily="34" charset="0"/>
              </a:rPr>
              <a:t>Rule 42 of CGST Rules – Calculation to be done at the end of the financial year </a:t>
            </a:r>
            <a:endParaRPr lang="en-US" sz="2100" b="1"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98667AB2-D425-C343-B218-1C05FEBA4A79}"/>
              </a:ext>
            </a:extLst>
          </p:cNvPr>
          <p:cNvSpPr>
            <a:spLocks noGrp="1"/>
          </p:cNvSpPr>
          <p:nvPr>
            <p:ph type="ftr" sz="quarter" idx="11"/>
          </p:nvPr>
        </p:nvSpPr>
        <p:spPr/>
        <p:txBody>
          <a:bodyPr/>
          <a:lstStyle/>
          <a:p>
            <a:r>
              <a:rPr lang="en-IN"/>
              <a:t>CA Atul Kumar Gupta</a:t>
            </a:r>
          </a:p>
        </p:txBody>
      </p:sp>
      <p:sp>
        <p:nvSpPr>
          <p:cNvPr id="5" name="Slide Number Placeholder 4">
            <a:extLst>
              <a:ext uri="{FF2B5EF4-FFF2-40B4-BE49-F238E27FC236}">
                <a16:creationId xmlns:a16="http://schemas.microsoft.com/office/drawing/2014/main" id="{43D7E96A-0350-5190-7A49-F4E9085D53C8}"/>
              </a:ext>
            </a:extLst>
          </p:cNvPr>
          <p:cNvSpPr>
            <a:spLocks noGrp="1"/>
          </p:cNvSpPr>
          <p:nvPr>
            <p:ph type="sldNum" sz="quarter" idx="12"/>
          </p:nvPr>
        </p:nvSpPr>
        <p:spPr/>
        <p:txBody>
          <a:bodyPr/>
          <a:lstStyle/>
          <a:p>
            <a:fld id="{AF9452EE-66BF-48D9-883A-F3C3378CE4F7}" type="slidenum">
              <a:rPr lang="en-IN" smtClean="0"/>
              <a:t>38</a:t>
            </a:fld>
            <a:endParaRPr lang="en-IN"/>
          </a:p>
        </p:txBody>
      </p:sp>
    </p:spTree>
    <p:extLst>
      <p:ext uri="{BB962C8B-B14F-4D97-AF65-F5344CB8AC3E}">
        <p14:creationId xmlns:p14="http://schemas.microsoft.com/office/powerpoint/2010/main" val="41237941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9964" y="33090"/>
            <a:ext cx="7122239" cy="6880585"/>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algn="just"/>
            <a:r>
              <a:rPr lang="en-US" dirty="0">
                <a:latin typeface="Tw Cen MT" panose="020B0602020104020603" pitchFamily="34" charset="0"/>
              </a:rPr>
              <a:t>XYZ is having Turnover of Rs.10 cr. out of which Rs.7 cr. is taxable supply and Rs.3 cr. is exempted supply. Total Input Tax Credit available is Rs.80 Lakh. It includes:</a:t>
            </a:r>
          </a:p>
          <a:p>
            <a:pPr marL="257175" indent="-257175" algn="just">
              <a:buFont typeface="Arial" panose="020B0604020202020204" pitchFamily="34" charset="0"/>
              <a:buChar char="•"/>
            </a:pPr>
            <a:r>
              <a:rPr lang="en-US" dirty="0">
                <a:latin typeface="Tw Cen MT" panose="020B0602020104020603" pitchFamily="34" charset="0"/>
              </a:rPr>
              <a:t>5 Lakh for services availed for personal consumption. </a:t>
            </a:r>
          </a:p>
          <a:p>
            <a:pPr marL="257175" indent="-257175" algn="just">
              <a:buFont typeface="Arial" panose="020B0604020202020204" pitchFamily="34" charset="0"/>
              <a:buChar char="•"/>
            </a:pPr>
            <a:r>
              <a:rPr lang="en-US" dirty="0">
                <a:latin typeface="Tw Cen MT" panose="020B0602020104020603" pitchFamily="34" charset="0"/>
              </a:rPr>
              <a:t>Input Credit of Rs.5 Lakh is available on warehousing of agriculture produce.</a:t>
            </a:r>
          </a:p>
          <a:p>
            <a:pPr marL="257175" indent="-257175" algn="just">
              <a:buFont typeface="Arial" panose="020B0604020202020204" pitchFamily="34" charset="0"/>
              <a:buChar char="•"/>
            </a:pPr>
            <a:r>
              <a:rPr lang="en-IN" dirty="0">
                <a:latin typeface="Tw Cen MT" panose="020B0602020104020603" pitchFamily="34" charset="0"/>
              </a:rPr>
              <a:t>XYZ paid Rs.20 lakh. as tax for purchase of building materials and services for construction of building on his own account for furtherance of business.</a:t>
            </a:r>
            <a:endParaRPr lang="en-US" dirty="0">
              <a:latin typeface="Tw Cen MT" panose="020B0602020104020603" pitchFamily="34" charset="0"/>
            </a:endParaRPr>
          </a:p>
          <a:p>
            <a:pPr marL="257175" indent="-257175" algn="just">
              <a:buFont typeface="Arial" panose="020B0604020202020204" pitchFamily="34" charset="0"/>
              <a:buChar char="•"/>
            </a:pPr>
            <a:r>
              <a:rPr lang="en-IN" dirty="0">
                <a:latin typeface="Tw Cen MT" panose="020B0602020104020603" pitchFamily="34" charset="0"/>
              </a:rPr>
              <a:t>Rs.10 lakhs for procuring works contract service for further supply of works contract service for construction of immovable property and use for office.</a:t>
            </a:r>
            <a:endParaRPr lang="en-US" dirty="0">
              <a:latin typeface="Tw Cen MT" panose="020B0602020104020603" pitchFamily="34" charset="0"/>
            </a:endParaRPr>
          </a:p>
          <a:p>
            <a:pPr marL="257175" indent="-257175" algn="just">
              <a:buFont typeface="Arial" panose="020B0604020202020204" pitchFamily="34" charset="0"/>
              <a:buChar char="•"/>
            </a:pPr>
            <a:r>
              <a:rPr lang="en-US" dirty="0">
                <a:latin typeface="Tw Cen MT" panose="020B0602020104020603" pitchFamily="34" charset="0"/>
              </a:rPr>
              <a:t>XYZ repair of Motor Vehicle for transportation of passengers and self use and Input Credit available on it is Rs.2 Lakh.</a:t>
            </a:r>
          </a:p>
          <a:p>
            <a:pPr marL="257175" indent="-257175" algn="just">
              <a:buFont typeface="Arial" panose="020B0604020202020204" pitchFamily="34" charset="0"/>
              <a:buChar char="•"/>
            </a:pPr>
            <a:r>
              <a:rPr lang="en-US" dirty="0">
                <a:latin typeface="Tw Cen MT" panose="020B0602020104020603" pitchFamily="34" charset="0"/>
              </a:rPr>
              <a:t>XYZ paid for Food and Beverages for staff on which Input Tax of Rs.1 Lakh is paid.</a:t>
            </a:r>
          </a:p>
          <a:p>
            <a:pPr marL="257175" indent="-257175" algn="just">
              <a:buFont typeface="Arial" panose="020B0604020202020204" pitchFamily="34" charset="0"/>
              <a:buChar char="•"/>
            </a:pPr>
            <a:r>
              <a:rPr lang="en-US" dirty="0">
                <a:latin typeface="Tw Cen MT" panose="020B0602020104020603" pitchFamily="34" charset="0"/>
              </a:rPr>
              <a:t>XYZ Paid For Service of Motor Vehicle purchased by Company for which 1 Lakh paid as GST</a:t>
            </a:r>
          </a:p>
          <a:p>
            <a:pPr marL="257175" indent="-257175" algn="just">
              <a:buFont typeface="Arial" panose="020B0604020202020204" pitchFamily="34" charset="0"/>
              <a:buChar char="•"/>
            </a:pPr>
            <a:r>
              <a:rPr lang="en-IN" dirty="0">
                <a:latin typeface="Tw Cen MT" panose="020B0602020104020603" pitchFamily="34" charset="0"/>
              </a:rPr>
              <a:t>Goods on which tax of Rs.6 lakhs was paid were stolen from the site.</a:t>
            </a:r>
            <a:endParaRPr lang="en-US" dirty="0">
              <a:latin typeface="Tw Cen MT" panose="020B0602020104020603" pitchFamily="34" charset="0"/>
            </a:endParaRPr>
          </a:p>
          <a:p>
            <a:pPr marL="257175" indent="-257175" algn="just">
              <a:buFont typeface="Arial" panose="020B0604020202020204" pitchFamily="34" charset="0"/>
              <a:buChar char="•"/>
            </a:pPr>
            <a:r>
              <a:rPr lang="en-US" dirty="0">
                <a:latin typeface="Tw Cen MT" panose="020B0602020104020603" pitchFamily="34" charset="0"/>
              </a:rPr>
              <a:t>Credit balance of Rs.20 Lakh is available exclusively for taxable purpose.</a:t>
            </a:r>
          </a:p>
          <a:p>
            <a:pPr algn="just"/>
            <a:r>
              <a:rPr lang="en-US" dirty="0">
                <a:latin typeface="Tw Cen MT" panose="020B0602020104020603" pitchFamily="34" charset="0"/>
              </a:rPr>
              <a:t>Calculate the credit which will be available to utilize for the month.</a:t>
            </a:r>
          </a:p>
          <a:p>
            <a:pPr algn="just"/>
            <a:endParaRPr lang="en-US" dirty="0">
              <a:latin typeface="Tw Cen MT" panose="020B0602020104020603" pitchFamily="34" charset="0"/>
            </a:endParaRPr>
          </a:p>
        </p:txBody>
      </p:sp>
      <p:sp>
        <p:nvSpPr>
          <p:cNvPr id="3" name="TextBox 2"/>
          <p:cNvSpPr txBox="1"/>
          <p:nvPr/>
        </p:nvSpPr>
        <p:spPr>
          <a:xfrm>
            <a:off x="68878" y="0"/>
            <a:ext cx="3067461" cy="415498"/>
          </a:xfrm>
          <a:prstGeom prst="rect">
            <a:avLst/>
          </a:prstGeom>
          <a:noFill/>
        </p:spPr>
        <p:txBody>
          <a:bodyPr wrap="square" rtlCol="0">
            <a:spAutoFit/>
          </a:bodyPr>
          <a:lstStyle/>
          <a:p>
            <a:pPr defTabSz="685800">
              <a:defRPr/>
            </a:pPr>
            <a:r>
              <a:rPr lang="en-IN" sz="2100" b="1" dirty="0">
                <a:latin typeface="Century Gothic" panose="020B0502020202020204" pitchFamily="34" charset="0"/>
              </a:rPr>
              <a:t>Case Study on Rule 42</a:t>
            </a:r>
            <a:endParaRPr lang="en-US" sz="2100" b="1" dirty="0">
              <a:latin typeface="Century Gothic" panose="020B0502020202020204" pitchFamily="34" charset="0"/>
            </a:endParaRPr>
          </a:p>
        </p:txBody>
      </p:sp>
      <p:sp>
        <p:nvSpPr>
          <p:cNvPr id="5" name="Content Placeholder 2">
            <a:extLst>
              <a:ext uri="{FF2B5EF4-FFF2-40B4-BE49-F238E27FC236}">
                <a16:creationId xmlns:a16="http://schemas.microsoft.com/office/drawing/2014/main" id="{324C478B-DC55-4BA2-8C72-CF968F001F8D}"/>
              </a:ext>
            </a:extLst>
          </p:cNvPr>
          <p:cNvSpPr txBox="1">
            <a:spLocks/>
          </p:cNvSpPr>
          <p:nvPr/>
        </p:nvSpPr>
        <p:spPr>
          <a:xfrm>
            <a:off x="3724275" y="857251"/>
            <a:ext cx="6577928" cy="5063755"/>
          </a:xfrm>
          <a:prstGeom prst="rect">
            <a:avLst/>
          </a:prstGeom>
        </p:spPr>
        <p:txBody>
          <a:bodyPr>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defTabSz="685800">
              <a:spcBef>
                <a:spcPts val="450"/>
              </a:spcBef>
              <a:buClr>
                <a:srgbClr val="F3A447"/>
              </a:buClr>
              <a:buNone/>
              <a:defRPr/>
            </a:pPr>
            <a:endParaRPr lang="en-US" sz="1800" b="1" dirty="0">
              <a:solidFill>
                <a:prstClr val="white"/>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B4648D6-4A5F-3A4C-A34C-745A95A20751}"/>
              </a:ext>
            </a:extLst>
          </p:cNvPr>
          <p:cNvSpPr>
            <a:spLocks noGrp="1"/>
          </p:cNvSpPr>
          <p:nvPr>
            <p:ph type="ftr" sz="quarter" idx="11"/>
          </p:nvPr>
        </p:nvSpPr>
        <p:spPr/>
        <p:txBody>
          <a:bodyPr/>
          <a:lstStyle/>
          <a:p>
            <a:r>
              <a:rPr lang="en-IN"/>
              <a:t>CA Atul Kumar Gupta</a:t>
            </a:r>
          </a:p>
        </p:txBody>
      </p:sp>
      <p:sp>
        <p:nvSpPr>
          <p:cNvPr id="6" name="Slide Number Placeholder 5">
            <a:extLst>
              <a:ext uri="{FF2B5EF4-FFF2-40B4-BE49-F238E27FC236}">
                <a16:creationId xmlns:a16="http://schemas.microsoft.com/office/drawing/2014/main" id="{6968F133-8B66-42BB-371F-E83992522D2A}"/>
              </a:ext>
            </a:extLst>
          </p:cNvPr>
          <p:cNvSpPr>
            <a:spLocks noGrp="1"/>
          </p:cNvSpPr>
          <p:nvPr>
            <p:ph type="sldNum" sz="quarter" idx="12"/>
          </p:nvPr>
        </p:nvSpPr>
        <p:spPr/>
        <p:txBody>
          <a:bodyPr/>
          <a:lstStyle/>
          <a:p>
            <a:fld id="{AF9452EE-66BF-48D9-883A-F3C3378CE4F7}" type="slidenum">
              <a:rPr lang="en-IN" smtClean="0"/>
              <a:t>39</a:t>
            </a:fld>
            <a:endParaRPr lang="en-IN"/>
          </a:p>
        </p:txBody>
      </p:sp>
    </p:spTree>
    <p:extLst>
      <p:ext uri="{BB962C8B-B14F-4D97-AF65-F5344CB8AC3E}">
        <p14:creationId xmlns:p14="http://schemas.microsoft.com/office/powerpoint/2010/main" val="16191420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4504" y="236925"/>
            <a:ext cx="8761413" cy="826700"/>
          </a:xfrm>
        </p:spPr>
        <p:txBody>
          <a:bodyPr/>
          <a:lstStyle/>
          <a:p>
            <a:r>
              <a:rPr lang="en-US" dirty="0"/>
              <a:t> </a:t>
            </a:r>
            <a:r>
              <a:rPr lang="en-IN" b="1" dirty="0"/>
              <a:t>AUDIT AND FS</a:t>
            </a:r>
            <a:endParaRPr lang="en-US" dirty="0"/>
          </a:p>
        </p:txBody>
      </p:sp>
      <p:sp>
        <p:nvSpPr>
          <p:cNvPr id="3" name="Footer Placeholder 2"/>
          <p:cNvSpPr>
            <a:spLocks noGrp="1"/>
          </p:cNvSpPr>
          <p:nvPr>
            <p:ph type="ftr" sz="quarter" idx="11"/>
          </p:nvPr>
        </p:nvSpPr>
        <p:spPr/>
        <p:txBody>
          <a:bodyPr/>
          <a:lstStyle/>
          <a:p>
            <a:r>
              <a:rPr lang="en-IN"/>
              <a:t>CA Atul Kumar Gupta</a:t>
            </a:r>
            <a:endParaRPr lang="en-IN" dirty="0"/>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fld id="{FE29F714-C371-4D5F-8DCF-D3A490DAEB6F}" type="slidenum">
              <a:rPr lang="en-IN" altLang="en-US" smtClean="0"/>
              <a:pPr/>
              <a:t>4</a:t>
            </a:fld>
            <a:endParaRPr lang="en-IN" altLang="en-US" dirty="0"/>
          </a:p>
        </p:txBody>
      </p:sp>
      <p:sp>
        <p:nvSpPr>
          <p:cNvPr id="12" name="Content Placeholder 2"/>
          <p:cNvSpPr txBox="1">
            <a:spLocks/>
          </p:cNvSpPr>
          <p:nvPr/>
        </p:nvSpPr>
        <p:spPr>
          <a:xfrm>
            <a:off x="457200" y="1600200"/>
            <a:ext cx="11060349" cy="4756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IN" sz="2200" b="1" i="0" u="none" strike="noStrike" kern="1200" cap="none" spc="0" normalizeH="0" baseline="0" noProof="0" dirty="0">
              <a:ln>
                <a:noFill/>
              </a:ln>
              <a:solidFill>
                <a:sysClr val="windowText" lastClr="000000"/>
              </a:solidFill>
              <a:effectLst/>
              <a:uLnTx/>
              <a:uFillTx/>
              <a:latin typeface="Calibri"/>
            </a:endParaRPr>
          </a:p>
        </p:txBody>
      </p:sp>
      <p:graphicFrame>
        <p:nvGraphicFramePr>
          <p:cNvPr id="14" name="Diagram 13"/>
          <p:cNvGraphicFramePr/>
          <p:nvPr>
            <p:extLst>
              <p:ext uri="{D42A27DB-BD31-4B8C-83A1-F6EECF244321}">
                <p14:modId xmlns:p14="http://schemas.microsoft.com/office/powerpoint/2010/main" val="952179729"/>
              </p:ext>
            </p:extLst>
          </p:nvPr>
        </p:nvGraphicFramePr>
        <p:xfrm>
          <a:off x="533401" y="2042809"/>
          <a:ext cx="10941819" cy="3813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562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33290960-DE1B-4CA9-A5F7-D2B9F5F0077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79A11CB6-5764-44F4-95A2-6708EAF40854}"/>
                                            </p:graphic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Graphic spid="14" grpId="0">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1039" y="1055802"/>
            <a:ext cx="7012382" cy="6943103"/>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marL="342900" indent="-342900" algn="just">
              <a:buFont typeface="Arial" panose="020B0604020202020204" pitchFamily="34" charset="0"/>
              <a:buChar char="•"/>
            </a:pPr>
            <a:r>
              <a:rPr lang="en-IN" i="1" dirty="0">
                <a:latin typeface="Tw Cen MT" panose="020B0602020104020603" pitchFamily="34" charset="0"/>
              </a:rPr>
              <a:t>Total input tax (‘T’): 80 Lakhs</a:t>
            </a:r>
            <a:endParaRPr lang="en-US" i="1" dirty="0">
              <a:latin typeface="Tw Cen MT" panose="020B0602020104020603" pitchFamily="34" charset="0"/>
            </a:endParaRPr>
          </a:p>
          <a:p>
            <a:pPr algn="just"/>
            <a:r>
              <a:rPr lang="en-IN" i="1" dirty="0">
                <a:latin typeface="Tw Cen MT" panose="020B0602020104020603" pitchFamily="34" charset="0"/>
              </a:rPr>
              <a:t>Tax paid in respect of:</a:t>
            </a:r>
            <a:endParaRPr lang="en-US" i="1" dirty="0">
              <a:latin typeface="Tw Cen MT" panose="020B0602020104020603" pitchFamily="34" charset="0"/>
            </a:endParaRPr>
          </a:p>
          <a:p>
            <a:pPr marL="342900" indent="-342900" algn="just">
              <a:buFont typeface="Arial" panose="020B0604020202020204" pitchFamily="34" charset="0"/>
              <a:buChar char="•"/>
            </a:pPr>
            <a:r>
              <a:rPr lang="en-IN" i="1" dirty="0">
                <a:latin typeface="Tw Cen MT" panose="020B0602020104020603" pitchFamily="34" charset="0"/>
              </a:rPr>
              <a:t>Inputs and input services to be used exclusively for purposes other than business (‘T1’): 5 lakh</a:t>
            </a:r>
            <a:endParaRPr lang="en-US" i="1" dirty="0">
              <a:latin typeface="Tw Cen MT" panose="020B0602020104020603" pitchFamily="34" charset="0"/>
            </a:endParaRPr>
          </a:p>
          <a:p>
            <a:pPr marL="342900" indent="-342900" algn="just">
              <a:buFont typeface="Arial" panose="020B0604020202020204" pitchFamily="34" charset="0"/>
              <a:buChar char="•"/>
            </a:pPr>
            <a:r>
              <a:rPr lang="en-IN" i="1" dirty="0">
                <a:latin typeface="Tw Cen MT" panose="020B0602020104020603" pitchFamily="34" charset="0"/>
              </a:rPr>
              <a:t>Inputs and input services intended to be used for effecting exempt supplies (‘T2’): 5 lakh </a:t>
            </a:r>
            <a:endParaRPr lang="en-US" i="1" dirty="0">
              <a:latin typeface="Tw Cen MT" panose="020B0602020104020603" pitchFamily="34" charset="0"/>
            </a:endParaRPr>
          </a:p>
          <a:p>
            <a:pPr marL="342900" indent="-342900" algn="just">
              <a:buFont typeface="Arial" panose="020B0604020202020204" pitchFamily="34" charset="0"/>
              <a:buChar char="•"/>
            </a:pPr>
            <a:r>
              <a:rPr lang="en-IN" i="1" dirty="0">
                <a:latin typeface="Tw Cen MT" panose="020B0602020104020603" pitchFamily="34" charset="0"/>
              </a:rPr>
              <a:t>Inputs on which credit is not available under section 17(5) (‘T3’): 20+1+1+6=28 lakhs</a:t>
            </a:r>
            <a:endParaRPr lang="en-US" i="1" dirty="0">
              <a:latin typeface="Tw Cen MT" panose="020B0602020104020603" pitchFamily="34" charset="0"/>
            </a:endParaRPr>
          </a:p>
          <a:p>
            <a:pPr marL="342900" indent="-342900" algn="just">
              <a:buFont typeface="Arial" panose="020B0604020202020204" pitchFamily="34" charset="0"/>
              <a:buChar char="•"/>
            </a:pPr>
            <a:r>
              <a:rPr lang="en-IN" i="1" dirty="0">
                <a:latin typeface="Tw Cen MT" panose="020B0602020104020603" pitchFamily="34" charset="0"/>
              </a:rPr>
              <a:t>Input tax credit credited to the electronic credit ledger (‘C1’):</a:t>
            </a:r>
            <a:endParaRPr lang="en-US" i="1" dirty="0">
              <a:latin typeface="Tw Cen MT" panose="020B0602020104020603" pitchFamily="34" charset="0"/>
            </a:endParaRPr>
          </a:p>
          <a:p>
            <a:pPr algn="just"/>
            <a:r>
              <a:rPr lang="en-IN" i="1" dirty="0">
                <a:latin typeface="Tw Cen MT" panose="020B0602020104020603" pitchFamily="34" charset="0"/>
              </a:rPr>
              <a:t>     C1=80-(5+5+28) =42 lakhs</a:t>
            </a:r>
            <a:endParaRPr lang="en-US" i="1" dirty="0">
              <a:latin typeface="Tw Cen MT" panose="020B0602020104020603" pitchFamily="34" charset="0"/>
            </a:endParaRPr>
          </a:p>
          <a:p>
            <a:pPr marL="342900" indent="-342900" algn="just">
              <a:buFont typeface="Arial" panose="020B0604020202020204" pitchFamily="34" charset="0"/>
              <a:buChar char="•"/>
            </a:pPr>
            <a:r>
              <a:rPr lang="en-IN" i="1" dirty="0">
                <a:latin typeface="Tw Cen MT" panose="020B0602020104020603" pitchFamily="34" charset="0"/>
              </a:rPr>
              <a:t>Inputs and input services used exclusively for taxable supply (‘T4’): 20 lakhs</a:t>
            </a:r>
            <a:endParaRPr lang="en-US" i="1" dirty="0">
              <a:latin typeface="Tw Cen MT" panose="020B0602020104020603" pitchFamily="34" charset="0"/>
            </a:endParaRPr>
          </a:p>
          <a:p>
            <a:pPr algn="just"/>
            <a:endParaRPr lang="en-US" i="1" dirty="0">
              <a:latin typeface="Tw Cen MT" panose="020B0602020104020603" pitchFamily="34" charset="0"/>
            </a:endParaRPr>
          </a:p>
        </p:txBody>
      </p:sp>
      <p:sp>
        <p:nvSpPr>
          <p:cNvPr id="3" name="TextBox 2"/>
          <p:cNvSpPr txBox="1"/>
          <p:nvPr/>
        </p:nvSpPr>
        <p:spPr>
          <a:xfrm>
            <a:off x="1603746" y="1309807"/>
            <a:ext cx="1531089" cy="415498"/>
          </a:xfrm>
          <a:prstGeom prst="rect">
            <a:avLst/>
          </a:prstGeom>
          <a:noFill/>
        </p:spPr>
        <p:txBody>
          <a:bodyPr wrap="square" rtlCol="0">
            <a:spAutoFit/>
          </a:bodyPr>
          <a:lstStyle/>
          <a:p>
            <a:pPr defTabSz="685800">
              <a:defRPr/>
            </a:pPr>
            <a:r>
              <a:rPr lang="en-IN" sz="2100" b="1" dirty="0">
                <a:solidFill>
                  <a:prstClr val="black"/>
                </a:solidFill>
                <a:latin typeface="Constantia"/>
              </a:rPr>
              <a:t>Solution</a:t>
            </a:r>
          </a:p>
        </p:txBody>
      </p:sp>
      <p:sp>
        <p:nvSpPr>
          <p:cNvPr id="5" name="Content Placeholder 2">
            <a:extLst>
              <a:ext uri="{FF2B5EF4-FFF2-40B4-BE49-F238E27FC236}">
                <a16:creationId xmlns:a16="http://schemas.microsoft.com/office/drawing/2014/main" id="{324C478B-DC55-4BA2-8C72-CF968F001F8D}"/>
              </a:ext>
            </a:extLst>
          </p:cNvPr>
          <p:cNvSpPr txBox="1">
            <a:spLocks/>
          </p:cNvSpPr>
          <p:nvPr/>
        </p:nvSpPr>
        <p:spPr>
          <a:xfrm>
            <a:off x="3724275" y="857251"/>
            <a:ext cx="6577928" cy="5063755"/>
          </a:xfrm>
          <a:prstGeom prst="rect">
            <a:avLst/>
          </a:prstGeom>
        </p:spPr>
        <p:txBody>
          <a:bodyPr>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defTabSz="685800">
              <a:spcBef>
                <a:spcPts val="450"/>
              </a:spcBef>
              <a:buClr>
                <a:srgbClr val="F3A447"/>
              </a:buClr>
              <a:buNone/>
              <a:defRPr/>
            </a:pPr>
            <a:endParaRPr lang="en-US" sz="1800" b="1" dirty="0">
              <a:solidFill>
                <a:prstClr val="white"/>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B1FA908-6110-CE48-A6A7-A2D16D692661}"/>
              </a:ext>
            </a:extLst>
          </p:cNvPr>
          <p:cNvSpPr>
            <a:spLocks noGrp="1"/>
          </p:cNvSpPr>
          <p:nvPr>
            <p:ph type="ftr" sz="quarter" idx="11"/>
          </p:nvPr>
        </p:nvSpPr>
        <p:spPr/>
        <p:txBody>
          <a:bodyPr/>
          <a:lstStyle/>
          <a:p>
            <a:r>
              <a:rPr lang="en-IN"/>
              <a:t>CA Atul Kumar Gupta</a:t>
            </a:r>
          </a:p>
        </p:txBody>
      </p:sp>
      <p:sp>
        <p:nvSpPr>
          <p:cNvPr id="6" name="Slide Number Placeholder 5">
            <a:extLst>
              <a:ext uri="{FF2B5EF4-FFF2-40B4-BE49-F238E27FC236}">
                <a16:creationId xmlns:a16="http://schemas.microsoft.com/office/drawing/2014/main" id="{2C274093-6C86-4C13-89B3-19E3FC1BD146}"/>
              </a:ext>
            </a:extLst>
          </p:cNvPr>
          <p:cNvSpPr>
            <a:spLocks noGrp="1"/>
          </p:cNvSpPr>
          <p:nvPr>
            <p:ph type="sldNum" sz="quarter" idx="12"/>
          </p:nvPr>
        </p:nvSpPr>
        <p:spPr/>
        <p:txBody>
          <a:bodyPr/>
          <a:lstStyle/>
          <a:p>
            <a:fld id="{AF9452EE-66BF-48D9-883A-F3C3378CE4F7}" type="slidenum">
              <a:rPr lang="en-IN" smtClean="0"/>
              <a:t>40</a:t>
            </a:fld>
            <a:endParaRPr lang="en-IN"/>
          </a:p>
        </p:txBody>
      </p:sp>
    </p:spTree>
    <p:extLst>
      <p:ext uri="{BB962C8B-B14F-4D97-AF65-F5344CB8AC3E}">
        <p14:creationId xmlns:p14="http://schemas.microsoft.com/office/powerpoint/2010/main" val="17860221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786" y="1112364"/>
            <a:ext cx="7114392" cy="6936262"/>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marL="342900" indent="-342900" algn="just">
              <a:buFont typeface="Arial" panose="020B0604020202020204" pitchFamily="34" charset="0"/>
              <a:buChar char="•"/>
            </a:pPr>
            <a:r>
              <a:rPr lang="en-IN" sz="2100" i="1" dirty="0">
                <a:latin typeface="Tw Cen MT" panose="020B0602020104020603" pitchFamily="34" charset="0"/>
              </a:rPr>
              <a:t>Common credit for taxable as well as exempt supply (‘C2’): </a:t>
            </a:r>
            <a:endParaRPr lang="en-US" sz="2100" i="1" dirty="0">
              <a:latin typeface="Tw Cen MT" panose="020B0602020104020603" pitchFamily="34" charset="0"/>
            </a:endParaRPr>
          </a:p>
          <a:p>
            <a:pPr algn="just"/>
            <a:r>
              <a:rPr lang="en-IN" sz="2100" i="1" dirty="0">
                <a:latin typeface="Tw Cen MT" panose="020B0602020104020603" pitchFamily="34" charset="0"/>
              </a:rPr>
              <a:t>     C2 = 42-20=22 lakhs</a:t>
            </a:r>
            <a:endParaRPr lang="en-US" sz="2100" i="1" dirty="0">
              <a:latin typeface="Tw Cen MT" panose="020B0602020104020603" pitchFamily="34" charset="0"/>
            </a:endParaRPr>
          </a:p>
          <a:p>
            <a:pPr marL="342900" indent="-342900" algn="just">
              <a:buFont typeface="Arial" panose="020B0604020202020204" pitchFamily="34" charset="0"/>
              <a:buChar char="•"/>
            </a:pPr>
            <a:r>
              <a:rPr lang="en-IN" sz="2100" i="1" dirty="0">
                <a:latin typeface="Tw Cen MT" panose="020B0602020104020603" pitchFamily="34" charset="0"/>
              </a:rPr>
              <a:t>Amount of input tax credit attributable towards exempt supplies i.e. ‘D1’: </a:t>
            </a:r>
            <a:endParaRPr lang="en-US" sz="2100" i="1" dirty="0">
              <a:latin typeface="Tw Cen MT" panose="020B0602020104020603" pitchFamily="34" charset="0"/>
            </a:endParaRPr>
          </a:p>
          <a:p>
            <a:pPr algn="just"/>
            <a:r>
              <a:rPr lang="en-IN" sz="2100" i="1" dirty="0">
                <a:latin typeface="Tw Cen MT" panose="020B0602020104020603" pitchFamily="34" charset="0"/>
              </a:rPr>
              <a:t>     D1= (E÷F) × C2</a:t>
            </a:r>
            <a:endParaRPr lang="en-US" sz="2100" i="1" dirty="0">
              <a:latin typeface="Tw Cen MT" panose="020B0602020104020603" pitchFamily="34" charset="0"/>
            </a:endParaRPr>
          </a:p>
          <a:p>
            <a:pPr marL="342900" indent="-342900" algn="just">
              <a:buFont typeface="Arial" panose="020B0604020202020204" pitchFamily="34" charset="0"/>
              <a:buChar char="•"/>
            </a:pPr>
            <a:r>
              <a:rPr lang="en-IN" sz="2100" i="1" dirty="0">
                <a:latin typeface="Tw Cen MT" panose="020B0602020104020603" pitchFamily="34" charset="0"/>
              </a:rPr>
              <a:t>Exempt turnover: 3 cr. Total turnover: 10 cr.</a:t>
            </a:r>
            <a:endParaRPr lang="en-US" sz="2100" i="1" dirty="0">
              <a:latin typeface="Tw Cen MT" panose="020B0602020104020603" pitchFamily="34" charset="0"/>
            </a:endParaRPr>
          </a:p>
          <a:p>
            <a:pPr algn="just"/>
            <a:r>
              <a:rPr lang="en-IN" sz="2100" i="1" dirty="0">
                <a:latin typeface="Tw Cen MT" panose="020B0602020104020603" pitchFamily="34" charset="0"/>
              </a:rPr>
              <a:t>     D1= (3/10)*22 lakhs= 6,60,000/-</a:t>
            </a:r>
            <a:endParaRPr lang="en-US" sz="2100" i="1" dirty="0">
              <a:latin typeface="Tw Cen MT" panose="020B0602020104020603" pitchFamily="34" charset="0"/>
            </a:endParaRPr>
          </a:p>
          <a:p>
            <a:pPr marL="342900" indent="-342900" algn="just">
              <a:buFont typeface="Arial" panose="020B0604020202020204" pitchFamily="34" charset="0"/>
              <a:buChar char="•"/>
            </a:pPr>
            <a:r>
              <a:rPr lang="en-IN" sz="2100" i="1" dirty="0">
                <a:latin typeface="Tw Cen MT" panose="020B0602020104020603" pitchFamily="34" charset="0"/>
              </a:rPr>
              <a:t>Amount of credit attributable to non-business purposes: D2= C2*5%= 22*5/100= 1,10,000/-</a:t>
            </a:r>
            <a:endParaRPr lang="en-US" sz="2100" i="1" dirty="0">
              <a:latin typeface="Tw Cen MT" panose="020B0602020104020603" pitchFamily="34" charset="0"/>
            </a:endParaRPr>
          </a:p>
          <a:p>
            <a:pPr marL="342900" indent="-342900" algn="just">
              <a:buFont typeface="Arial" panose="020B0604020202020204" pitchFamily="34" charset="0"/>
              <a:buChar char="•"/>
            </a:pPr>
            <a:r>
              <a:rPr lang="en-IN" sz="2100" i="1" dirty="0">
                <a:latin typeface="Tw Cen MT" panose="020B0602020104020603" pitchFamily="34" charset="0"/>
              </a:rPr>
              <a:t>Amount of common credit available for utilization: </a:t>
            </a:r>
          </a:p>
          <a:p>
            <a:pPr marL="342900" indent="-342900" algn="just">
              <a:buFont typeface="Arial" panose="020B0604020202020204" pitchFamily="34" charset="0"/>
              <a:buChar char="•"/>
            </a:pPr>
            <a:r>
              <a:rPr lang="en-IN" sz="2100" i="1" dirty="0">
                <a:latin typeface="Tw Cen MT" panose="020B0602020104020603" pitchFamily="34" charset="0"/>
              </a:rPr>
              <a:t>C2-(D1+D2)= 22 lakhs-(6.6+1.1 lakhs)= 14.30 lakhs = C3</a:t>
            </a:r>
            <a:endParaRPr lang="en-US" sz="2100" i="1" dirty="0">
              <a:latin typeface="Tw Cen MT" panose="020B0602020104020603" pitchFamily="34" charset="0"/>
            </a:endParaRPr>
          </a:p>
          <a:p>
            <a:pPr algn="just"/>
            <a:r>
              <a:rPr lang="en-IN" sz="2100" i="1" dirty="0">
                <a:latin typeface="Tw Cen MT" panose="020B0602020104020603" pitchFamily="34" charset="0"/>
              </a:rPr>
              <a:t>Total amount available for</a:t>
            </a:r>
            <a:r>
              <a:rPr lang="en-US" sz="2100" i="1" dirty="0">
                <a:latin typeface="Tw Cen MT" panose="020B0602020104020603" pitchFamily="34" charset="0"/>
              </a:rPr>
              <a:t> utilization: 20+14.30=34.30 lakhs</a:t>
            </a:r>
          </a:p>
          <a:p>
            <a:pPr algn="just"/>
            <a:endParaRPr lang="en-US" sz="1500" i="1" dirty="0">
              <a:latin typeface="Tw Cen MT" panose="020B0602020104020603" pitchFamily="34" charset="0"/>
            </a:endParaRPr>
          </a:p>
        </p:txBody>
      </p:sp>
      <p:sp>
        <p:nvSpPr>
          <p:cNvPr id="3" name="TextBox 2"/>
          <p:cNvSpPr txBox="1"/>
          <p:nvPr/>
        </p:nvSpPr>
        <p:spPr>
          <a:xfrm>
            <a:off x="565521" y="1309807"/>
            <a:ext cx="1531089" cy="415498"/>
          </a:xfrm>
          <a:prstGeom prst="rect">
            <a:avLst/>
          </a:prstGeom>
          <a:noFill/>
        </p:spPr>
        <p:txBody>
          <a:bodyPr wrap="square" rtlCol="0">
            <a:spAutoFit/>
          </a:bodyPr>
          <a:lstStyle/>
          <a:p>
            <a:pPr defTabSz="685800">
              <a:defRPr/>
            </a:pPr>
            <a:r>
              <a:rPr lang="en-IN" sz="2100" b="1" dirty="0">
                <a:solidFill>
                  <a:prstClr val="black"/>
                </a:solidFill>
                <a:latin typeface="Constantia"/>
              </a:rPr>
              <a:t>Solution</a:t>
            </a:r>
          </a:p>
        </p:txBody>
      </p:sp>
      <p:sp>
        <p:nvSpPr>
          <p:cNvPr id="5" name="Content Placeholder 2">
            <a:extLst>
              <a:ext uri="{FF2B5EF4-FFF2-40B4-BE49-F238E27FC236}">
                <a16:creationId xmlns:a16="http://schemas.microsoft.com/office/drawing/2014/main" id="{324C478B-DC55-4BA2-8C72-CF968F001F8D}"/>
              </a:ext>
            </a:extLst>
          </p:cNvPr>
          <p:cNvSpPr txBox="1">
            <a:spLocks/>
          </p:cNvSpPr>
          <p:nvPr/>
        </p:nvSpPr>
        <p:spPr>
          <a:xfrm>
            <a:off x="3724275" y="857251"/>
            <a:ext cx="6577928" cy="5063755"/>
          </a:xfrm>
          <a:prstGeom prst="rect">
            <a:avLst/>
          </a:prstGeom>
        </p:spPr>
        <p:txBody>
          <a:bodyPr>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defTabSz="685800">
              <a:spcBef>
                <a:spcPts val="450"/>
              </a:spcBef>
              <a:buClr>
                <a:srgbClr val="F3A447"/>
              </a:buClr>
              <a:buNone/>
              <a:defRPr/>
            </a:pPr>
            <a:endParaRPr lang="en-US" sz="1800" b="1" dirty="0">
              <a:solidFill>
                <a:prstClr val="white"/>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6133A1C-6715-0B43-A758-8BC1E73CFA23}"/>
              </a:ext>
            </a:extLst>
          </p:cNvPr>
          <p:cNvSpPr>
            <a:spLocks noGrp="1"/>
          </p:cNvSpPr>
          <p:nvPr>
            <p:ph type="ftr" sz="quarter" idx="11"/>
          </p:nvPr>
        </p:nvSpPr>
        <p:spPr/>
        <p:txBody>
          <a:bodyPr/>
          <a:lstStyle/>
          <a:p>
            <a:r>
              <a:rPr lang="en-IN"/>
              <a:t>CA Atul Kumar Gupta</a:t>
            </a:r>
          </a:p>
        </p:txBody>
      </p:sp>
      <p:sp>
        <p:nvSpPr>
          <p:cNvPr id="6" name="Slide Number Placeholder 5">
            <a:extLst>
              <a:ext uri="{FF2B5EF4-FFF2-40B4-BE49-F238E27FC236}">
                <a16:creationId xmlns:a16="http://schemas.microsoft.com/office/drawing/2014/main" id="{AEB913CB-4B8A-978C-F668-2B35DE544D8C}"/>
              </a:ext>
            </a:extLst>
          </p:cNvPr>
          <p:cNvSpPr>
            <a:spLocks noGrp="1"/>
          </p:cNvSpPr>
          <p:nvPr>
            <p:ph type="sldNum" sz="quarter" idx="12"/>
          </p:nvPr>
        </p:nvSpPr>
        <p:spPr/>
        <p:txBody>
          <a:bodyPr/>
          <a:lstStyle/>
          <a:p>
            <a:fld id="{AF9452EE-66BF-48D9-883A-F3C3378CE4F7}" type="slidenum">
              <a:rPr lang="en-IN" smtClean="0"/>
              <a:t>41</a:t>
            </a:fld>
            <a:endParaRPr lang="en-IN"/>
          </a:p>
        </p:txBody>
      </p:sp>
    </p:spTree>
    <p:extLst>
      <p:ext uri="{BB962C8B-B14F-4D97-AF65-F5344CB8AC3E}">
        <p14:creationId xmlns:p14="http://schemas.microsoft.com/office/powerpoint/2010/main" val="32984800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3298" y="-9426"/>
            <a:ext cx="7054703"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algn="ctr" defTabSz="685800">
              <a:defRPr/>
            </a:pPr>
            <a:endParaRPr lang="en-US" sz="1350" b="1" dirty="0">
              <a:solidFill>
                <a:prstClr val="white"/>
              </a:solidFill>
              <a:latin typeface="Constantia"/>
            </a:endParaRPr>
          </a:p>
          <a:p>
            <a:pPr marL="214313" indent="-214313" defTabSz="685800">
              <a:buFont typeface="Arial" panose="020B0604020202020204" pitchFamily="34" charset="0"/>
              <a:buChar char="•"/>
              <a:defRPr/>
            </a:pPr>
            <a:endParaRPr lang="en-US" sz="1350" b="1" dirty="0">
              <a:solidFill>
                <a:prstClr val="white"/>
              </a:solidFill>
              <a:latin typeface="Constantia"/>
            </a:endParaRPr>
          </a:p>
        </p:txBody>
      </p:sp>
      <p:sp>
        <p:nvSpPr>
          <p:cNvPr id="3" name="TextBox 2"/>
          <p:cNvSpPr txBox="1"/>
          <p:nvPr/>
        </p:nvSpPr>
        <p:spPr>
          <a:xfrm>
            <a:off x="276225" y="1266825"/>
            <a:ext cx="1946423" cy="1427978"/>
          </a:xfrm>
          <a:prstGeom prst="rect">
            <a:avLst/>
          </a:prstGeom>
          <a:noFill/>
        </p:spPr>
        <p:txBody>
          <a:bodyPr wrap="square" rtlCol="0">
            <a:spAutoFit/>
          </a:bodyPr>
          <a:lstStyle/>
          <a:p>
            <a:pPr lvl="0" fontAlgn="base">
              <a:spcBef>
                <a:spcPct val="0"/>
              </a:spcBef>
              <a:spcAft>
                <a:spcPct val="0"/>
              </a:spcAft>
            </a:pPr>
            <a:r>
              <a:rPr lang="en-US" sz="2100" dirty="0"/>
              <a:t>Apportionment of Input Tax Credit in case of Capital Goods</a:t>
            </a:r>
          </a:p>
        </p:txBody>
      </p:sp>
      <p:sp>
        <p:nvSpPr>
          <p:cNvPr id="5" name="Content Placeholder 2">
            <a:extLst>
              <a:ext uri="{FF2B5EF4-FFF2-40B4-BE49-F238E27FC236}">
                <a16:creationId xmlns:a16="http://schemas.microsoft.com/office/drawing/2014/main" id="{324C478B-DC55-4BA2-8C72-CF968F001F8D}"/>
              </a:ext>
            </a:extLst>
          </p:cNvPr>
          <p:cNvSpPr txBox="1">
            <a:spLocks/>
          </p:cNvSpPr>
          <p:nvPr/>
        </p:nvSpPr>
        <p:spPr>
          <a:xfrm>
            <a:off x="3233393" y="1178351"/>
            <a:ext cx="6573509" cy="5142705"/>
          </a:xfrm>
          <a:prstGeom prst="rect">
            <a:avLst/>
          </a:prstGeom>
        </p:spPr>
        <p:txBody>
          <a:bodyPr>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just">
              <a:buNone/>
            </a:pPr>
            <a:r>
              <a:rPr lang="en-IN" sz="1800" dirty="0">
                <a:latin typeface="Tw Cen MT" panose="020B0602020104020603" pitchFamily="34" charset="0"/>
              </a:rPr>
              <a:t>Where the registered person has not claimed depreciation on the tax component of the cost of capital goods &amp; plant and machinery and decides to claim the credit of input taxes paid, where such capital goods are used partly for the purpose of business and partly for other purposes or partly for effecting taxable supplies including zero-rated supplies and partly for effecting taxable supplies, the input tax credit available shall be calculated as per the provisions of Rule 43.</a:t>
            </a:r>
          </a:p>
          <a:p>
            <a:pPr marL="0" indent="0" algn="just">
              <a:buNone/>
            </a:pPr>
            <a:r>
              <a:rPr lang="en-US" sz="1800" b="1" dirty="0">
                <a:latin typeface="Tw Cen MT" panose="020B0602020104020603" pitchFamily="34" charset="0"/>
                <a:cs typeface="Times New Roman" panose="02020603050405020304" pitchFamily="18" charset="0"/>
              </a:rPr>
              <a:t>	</a:t>
            </a:r>
          </a:p>
        </p:txBody>
      </p:sp>
      <p:sp>
        <p:nvSpPr>
          <p:cNvPr id="4" name="Footer Placeholder 3">
            <a:extLst>
              <a:ext uri="{FF2B5EF4-FFF2-40B4-BE49-F238E27FC236}">
                <a16:creationId xmlns:a16="http://schemas.microsoft.com/office/drawing/2014/main" id="{5E06D26F-5BFC-F048-81DF-18BC22D75FE7}"/>
              </a:ext>
            </a:extLst>
          </p:cNvPr>
          <p:cNvSpPr>
            <a:spLocks noGrp="1"/>
          </p:cNvSpPr>
          <p:nvPr>
            <p:ph type="ftr" sz="quarter" idx="11"/>
          </p:nvPr>
        </p:nvSpPr>
        <p:spPr/>
        <p:txBody>
          <a:bodyPr/>
          <a:lstStyle/>
          <a:p>
            <a:r>
              <a:rPr lang="en-IN"/>
              <a:t>CA Atul Kumar Gupta</a:t>
            </a:r>
          </a:p>
        </p:txBody>
      </p:sp>
      <p:sp>
        <p:nvSpPr>
          <p:cNvPr id="6" name="Slide Number Placeholder 5">
            <a:extLst>
              <a:ext uri="{FF2B5EF4-FFF2-40B4-BE49-F238E27FC236}">
                <a16:creationId xmlns:a16="http://schemas.microsoft.com/office/drawing/2014/main" id="{1F613E30-7816-66F4-9B90-9A7EFBF157C4}"/>
              </a:ext>
            </a:extLst>
          </p:cNvPr>
          <p:cNvSpPr>
            <a:spLocks noGrp="1"/>
          </p:cNvSpPr>
          <p:nvPr>
            <p:ph type="sldNum" sz="quarter" idx="12"/>
          </p:nvPr>
        </p:nvSpPr>
        <p:spPr/>
        <p:txBody>
          <a:bodyPr/>
          <a:lstStyle/>
          <a:p>
            <a:fld id="{AF9452EE-66BF-48D9-883A-F3C3378CE4F7}" type="slidenum">
              <a:rPr lang="en-IN" smtClean="0"/>
              <a:t>42</a:t>
            </a:fld>
            <a:endParaRPr lang="en-IN"/>
          </a:p>
        </p:txBody>
      </p:sp>
    </p:spTree>
    <p:extLst>
      <p:ext uri="{BB962C8B-B14F-4D97-AF65-F5344CB8AC3E}">
        <p14:creationId xmlns:p14="http://schemas.microsoft.com/office/powerpoint/2010/main" val="42636136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3298" y="0"/>
            <a:ext cx="7054703" cy="7315200"/>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algn="just"/>
            <a:endParaRPr lang="en-US" dirty="0"/>
          </a:p>
        </p:txBody>
      </p:sp>
      <p:sp>
        <p:nvSpPr>
          <p:cNvPr id="5" name="Content Placeholder 2">
            <a:extLst>
              <a:ext uri="{FF2B5EF4-FFF2-40B4-BE49-F238E27FC236}">
                <a16:creationId xmlns:a16="http://schemas.microsoft.com/office/drawing/2014/main" id="{324C478B-DC55-4BA2-8C72-CF968F001F8D}"/>
              </a:ext>
            </a:extLst>
          </p:cNvPr>
          <p:cNvSpPr txBox="1">
            <a:spLocks/>
          </p:cNvSpPr>
          <p:nvPr/>
        </p:nvSpPr>
        <p:spPr>
          <a:xfrm>
            <a:off x="3724275" y="857251"/>
            <a:ext cx="6577928" cy="5063755"/>
          </a:xfrm>
          <a:prstGeom prst="rect">
            <a:avLst/>
          </a:prstGeom>
        </p:spPr>
        <p:txBody>
          <a:bodyPr>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en-US" sz="1800" b="1" dirty="0">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58897D54-4EB4-4C11-94D0-45C2EA338D6A}"/>
              </a:ext>
            </a:extLst>
          </p:cNvPr>
          <p:cNvSpPr txBox="1"/>
          <p:nvPr/>
        </p:nvSpPr>
        <p:spPr>
          <a:xfrm>
            <a:off x="1494095" y="304801"/>
            <a:ext cx="1999587" cy="1384995"/>
          </a:xfrm>
          <a:prstGeom prst="rect">
            <a:avLst/>
          </a:prstGeom>
          <a:noFill/>
        </p:spPr>
        <p:txBody>
          <a:bodyPr wrap="square" rtlCol="0">
            <a:spAutoFit/>
          </a:bodyPr>
          <a:lstStyle/>
          <a:p>
            <a:pPr fontAlgn="base">
              <a:spcBef>
                <a:spcPct val="0"/>
              </a:spcBef>
              <a:spcAft>
                <a:spcPct val="0"/>
              </a:spcAft>
            </a:pPr>
            <a:r>
              <a:rPr lang="en-US" sz="2100" dirty="0">
                <a:solidFill>
                  <a:schemeClr val="bg1"/>
                </a:solidFill>
              </a:rPr>
              <a:t>Apportionment of Input Tax Credit in case of Capital Goods</a:t>
            </a:r>
          </a:p>
        </p:txBody>
      </p:sp>
      <p:sp>
        <p:nvSpPr>
          <p:cNvPr id="11" name="TextBox 10">
            <a:extLst>
              <a:ext uri="{FF2B5EF4-FFF2-40B4-BE49-F238E27FC236}">
                <a16:creationId xmlns:a16="http://schemas.microsoft.com/office/drawing/2014/main" id="{D942CE89-7518-43C6-A05A-9F4F7DE9D02A}"/>
              </a:ext>
            </a:extLst>
          </p:cNvPr>
          <p:cNvSpPr txBox="1"/>
          <p:nvPr/>
        </p:nvSpPr>
        <p:spPr>
          <a:xfrm>
            <a:off x="3948224" y="2133157"/>
            <a:ext cx="3700130" cy="369332"/>
          </a:xfrm>
          <a:prstGeom prst="rect">
            <a:avLst/>
          </a:prstGeom>
          <a:noFill/>
        </p:spPr>
        <p:txBody>
          <a:bodyPr wrap="square" rtlCol="0">
            <a:spAutoFit/>
          </a:bodyPr>
          <a:lstStyle/>
          <a:p>
            <a:endParaRPr lang="en-US" dirty="0"/>
          </a:p>
        </p:txBody>
      </p:sp>
      <p:sp>
        <p:nvSpPr>
          <p:cNvPr id="13" name="Rectangle: Rounded Corners 12">
            <a:extLst>
              <a:ext uri="{FF2B5EF4-FFF2-40B4-BE49-F238E27FC236}">
                <a16:creationId xmlns:a16="http://schemas.microsoft.com/office/drawing/2014/main" id="{86D3C700-BEBF-49B6-986E-8DA87155B53B}"/>
              </a:ext>
            </a:extLst>
          </p:cNvPr>
          <p:cNvSpPr/>
          <p:nvPr/>
        </p:nvSpPr>
        <p:spPr>
          <a:xfrm>
            <a:off x="3948224" y="1054523"/>
            <a:ext cx="3405077" cy="1355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cs typeface="Times New Roman" panose="02020603050405020304" pitchFamily="18" charset="0"/>
              </a:rPr>
              <a:t>Depreciation claimed on Tax component of the cost of capital goods under IT Act</a:t>
            </a:r>
            <a:endParaRPr lang="en-IN" b="1" dirty="0">
              <a:solidFill>
                <a:schemeClr val="tx1"/>
              </a:solidFill>
              <a:cs typeface="Times New Roman" panose="02020603050405020304" pitchFamily="18" charset="0"/>
            </a:endParaRPr>
          </a:p>
          <a:p>
            <a:pPr algn="ctr"/>
            <a:endParaRPr lang="en-US" dirty="0"/>
          </a:p>
        </p:txBody>
      </p:sp>
      <p:sp>
        <p:nvSpPr>
          <p:cNvPr id="14" name="Rectangle: Rounded Corners 13">
            <a:extLst>
              <a:ext uri="{FF2B5EF4-FFF2-40B4-BE49-F238E27FC236}">
                <a16:creationId xmlns:a16="http://schemas.microsoft.com/office/drawing/2014/main" id="{ACAA1236-78C4-4E78-BC42-2A7A4462ADE5}"/>
              </a:ext>
            </a:extLst>
          </p:cNvPr>
          <p:cNvSpPr/>
          <p:nvPr/>
        </p:nvSpPr>
        <p:spPr>
          <a:xfrm>
            <a:off x="8685029" y="1054524"/>
            <a:ext cx="1617175" cy="1355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cs typeface="Times New Roman" panose="02020603050405020304" pitchFamily="18" charset="0"/>
              </a:rPr>
              <a:t>ITC not Available</a:t>
            </a:r>
            <a:endParaRPr lang="en-IN" b="1" dirty="0">
              <a:solidFill>
                <a:schemeClr val="tx1"/>
              </a:solidFill>
              <a:cs typeface="Times New Roman" panose="02020603050405020304" pitchFamily="18" charset="0"/>
            </a:endParaRPr>
          </a:p>
          <a:p>
            <a:pPr algn="ctr"/>
            <a:endParaRPr lang="en-US" dirty="0"/>
          </a:p>
        </p:txBody>
      </p:sp>
      <p:cxnSp>
        <p:nvCxnSpPr>
          <p:cNvPr id="17" name="Straight Arrow Connector 16">
            <a:extLst>
              <a:ext uri="{FF2B5EF4-FFF2-40B4-BE49-F238E27FC236}">
                <a16:creationId xmlns:a16="http://schemas.microsoft.com/office/drawing/2014/main" id="{9605AB06-23BE-4AE3-857A-AD82764EF4E8}"/>
              </a:ext>
            </a:extLst>
          </p:cNvPr>
          <p:cNvCxnSpPr>
            <a:cxnSpLocks/>
            <a:stCxn id="13" idx="3"/>
            <a:endCxn id="14" idx="1"/>
          </p:cNvCxnSpPr>
          <p:nvPr/>
        </p:nvCxnSpPr>
        <p:spPr>
          <a:xfrm>
            <a:off x="7353300" y="1732340"/>
            <a:ext cx="13317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A2F41763-7C5E-4536-9772-7FE1CBE72E37}"/>
              </a:ext>
            </a:extLst>
          </p:cNvPr>
          <p:cNvSpPr/>
          <p:nvPr/>
        </p:nvSpPr>
        <p:spPr>
          <a:xfrm>
            <a:off x="5486400" y="2743200"/>
            <a:ext cx="3700130" cy="1355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cs typeface="Times New Roman" panose="02020603050405020304" pitchFamily="18" charset="0"/>
              </a:rPr>
              <a:t>Example:</a:t>
            </a:r>
          </a:p>
          <a:p>
            <a:r>
              <a:rPr lang="en-US" b="1" dirty="0">
                <a:solidFill>
                  <a:schemeClr val="tx1"/>
                </a:solidFill>
                <a:cs typeface="Times New Roman" panose="02020603050405020304" pitchFamily="18" charset="0"/>
              </a:rPr>
              <a:t>Cost of asset               =  Rs. 100</a:t>
            </a:r>
          </a:p>
          <a:p>
            <a:r>
              <a:rPr lang="en-US" b="1" dirty="0">
                <a:solidFill>
                  <a:schemeClr val="tx1"/>
                </a:solidFill>
                <a:cs typeface="Times New Roman" panose="02020603050405020304" pitchFamily="18" charset="0"/>
              </a:rPr>
              <a:t>Tax-18%(say)              =  </a:t>
            </a:r>
            <a:r>
              <a:rPr lang="en-US" b="1" u="sng" dirty="0">
                <a:solidFill>
                  <a:schemeClr val="tx1"/>
                </a:solidFill>
                <a:cs typeface="Times New Roman" panose="02020603050405020304" pitchFamily="18" charset="0"/>
              </a:rPr>
              <a:t>Rs. 18</a:t>
            </a:r>
          </a:p>
          <a:p>
            <a:r>
              <a:rPr lang="en-US" b="1" dirty="0">
                <a:solidFill>
                  <a:schemeClr val="tx1"/>
                </a:solidFill>
                <a:cs typeface="Times New Roman" panose="02020603050405020304" pitchFamily="18" charset="0"/>
              </a:rPr>
              <a:t>Total Cost                       </a:t>
            </a:r>
            <a:r>
              <a:rPr lang="en-US" b="1" u="sng" dirty="0">
                <a:solidFill>
                  <a:schemeClr val="tx1"/>
                </a:solidFill>
                <a:cs typeface="Times New Roman" panose="02020603050405020304" pitchFamily="18" charset="0"/>
              </a:rPr>
              <a:t>Rs. 118</a:t>
            </a:r>
            <a:endParaRPr lang="en-IN" b="1" u="sng" dirty="0">
              <a:solidFill>
                <a:schemeClr val="tx1"/>
              </a:solidFill>
              <a:cs typeface="Times New Roman" panose="02020603050405020304" pitchFamily="18" charset="0"/>
            </a:endParaRPr>
          </a:p>
          <a:p>
            <a:pPr algn="ctr"/>
            <a:endParaRPr lang="en-US" dirty="0"/>
          </a:p>
        </p:txBody>
      </p:sp>
      <p:sp>
        <p:nvSpPr>
          <p:cNvPr id="21" name="Oval 20">
            <a:extLst>
              <a:ext uri="{FF2B5EF4-FFF2-40B4-BE49-F238E27FC236}">
                <a16:creationId xmlns:a16="http://schemas.microsoft.com/office/drawing/2014/main" id="{A5BB1BC0-CA1D-429F-BC47-9B465CF53C0D}"/>
              </a:ext>
            </a:extLst>
          </p:cNvPr>
          <p:cNvSpPr/>
          <p:nvPr/>
        </p:nvSpPr>
        <p:spPr>
          <a:xfrm>
            <a:off x="4230489" y="4447512"/>
            <a:ext cx="2886740" cy="1572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cs typeface="Times New Roman" panose="02020603050405020304" pitchFamily="18" charset="0"/>
              </a:rPr>
              <a:t>If Depreciation charged on Rs.100</a:t>
            </a:r>
            <a:endParaRPr lang="en-IN" b="1" dirty="0">
              <a:solidFill>
                <a:schemeClr val="tx1"/>
              </a:solidFill>
              <a:cs typeface="Times New Roman" panose="02020603050405020304" pitchFamily="18" charset="0"/>
            </a:endParaRPr>
          </a:p>
          <a:p>
            <a:pPr algn="ctr"/>
            <a:r>
              <a:rPr lang="en-US" b="1" dirty="0">
                <a:solidFill>
                  <a:srgbClr val="C00000"/>
                </a:solidFill>
                <a:ea typeface="Cambria Math" panose="02040503050406030204" pitchFamily="18" charset="0"/>
              </a:rPr>
              <a:t>ITC Available</a:t>
            </a:r>
            <a:endParaRPr lang="en-IN" b="1" dirty="0">
              <a:solidFill>
                <a:srgbClr val="C00000"/>
              </a:solidFill>
              <a:ea typeface="Cambria Math" panose="02040503050406030204" pitchFamily="18" charset="0"/>
            </a:endParaRPr>
          </a:p>
        </p:txBody>
      </p:sp>
      <p:sp>
        <p:nvSpPr>
          <p:cNvPr id="23" name="Oval 22">
            <a:extLst>
              <a:ext uri="{FF2B5EF4-FFF2-40B4-BE49-F238E27FC236}">
                <a16:creationId xmlns:a16="http://schemas.microsoft.com/office/drawing/2014/main" id="{14A76FEA-0FCC-4D84-897C-5F8E850AA6AC}"/>
              </a:ext>
            </a:extLst>
          </p:cNvPr>
          <p:cNvSpPr/>
          <p:nvPr/>
        </p:nvSpPr>
        <p:spPr>
          <a:xfrm>
            <a:off x="7637721" y="4447512"/>
            <a:ext cx="2886740" cy="1572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cs typeface="Times New Roman" panose="02020603050405020304" pitchFamily="18" charset="0"/>
              </a:rPr>
              <a:t>If Depreciation charged on Rs.118</a:t>
            </a:r>
            <a:endParaRPr lang="en-IN" b="1" dirty="0">
              <a:solidFill>
                <a:schemeClr val="tx1"/>
              </a:solidFill>
              <a:cs typeface="Times New Roman" panose="02020603050405020304" pitchFamily="18" charset="0"/>
            </a:endParaRPr>
          </a:p>
          <a:p>
            <a:pPr algn="ctr"/>
            <a:r>
              <a:rPr lang="en-US" b="1" dirty="0">
                <a:solidFill>
                  <a:srgbClr val="C00000"/>
                </a:solidFill>
                <a:ea typeface="Cambria Math" panose="02040503050406030204" pitchFamily="18" charset="0"/>
              </a:rPr>
              <a:t>ITC not Available</a:t>
            </a:r>
            <a:endParaRPr lang="en-IN" b="1" dirty="0">
              <a:solidFill>
                <a:srgbClr val="C00000"/>
              </a:solidFill>
              <a:ea typeface="Cambria Math" panose="02040503050406030204" pitchFamily="18" charset="0"/>
            </a:endParaRPr>
          </a:p>
        </p:txBody>
      </p:sp>
      <p:cxnSp>
        <p:nvCxnSpPr>
          <p:cNvPr id="25" name="Straight Arrow Connector 24">
            <a:extLst>
              <a:ext uri="{FF2B5EF4-FFF2-40B4-BE49-F238E27FC236}">
                <a16:creationId xmlns:a16="http://schemas.microsoft.com/office/drawing/2014/main" id="{1F1BFFB9-7EA6-4876-AD42-736A2852B90F}"/>
              </a:ext>
            </a:extLst>
          </p:cNvPr>
          <p:cNvCxnSpPr>
            <a:cxnSpLocks/>
            <a:stCxn id="18" idx="2"/>
            <a:endCxn id="21" idx="7"/>
          </p:cNvCxnSpPr>
          <p:nvPr/>
        </p:nvCxnSpPr>
        <p:spPr>
          <a:xfrm flipH="1">
            <a:off x="6694477" y="4098835"/>
            <a:ext cx="641989" cy="578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6FB6205-13A7-4A59-8D9C-5C3C6A58BB23}"/>
              </a:ext>
            </a:extLst>
          </p:cNvPr>
          <p:cNvCxnSpPr>
            <a:cxnSpLocks/>
            <a:stCxn id="18" idx="2"/>
            <a:endCxn id="23" idx="1"/>
          </p:cNvCxnSpPr>
          <p:nvPr/>
        </p:nvCxnSpPr>
        <p:spPr>
          <a:xfrm>
            <a:off x="7336466" y="4098834"/>
            <a:ext cx="724009" cy="578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A28B70E-F2EE-4E33-87E0-545CEA133127}"/>
              </a:ext>
            </a:extLst>
          </p:cNvPr>
          <p:cNvSpPr txBox="1"/>
          <p:nvPr/>
        </p:nvSpPr>
        <p:spPr>
          <a:xfrm>
            <a:off x="1" y="1054523"/>
            <a:ext cx="3456308" cy="2585323"/>
          </a:xfrm>
          <a:prstGeom prst="rect">
            <a:avLst/>
          </a:prstGeom>
          <a:noFill/>
        </p:spPr>
        <p:txBody>
          <a:bodyPr wrap="square" rtlCol="0">
            <a:spAutoFit/>
          </a:bodyPr>
          <a:lstStyle/>
          <a:p>
            <a:r>
              <a:rPr lang="en-US" dirty="0">
                <a:latin typeface="Century Gothic" panose="020B0502020202020204" pitchFamily="34" charset="0"/>
              </a:rPr>
              <a:t>“capital goods” means the goods, the value of which are capitalized in the books of accounts of the person claiming the credit and which are used of intended to be used in the course or furtherance of the business</a:t>
            </a:r>
          </a:p>
          <a:p>
            <a:endParaRPr lang="en-US" dirty="0">
              <a:latin typeface="Century Gothic" panose="020B0502020202020204" pitchFamily="34" charset="0"/>
            </a:endParaRPr>
          </a:p>
        </p:txBody>
      </p:sp>
      <p:sp>
        <p:nvSpPr>
          <p:cNvPr id="3" name="Footer Placeholder 2">
            <a:extLst>
              <a:ext uri="{FF2B5EF4-FFF2-40B4-BE49-F238E27FC236}">
                <a16:creationId xmlns:a16="http://schemas.microsoft.com/office/drawing/2014/main" id="{8515332C-E058-5A41-B80F-216159D6F1D6}"/>
              </a:ext>
            </a:extLst>
          </p:cNvPr>
          <p:cNvSpPr>
            <a:spLocks noGrp="1"/>
          </p:cNvSpPr>
          <p:nvPr>
            <p:ph type="ftr" sz="quarter" idx="11"/>
          </p:nvPr>
        </p:nvSpPr>
        <p:spPr/>
        <p:txBody>
          <a:bodyPr/>
          <a:lstStyle/>
          <a:p>
            <a:r>
              <a:rPr lang="en-IN"/>
              <a:t>CA Atul Kumar Gupta</a:t>
            </a:r>
          </a:p>
        </p:txBody>
      </p:sp>
      <p:sp>
        <p:nvSpPr>
          <p:cNvPr id="6" name="Slide Number Placeholder 5">
            <a:extLst>
              <a:ext uri="{FF2B5EF4-FFF2-40B4-BE49-F238E27FC236}">
                <a16:creationId xmlns:a16="http://schemas.microsoft.com/office/drawing/2014/main" id="{D9A35A9C-6C5D-1F44-75A1-C8B2BF3C2C49}"/>
              </a:ext>
            </a:extLst>
          </p:cNvPr>
          <p:cNvSpPr>
            <a:spLocks noGrp="1"/>
          </p:cNvSpPr>
          <p:nvPr>
            <p:ph type="sldNum" sz="quarter" idx="12"/>
          </p:nvPr>
        </p:nvSpPr>
        <p:spPr/>
        <p:txBody>
          <a:bodyPr/>
          <a:lstStyle/>
          <a:p>
            <a:fld id="{AF9452EE-66BF-48D9-883A-F3C3378CE4F7}" type="slidenum">
              <a:rPr lang="en-IN" smtClean="0"/>
              <a:t>43</a:t>
            </a:fld>
            <a:endParaRPr lang="en-IN"/>
          </a:p>
        </p:txBody>
      </p:sp>
    </p:spTree>
    <p:extLst>
      <p:ext uri="{BB962C8B-B14F-4D97-AF65-F5344CB8AC3E}">
        <p14:creationId xmlns:p14="http://schemas.microsoft.com/office/powerpoint/2010/main" val="20635937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3CFC5F6-8F6B-4D2D-BFDD-ECEF9298E73B}"/>
              </a:ext>
            </a:extLst>
          </p:cNvPr>
          <p:cNvGraphicFramePr>
            <a:graphicFrameLocks noGrp="1"/>
          </p:cNvGraphicFramePr>
          <p:nvPr/>
        </p:nvGraphicFramePr>
        <p:xfrm>
          <a:off x="1524001" y="0"/>
          <a:ext cx="9143999" cy="6858000"/>
        </p:xfrm>
        <a:graphic>
          <a:graphicData uri="http://schemas.openxmlformats.org/drawingml/2006/table">
            <a:tbl>
              <a:tblPr firstRow="1" firstCol="1" bandRow="1">
                <a:tableStyleId>{74C1A8A3-306A-4EB7-A6B1-4F7E0EB9C5D6}</a:tableStyleId>
              </a:tblPr>
              <a:tblGrid>
                <a:gridCol w="6851510">
                  <a:extLst>
                    <a:ext uri="{9D8B030D-6E8A-4147-A177-3AD203B41FA5}">
                      <a16:colId xmlns:a16="http://schemas.microsoft.com/office/drawing/2014/main" val="2375484114"/>
                    </a:ext>
                  </a:extLst>
                </a:gridCol>
                <a:gridCol w="2292489">
                  <a:extLst>
                    <a:ext uri="{9D8B030D-6E8A-4147-A177-3AD203B41FA5}">
                      <a16:colId xmlns:a16="http://schemas.microsoft.com/office/drawing/2014/main" val="1482906617"/>
                    </a:ext>
                  </a:extLst>
                </a:gridCol>
              </a:tblGrid>
              <a:tr h="352363">
                <a:tc gridSpan="2">
                  <a:txBody>
                    <a:bodyPr/>
                    <a:lstStyle/>
                    <a:p>
                      <a:pPr>
                        <a:lnSpc>
                          <a:spcPct val="107000"/>
                        </a:lnSpc>
                        <a:spcAft>
                          <a:spcPts val="0"/>
                        </a:spcAft>
                      </a:pPr>
                      <a:r>
                        <a:rPr lang="en-US" sz="1600" dirty="0">
                          <a:solidFill>
                            <a:schemeClr val="bg1"/>
                          </a:solidFill>
                          <a:effectLst/>
                        </a:rPr>
                        <a:t>Rule 43</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97011196"/>
                  </a:ext>
                </a:extLst>
              </a:tr>
              <a:tr h="1089710">
                <a:tc>
                  <a:txBody>
                    <a:bodyPr/>
                    <a:lstStyle/>
                    <a:p>
                      <a:pPr>
                        <a:lnSpc>
                          <a:spcPct val="107000"/>
                        </a:lnSpc>
                        <a:spcAft>
                          <a:spcPts val="0"/>
                        </a:spcAft>
                      </a:pPr>
                      <a:r>
                        <a:rPr lang="en-US" sz="1600" dirty="0">
                          <a:solidFill>
                            <a:schemeClr val="bg1"/>
                          </a:solidFill>
                          <a:effectLst/>
                        </a:rPr>
                        <a:t>Input tax in respect of capital goods used or intended to be used exclusively for non-business purposes or used or intended to be used exclusively for effecting exempt supplies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600" dirty="0">
                          <a:solidFill>
                            <a:schemeClr val="tx1"/>
                          </a:solidFill>
                          <a:effectLst/>
                        </a:rPr>
                        <a:t>Not-eligible </a:t>
                      </a:r>
                    </a:p>
                    <a:p>
                      <a:pPr>
                        <a:lnSpc>
                          <a:spcPct val="107000"/>
                        </a:lnSpc>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(shall not be credited to the Electronic credit Ledger)</a:t>
                      </a:r>
                    </a:p>
                  </a:txBody>
                  <a:tcPr marL="51435" marR="51435" marT="0" marB="0"/>
                </a:tc>
                <a:extLst>
                  <a:ext uri="{0D108BD9-81ED-4DB2-BD59-A6C34878D82A}">
                    <a16:rowId xmlns:a16="http://schemas.microsoft.com/office/drawing/2014/main" val="1450712236"/>
                  </a:ext>
                </a:extLst>
              </a:tr>
              <a:tr h="1089710">
                <a:tc>
                  <a:txBody>
                    <a:bodyPr/>
                    <a:lstStyle/>
                    <a:p>
                      <a:pPr>
                        <a:lnSpc>
                          <a:spcPct val="107000"/>
                        </a:lnSpc>
                        <a:spcAft>
                          <a:spcPts val="0"/>
                        </a:spcAft>
                      </a:pPr>
                      <a:r>
                        <a:rPr lang="en-US" sz="1600" dirty="0">
                          <a:solidFill>
                            <a:schemeClr val="bg1"/>
                          </a:solidFill>
                          <a:effectLst/>
                        </a:rPr>
                        <a:t>Input tax in respect of capital goods used or intended to be used exclusively for effecting supplies other than exempted supplies but including zero-rated supplies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600" dirty="0">
                          <a:solidFill>
                            <a:schemeClr val="tx1"/>
                          </a:solidFill>
                          <a:effectLst/>
                        </a:rPr>
                        <a:t>Fully eligible</a:t>
                      </a:r>
                    </a:p>
                    <a:p>
                      <a:pPr>
                        <a:lnSpc>
                          <a:spcPct val="107000"/>
                        </a:lnSpc>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(Shall be credited to the electronic credit ledger)</a:t>
                      </a:r>
                    </a:p>
                  </a:txBody>
                  <a:tcPr marL="51435" marR="51435" marT="0" marB="0"/>
                </a:tc>
                <a:extLst>
                  <a:ext uri="{0D108BD9-81ED-4DB2-BD59-A6C34878D82A}">
                    <a16:rowId xmlns:a16="http://schemas.microsoft.com/office/drawing/2014/main" val="1884667924"/>
                  </a:ext>
                </a:extLst>
              </a:tr>
              <a:tr h="1089710">
                <a:tc>
                  <a:txBody>
                    <a:bodyPr/>
                    <a:lstStyle/>
                    <a:p>
                      <a:pPr>
                        <a:lnSpc>
                          <a:spcPct val="107000"/>
                        </a:lnSpc>
                        <a:spcAft>
                          <a:spcPts val="0"/>
                        </a:spcAft>
                      </a:pPr>
                      <a:r>
                        <a:rPr lang="en-US" sz="1600" dirty="0">
                          <a:solidFill>
                            <a:schemeClr val="bg1"/>
                          </a:solidFill>
                          <a:effectLst/>
                        </a:rPr>
                        <a:t>Input tax credit in </a:t>
                      </a:r>
                      <a:r>
                        <a:rPr kumimoji="0" lang="en-US" sz="1600" b="1" kern="1200" dirty="0">
                          <a:solidFill>
                            <a:schemeClr val="bg1"/>
                          </a:solidFill>
                          <a:effectLst/>
                        </a:rPr>
                        <a:t>relation</a:t>
                      </a:r>
                      <a:r>
                        <a:rPr lang="en-US" sz="1600" dirty="0">
                          <a:solidFill>
                            <a:schemeClr val="bg1"/>
                          </a:solidFill>
                          <a:effectLst/>
                        </a:rPr>
                        <a:t> to capital goods other than the above (amount of tax as reflected on the invoice) </a:t>
                      </a:r>
                      <a:r>
                        <a:rPr lang="en-US" sz="1600" dirty="0">
                          <a:solidFill>
                            <a:schemeClr val="tx1"/>
                          </a:solidFill>
                          <a:effectLst/>
                        </a:rPr>
                        <a:t>(Useful life=5 years from the date of invoice)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600" dirty="0">
                          <a:solidFill>
                            <a:schemeClr val="tx1"/>
                          </a:solidFill>
                          <a:effectLst/>
                        </a:rPr>
                        <a:t>A</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(Shall be credited to the electronic credit ledger)</a:t>
                      </a:r>
                    </a:p>
                    <a:p>
                      <a:pPr>
                        <a:lnSpc>
                          <a:spcPct val="107000"/>
                        </a:lnSpc>
                        <a:spcAft>
                          <a:spcPts val="0"/>
                        </a:spcAft>
                      </a:pP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800334958"/>
                  </a:ext>
                </a:extLst>
              </a:tr>
              <a:tr h="721036">
                <a:tc>
                  <a:txBody>
                    <a:bodyPr/>
                    <a:lstStyle/>
                    <a:p>
                      <a:pPr>
                        <a:lnSpc>
                          <a:spcPct val="107000"/>
                        </a:lnSpc>
                        <a:spcAft>
                          <a:spcPts val="0"/>
                        </a:spcAft>
                      </a:pPr>
                      <a:r>
                        <a:rPr lang="en-US" sz="1600" dirty="0">
                          <a:solidFill>
                            <a:schemeClr val="bg1"/>
                          </a:solidFill>
                          <a:effectLst/>
                        </a:rPr>
                        <a:t>Aggregate of A: common credit in respect of capital goods credited to electronic credit ledger</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2000" dirty="0">
                          <a:solidFill>
                            <a:schemeClr val="tx1"/>
                          </a:solidFill>
                          <a:effectLst/>
                        </a:rPr>
                        <a:t>T</a:t>
                      </a:r>
                      <a:r>
                        <a:rPr lang="en-US" sz="2000" baseline="-25000" dirty="0">
                          <a:solidFill>
                            <a:schemeClr val="tx1"/>
                          </a:solidFill>
                          <a:effectLst/>
                        </a:rPr>
                        <a:t>c</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49038407"/>
                  </a:ext>
                </a:extLst>
              </a:tr>
              <a:tr h="352363">
                <a:tc>
                  <a:txBody>
                    <a:bodyPr/>
                    <a:lstStyle/>
                    <a:p>
                      <a:pPr>
                        <a:lnSpc>
                          <a:spcPct val="107000"/>
                        </a:lnSpc>
                        <a:spcAft>
                          <a:spcPts val="0"/>
                        </a:spcAft>
                      </a:pPr>
                      <a:r>
                        <a:rPr lang="en-US" sz="1600" dirty="0">
                          <a:solidFill>
                            <a:schemeClr val="bg1"/>
                          </a:solidFill>
                          <a:effectLst/>
                        </a:rPr>
                        <a:t>Amount of common ITC attributable to a tax period (T</a:t>
                      </a:r>
                      <a:r>
                        <a:rPr lang="en-US" sz="1600" baseline="-25000" dirty="0">
                          <a:solidFill>
                            <a:schemeClr val="bg1"/>
                          </a:solidFill>
                          <a:effectLst/>
                        </a:rPr>
                        <a:t>m=</a:t>
                      </a:r>
                      <a:r>
                        <a:rPr lang="en-US" sz="1600" dirty="0">
                          <a:solidFill>
                            <a:schemeClr val="bg1"/>
                          </a:solidFill>
                          <a:effectLst/>
                        </a:rPr>
                        <a:t> T</a:t>
                      </a:r>
                      <a:r>
                        <a:rPr lang="en-US" sz="1600" baseline="-25000" dirty="0">
                          <a:solidFill>
                            <a:schemeClr val="bg1"/>
                          </a:solidFill>
                          <a:effectLst/>
                        </a:rPr>
                        <a:t>c</a:t>
                      </a:r>
                      <a:r>
                        <a:rPr lang="en-US" sz="1600" dirty="0">
                          <a:solidFill>
                            <a:schemeClr val="bg1"/>
                          </a:solidFill>
                          <a:effectLst/>
                        </a:rPr>
                        <a:t>/60)</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2000" dirty="0">
                          <a:solidFill>
                            <a:schemeClr val="tx1"/>
                          </a:solidFill>
                          <a:effectLst/>
                        </a:rPr>
                        <a:t>T</a:t>
                      </a:r>
                      <a:r>
                        <a:rPr lang="en-US" sz="2000" baseline="-25000" dirty="0">
                          <a:solidFill>
                            <a:schemeClr val="tx1"/>
                          </a:solidFill>
                          <a:effectLst/>
                        </a:rPr>
                        <a:t>m</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78478912"/>
                  </a:ext>
                </a:extLst>
              </a:tr>
              <a:tr h="721036">
                <a:tc>
                  <a:txBody>
                    <a:bodyPr/>
                    <a:lstStyle/>
                    <a:p>
                      <a:pPr>
                        <a:lnSpc>
                          <a:spcPct val="107000"/>
                        </a:lnSpc>
                        <a:spcAft>
                          <a:spcPts val="0"/>
                        </a:spcAft>
                      </a:pPr>
                      <a:r>
                        <a:rPr lang="en-US" sz="1600" dirty="0">
                          <a:solidFill>
                            <a:schemeClr val="bg1"/>
                          </a:solidFill>
                          <a:effectLst/>
                        </a:rPr>
                        <a:t>Common ITC at the beginning of a tax period pertaining to CG whose useful life remains during the tax period (aggregate of T</a:t>
                      </a:r>
                      <a:r>
                        <a:rPr lang="en-US" sz="1600" baseline="-25000" dirty="0">
                          <a:solidFill>
                            <a:schemeClr val="bg1"/>
                          </a:solidFill>
                          <a:effectLst/>
                        </a:rPr>
                        <a:t>m</a:t>
                      </a:r>
                      <a:r>
                        <a:rPr lang="en-US" sz="1600" dirty="0">
                          <a:solidFill>
                            <a:schemeClr val="bg1"/>
                          </a:solidFill>
                          <a:effectLst/>
                        </a:rPr>
                        <a:t>)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2000" dirty="0">
                          <a:solidFill>
                            <a:schemeClr val="tx1"/>
                          </a:solidFill>
                          <a:effectLst/>
                        </a:rPr>
                        <a:t>T</a:t>
                      </a:r>
                      <a:r>
                        <a:rPr lang="en-US" sz="2000" baseline="-25000" dirty="0">
                          <a:solidFill>
                            <a:schemeClr val="tx1"/>
                          </a:solidFill>
                          <a:effectLst/>
                        </a:rPr>
                        <a:t>r</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99333164"/>
                  </a:ext>
                </a:extLst>
              </a:tr>
              <a:tr h="721036">
                <a:tc>
                  <a:txBody>
                    <a:bodyPr/>
                    <a:lstStyle/>
                    <a:p>
                      <a:pPr>
                        <a:lnSpc>
                          <a:spcPct val="107000"/>
                        </a:lnSpc>
                        <a:spcAft>
                          <a:spcPts val="0"/>
                        </a:spcAft>
                      </a:pPr>
                      <a:r>
                        <a:rPr lang="en-US" sz="1600" dirty="0">
                          <a:solidFill>
                            <a:schemeClr val="bg1"/>
                          </a:solidFill>
                          <a:effectLst/>
                        </a:rPr>
                        <a:t>Amount of common credit attributable towards exempted supplies</a:t>
                      </a:r>
                    </a:p>
                    <a:p>
                      <a:pPr>
                        <a:lnSpc>
                          <a:spcPct val="107000"/>
                        </a:lnSpc>
                        <a:spcAft>
                          <a:spcPts val="0"/>
                        </a:spcAft>
                      </a:pPr>
                      <a:r>
                        <a:rPr lang="en-US" sz="1600" dirty="0" err="1">
                          <a:solidFill>
                            <a:schemeClr val="bg1"/>
                          </a:solidFill>
                          <a:effectLst/>
                        </a:rPr>
                        <a:t>T</a:t>
                      </a:r>
                      <a:r>
                        <a:rPr lang="en-US" sz="1600" baseline="-25000" dirty="0" err="1">
                          <a:solidFill>
                            <a:schemeClr val="bg1"/>
                          </a:solidFill>
                          <a:effectLst/>
                        </a:rPr>
                        <a:t>e</a:t>
                      </a:r>
                      <a:r>
                        <a:rPr lang="en-US" sz="1600" dirty="0">
                          <a:solidFill>
                            <a:schemeClr val="bg1"/>
                          </a:solidFill>
                          <a:effectLst/>
                        </a:rPr>
                        <a:t>=(E/F) *T</a:t>
                      </a:r>
                      <a:r>
                        <a:rPr lang="en-US" sz="1600" baseline="-25000" dirty="0">
                          <a:solidFill>
                            <a:schemeClr val="bg1"/>
                          </a:solidFill>
                          <a:effectLst/>
                        </a:rPr>
                        <a:t>r</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2000" dirty="0" err="1">
                          <a:solidFill>
                            <a:schemeClr val="tx1"/>
                          </a:solidFill>
                          <a:effectLst/>
                        </a:rPr>
                        <a:t>T</a:t>
                      </a:r>
                      <a:r>
                        <a:rPr lang="en-US" sz="2000" baseline="-25000" dirty="0" err="1">
                          <a:solidFill>
                            <a:schemeClr val="tx1"/>
                          </a:solidFill>
                          <a:effectLst/>
                        </a:rPr>
                        <a:t>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984949828"/>
                  </a:ext>
                </a:extLst>
              </a:tr>
              <a:tr h="721036">
                <a:tc gridSpan="2">
                  <a:txBody>
                    <a:bodyPr/>
                    <a:lstStyle/>
                    <a:p>
                      <a:pPr>
                        <a:lnSpc>
                          <a:spcPct val="107000"/>
                        </a:lnSpc>
                        <a:spcAft>
                          <a:spcPts val="0"/>
                        </a:spcAft>
                      </a:pPr>
                      <a:r>
                        <a:rPr lang="en-US" sz="1600" dirty="0">
                          <a:solidFill>
                            <a:schemeClr val="bg1"/>
                          </a:solidFill>
                          <a:effectLst/>
                        </a:rPr>
                        <a:t>Where, ‘E’ is the aggregate value of exempt supplies, made, during the tax period, and </a:t>
                      </a:r>
                    </a:p>
                    <a:p>
                      <a:pPr>
                        <a:lnSpc>
                          <a:spcPct val="107000"/>
                        </a:lnSpc>
                        <a:spcAft>
                          <a:spcPts val="0"/>
                        </a:spcAft>
                      </a:pPr>
                      <a:r>
                        <a:rPr lang="en-US" sz="1600" dirty="0">
                          <a:solidFill>
                            <a:schemeClr val="bg1"/>
                          </a:solidFill>
                          <a:effectLst/>
                        </a:rPr>
                        <a:t> ‘F’ is the total turnover of the registered person during the tax period</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2354174580"/>
                  </a:ext>
                </a:extLst>
              </a:tr>
            </a:tbl>
          </a:graphicData>
        </a:graphic>
      </p:graphicFrame>
      <p:sp>
        <p:nvSpPr>
          <p:cNvPr id="2" name="Footer Placeholder 1">
            <a:extLst>
              <a:ext uri="{FF2B5EF4-FFF2-40B4-BE49-F238E27FC236}">
                <a16:creationId xmlns:a16="http://schemas.microsoft.com/office/drawing/2014/main" id="{09D2ED0A-2F94-5D4D-900F-1F036D8F7CCA}"/>
              </a:ext>
            </a:extLst>
          </p:cNvPr>
          <p:cNvSpPr>
            <a:spLocks noGrp="1"/>
          </p:cNvSpPr>
          <p:nvPr>
            <p:ph type="ftr" sz="quarter" idx="11"/>
          </p:nvPr>
        </p:nvSpPr>
        <p:spPr/>
        <p:txBody>
          <a:bodyPr/>
          <a:lstStyle/>
          <a:p>
            <a:r>
              <a:rPr lang="en-IN"/>
              <a:t>CA Atul Kumar Gupta</a:t>
            </a:r>
          </a:p>
        </p:txBody>
      </p:sp>
      <p:sp>
        <p:nvSpPr>
          <p:cNvPr id="4" name="Slide Number Placeholder 3">
            <a:extLst>
              <a:ext uri="{FF2B5EF4-FFF2-40B4-BE49-F238E27FC236}">
                <a16:creationId xmlns:a16="http://schemas.microsoft.com/office/drawing/2014/main" id="{3490E8FE-D22E-7185-42BE-5536A3119979}"/>
              </a:ext>
            </a:extLst>
          </p:cNvPr>
          <p:cNvSpPr>
            <a:spLocks noGrp="1"/>
          </p:cNvSpPr>
          <p:nvPr>
            <p:ph type="sldNum" sz="quarter" idx="12"/>
          </p:nvPr>
        </p:nvSpPr>
        <p:spPr/>
        <p:txBody>
          <a:bodyPr/>
          <a:lstStyle/>
          <a:p>
            <a:fld id="{AF9452EE-66BF-48D9-883A-F3C3378CE4F7}" type="slidenum">
              <a:rPr lang="en-IN" smtClean="0"/>
              <a:t>44</a:t>
            </a:fld>
            <a:endParaRPr lang="en-IN"/>
          </a:p>
        </p:txBody>
      </p:sp>
    </p:spTree>
    <p:extLst>
      <p:ext uri="{BB962C8B-B14F-4D97-AF65-F5344CB8AC3E}">
        <p14:creationId xmlns:p14="http://schemas.microsoft.com/office/powerpoint/2010/main" val="1197615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5971" y="1887522"/>
            <a:ext cx="7092630" cy="6984185"/>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marL="214313" indent="-214313" algn="just">
              <a:buFont typeface="Arial" panose="020B0604020202020204" pitchFamily="34" charset="0"/>
              <a:buChar char="•"/>
            </a:pPr>
            <a:r>
              <a:rPr lang="en-IN" i="1" dirty="0">
                <a:latin typeface="Tw Cen MT" panose="020B0602020104020603" pitchFamily="34" charset="0"/>
              </a:rPr>
              <a:t>Where capital goods earlier used for non-business purpose or for effecting exempt supplies are now being used for effecting both taxable as well as exempt supplies, the value of common ITC ‘A’ shall be credited to the Electronic credit ledger subject to the condition that the ineligible credit denoted as ‘Tie’ shall be calculated at the rate of 5 percentage points foe every quarter or part thereof and added to the output tax liability </a:t>
            </a:r>
            <a:r>
              <a:rPr lang="en-US" i="1" dirty="0">
                <a:latin typeface="Tw Cen MT" panose="020B0602020104020603" pitchFamily="34" charset="0"/>
              </a:rPr>
              <a:t>of the tax period in which such credit is claimed.</a:t>
            </a:r>
          </a:p>
          <a:p>
            <a:pPr marL="214313" indent="-214313" algn="just">
              <a:buFont typeface="Arial" panose="020B0604020202020204" pitchFamily="34" charset="0"/>
              <a:buChar char="•"/>
            </a:pPr>
            <a:endParaRPr lang="en-IN" i="1" dirty="0">
              <a:latin typeface="Tw Cen MT" panose="020B0602020104020603" pitchFamily="34" charset="0"/>
            </a:endParaRPr>
          </a:p>
          <a:p>
            <a:pPr marL="214313" indent="-214313" algn="just">
              <a:buFont typeface="Arial" panose="020B0604020202020204" pitchFamily="34" charset="0"/>
              <a:buChar char="•"/>
            </a:pPr>
            <a:r>
              <a:rPr lang="en-IN" i="1" dirty="0">
                <a:latin typeface="Tw Cen MT" panose="020B0602020104020603" pitchFamily="34" charset="0"/>
              </a:rPr>
              <a:t>Where capital goods earlier used for effecting supplies (including zero-rated supplies) other than exempt supplies are now being used for effecting both taxable as well as exempt supplies, the ITC claimed in respect of such goods shall be added to arrive at the aggregate value ‘Tc’.</a:t>
            </a:r>
            <a:endParaRPr lang="en-US" i="1" dirty="0">
              <a:latin typeface="Tw Cen MT" panose="020B0602020104020603" pitchFamily="34" charset="0"/>
            </a:endParaRPr>
          </a:p>
          <a:p>
            <a:pPr marL="214313" indent="-214313" algn="just">
              <a:buFont typeface="Arial" panose="020B0604020202020204" pitchFamily="34" charset="0"/>
              <a:buChar char="•"/>
            </a:pPr>
            <a:endParaRPr lang="en-US" i="1" dirty="0">
              <a:latin typeface="Tw Cen MT" panose="020B0602020104020603" pitchFamily="34" charset="0"/>
            </a:endParaRPr>
          </a:p>
          <a:p>
            <a:pPr marL="214313" indent="-214313" algn="just">
              <a:buFont typeface="Arial" panose="020B0604020202020204" pitchFamily="34" charset="0"/>
              <a:buChar char="•"/>
            </a:pPr>
            <a:endParaRPr lang="en-US" i="1" dirty="0">
              <a:latin typeface="Tw Cen MT" panose="020B0602020104020603" pitchFamily="34" charset="0"/>
            </a:endParaRPr>
          </a:p>
        </p:txBody>
      </p:sp>
      <p:sp>
        <p:nvSpPr>
          <p:cNvPr id="4" name="TextBox 3">
            <a:extLst>
              <a:ext uri="{FF2B5EF4-FFF2-40B4-BE49-F238E27FC236}">
                <a16:creationId xmlns:a16="http://schemas.microsoft.com/office/drawing/2014/main" id="{58897D54-4EB4-4C11-94D0-45C2EA338D6A}"/>
              </a:ext>
            </a:extLst>
          </p:cNvPr>
          <p:cNvSpPr txBox="1"/>
          <p:nvPr/>
        </p:nvSpPr>
        <p:spPr>
          <a:xfrm>
            <a:off x="1" y="2189527"/>
            <a:ext cx="1990392" cy="2361895"/>
          </a:xfrm>
          <a:prstGeom prst="rect">
            <a:avLst/>
          </a:prstGeom>
          <a:noFill/>
        </p:spPr>
        <p:txBody>
          <a:bodyPr wrap="square" rtlCol="0">
            <a:spAutoFit/>
          </a:bodyPr>
          <a:lstStyle/>
          <a:p>
            <a:pPr fontAlgn="base">
              <a:spcBef>
                <a:spcPct val="0"/>
              </a:spcBef>
              <a:spcAft>
                <a:spcPct val="0"/>
              </a:spcAft>
            </a:pPr>
            <a:r>
              <a:rPr lang="en-IN" sz="2100" dirty="0"/>
              <a:t>Additional points to be noted with respect to reversal pertaining to capital goods</a:t>
            </a:r>
            <a:endParaRPr lang="en-US" sz="2100" dirty="0"/>
          </a:p>
        </p:txBody>
      </p:sp>
      <p:sp>
        <p:nvSpPr>
          <p:cNvPr id="11" name="TextBox 10">
            <a:extLst>
              <a:ext uri="{FF2B5EF4-FFF2-40B4-BE49-F238E27FC236}">
                <a16:creationId xmlns:a16="http://schemas.microsoft.com/office/drawing/2014/main" id="{D942CE89-7518-43C6-A05A-9F4F7DE9D02A}"/>
              </a:ext>
            </a:extLst>
          </p:cNvPr>
          <p:cNvSpPr txBox="1"/>
          <p:nvPr/>
        </p:nvSpPr>
        <p:spPr>
          <a:xfrm>
            <a:off x="3948224" y="2133157"/>
            <a:ext cx="3700130" cy="369332"/>
          </a:xfrm>
          <a:prstGeom prst="rect">
            <a:avLst/>
          </a:prstGeom>
          <a:noFill/>
        </p:spPr>
        <p:txBody>
          <a:bodyPr wrap="square" rtlCol="0">
            <a:spAutoFit/>
          </a:bodyPr>
          <a:lstStyle/>
          <a:p>
            <a:endParaRPr lang="en-US" dirty="0"/>
          </a:p>
        </p:txBody>
      </p:sp>
      <p:sp>
        <p:nvSpPr>
          <p:cNvPr id="3" name="Footer Placeholder 2">
            <a:extLst>
              <a:ext uri="{FF2B5EF4-FFF2-40B4-BE49-F238E27FC236}">
                <a16:creationId xmlns:a16="http://schemas.microsoft.com/office/drawing/2014/main" id="{C1CE553F-98DE-D342-A387-0FC554610B46}"/>
              </a:ext>
            </a:extLst>
          </p:cNvPr>
          <p:cNvSpPr>
            <a:spLocks noGrp="1"/>
          </p:cNvSpPr>
          <p:nvPr>
            <p:ph type="ftr" sz="quarter" idx="11"/>
          </p:nvPr>
        </p:nvSpPr>
        <p:spPr/>
        <p:txBody>
          <a:bodyPr/>
          <a:lstStyle/>
          <a:p>
            <a:r>
              <a:rPr lang="en-IN"/>
              <a:t>CA Atul Kumar Gupta</a:t>
            </a:r>
          </a:p>
        </p:txBody>
      </p:sp>
      <p:sp>
        <p:nvSpPr>
          <p:cNvPr id="5" name="Slide Number Placeholder 4">
            <a:extLst>
              <a:ext uri="{FF2B5EF4-FFF2-40B4-BE49-F238E27FC236}">
                <a16:creationId xmlns:a16="http://schemas.microsoft.com/office/drawing/2014/main" id="{63E62E0F-D676-6184-9D76-A7A42896DE7A}"/>
              </a:ext>
            </a:extLst>
          </p:cNvPr>
          <p:cNvSpPr>
            <a:spLocks noGrp="1"/>
          </p:cNvSpPr>
          <p:nvPr>
            <p:ph type="sldNum" sz="quarter" idx="12"/>
          </p:nvPr>
        </p:nvSpPr>
        <p:spPr/>
        <p:txBody>
          <a:bodyPr/>
          <a:lstStyle/>
          <a:p>
            <a:fld id="{AF9452EE-66BF-48D9-883A-F3C3378CE4F7}" type="slidenum">
              <a:rPr lang="en-IN" smtClean="0"/>
              <a:t>45</a:t>
            </a:fld>
            <a:endParaRPr lang="en-IN"/>
          </a:p>
        </p:txBody>
      </p:sp>
    </p:spTree>
    <p:extLst>
      <p:ext uri="{BB962C8B-B14F-4D97-AF65-F5344CB8AC3E}">
        <p14:creationId xmlns:p14="http://schemas.microsoft.com/office/powerpoint/2010/main" val="27544979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7498" y="0"/>
            <a:ext cx="7817255"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algn="just"/>
            <a:r>
              <a:rPr lang="en-US" dirty="0"/>
              <a:t>“</a:t>
            </a:r>
          </a:p>
        </p:txBody>
      </p:sp>
      <p:sp>
        <p:nvSpPr>
          <p:cNvPr id="5" name="Content Placeholder 2">
            <a:extLst>
              <a:ext uri="{FF2B5EF4-FFF2-40B4-BE49-F238E27FC236}">
                <a16:creationId xmlns:a16="http://schemas.microsoft.com/office/drawing/2014/main" id="{324C478B-DC55-4BA2-8C72-CF968F001F8D}"/>
              </a:ext>
            </a:extLst>
          </p:cNvPr>
          <p:cNvSpPr txBox="1">
            <a:spLocks/>
          </p:cNvSpPr>
          <p:nvPr/>
        </p:nvSpPr>
        <p:spPr>
          <a:xfrm>
            <a:off x="3724275" y="857251"/>
            <a:ext cx="6577928" cy="5063755"/>
          </a:xfrm>
          <a:prstGeom prst="rect">
            <a:avLst/>
          </a:prstGeom>
        </p:spPr>
        <p:txBody>
          <a:bodyPr>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fontAlgn="t">
              <a:buNone/>
            </a:pPr>
            <a:endParaRPr lang="en-US" sz="1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8897D54-4EB4-4C11-94D0-45C2EA338D6A}"/>
              </a:ext>
            </a:extLst>
          </p:cNvPr>
          <p:cNvSpPr txBox="1"/>
          <p:nvPr/>
        </p:nvSpPr>
        <p:spPr>
          <a:xfrm>
            <a:off x="1524001" y="1752599"/>
            <a:ext cx="1969681" cy="415498"/>
          </a:xfrm>
          <a:prstGeom prst="rect">
            <a:avLst/>
          </a:prstGeom>
          <a:noFill/>
        </p:spPr>
        <p:txBody>
          <a:bodyPr wrap="square" rtlCol="0">
            <a:spAutoFit/>
          </a:bodyPr>
          <a:lstStyle/>
          <a:p>
            <a:pPr fontAlgn="base">
              <a:spcBef>
                <a:spcPct val="0"/>
              </a:spcBef>
              <a:spcAft>
                <a:spcPct val="0"/>
              </a:spcAft>
            </a:pPr>
            <a:r>
              <a:rPr lang="en-IN" sz="2100" dirty="0"/>
              <a:t>Rule 43</a:t>
            </a:r>
            <a:endParaRPr lang="en-US" sz="2100" dirty="0"/>
          </a:p>
        </p:txBody>
      </p:sp>
      <p:sp>
        <p:nvSpPr>
          <p:cNvPr id="11" name="TextBox 10">
            <a:extLst>
              <a:ext uri="{FF2B5EF4-FFF2-40B4-BE49-F238E27FC236}">
                <a16:creationId xmlns:a16="http://schemas.microsoft.com/office/drawing/2014/main" id="{D942CE89-7518-43C6-A05A-9F4F7DE9D02A}"/>
              </a:ext>
            </a:extLst>
          </p:cNvPr>
          <p:cNvSpPr txBox="1"/>
          <p:nvPr/>
        </p:nvSpPr>
        <p:spPr>
          <a:xfrm>
            <a:off x="3948224" y="2133157"/>
            <a:ext cx="3700130" cy="369332"/>
          </a:xfrm>
          <a:prstGeom prst="rect">
            <a:avLst/>
          </a:prstGeom>
          <a:noFill/>
        </p:spPr>
        <p:txBody>
          <a:bodyPr wrap="square" rtlCol="0">
            <a:spAutoFit/>
          </a:bodyPr>
          <a:lstStyle/>
          <a:p>
            <a:endParaRPr lang="en-US" dirty="0"/>
          </a:p>
        </p:txBody>
      </p:sp>
      <p:sp>
        <p:nvSpPr>
          <p:cNvPr id="16" name="TextBox 15">
            <a:extLst>
              <a:ext uri="{FF2B5EF4-FFF2-40B4-BE49-F238E27FC236}">
                <a16:creationId xmlns:a16="http://schemas.microsoft.com/office/drawing/2014/main" id="{31B1DEA7-C9B0-4A96-B49E-525CFE06E99E}"/>
              </a:ext>
            </a:extLst>
          </p:cNvPr>
          <p:cNvSpPr txBox="1"/>
          <p:nvPr/>
        </p:nvSpPr>
        <p:spPr>
          <a:xfrm>
            <a:off x="6165112" y="381000"/>
            <a:ext cx="1842092" cy="369332"/>
          </a:xfrm>
          <a:prstGeom prst="rect">
            <a:avLst/>
          </a:prstGeom>
          <a:noFill/>
          <a:ln>
            <a:solidFill>
              <a:schemeClr val="tx1"/>
            </a:solidFill>
          </a:ln>
        </p:spPr>
        <p:txBody>
          <a:bodyPr wrap="square" rtlCol="0">
            <a:spAutoFit/>
          </a:bodyPr>
          <a:lstStyle/>
          <a:p>
            <a:pPr algn="ctr"/>
            <a:r>
              <a:rPr lang="en-US" dirty="0">
                <a:latin typeface="Cambria" panose="02040503050406030204" pitchFamily="18" charset="0"/>
              </a:rPr>
              <a:t>Capital Goods</a:t>
            </a:r>
          </a:p>
        </p:txBody>
      </p:sp>
      <p:sp>
        <p:nvSpPr>
          <p:cNvPr id="17" name="TextBox 16">
            <a:extLst>
              <a:ext uri="{FF2B5EF4-FFF2-40B4-BE49-F238E27FC236}">
                <a16:creationId xmlns:a16="http://schemas.microsoft.com/office/drawing/2014/main" id="{6E589F1E-5802-4AD1-B104-7359E5BF7E28}"/>
              </a:ext>
            </a:extLst>
          </p:cNvPr>
          <p:cNvSpPr txBox="1"/>
          <p:nvPr/>
        </p:nvSpPr>
        <p:spPr>
          <a:xfrm>
            <a:off x="4353148" y="1258670"/>
            <a:ext cx="1666653" cy="646331"/>
          </a:xfrm>
          <a:prstGeom prst="rect">
            <a:avLst/>
          </a:prstGeom>
          <a:noFill/>
          <a:ln>
            <a:solidFill>
              <a:schemeClr val="tx1"/>
            </a:solidFill>
          </a:ln>
        </p:spPr>
        <p:txBody>
          <a:bodyPr wrap="square" rtlCol="0">
            <a:spAutoFit/>
          </a:bodyPr>
          <a:lstStyle/>
          <a:p>
            <a:r>
              <a:rPr lang="en-US" b="1" dirty="0">
                <a:latin typeface="Cambria" panose="02040503050406030204" pitchFamily="18" charset="0"/>
              </a:rPr>
              <a:t>A. </a:t>
            </a:r>
            <a:r>
              <a:rPr lang="en-US" dirty="0">
                <a:latin typeface="Cambria" panose="02040503050406030204" pitchFamily="18" charset="0"/>
              </a:rPr>
              <a:t>Exclusively for Taxable</a:t>
            </a:r>
          </a:p>
        </p:txBody>
      </p:sp>
      <p:sp>
        <p:nvSpPr>
          <p:cNvPr id="18" name="TextBox 17">
            <a:extLst>
              <a:ext uri="{FF2B5EF4-FFF2-40B4-BE49-F238E27FC236}">
                <a16:creationId xmlns:a16="http://schemas.microsoft.com/office/drawing/2014/main" id="{65F60926-AB35-4D02-8739-021B6EBE3ED2}"/>
              </a:ext>
            </a:extLst>
          </p:cNvPr>
          <p:cNvSpPr txBox="1"/>
          <p:nvPr/>
        </p:nvSpPr>
        <p:spPr>
          <a:xfrm>
            <a:off x="3972146" y="2136338"/>
            <a:ext cx="3700130" cy="369332"/>
          </a:xfrm>
          <a:prstGeom prst="rect">
            <a:avLst/>
          </a:prstGeom>
          <a:noFill/>
        </p:spPr>
        <p:txBody>
          <a:bodyPr wrap="square" rtlCol="0">
            <a:spAutoFit/>
          </a:bodyPr>
          <a:lstStyle/>
          <a:p>
            <a:endParaRPr lang="en-US" dirty="0"/>
          </a:p>
        </p:txBody>
      </p:sp>
      <p:sp>
        <p:nvSpPr>
          <p:cNvPr id="19" name="TextBox 18">
            <a:extLst>
              <a:ext uri="{FF2B5EF4-FFF2-40B4-BE49-F238E27FC236}">
                <a16:creationId xmlns:a16="http://schemas.microsoft.com/office/drawing/2014/main" id="{0A156662-8F5B-48E5-8B7A-ACCADE45B550}"/>
              </a:ext>
            </a:extLst>
          </p:cNvPr>
          <p:cNvSpPr txBox="1"/>
          <p:nvPr/>
        </p:nvSpPr>
        <p:spPr>
          <a:xfrm>
            <a:off x="6172201" y="1230868"/>
            <a:ext cx="1826143" cy="369332"/>
          </a:xfrm>
          <a:prstGeom prst="rect">
            <a:avLst/>
          </a:prstGeom>
          <a:noFill/>
          <a:ln>
            <a:solidFill>
              <a:schemeClr val="tx1"/>
            </a:solidFill>
          </a:ln>
        </p:spPr>
        <p:txBody>
          <a:bodyPr wrap="square" rtlCol="0">
            <a:spAutoFit/>
          </a:bodyPr>
          <a:lstStyle/>
          <a:p>
            <a:pPr algn="ctr"/>
            <a:r>
              <a:rPr lang="en-US" b="1" dirty="0">
                <a:latin typeface="Cambria" panose="02040503050406030204" pitchFamily="18" charset="0"/>
              </a:rPr>
              <a:t>B. </a:t>
            </a:r>
            <a:r>
              <a:rPr lang="en-US" dirty="0">
                <a:latin typeface="Cambria" panose="02040503050406030204" pitchFamily="18" charset="0"/>
              </a:rPr>
              <a:t>Common</a:t>
            </a:r>
          </a:p>
        </p:txBody>
      </p:sp>
      <p:sp>
        <p:nvSpPr>
          <p:cNvPr id="20" name="TextBox 19">
            <a:extLst>
              <a:ext uri="{FF2B5EF4-FFF2-40B4-BE49-F238E27FC236}">
                <a16:creationId xmlns:a16="http://schemas.microsoft.com/office/drawing/2014/main" id="{D1C5027F-49C9-41EA-BE7C-55E55E14E109}"/>
              </a:ext>
            </a:extLst>
          </p:cNvPr>
          <p:cNvSpPr txBox="1"/>
          <p:nvPr/>
        </p:nvSpPr>
        <p:spPr>
          <a:xfrm>
            <a:off x="8351433" y="1390472"/>
            <a:ext cx="1826143" cy="1200329"/>
          </a:xfrm>
          <a:prstGeom prst="rect">
            <a:avLst/>
          </a:prstGeom>
          <a:noFill/>
          <a:ln>
            <a:solidFill>
              <a:schemeClr val="tx1"/>
            </a:solidFill>
          </a:ln>
        </p:spPr>
        <p:txBody>
          <a:bodyPr wrap="square" rtlCol="0">
            <a:spAutoFit/>
          </a:bodyPr>
          <a:lstStyle/>
          <a:p>
            <a:pPr algn="ctr"/>
            <a:r>
              <a:rPr lang="en-US" b="1" dirty="0">
                <a:latin typeface="Cambria" panose="02040503050406030204" pitchFamily="18" charset="0"/>
              </a:rPr>
              <a:t>C. </a:t>
            </a:r>
            <a:r>
              <a:rPr lang="en-US" dirty="0">
                <a:latin typeface="Cambria" panose="02040503050406030204" pitchFamily="18" charset="0"/>
              </a:rPr>
              <a:t>Exclusively for Exempt/Non-business</a:t>
            </a:r>
          </a:p>
        </p:txBody>
      </p:sp>
      <p:cxnSp>
        <p:nvCxnSpPr>
          <p:cNvPr id="22" name="Straight Arrow Connector 21">
            <a:extLst>
              <a:ext uri="{FF2B5EF4-FFF2-40B4-BE49-F238E27FC236}">
                <a16:creationId xmlns:a16="http://schemas.microsoft.com/office/drawing/2014/main" id="{D0C3A1C1-5F70-445D-B19E-47F9127DBE72}"/>
              </a:ext>
            </a:extLst>
          </p:cNvPr>
          <p:cNvCxnSpPr>
            <a:cxnSpLocks/>
            <a:stCxn id="16" idx="2"/>
          </p:cNvCxnSpPr>
          <p:nvPr/>
        </p:nvCxnSpPr>
        <p:spPr>
          <a:xfrm flipH="1">
            <a:off x="5152362" y="750333"/>
            <a:ext cx="1933796" cy="458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9F04B04-8970-48A4-B8D5-6DE9B4390A7E}"/>
              </a:ext>
            </a:extLst>
          </p:cNvPr>
          <p:cNvCxnSpPr>
            <a:cxnSpLocks/>
            <a:stCxn id="16" idx="2"/>
          </p:cNvCxnSpPr>
          <p:nvPr/>
        </p:nvCxnSpPr>
        <p:spPr>
          <a:xfrm>
            <a:off x="7086158" y="750333"/>
            <a:ext cx="0" cy="458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268FAB1-3C01-4210-9ACB-997561BE6D7E}"/>
              </a:ext>
            </a:extLst>
          </p:cNvPr>
          <p:cNvCxnSpPr/>
          <p:nvPr/>
        </p:nvCxnSpPr>
        <p:spPr>
          <a:xfrm>
            <a:off x="7086159" y="762001"/>
            <a:ext cx="2178345" cy="611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CDEDEF6C-F8EC-47A1-8C29-45ACA5D19280}"/>
              </a:ext>
            </a:extLst>
          </p:cNvPr>
          <p:cNvSpPr txBox="1">
            <a:spLocks/>
          </p:cNvSpPr>
          <p:nvPr/>
        </p:nvSpPr>
        <p:spPr>
          <a:xfrm>
            <a:off x="3124201" y="2649768"/>
            <a:ext cx="7178003" cy="4128487"/>
          </a:xfrm>
          <a:prstGeom prst="rect">
            <a:avLst/>
          </a:prstGeom>
        </p:spPr>
        <p:txBody>
          <a:bodyPr>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en-US" sz="1600" b="1" dirty="0">
                <a:latin typeface="Times New Roman" panose="02020603050405020304" pitchFamily="18" charset="0"/>
                <a:cs typeface="Times New Roman" panose="02020603050405020304" pitchFamily="18" charset="0"/>
              </a:rPr>
              <a:t>	Total common credit during (new credit) month		</a:t>
            </a:r>
            <a:r>
              <a:rPr lang="en-US" sz="1600" dirty="0">
                <a:latin typeface="Times New Roman" panose="02020603050405020304" pitchFamily="18" charset="0"/>
                <a:cs typeface="Times New Roman" panose="02020603050405020304" pitchFamily="18" charset="0"/>
              </a:rPr>
              <a:t>A</a:t>
            </a:r>
          </a:p>
          <a:p>
            <a:pPr marL="0" indent="0">
              <a:buNone/>
            </a:pPr>
            <a:r>
              <a:rPr lang="en-US" sz="1600" i="1" dirty="0">
                <a:latin typeface="Times New Roman" panose="02020603050405020304" pitchFamily="18" charset="0"/>
                <a:cs typeface="Times New Roman" panose="02020603050405020304" pitchFamily="18" charset="0"/>
              </a:rPr>
              <a:t>Add:	</a:t>
            </a:r>
            <a:r>
              <a:rPr lang="en-US" sz="1600" dirty="0">
                <a:latin typeface="Times New Roman" panose="02020603050405020304" pitchFamily="18" charset="0"/>
                <a:cs typeface="Times New Roman" panose="02020603050405020304" pitchFamily="18" charset="0"/>
              </a:rPr>
              <a:t>	Converted from C to B			A</a:t>
            </a:r>
          </a:p>
          <a:p>
            <a:pPr marL="0" indent="0">
              <a:buNone/>
            </a:pPr>
            <a:r>
              <a:rPr lang="en-US" sz="1600" dirty="0">
                <a:latin typeface="Times New Roman" panose="02020603050405020304" pitchFamily="18" charset="0"/>
                <a:cs typeface="Times New Roman" panose="02020603050405020304" pitchFamily="18" charset="0"/>
              </a:rPr>
              <a:t>		(ineligible portion 5% per quarter,</a:t>
            </a:r>
          </a:p>
          <a:p>
            <a:pPr marL="0" indent="0">
              <a:buNone/>
            </a:pPr>
            <a:r>
              <a:rPr lang="en-US" sz="1600" dirty="0">
                <a:latin typeface="Times New Roman" panose="02020603050405020304" pitchFamily="18" charset="0"/>
                <a:cs typeface="Times New Roman" panose="02020603050405020304" pitchFamily="18" charset="0"/>
              </a:rPr>
              <a:t>		 added to the output tax liability= </a:t>
            </a:r>
            <a:r>
              <a:rPr lang="en-US" sz="1600" dirty="0" err="1">
                <a:latin typeface="Times New Roman" panose="02020603050405020304" pitchFamily="18" charset="0"/>
                <a:cs typeface="Times New Roman" panose="02020603050405020304" pitchFamily="18" charset="0"/>
              </a:rPr>
              <a:t>Te</a:t>
            </a:r>
            <a:r>
              <a:rPr lang="en-US" sz="1600" dirty="0">
                <a:latin typeface="Times New Roman" panose="02020603050405020304" pitchFamily="18" charset="0"/>
                <a:cs typeface="Times New Roman" panose="02020603050405020304" pitchFamily="18" charset="0"/>
              </a:rPr>
              <a:t>)	</a:t>
            </a:r>
          </a:p>
          <a:p>
            <a:pPr marL="0" indent="0">
              <a:buNone/>
            </a:pP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Common credit to be availed in ledger		Tc</a:t>
            </a:r>
            <a:endParaRPr lang="en-US" sz="1600" dirty="0">
              <a:latin typeface="Times New Roman" panose="02020603050405020304" pitchFamily="18" charset="0"/>
              <a:cs typeface="Times New Roman" panose="02020603050405020304" pitchFamily="18" charset="0"/>
            </a:endParaRPr>
          </a:p>
          <a:p>
            <a:pPr marL="0" indent="0">
              <a:buNone/>
            </a:pPr>
            <a:r>
              <a:rPr lang="en-US" sz="1600" i="1" dirty="0">
                <a:latin typeface="Times New Roman" panose="02020603050405020304" pitchFamily="18" charset="0"/>
                <a:cs typeface="Times New Roman" panose="02020603050405020304" pitchFamily="18" charset="0"/>
              </a:rPr>
              <a:t>Add:	</a:t>
            </a:r>
            <a:r>
              <a:rPr lang="en-US" sz="1600" dirty="0">
                <a:latin typeface="Times New Roman" panose="02020603050405020304" pitchFamily="18" charset="0"/>
                <a:cs typeface="Times New Roman" panose="02020603050405020304" pitchFamily="18" charset="0"/>
              </a:rPr>
              <a:t>	Converted from A to B			xx</a:t>
            </a:r>
          </a:p>
          <a:p>
            <a:pPr marL="0" indent="0">
              <a:buNone/>
            </a:pP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Aggregate Common credit 			Tc </a:t>
            </a:r>
          </a:p>
          <a:p>
            <a:pPr marL="0" indent="0">
              <a:buNone/>
            </a:pPr>
            <a:r>
              <a:rPr lang="en-US" sz="1600" b="1" dirty="0">
                <a:latin typeface="Times New Roman" panose="02020603050405020304" pitchFamily="18" charset="0"/>
                <a:cs typeface="Times New Roman" panose="02020603050405020304" pitchFamily="18" charset="0"/>
              </a:rPr>
              <a:t>		Calculation of monthly (Tc/60)			Tm </a:t>
            </a:r>
          </a:p>
          <a:p>
            <a:pPr marL="0" indent="0">
              <a:buNone/>
            </a:pPr>
            <a:r>
              <a:rPr lang="en-US" sz="1600" i="1" dirty="0">
                <a:latin typeface="Times New Roman" panose="02020603050405020304" pitchFamily="18" charset="0"/>
                <a:cs typeface="Times New Roman" panose="02020603050405020304" pitchFamily="18" charset="0"/>
              </a:rPr>
              <a:t>Add: </a:t>
            </a:r>
            <a:r>
              <a:rPr lang="en-US" sz="1600" dirty="0">
                <a:latin typeface="Times New Roman" panose="02020603050405020304" pitchFamily="18" charset="0"/>
                <a:cs typeface="Times New Roman" panose="02020603050405020304" pitchFamily="18" charset="0"/>
              </a:rPr>
              <a:t>	                  Tm of previous tax periods			xx</a:t>
            </a:r>
            <a:r>
              <a:rPr lang="en-US" sz="1600" b="1" dirty="0">
                <a:latin typeface="Times New Roman" panose="02020603050405020304" pitchFamily="18" charset="0"/>
                <a:cs typeface="Times New Roman" panose="02020603050405020304" pitchFamily="18" charset="0"/>
              </a:rPr>
              <a:t> </a:t>
            </a:r>
          </a:p>
          <a:p>
            <a:pPr marL="0" indent="0">
              <a:buNone/>
            </a:pPr>
            <a:r>
              <a:rPr lang="en-US" sz="1600" b="1" dirty="0">
                <a:latin typeface="Times New Roman" panose="02020603050405020304" pitchFamily="18" charset="0"/>
                <a:cs typeface="Times New Roman" panose="02020603050405020304" pitchFamily="18" charset="0"/>
              </a:rPr>
              <a:t>		Total monthly credit 				Tr </a:t>
            </a:r>
          </a:p>
          <a:p>
            <a:pPr marL="0" indent="0">
              <a:buNone/>
            </a:pPr>
            <a:r>
              <a:rPr lang="en-US" sz="1600" b="1" dirty="0">
                <a:latin typeface="Times New Roman" panose="02020603050405020304" pitchFamily="18" charset="0"/>
                <a:cs typeface="Times New Roman" panose="02020603050405020304" pitchFamily="18" charset="0"/>
              </a:rPr>
              <a:t>		Credit to be reversed (Tr*E/F)			</a:t>
            </a:r>
            <a:r>
              <a:rPr lang="en-US" sz="1600" b="1" dirty="0" err="1">
                <a:latin typeface="Times New Roman" panose="02020603050405020304" pitchFamily="18" charset="0"/>
                <a:cs typeface="Times New Roman" panose="02020603050405020304" pitchFamily="18" charset="0"/>
              </a:rPr>
              <a:t>Te</a:t>
            </a:r>
            <a:r>
              <a:rPr lang="en-US" sz="1600" b="1" dirty="0">
                <a:latin typeface="Times New Roman" panose="02020603050405020304" pitchFamily="18" charset="0"/>
                <a:cs typeface="Times New Roman" panose="02020603050405020304" pitchFamily="18" charset="0"/>
              </a:rPr>
              <a:t> </a:t>
            </a:r>
          </a:p>
        </p:txBody>
      </p:sp>
      <p:sp>
        <p:nvSpPr>
          <p:cNvPr id="3" name="Footer Placeholder 2">
            <a:extLst>
              <a:ext uri="{FF2B5EF4-FFF2-40B4-BE49-F238E27FC236}">
                <a16:creationId xmlns:a16="http://schemas.microsoft.com/office/drawing/2014/main" id="{7E2E1422-2BF0-9F45-90BE-C25A2448FA05}"/>
              </a:ext>
            </a:extLst>
          </p:cNvPr>
          <p:cNvSpPr>
            <a:spLocks noGrp="1"/>
          </p:cNvSpPr>
          <p:nvPr>
            <p:ph type="ftr" sz="quarter" idx="11"/>
          </p:nvPr>
        </p:nvSpPr>
        <p:spPr/>
        <p:txBody>
          <a:bodyPr/>
          <a:lstStyle/>
          <a:p>
            <a:r>
              <a:rPr lang="en-IN"/>
              <a:t>CA Atul Kumar Gupta</a:t>
            </a:r>
          </a:p>
        </p:txBody>
      </p:sp>
      <p:sp>
        <p:nvSpPr>
          <p:cNvPr id="6" name="Slide Number Placeholder 5">
            <a:extLst>
              <a:ext uri="{FF2B5EF4-FFF2-40B4-BE49-F238E27FC236}">
                <a16:creationId xmlns:a16="http://schemas.microsoft.com/office/drawing/2014/main" id="{E71BFF48-F93D-D0F0-6E70-134570EE01E1}"/>
              </a:ext>
            </a:extLst>
          </p:cNvPr>
          <p:cNvSpPr>
            <a:spLocks noGrp="1"/>
          </p:cNvSpPr>
          <p:nvPr>
            <p:ph type="sldNum" sz="quarter" idx="12"/>
          </p:nvPr>
        </p:nvSpPr>
        <p:spPr/>
        <p:txBody>
          <a:bodyPr/>
          <a:lstStyle/>
          <a:p>
            <a:fld id="{AF9452EE-66BF-48D9-883A-F3C3378CE4F7}" type="slidenum">
              <a:rPr lang="en-IN" smtClean="0"/>
              <a:t>46</a:t>
            </a:fld>
            <a:endParaRPr lang="en-IN"/>
          </a:p>
        </p:txBody>
      </p:sp>
    </p:spTree>
    <p:extLst>
      <p:ext uri="{BB962C8B-B14F-4D97-AF65-F5344CB8AC3E}">
        <p14:creationId xmlns:p14="http://schemas.microsoft.com/office/powerpoint/2010/main" val="20880997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8042" y="1338606"/>
            <a:ext cx="7097010" cy="6929094"/>
          </a:xfrm>
          <a:prstGeom prst="rect">
            <a:avLst/>
          </a:prstGeom>
          <a:noFill/>
          <a:ln>
            <a:noFill/>
          </a:ln>
        </p:spPr>
        <p:style>
          <a:lnRef idx="0">
            <a:scrgbClr r="0" g="0" b="0"/>
          </a:lnRef>
          <a:fillRef idx="0">
            <a:scrgbClr r="0" g="0" b="0"/>
          </a:fillRef>
          <a:effectRef idx="0">
            <a:scrgbClr r="0" g="0" b="0"/>
          </a:effectRef>
          <a:fontRef idx="minor">
            <a:schemeClr val="dk1"/>
          </a:fontRef>
        </p:style>
        <p:txBody>
          <a:bodyPr tIns="205740" rtlCol="0" anchor="t"/>
          <a:lstStyle/>
          <a:p>
            <a:pPr marL="342900" indent="-342900" algn="just">
              <a:buFont typeface="+mj-lt"/>
              <a:buAutoNum type="arabicPeriod"/>
            </a:pPr>
            <a:r>
              <a:rPr lang="en-US" i="1" dirty="0">
                <a:latin typeface="Tw Cen MT" panose="020B0602020104020603" pitchFamily="34" charset="0"/>
              </a:rPr>
              <a:t>Credit relating to capital goods that is used for effecting exempt supplies as well as taxable supplies = Rs. 20000</a:t>
            </a:r>
          </a:p>
          <a:p>
            <a:pPr marL="342900" indent="-342900" algn="just">
              <a:buFont typeface="+mj-lt"/>
              <a:buAutoNum type="arabicPeriod"/>
            </a:pPr>
            <a:r>
              <a:rPr lang="en-US" i="1" dirty="0">
                <a:latin typeface="Tw Cen MT" panose="020B0602020104020603" pitchFamily="34" charset="0"/>
              </a:rPr>
              <a:t>Credit of Capital goods that were earlier used for effecting exempt or non business supplies but now used for both taxable as well as exempt supplies = Rs. 10000 ( Machinery purchased on 1</a:t>
            </a:r>
            <a:r>
              <a:rPr lang="en-US" i="1" baseline="30000" dirty="0">
                <a:latin typeface="Tw Cen MT" panose="020B0602020104020603" pitchFamily="34" charset="0"/>
              </a:rPr>
              <a:t>st</a:t>
            </a:r>
            <a:r>
              <a:rPr lang="en-US" i="1" dirty="0">
                <a:latin typeface="Tw Cen MT" panose="020B0602020104020603" pitchFamily="34" charset="0"/>
              </a:rPr>
              <a:t> April 2018) =C to B</a:t>
            </a:r>
          </a:p>
          <a:p>
            <a:pPr marL="342900" indent="-342900" algn="just">
              <a:buFont typeface="+mj-lt"/>
              <a:buAutoNum type="arabicPeriod"/>
            </a:pPr>
            <a:r>
              <a:rPr lang="en-US" i="1" dirty="0">
                <a:latin typeface="Tw Cen MT" panose="020B0602020104020603" pitchFamily="34" charset="0"/>
              </a:rPr>
              <a:t>Credit of capital goods that were earlier used for effecting taxable supplies are now used for both taxable as well as exempt supplies = Rs. 5000 ( Machinery purchased on 1</a:t>
            </a:r>
            <a:r>
              <a:rPr lang="en-US" i="1" baseline="30000" dirty="0">
                <a:latin typeface="Tw Cen MT" panose="020B0602020104020603" pitchFamily="34" charset="0"/>
              </a:rPr>
              <a:t>st</a:t>
            </a:r>
            <a:r>
              <a:rPr lang="en-US" i="1" dirty="0">
                <a:latin typeface="Tw Cen MT" panose="020B0602020104020603" pitchFamily="34" charset="0"/>
              </a:rPr>
              <a:t> Nov 2019) =A to B</a:t>
            </a:r>
          </a:p>
          <a:p>
            <a:pPr marL="342900" indent="-342900" algn="just">
              <a:buFont typeface="+mj-lt"/>
              <a:buAutoNum type="arabicPeriod"/>
            </a:pPr>
            <a:r>
              <a:rPr lang="en-US" i="1" dirty="0">
                <a:latin typeface="Tw Cen MT" panose="020B0602020104020603" pitchFamily="34" charset="0"/>
              </a:rPr>
              <a:t>Carried forward common credit of the previous months (Tm)= 1,000</a:t>
            </a:r>
          </a:p>
          <a:p>
            <a:pPr marL="342900" indent="-342900" algn="just">
              <a:buFont typeface="+mj-lt"/>
              <a:buAutoNum type="arabicPeriod"/>
            </a:pPr>
            <a:r>
              <a:rPr lang="en-US" i="1" dirty="0">
                <a:latin typeface="Tw Cen MT" panose="020B0602020104020603" pitchFamily="34" charset="0"/>
              </a:rPr>
              <a:t>Total turnover 30 lakhs out of which 10 lakhs pertains to exempted turnover</a:t>
            </a:r>
          </a:p>
          <a:p>
            <a:pPr marL="342900" indent="-342900" algn="just">
              <a:buFont typeface="+mj-lt"/>
              <a:buAutoNum type="arabicPeriod"/>
            </a:pPr>
            <a:r>
              <a:rPr lang="en-US" i="1" dirty="0">
                <a:latin typeface="Tw Cen MT" panose="020B0602020104020603" pitchFamily="34" charset="0"/>
              </a:rPr>
              <a:t>Calculate the eligibility of credit for April 2021</a:t>
            </a:r>
          </a:p>
          <a:p>
            <a:pPr marL="214313" indent="-214313" algn="just">
              <a:buFont typeface="Arial" panose="020B0604020202020204" pitchFamily="34" charset="0"/>
              <a:buChar char="•"/>
            </a:pPr>
            <a:endParaRPr lang="en-US" i="1" dirty="0">
              <a:latin typeface="Tw Cen MT" panose="020B0602020104020603" pitchFamily="34" charset="0"/>
            </a:endParaRPr>
          </a:p>
          <a:p>
            <a:pPr marL="214313" indent="-214313" algn="just">
              <a:buFont typeface="Arial" panose="020B0604020202020204" pitchFamily="34" charset="0"/>
              <a:buChar char="•"/>
            </a:pPr>
            <a:endParaRPr lang="en-US" i="1" dirty="0">
              <a:latin typeface="Tw Cen MT" panose="020B0602020104020603" pitchFamily="34" charset="0"/>
            </a:endParaRPr>
          </a:p>
        </p:txBody>
      </p:sp>
      <p:sp>
        <p:nvSpPr>
          <p:cNvPr id="4" name="TextBox 3">
            <a:extLst>
              <a:ext uri="{FF2B5EF4-FFF2-40B4-BE49-F238E27FC236}">
                <a16:creationId xmlns:a16="http://schemas.microsoft.com/office/drawing/2014/main" id="{58897D54-4EB4-4C11-94D0-45C2EA338D6A}"/>
              </a:ext>
            </a:extLst>
          </p:cNvPr>
          <p:cNvSpPr txBox="1"/>
          <p:nvPr/>
        </p:nvSpPr>
        <p:spPr>
          <a:xfrm>
            <a:off x="524205" y="1796686"/>
            <a:ext cx="1999587" cy="738664"/>
          </a:xfrm>
          <a:prstGeom prst="rect">
            <a:avLst/>
          </a:prstGeom>
          <a:noFill/>
        </p:spPr>
        <p:txBody>
          <a:bodyPr wrap="square" rtlCol="0">
            <a:spAutoFit/>
          </a:bodyPr>
          <a:lstStyle/>
          <a:p>
            <a:pPr fontAlgn="base">
              <a:spcBef>
                <a:spcPct val="0"/>
              </a:spcBef>
              <a:spcAft>
                <a:spcPct val="0"/>
              </a:spcAft>
            </a:pPr>
            <a:r>
              <a:rPr lang="en-IN" sz="2100" dirty="0"/>
              <a:t>Case Study on Rule 43</a:t>
            </a:r>
            <a:endParaRPr lang="en-US" sz="2100" dirty="0"/>
          </a:p>
        </p:txBody>
      </p:sp>
      <p:sp>
        <p:nvSpPr>
          <p:cNvPr id="11" name="TextBox 10">
            <a:extLst>
              <a:ext uri="{FF2B5EF4-FFF2-40B4-BE49-F238E27FC236}">
                <a16:creationId xmlns:a16="http://schemas.microsoft.com/office/drawing/2014/main" id="{D942CE89-7518-43C6-A05A-9F4F7DE9D02A}"/>
              </a:ext>
            </a:extLst>
          </p:cNvPr>
          <p:cNvSpPr txBox="1"/>
          <p:nvPr/>
        </p:nvSpPr>
        <p:spPr>
          <a:xfrm>
            <a:off x="3948224" y="2133157"/>
            <a:ext cx="3700130" cy="369332"/>
          </a:xfrm>
          <a:prstGeom prst="rect">
            <a:avLst/>
          </a:prstGeom>
          <a:noFill/>
        </p:spPr>
        <p:txBody>
          <a:bodyPr wrap="square" rtlCol="0">
            <a:spAutoFit/>
          </a:bodyPr>
          <a:lstStyle/>
          <a:p>
            <a:endParaRPr lang="en-US" dirty="0"/>
          </a:p>
        </p:txBody>
      </p:sp>
      <p:sp>
        <p:nvSpPr>
          <p:cNvPr id="3" name="Footer Placeholder 2">
            <a:extLst>
              <a:ext uri="{FF2B5EF4-FFF2-40B4-BE49-F238E27FC236}">
                <a16:creationId xmlns:a16="http://schemas.microsoft.com/office/drawing/2014/main" id="{36F75964-6B19-F449-8042-36D3E66A7C00}"/>
              </a:ext>
            </a:extLst>
          </p:cNvPr>
          <p:cNvSpPr>
            <a:spLocks noGrp="1"/>
          </p:cNvSpPr>
          <p:nvPr>
            <p:ph type="ftr" sz="quarter" idx="11"/>
          </p:nvPr>
        </p:nvSpPr>
        <p:spPr/>
        <p:txBody>
          <a:bodyPr/>
          <a:lstStyle/>
          <a:p>
            <a:r>
              <a:rPr lang="en-IN"/>
              <a:t>CA Atul Kumar Gupta</a:t>
            </a:r>
          </a:p>
        </p:txBody>
      </p:sp>
      <p:sp>
        <p:nvSpPr>
          <p:cNvPr id="5" name="Slide Number Placeholder 4">
            <a:extLst>
              <a:ext uri="{FF2B5EF4-FFF2-40B4-BE49-F238E27FC236}">
                <a16:creationId xmlns:a16="http://schemas.microsoft.com/office/drawing/2014/main" id="{3DB4597A-BEE7-74A6-AA4C-5599BD140803}"/>
              </a:ext>
            </a:extLst>
          </p:cNvPr>
          <p:cNvSpPr>
            <a:spLocks noGrp="1"/>
          </p:cNvSpPr>
          <p:nvPr>
            <p:ph type="sldNum" sz="quarter" idx="12"/>
          </p:nvPr>
        </p:nvSpPr>
        <p:spPr/>
        <p:txBody>
          <a:bodyPr/>
          <a:lstStyle/>
          <a:p>
            <a:fld id="{AF9452EE-66BF-48D9-883A-F3C3378CE4F7}" type="slidenum">
              <a:rPr lang="en-IN" smtClean="0"/>
              <a:t>47</a:t>
            </a:fld>
            <a:endParaRPr lang="en-IN"/>
          </a:p>
        </p:txBody>
      </p:sp>
    </p:spTree>
    <p:extLst>
      <p:ext uri="{BB962C8B-B14F-4D97-AF65-F5344CB8AC3E}">
        <p14:creationId xmlns:p14="http://schemas.microsoft.com/office/powerpoint/2010/main" val="42820762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3298" y="-42530"/>
            <a:ext cx="7054703" cy="6900530"/>
          </a:xfrm>
          <a:prstGeom prst="rect">
            <a:avLst/>
          </a:prstGeom>
        </p:spPr>
        <p:style>
          <a:lnRef idx="0">
            <a:schemeClr val="accent1"/>
          </a:lnRef>
          <a:fillRef idx="3">
            <a:schemeClr val="accent1"/>
          </a:fillRef>
          <a:effectRef idx="3">
            <a:schemeClr val="accent1"/>
          </a:effectRef>
          <a:fontRef idx="minor">
            <a:schemeClr val="lt1"/>
          </a:fontRef>
        </p:style>
        <p:txBody>
          <a:bodyPr tIns="205740" rtlCol="0" anchor="t"/>
          <a:lstStyle/>
          <a:p>
            <a:pPr marL="214313" indent="-214313" algn="just">
              <a:buFont typeface="Arial" panose="020B0604020202020204" pitchFamily="34" charset="0"/>
              <a:buChar char="•"/>
            </a:pPr>
            <a:endParaRPr lang="en-US" dirty="0"/>
          </a:p>
          <a:p>
            <a:pPr marL="214313" indent="-214313" algn="just">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58897D54-4EB4-4C11-94D0-45C2EA338D6A}"/>
              </a:ext>
            </a:extLst>
          </p:cNvPr>
          <p:cNvSpPr txBox="1"/>
          <p:nvPr/>
        </p:nvSpPr>
        <p:spPr>
          <a:xfrm>
            <a:off x="1494095" y="1743923"/>
            <a:ext cx="1999587" cy="415498"/>
          </a:xfrm>
          <a:prstGeom prst="rect">
            <a:avLst/>
          </a:prstGeom>
          <a:noFill/>
        </p:spPr>
        <p:txBody>
          <a:bodyPr wrap="square" rtlCol="0">
            <a:spAutoFit/>
          </a:bodyPr>
          <a:lstStyle/>
          <a:p>
            <a:pPr fontAlgn="base">
              <a:spcBef>
                <a:spcPct val="0"/>
              </a:spcBef>
              <a:spcAft>
                <a:spcPct val="0"/>
              </a:spcAft>
            </a:pPr>
            <a:r>
              <a:rPr lang="en-IN" sz="2100" dirty="0"/>
              <a:t>Solution</a:t>
            </a:r>
            <a:endParaRPr lang="en-US" sz="2100" dirty="0"/>
          </a:p>
        </p:txBody>
      </p:sp>
      <p:sp>
        <p:nvSpPr>
          <p:cNvPr id="11" name="TextBox 10">
            <a:extLst>
              <a:ext uri="{FF2B5EF4-FFF2-40B4-BE49-F238E27FC236}">
                <a16:creationId xmlns:a16="http://schemas.microsoft.com/office/drawing/2014/main" id="{D942CE89-7518-43C6-A05A-9F4F7DE9D02A}"/>
              </a:ext>
            </a:extLst>
          </p:cNvPr>
          <p:cNvSpPr txBox="1"/>
          <p:nvPr/>
        </p:nvSpPr>
        <p:spPr>
          <a:xfrm>
            <a:off x="3948224" y="2133157"/>
            <a:ext cx="3700130" cy="369332"/>
          </a:xfrm>
          <a:prstGeom prst="rect">
            <a:avLst/>
          </a:prstGeom>
          <a:noFill/>
        </p:spPr>
        <p:txBody>
          <a:bodyPr wrap="square" rtlCol="0">
            <a:spAutoFit/>
          </a:bodyPr>
          <a:lstStyle/>
          <a:p>
            <a:endParaRPr lang="en-US" dirty="0"/>
          </a:p>
        </p:txBody>
      </p:sp>
      <p:graphicFrame>
        <p:nvGraphicFramePr>
          <p:cNvPr id="3" name="Table 2">
            <a:extLst>
              <a:ext uri="{FF2B5EF4-FFF2-40B4-BE49-F238E27FC236}">
                <a16:creationId xmlns:a16="http://schemas.microsoft.com/office/drawing/2014/main" id="{ABDD9627-0249-445D-9538-6B1FF60660F4}"/>
              </a:ext>
            </a:extLst>
          </p:cNvPr>
          <p:cNvGraphicFramePr>
            <a:graphicFrameLocks noGrp="1"/>
          </p:cNvGraphicFramePr>
          <p:nvPr/>
        </p:nvGraphicFramePr>
        <p:xfrm>
          <a:off x="3613298" y="0"/>
          <a:ext cx="7054703" cy="6858002"/>
        </p:xfrm>
        <a:graphic>
          <a:graphicData uri="http://schemas.openxmlformats.org/drawingml/2006/table">
            <a:tbl>
              <a:tblPr firstRow="1" firstCol="1" bandRow="1">
                <a:tableStyleId>{5C22544A-7EE6-4342-B048-85BDC9FD1C3A}</a:tableStyleId>
              </a:tblPr>
              <a:tblGrid>
                <a:gridCol w="5591094">
                  <a:extLst>
                    <a:ext uri="{9D8B030D-6E8A-4147-A177-3AD203B41FA5}">
                      <a16:colId xmlns:a16="http://schemas.microsoft.com/office/drawing/2014/main" val="3453947583"/>
                    </a:ext>
                  </a:extLst>
                </a:gridCol>
                <a:gridCol w="1463609">
                  <a:extLst>
                    <a:ext uri="{9D8B030D-6E8A-4147-A177-3AD203B41FA5}">
                      <a16:colId xmlns:a16="http://schemas.microsoft.com/office/drawing/2014/main" val="2205495927"/>
                    </a:ext>
                  </a:extLst>
                </a:gridCol>
              </a:tblGrid>
              <a:tr h="416345">
                <a:tc>
                  <a:txBody>
                    <a:bodyPr/>
                    <a:lstStyle/>
                    <a:p>
                      <a:pPr marL="457200">
                        <a:lnSpc>
                          <a:spcPct val="115000"/>
                        </a:lnSpc>
                        <a:spcAft>
                          <a:spcPts val="0"/>
                        </a:spcAft>
                      </a:pPr>
                      <a:r>
                        <a:rPr lang="en-US" sz="1600" dirty="0">
                          <a:solidFill>
                            <a:schemeClr val="bg1"/>
                          </a:solidFill>
                          <a:effectLst/>
                        </a:rPr>
                        <a:t>Total Common credit (A)</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US" sz="1600" dirty="0">
                          <a:solidFill>
                            <a:schemeClr val="tx1"/>
                          </a:solidFill>
                          <a:effectLst/>
                          <a:latin typeface="Arial" panose="020B0604020202020204" pitchFamily="34" charset="0"/>
                          <a:cs typeface="Arial" panose="020B0604020202020204" pitchFamily="34" charset="0"/>
                        </a:rPr>
                        <a:t>20,000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19611097"/>
                  </a:ext>
                </a:extLst>
              </a:tr>
              <a:tr h="558857">
                <a:tc>
                  <a:txBody>
                    <a:bodyPr/>
                    <a:lstStyle/>
                    <a:p>
                      <a:pPr marL="457200">
                        <a:lnSpc>
                          <a:spcPct val="115000"/>
                        </a:lnSpc>
                        <a:spcAft>
                          <a:spcPts val="0"/>
                        </a:spcAft>
                      </a:pPr>
                      <a:r>
                        <a:rPr lang="en-US" sz="1600" dirty="0">
                          <a:solidFill>
                            <a:schemeClr val="bg1"/>
                          </a:solidFill>
                          <a:effectLst/>
                        </a:rPr>
                        <a:t>+ Converted from Non-business to common</a:t>
                      </a:r>
                    </a:p>
                    <a:p>
                      <a:pPr marL="457200">
                        <a:lnSpc>
                          <a:spcPct val="115000"/>
                        </a:lnSpc>
                        <a:spcAft>
                          <a:spcPts val="0"/>
                        </a:spcAft>
                      </a:pPr>
                      <a:r>
                        <a:rPr lang="en-US" sz="1600" dirty="0">
                          <a:solidFill>
                            <a:schemeClr val="bg1"/>
                          </a:solidFill>
                          <a:effectLst/>
                        </a:rPr>
                        <a:t>({12 Quarters*5%}*10,000=6,000 output tax)</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US" sz="1600" dirty="0">
                          <a:solidFill>
                            <a:schemeClr val="tx1"/>
                          </a:solidFill>
                          <a:effectLst/>
                          <a:latin typeface="Arial" panose="020B0604020202020204" pitchFamily="34" charset="0"/>
                          <a:cs typeface="Arial" panose="020B0604020202020204" pitchFamily="34" charset="0"/>
                        </a:rPr>
                        <a:t>10,000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7826280"/>
                  </a:ext>
                </a:extLst>
              </a:tr>
              <a:tr h="531281">
                <a:tc>
                  <a:txBody>
                    <a:bodyPr/>
                    <a:lstStyle/>
                    <a:p>
                      <a:pPr marL="457200">
                        <a:lnSpc>
                          <a:spcPct val="115000"/>
                        </a:lnSpc>
                        <a:spcAft>
                          <a:spcPts val="0"/>
                        </a:spcAft>
                      </a:pPr>
                      <a:r>
                        <a:rPr lang="en-IN" sz="1600" dirty="0">
                          <a:solidFill>
                            <a:schemeClr val="bg1"/>
                          </a:solidFill>
                          <a:effectLst/>
                          <a:latin typeface="+mj-lt"/>
                          <a:ea typeface="Calibri" panose="020F0502020204030204" pitchFamily="34" charset="0"/>
                          <a:cs typeface="Times New Roman" panose="02020603050405020304" pitchFamily="18" charset="0"/>
                        </a:rPr>
                        <a:t>Credit to be transferred to Electronic Credit Ledger</a:t>
                      </a:r>
                      <a:endParaRPr lang="en-US" sz="16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en-IN"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30,000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33642618"/>
                  </a:ext>
                </a:extLst>
              </a:tr>
              <a:tr h="846761">
                <a:tc>
                  <a:txBody>
                    <a:bodyPr/>
                    <a:lstStyle/>
                    <a:p>
                      <a:pPr marL="457200">
                        <a:lnSpc>
                          <a:spcPct val="115000"/>
                        </a:lnSpc>
                        <a:spcAft>
                          <a:spcPts val="0"/>
                        </a:spcAft>
                      </a:pPr>
                      <a:r>
                        <a:rPr lang="en-US" sz="1600" dirty="0">
                          <a:solidFill>
                            <a:schemeClr val="bg1"/>
                          </a:solidFill>
                          <a:effectLst/>
                        </a:rPr>
                        <a:t>+ Converted from Taxable to common</a:t>
                      </a:r>
                    </a:p>
                    <a:p>
                      <a:pPr marL="457200">
                        <a:lnSpc>
                          <a:spcPct val="115000"/>
                        </a:lnSpc>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lvl="0" indent="0" algn="l" defTabSz="914400" rtl="0" eaLnBrk="1" fontAlgn="auto" latinLnBrk="0" hangingPunct="1">
                        <a:lnSpc>
                          <a:spcPct val="115000"/>
                        </a:lnSpc>
                        <a:spcBef>
                          <a:spcPts val="0"/>
                        </a:spcBef>
                        <a:spcAft>
                          <a:spcPts val="0"/>
                        </a:spcAft>
                        <a:buClrTx/>
                        <a:buSzTx/>
                        <a:buFontTx/>
                        <a:buNone/>
                        <a:tabLst/>
                        <a:defRPr/>
                      </a:pPr>
                      <a:r>
                        <a:rPr lang="en-US" sz="1600" dirty="0">
                          <a:solidFill>
                            <a:schemeClr val="tx1"/>
                          </a:solidFill>
                          <a:effectLst/>
                          <a:latin typeface="Arial" panose="020B0604020202020204" pitchFamily="34" charset="0"/>
                          <a:cs typeface="Arial" panose="020B0604020202020204" pitchFamily="34" charset="0"/>
                        </a:rPr>
                        <a:t>5,000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457200">
                        <a:lnSpc>
                          <a:spcPct val="115000"/>
                        </a:lnSpc>
                        <a:spcAft>
                          <a:spcPts val="0"/>
                        </a:spcAft>
                      </a:pP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69550480"/>
                  </a:ext>
                </a:extLst>
              </a:tr>
              <a:tr h="558857">
                <a:tc>
                  <a:txBody>
                    <a:bodyPr/>
                    <a:lstStyle/>
                    <a:p>
                      <a:pPr marL="457200" marR="0" lvl="0" indent="0" algn="l" defTabSz="914400" rtl="0" eaLnBrk="1" fontAlgn="auto" latinLnBrk="0" hangingPunct="1">
                        <a:lnSpc>
                          <a:spcPct val="115000"/>
                        </a:lnSpc>
                        <a:spcBef>
                          <a:spcPts val="0"/>
                        </a:spcBef>
                        <a:spcAft>
                          <a:spcPts val="0"/>
                        </a:spcAft>
                        <a:buClrTx/>
                        <a:buSzTx/>
                        <a:buFontTx/>
                        <a:buNone/>
                        <a:tabLst/>
                        <a:defRPr/>
                      </a:pPr>
                      <a:r>
                        <a:rPr lang="en-US" sz="1600" dirty="0">
                          <a:solidFill>
                            <a:schemeClr val="bg1"/>
                          </a:solidFill>
                          <a:effectLst/>
                        </a:rPr>
                        <a:t>Total common credit (Tc)</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lvl="0" indent="0" algn="l" defTabSz="914400" rtl="0" eaLnBrk="1" fontAlgn="auto" latinLnBrk="0" hangingPunct="1">
                        <a:lnSpc>
                          <a:spcPct val="115000"/>
                        </a:lnSpc>
                        <a:spcBef>
                          <a:spcPts val="0"/>
                        </a:spcBef>
                        <a:spcAft>
                          <a:spcPts val="0"/>
                        </a:spcAft>
                        <a:buClrTx/>
                        <a:buSzTx/>
                        <a:buFontTx/>
                        <a:buNone/>
                        <a:tabLst/>
                        <a:defRPr/>
                      </a:pPr>
                      <a:r>
                        <a:rPr lang="en-US" sz="1600" dirty="0">
                          <a:solidFill>
                            <a:schemeClr val="tx1"/>
                          </a:solidFill>
                          <a:effectLst/>
                          <a:latin typeface="Arial" panose="020B0604020202020204" pitchFamily="34" charset="0"/>
                          <a:cs typeface="Arial" panose="020B0604020202020204" pitchFamily="34" charset="0"/>
                        </a:rPr>
                        <a:t>35,000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457200">
                        <a:lnSpc>
                          <a:spcPct val="115000"/>
                        </a:lnSpc>
                        <a:spcAft>
                          <a:spcPts val="0"/>
                        </a:spcAft>
                      </a:pP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02317441"/>
                  </a:ext>
                </a:extLst>
              </a:tr>
              <a:tr h="1134665">
                <a:tc>
                  <a:txBody>
                    <a:bodyPr/>
                    <a:lstStyle/>
                    <a:p>
                      <a:pPr marL="457200">
                        <a:lnSpc>
                          <a:spcPct val="115000"/>
                        </a:lnSpc>
                        <a:spcAft>
                          <a:spcPts val="0"/>
                        </a:spcAft>
                      </a:pPr>
                      <a:r>
                        <a:rPr lang="en-US" sz="1600" dirty="0">
                          <a:solidFill>
                            <a:schemeClr val="bg1"/>
                          </a:solidFill>
                          <a:effectLst/>
                        </a:rPr>
                        <a:t>Amount Of aggregate common credit for a tax period</a:t>
                      </a:r>
                    </a:p>
                    <a:p>
                      <a:pPr marL="457200">
                        <a:lnSpc>
                          <a:spcPct val="115000"/>
                        </a:lnSpc>
                        <a:spcAft>
                          <a:spcPts val="0"/>
                        </a:spcAft>
                      </a:pPr>
                      <a:r>
                        <a:rPr lang="en-US" sz="1600" dirty="0">
                          <a:solidFill>
                            <a:schemeClr val="bg1"/>
                          </a:solidFill>
                          <a:effectLst/>
                        </a:rPr>
                        <a:t>(35,000/60)</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lvl="0" indent="0" algn="l" defTabSz="914400" rtl="0" eaLnBrk="1" fontAlgn="auto" latinLnBrk="0" hangingPunct="1">
                        <a:lnSpc>
                          <a:spcPct val="115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583</a:t>
                      </a:r>
                    </a:p>
                    <a:p>
                      <a:pPr marL="457200">
                        <a:lnSpc>
                          <a:spcPct val="115000"/>
                        </a:lnSpc>
                        <a:spcAft>
                          <a:spcPts val="0"/>
                        </a:spcAft>
                      </a:pP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86326383"/>
                  </a:ext>
                </a:extLst>
              </a:tr>
              <a:tr h="558857">
                <a:tc>
                  <a:txBody>
                    <a:bodyPr/>
                    <a:lstStyle/>
                    <a:p>
                      <a:pPr marL="457200" marR="0" lvl="0" indent="0" algn="l" defTabSz="914400" rtl="0" eaLnBrk="1" fontAlgn="auto" latinLnBrk="0" hangingPunct="1">
                        <a:lnSpc>
                          <a:spcPct val="115000"/>
                        </a:lnSpc>
                        <a:spcBef>
                          <a:spcPts val="0"/>
                        </a:spcBef>
                        <a:spcAft>
                          <a:spcPts val="0"/>
                        </a:spcAft>
                        <a:buClrTx/>
                        <a:buSzTx/>
                        <a:buFontTx/>
                        <a:buNone/>
                        <a:tabLst/>
                        <a:defRPr/>
                      </a:pPr>
                      <a:r>
                        <a:rPr lang="en-US" sz="1600" dirty="0">
                          <a:solidFill>
                            <a:schemeClr val="bg1"/>
                          </a:solidFill>
                          <a:effectLst/>
                        </a:rPr>
                        <a:t>Common credit of the previous months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lvl="0" indent="0" algn="l" defTabSz="914400" rtl="0" eaLnBrk="1" fontAlgn="auto" latinLnBrk="0" hangingPunct="1">
                        <a:lnSpc>
                          <a:spcPct val="115000"/>
                        </a:lnSpc>
                        <a:spcBef>
                          <a:spcPts val="0"/>
                        </a:spcBef>
                        <a:spcAft>
                          <a:spcPts val="0"/>
                        </a:spcAft>
                        <a:buClrTx/>
                        <a:buSzTx/>
                        <a:buFontTx/>
                        <a:buNone/>
                        <a:tabLst/>
                        <a:defRPr/>
                      </a:pPr>
                      <a:r>
                        <a:rPr lang="en-IN"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10</a:t>
                      </a: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00</a:t>
                      </a:r>
                    </a:p>
                    <a:p>
                      <a:pPr marL="457200">
                        <a:lnSpc>
                          <a:spcPct val="115000"/>
                        </a:lnSpc>
                        <a:spcAft>
                          <a:spcPts val="0"/>
                        </a:spcAft>
                      </a:pP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94425919"/>
                  </a:ext>
                </a:extLst>
              </a:tr>
              <a:tr h="558857">
                <a:tc>
                  <a:txBody>
                    <a:bodyPr/>
                    <a:lstStyle/>
                    <a:p>
                      <a:pPr marL="457200" marR="0" lvl="0" indent="0" algn="l" defTabSz="914400" rtl="0" eaLnBrk="1" fontAlgn="auto" latinLnBrk="0" hangingPunct="1">
                        <a:lnSpc>
                          <a:spcPct val="115000"/>
                        </a:lnSpc>
                        <a:spcBef>
                          <a:spcPts val="0"/>
                        </a:spcBef>
                        <a:spcAft>
                          <a:spcPts val="0"/>
                        </a:spcAft>
                        <a:buClrTx/>
                        <a:buSzTx/>
                        <a:buFontTx/>
                        <a:buNone/>
                        <a:tabLst/>
                        <a:defRPr/>
                      </a:pPr>
                      <a:r>
                        <a:rPr lang="en-US" sz="1600" dirty="0">
                          <a:solidFill>
                            <a:schemeClr val="bg1"/>
                          </a:solidFill>
                          <a:effectLst/>
                        </a:rPr>
                        <a:t> Total common credit for the month</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lvl="0" indent="0" algn="l" defTabSz="914400" rtl="0" eaLnBrk="1" fontAlgn="auto" latinLnBrk="0" hangingPunct="1">
                        <a:lnSpc>
                          <a:spcPct val="115000"/>
                        </a:lnSpc>
                        <a:spcBef>
                          <a:spcPts val="0"/>
                        </a:spcBef>
                        <a:spcAft>
                          <a:spcPts val="0"/>
                        </a:spcAft>
                        <a:buClrTx/>
                        <a:buSzTx/>
                        <a:buFontTx/>
                        <a:buNone/>
                        <a:tabLst/>
                        <a:defRPr/>
                      </a:pPr>
                      <a:r>
                        <a:rPr lang="en-US" sz="1600" dirty="0">
                          <a:solidFill>
                            <a:schemeClr val="tx1"/>
                          </a:solidFill>
                          <a:effectLst/>
                          <a:latin typeface="Arial" panose="020B0604020202020204" pitchFamily="34" charset="0"/>
                          <a:cs typeface="Arial" panose="020B0604020202020204" pitchFamily="34" charset="0"/>
                        </a:rPr>
                        <a:t>1583</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457200">
                        <a:lnSpc>
                          <a:spcPct val="115000"/>
                        </a:lnSpc>
                        <a:spcAft>
                          <a:spcPts val="0"/>
                        </a:spcAft>
                      </a:pP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19040497"/>
                  </a:ext>
                </a:extLst>
              </a:tr>
              <a:tr h="1134665">
                <a:tc>
                  <a:txBody>
                    <a:bodyPr/>
                    <a:lstStyle/>
                    <a:p>
                      <a:pPr marL="457200">
                        <a:lnSpc>
                          <a:spcPct val="115000"/>
                        </a:lnSpc>
                        <a:spcAft>
                          <a:spcPts val="0"/>
                        </a:spcAft>
                      </a:pPr>
                      <a:r>
                        <a:rPr lang="en-US" sz="1600" dirty="0">
                          <a:solidFill>
                            <a:schemeClr val="bg1"/>
                          </a:solidFill>
                          <a:effectLst/>
                        </a:rPr>
                        <a:t>Apportionment of common credit attributable towards exempted supply</a:t>
                      </a:r>
                    </a:p>
                    <a:p>
                      <a:pPr marL="457200">
                        <a:lnSpc>
                          <a:spcPct val="115000"/>
                        </a:lnSpc>
                        <a:spcAft>
                          <a:spcPts val="0"/>
                        </a:spcAft>
                      </a:pPr>
                      <a:r>
                        <a:rPr lang="en-US" sz="1600" dirty="0">
                          <a:solidFill>
                            <a:schemeClr val="bg1"/>
                          </a:solidFill>
                          <a:effectLst/>
                        </a:rPr>
                        <a:t>(1583*{10 lakhs/30 lakhs})</a:t>
                      </a:r>
                    </a:p>
                    <a:p>
                      <a:pPr marL="457200">
                        <a:lnSpc>
                          <a:spcPct val="115000"/>
                        </a:lnSpc>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lvl="0" indent="0" algn="l" defTabSz="914400" rtl="0" eaLnBrk="1" fontAlgn="auto" latinLnBrk="0" hangingPunct="1">
                        <a:lnSpc>
                          <a:spcPct val="115000"/>
                        </a:lnSpc>
                        <a:spcBef>
                          <a:spcPts val="0"/>
                        </a:spcBef>
                        <a:spcAft>
                          <a:spcPts val="0"/>
                        </a:spcAft>
                        <a:buClrTx/>
                        <a:buSzTx/>
                        <a:buFontTx/>
                        <a:buNone/>
                        <a:tabLst/>
                        <a:defRPr/>
                      </a:pPr>
                      <a:r>
                        <a:rPr lang="en-IN"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527.66</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457200">
                        <a:lnSpc>
                          <a:spcPct val="115000"/>
                        </a:lnSpc>
                        <a:spcAft>
                          <a:spcPts val="0"/>
                        </a:spcAft>
                      </a:pP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887063"/>
                  </a:ext>
                </a:extLst>
              </a:tr>
              <a:tr h="558857">
                <a:tc>
                  <a:txBody>
                    <a:bodyPr/>
                    <a:lstStyle/>
                    <a:p>
                      <a:pPr marL="457200" marR="0" lvl="0" indent="0" algn="l" defTabSz="914400" rtl="0" eaLnBrk="1" fontAlgn="auto" latinLnBrk="0" hangingPunct="1">
                        <a:lnSpc>
                          <a:spcPct val="115000"/>
                        </a:lnSpc>
                        <a:spcBef>
                          <a:spcPts val="0"/>
                        </a:spcBef>
                        <a:spcAft>
                          <a:spcPts val="0"/>
                        </a:spcAft>
                        <a:buClrTx/>
                        <a:buSzTx/>
                        <a:buFontTx/>
                        <a:buNone/>
                        <a:tabLst/>
                        <a:defRPr/>
                      </a:pPr>
                      <a:r>
                        <a:rPr lang="en-US" sz="1600" dirty="0">
                          <a:solidFill>
                            <a:schemeClr val="bg1"/>
                          </a:solidFill>
                          <a:effectLst/>
                        </a:rPr>
                        <a:t>Net Credit available (30,000-527.66)</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lvl="0" indent="0" algn="l" defTabSz="914400" rtl="0" eaLnBrk="1" fontAlgn="auto" latinLnBrk="0" hangingPunct="1">
                        <a:lnSpc>
                          <a:spcPct val="115000"/>
                        </a:lnSpc>
                        <a:spcBef>
                          <a:spcPts val="0"/>
                        </a:spcBef>
                        <a:spcAft>
                          <a:spcPts val="0"/>
                        </a:spcAft>
                        <a:buClrTx/>
                        <a:buSzTx/>
                        <a:buFontTx/>
                        <a:buNone/>
                        <a:tabLst/>
                        <a:defRPr/>
                      </a:pPr>
                      <a:r>
                        <a:rPr lang="en-IN"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29,472</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457200">
                        <a:lnSpc>
                          <a:spcPct val="115000"/>
                        </a:lnSpc>
                        <a:spcAft>
                          <a:spcPts val="0"/>
                        </a:spcAft>
                      </a:pP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61158456"/>
                  </a:ext>
                </a:extLst>
              </a:tr>
            </a:tbl>
          </a:graphicData>
        </a:graphic>
      </p:graphicFrame>
      <p:sp>
        <p:nvSpPr>
          <p:cNvPr id="5" name="Footer Placeholder 4">
            <a:extLst>
              <a:ext uri="{FF2B5EF4-FFF2-40B4-BE49-F238E27FC236}">
                <a16:creationId xmlns:a16="http://schemas.microsoft.com/office/drawing/2014/main" id="{DE450CD4-B0E3-E444-AE86-96475B01CDF9}"/>
              </a:ext>
            </a:extLst>
          </p:cNvPr>
          <p:cNvSpPr>
            <a:spLocks noGrp="1"/>
          </p:cNvSpPr>
          <p:nvPr>
            <p:ph type="ftr" sz="quarter" idx="11"/>
          </p:nvPr>
        </p:nvSpPr>
        <p:spPr/>
        <p:txBody>
          <a:bodyPr/>
          <a:lstStyle/>
          <a:p>
            <a:r>
              <a:rPr lang="en-IN"/>
              <a:t>CA Atul Kumar Gupta</a:t>
            </a:r>
          </a:p>
        </p:txBody>
      </p:sp>
      <p:sp>
        <p:nvSpPr>
          <p:cNvPr id="6" name="Slide Number Placeholder 5">
            <a:extLst>
              <a:ext uri="{FF2B5EF4-FFF2-40B4-BE49-F238E27FC236}">
                <a16:creationId xmlns:a16="http://schemas.microsoft.com/office/drawing/2014/main" id="{77EC7D95-BC80-71A2-3950-68F43B3DDC8C}"/>
              </a:ext>
            </a:extLst>
          </p:cNvPr>
          <p:cNvSpPr>
            <a:spLocks noGrp="1"/>
          </p:cNvSpPr>
          <p:nvPr>
            <p:ph type="sldNum" sz="quarter" idx="12"/>
          </p:nvPr>
        </p:nvSpPr>
        <p:spPr/>
        <p:txBody>
          <a:bodyPr/>
          <a:lstStyle/>
          <a:p>
            <a:fld id="{AF9452EE-66BF-48D9-883A-F3C3378CE4F7}" type="slidenum">
              <a:rPr lang="en-IN" smtClean="0"/>
              <a:t>48</a:t>
            </a:fld>
            <a:endParaRPr lang="en-IN"/>
          </a:p>
        </p:txBody>
      </p:sp>
    </p:spTree>
    <p:extLst>
      <p:ext uri="{BB962C8B-B14F-4D97-AF65-F5344CB8AC3E}">
        <p14:creationId xmlns:p14="http://schemas.microsoft.com/office/powerpoint/2010/main" val="1512779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0022" y="345211"/>
            <a:ext cx="6325175" cy="1781176"/>
          </a:xfrm>
          <a:prstGeom prst="rect">
            <a:avLst/>
          </a:prstGeom>
          <a:noFill/>
          <a:ln>
            <a:noFill/>
          </a:ln>
        </p:spPr>
        <p:style>
          <a:lnRef idx="0">
            <a:scrgbClr r="0" g="0" b="0"/>
          </a:lnRef>
          <a:fillRef idx="0">
            <a:scrgbClr r="0" g="0" b="0"/>
          </a:fillRef>
          <a:effectRef idx="0">
            <a:scrgbClr r="0" g="0" b="0"/>
          </a:effectRef>
          <a:fontRef idx="minor">
            <a:schemeClr val="dk1"/>
          </a:fontRef>
        </p:style>
        <p:txBody>
          <a:bodyPr tIns="548640" rtlCol="0" anchor="t"/>
          <a:lstStyle/>
          <a:p>
            <a:pPr algn="ctr"/>
            <a:r>
              <a:rPr lang="en-US" dirty="0">
                <a:latin typeface="Tw Cen MT" panose="020B0602020104020603" pitchFamily="34" charset="0"/>
                <a:ea typeface="Cambria" panose="02040503050406030204" pitchFamily="18" charset="0"/>
              </a:rPr>
              <a:t>Input tax credit on capital goods to be calculated by reducing the tax paid by 5% for per quarter or part thereof from the date of invoice.</a:t>
            </a:r>
          </a:p>
          <a:p>
            <a:pPr algn="ctr"/>
            <a:r>
              <a:rPr lang="en-US" dirty="0">
                <a:latin typeface="Tw Cen MT" panose="020B0602020104020603" pitchFamily="34" charset="0"/>
                <a:ea typeface="Cambria" panose="02040503050406030204" pitchFamily="18" charset="0"/>
              </a:rPr>
              <a:t> </a:t>
            </a:r>
          </a:p>
          <a:p>
            <a:pPr algn="ctr"/>
            <a:r>
              <a:rPr lang="en-US" dirty="0">
                <a:solidFill>
                  <a:schemeClr val="tx1"/>
                </a:solidFill>
                <a:latin typeface="Tw Cen MT" panose="020B0602020104020603" pitchFamily="34" charset="0"/>
                <a:ea typeface="Cambria" panose="02040503050406030204" pitchFamily="18" charset="0"/>
              </a:rPr>
              <a:t>Lets take an example to understand the situation</a:t>
            </a:r>
          </a:p>
          <a:p>
            <a:pPr algn="ctr"/>
            <a:endParaRPr lang="en-US" dirty="0">
              <a:solidFill>
                <a:schemeClr val="tx1"/>
              </a:solidFill>
              <a:latin typeface="Tw Cen MT" panose="020B0602020104020603" pitchFamily="34" charset="0"/>
              <a:ea typeface="Cambria" panose="02040503050406030204" pitchFamily="18" charset="0"/>
            </a:endParaRPr>
          </a:p>
          <a:p>
            <a:pPr algn="just"/>
            <a:endParaRPr lang="en-US" b="1" dirty="0">
              <a:solidFill>
                <a:schemeClr val="tx1"/>
              </a:solidFill>
              <a:latin typeface="Tw Cen MT" panose="020B0602020104020603" pitchFamily="34" charset="0"/>
              <a:ea typeface="Cambria" panose="02040503050406030204" pitchFamily="18" charset="0"/>
            </a:endParaRPr>
          </a:p>
          <a:p>
            <a:pPr algn="just"/>
            <a:endParaRPr lang="en-US" b="1" dirty="0">
              <a:solidFill>
                <a:schemeClr val="tx1"/>
              </a:solidFill>
              <a:latin typeface="Tw Cen MT" panose="020B0602020104020603" pitchFamily="34" charset="0"/>
              <a:ea typeface="Cambria" panose="02040503050406030204" pitchFamily="18" charset="0"/>
            </a:endParaRPr>
          </a:p>
          <a:p>
            <a:pPr algn="ctr"/>
            <a:endParaRPr lang="en-US" dirty="0">
              <a:latin typeface="Tw Cen MT" panose="020B0602020104020603" pitchFamily="34" charset="0"/>
              <a:ea typeface="Cambria" panose="02040503050406030204" pitchFamily="18" charset="0"/>
            </a:endParaRPr>
          </a:p>
        </p:txBody>
      </p:sp>
      <p:sp>
        <p:nvSpPr>
          <p:cNvPr id="3" name="TextBox 2">
            <a:extLst>
              <a:ext uri="{FF2B5EF4-FFF2-40B4-BE49-F238E27FC236}">
                <a16:creationId xmlns:a16="http://schemas.microsoft.com/office/drawing/2014/main" id="{5B4DC188-609B-4A24-8CEB-EA3025CBC234}"/>
              </a:ext>
            </a:extLst>
          </p:cNvPr>
          <p:cNvSpPr txBox="1"/>
          <p:nvPr/>
        </p:nvSpPr>
        <p:spPr>
          <a:xfrm>
            <a:off x="471049" y="184421"/>
            <a:ext cx="3177604" cy="2246769"/>
          </a:xfrm>
          <a:prstGeom prst="rect">
            <a:avLst/>
          </a:prstGeom>
          <a:noFill/>
        </p:spPr>
        <p:txBody>
          <a:bodyPr wrap="square" rtlCol="0">
            <a:spAutoFit/>
          </a:bodyPr>
          <a:lstStyle/>
          <a:p>
            <a:r>
              <a:rPr lang="en-US" sz="3600" dirty="0">
                <a:latin typeface="Garamond" panose="02020404030301010803" pitchFamily="18" charset="0"/>
                <a:ea typeface="Cambria" panose="02040503050406030204" pitchFamily="18" charset="0"/>
              </a:rPr>
              <a:t>*Calculation of claim in capital goods </a:t>
            </a:r>
            <a:r>
              <a:rPr lang="en-US" dirty="0">
                <a:latin typeface="Garamond" panose="02020404030301010803" pitchFamily="18" charset="0"/>
                <a:ea typeface="Cambria" panose="02040503050406030204" pitchFamily="18" charset="0"/>
              </a:rPr>
              <a:t>(Rule 40)</a:t>
            </a:r>
            <a:endParaRPr lang="en-US" sz="3600" dirty="0">
              <a:latin typeface="Garamond" panose="02020404030301010803" pitchFamily="18" charset="0"/>
              <a:ea typeface="Cambria" panose="02040503050406030204" pitchFamily="18" charset="0"/>
            </a:endParaRPr>
          </a:p>
          <a:p>
            <a:r>
              <a:rPr lang="en-US" sz="1600" b="1" dirty="0">
                <a:latin typeface="Garamond" panose="02020404030301010803" pitchFamily="18" charset="0"/>
                <a:ea typeface="Cambria" panose="02040503050406030204" pitchFamily="18" charset="0"/>
              </a:rPr>
              <a:t>(Section 10 &gt; Normal)</a:t>
            </a:r>
          </a:p>
          <a:p>
            <a:r>
              <a:rPr lang="en-US" sz="1600" b="1" dirty="0">
                <a:latin typeface="Garamond" panose="02020404030301010803" pitchFamily="18" charset="0"/>
                <a:ea typeface="Cambria" panose="02040503050406030204" pitchFamily="18" charset="0"/>
              </a:rPr>
              <a:t>(Exempt Supply &gt;Taxable Supply)</a:t>
            </a:r>
            <a:endParaRPr lang="en-IN" sz="1600" b="1" dirty="0">
              <a:latin typeface="Garamond" panose="02020404030301010803" pitchFamily="18" charset="0"/>
              <a:ea typeface="Cambria" panose="02040503050406030204" pitchFamily="18" charset="0"/>
            </a:endParaRPr>
          </a:p>
        </p:txBody>
      </p:sp>
      <p:sp>
        <p:nvSpPr>
          <p:cNvPr id="4" name="Rectangle 3"/>
          <p:cNvSpPr/>
          <p:nvPr/>
        </p:nvSpPr>
        <p:spPr>
          <a:xfrm>
            <a:off x="4144162" y="4880553"/>
            <a:ext cx="5885664" cy="1781176"/>
          </a:xfrm>
          <a:prstGeom prst="rect">
            <a:avLst/>
          </a:prstGeom>
        </p:spPr>
        <p:txBody>
          <a:bodyPr wrap="square">
            <a:spAutoFit/>
          </a:bodyPr>
          <a:lstStyle/>
          <a:p>
            <a:pPr algn="just"/>
            <a:r>
              <a:rPr lang="en-US" u="sng" dirty="0">
                <a:solidFill>
                  <a:schemeClr val="bg1">
                    <a:lumMod val="50000"/>
                  </a:schemeClr>
                </a:solidFill>
                <a:latin typeface="Tw Cen MT" panose="020B0602020104020603" pitchFamily="34" charset="0"/>
                <a:ea typeface="Cambria" panose="02040503050406030204" pitchFamily="18" charset="0"/>
              </a:rPr>
              <a:t>Solution</a:t>
            </a:r>
          </a:p>
          <a:p>
            <a:pPr marL="285750" indent="-285750" algn="just">
              <a:buFont typeface="Arial" panose="020B0604020202020204" pitchFamily="34" charset="0"/>
              <a:buChar char="•"/>
            </a:pPr>
            <a:r>
              <a:rPr lang="en-US" dirty="0">
                <a:solidFill>
                  <a:schemeClr val="bg1">
                    <a:lumMod val="50000"/>
                  </a:schemeClr>
                </a:solidFill>
                <a:latin typeface="Tw Cen MT" panose="020B0602020104020603" pitchFamily="34" charset="0"/>
                <a:ea typeface="Cambria" panose="02040503050406030204" pitchFamily="18" charset="0"/>
              </a:rPr>
              <a:t>No. of quarter for which goods used for exempt supply = 6 quarter</a:t>
            </a:r>
          </a:p>
          <a:p>
            <a:pPr marL="285750" indent="-285750" algn="just">
              <a:buFont typeface="Arial" panose="020B0604020202020204" pitchFamily="34" charset="0"/>
              <a:buChar char="•"/>
            </a:pPr>
            <a:r>
              <a:rPr lang="en-US" dirty="0">
                <a:solidFill>
                  <a:schemeClr val="bg1">
                    <a:lumMod val="50000"/>
                  </a:schemeClr>
                </a:solidFill>
                <a:latin typeface="Tw Cen MT" panose="020B0602020104020603" pitchFamily="34" charset="0"/>
                <a:ea typeface="Cambria" panose="02040503050406030204" pitchFamily="18" charset="0"/>
              </a:rPr>
              <a:t>Percentage of reversal= 6*5% = 30%</a:t>
            </a:r>
          </a:p>
          <a:p>
            <a:pPr marL="285750" indent="-285750" algn="just">
              <a:buFont typeface="Arial" panose="020B0604020202020204" pitchFamily="34" charset="0"/>
              <a:buChar char="•"/>
            </a:pPr>
            <a:r>
              <a:rPr lang="en-US" dirty="0">
                <a:solidFill>
                  <a:schemeClr val="bg1">
                    <a:lumMod val="50000"/>
                  </a:schemeClr>
                </a:solidFill>
                <a:latin typeface="Tw Cen MT" panose="020B0602020104020603" pitchFamily="34" charset="0"/>
                <a:ea typeface="Cambria" panose="02040503050406030204" pitchFamily="18" charset="0"/>
              </a:rPr>
              <a:t>Total Reversal= 1,20,000 * 30% = 36,000</a:t>
            </a:r>
          </a:p>
          <a:p>
            <a:pPr marL="285750" indent="-285750" algn="just">
              <a:buFont typeface="Arial" panose="020B0604020202020204" pitchFamily="34" charset="0"/>
              <a:buChar char="•"/>
            </a:pPr>
            <a:r>
              <a:rPr lang="en-US" dirty="0">
                <a:solidFill>
                  <a:schemeClr val="bg1">
                    <a:lumMod val="50000"/>
                  </a:schemeClr>
                </a:solidFill>
                <a:latin typeface="Tw Cen MT" panose="020B0602020104020603" pitchFamily="34" charset="0"/>
                <a:ea typeface="Cambria" panose="02040503050406030204" pitchFamily="18" charset="0"/>
              </a:rPr>
              <a:t>Credit allowed = 1,20,000 – 36,000 = 84,000</a:t>
            </a:r>
          </a:p>
        </p:txBody>
      </p:sp>
      <p:sp>
        <p:nvSpPr>
          <p:cNvPr id="5" name="Rectangle 4"/>
          <p:cNvSpPr/>
          <p:nvPr/>
        </p:nvSpPr>
        <p:spPr>
          <a:xfrm>
            <a:off x="3959603" y="2550254"/>
            <a:ext cx="5784471" cy="2585323"/>
          </a:xfrm>
          <a:prstGeom prst="rect">
            <a:avLst/>
          </a:prstGeom>
        </p:spPr>
        <p:txBody>
          <a:bodyPr wrap="square">
            <a:spAutoFit/>
          </a:bodyPr>
          <a:lstStyle/>
          <a:p>
            <a:pPr marL="285750" indent="-285750" algn="just">
              <a:buFont typeface="Arial" panose="020B0604020202020204" pitchFamily="34" charset="0"/>
              <a:buChar char="•"/>
            </a:pPr>
            <a:r>
              <a:rPr lang="en-US" dirty="0">
                <a:solidFill>
                  <a:schemeClr val="bg1">
                    <a:lumMod val="50000"/>
                  </a:schemeClr>
                </a:solidFill>
                <a:latin typeface="Tw Cen MT" panose="020B0602020104020603" pitchFamily="34" charset="0"/>
                <a:ea typeface="Cambria" panose="02040503050406030204" pitchFamily="18" charset="0"/>
              </a:rPr>
              <a:t>Say, Mr. X is a registered person and engaged in supply of cotton seed oil(exempt) and other oils(taxable).</a:t>
            </a:r>
          </a:p>
          <a:p>
            <a:pPr marL="285750" indent="-285750" algn="just">
              <a:buFont typeface="Arial" panose="020B0604020202020204" pitchFamily="34" charset="0"/>
              <a:buChar char="•"/>
            </a:pPr>
            <a:r>
              <a:rPr lang="en-US" dirty="0">
                <a:solidFill>
                  <a:schemeClr val="bg1">
                    <a:lumMod val="50000"/>
                  </a:schemeClr>
                </a:solidFill>
                <a:latin typeface="Tw Cen MT" panose="020B0602020104020603" pitchFamily="34" charset="0"/>
                <a:ea typeface="Cambria" panose="02040503050406030204" pitchFamily="18" charset="0"/>
              </a:rPr>
              <a:t>He has purchased a machinery to be used exclusively in extraction of cotton seed oil  on 1/08/2017 and paid GST Rs.120000.</a:t>
            </a:r>
          </a:p>
          <a:p>
            <a:pPr marL="285750" indent="-285750" algn="just">
              <a:buFont typeface="Arial" panose="020B0604020202020204" pitchFamily="34" charset="0"/>
              <a:buChar char="•"/>
            </a:pPr>
            <a:r>
              <a:rPr lang="en-US" dirty="0">
                <a:solidFill>
                  <a:schemeClr val="bg1">
                    <a:lumMod val="50000"/>
                  </a:schemeClr>
                </a:solidFill>
                <a:latin typeface="Tw Cen MT" panose="020B0602020104020603" pitchFamily="34" charset="0"/>
                <a:ea typeface="Cambria" panose="02040503050406030204" pitchFamily="18" charset="0"/>
              </a:rPr>
              <a:t>On 16/10/2018, exemption on those supplies was withdrawn by govt., rendering them taxable from 17/10/2018 onwards.</a:t>
            </a:r>
          </a:p>
          <a:p>
            <a:pPr algn="just"/>
            <a:endParaRPr lang="en-US" dirty="0">
              <a:solidFill>
                <a:schemeClr val="bg1">
                  <a:lumMod val="50000"/>
                </a:schemeClr>
              </a:solidFill>
              <a:latin typeface="Tw Cen MT" panose="020B0602020104020603" pitchFamily="34" charset="0"/>
              <a:ea typeface="Cambria" panose="02040503050406030204" pitchFamily="18" charset="0"/>
            </a:endParaRPr>
          </a:p>
        </p:txBody>
      </p:sp>
      <p:sp>
        <p:nvSpPr>
          <p:cNvPr id="6" name="Footer Placeholder 5">
            <a:extLst>
              <a:ext uri="{FF2B5EF4-FFF2-40B4-BE49-F238E27FC236}">
                <a16:creationId xmlns:a16="http://schemas.microsoft.com/office/drawing/2014/main" id="{50F70C46-6FA1-6F4F-A106-EE062AB62BA5}"/>
              </a:ext>
            </a:extLst>
          </p:cNvPr>
          <p:cNvSpPr>
            <a:spLocks noGrp="1"/>
          </p:cNvSpPr>
          <p:nvPr>
            <p:ph type="ftr" sz="quarter" idx="11"/>
          </p:nvPr>
        </p:nvSpPr>
        <p:spPr/>
        <p:txBody>
          <a:bodyPr/>
          <a:lstStyle/>
          <a:p>
            <a:r>
              <a:rPr lang="en-IN"/>
              <a:t>CA Atul Kumar Gupta</a:t>
            </a:r>
          </a:p>
        </p:txBody>
      </p:sp>
      <p:sp>
        <p:nvSpPr>
          <p:cNvPr id="7" name="Slide Number Placeholder 6">
            <a:extLst>
              <a:ext uri="{FF2B5EF4-FFF2-40B4-BE49-F238E27FC236}">
                <a16:creationId xmlns:a16="http://schemas.microsoft.com/office/drawing/2014/main" id="{69B24FBB-DF83-E739-1E47-6EC8BDBFC38D}"/>
              </a:ext>
            </a:extLst>
          </p:cNvPr>
          <p:cNvSpPr>
            <a:spLocks noGrp="1"/>
          </p:cNvSpPr>
          <p:nvPr>
            <p:ph type="sldNum" sz="quarter" idx="12"/>
          </p:nvPr>
        </p:nvSpPr>
        <p:spPr/>
        <p:txBody>
          <a:bodyPr/>
          <a:lstStyle/>
          <a:p>
            <a:fld id="{AF9452EE-66BF-48D9-883A-F3C3378CE4F7}" type="slidenum">
              <a:rPr lang="en-IN" smtClean="0"/>
              <a:t>49</a:t>
            </a:fld>
            <a:endParaRPr lang="en-IN"/>
          </a:p>
        </p:txBody>
      </p:sp>
    </p:spTree>
    <p:extLst>
      <p:ext uri="{BB962C8B-B14F-4D97-AF65-F5344CB8AC3E}">
        <p14:creationId xmlns:p14="http://schemas.microsoft.com/office/powerpoint/2010/main" val="9075762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4504" y="236925"/>
            <a:ext cx="8761413" cy="826700"/>
          </a:xfrm>
        </p:spPr>
        <p:txBody>
          <a:bodyPr/>
          <a:lstStyle/>
          <a:p>
            <a:r>
              <a:rPr lang="en-US" dirty="0"/>
              <a:t> </a:t>
            </a:r>
            <a:r>
              <a:rPr lang="en-IN" b="1" dirty="0"/>
              <a:t>AUDIT AND FS</a:t>
            </a:r>
            <a:endParaRPr lang="en-US" dirty="0"/>
          </a:p>
        </p:txBody>
      </p:sp>
      <p:sp>
        <p:nvSpPr>
          <p:cNvPr id="3" name="Footer Placeholder 2"/>
          <p:cNvSpPr>
            <a:spLocks noGrp="1"/>
          </p:cNvSpPr>
          <p:nvPr>
            <p:ph type="ftr" sz="quarter" idx="11"/>
          </p:nvPr>
        </p:nvSpPr>
        <p:spPr/>
        <p:txBody>
          <a:bodyPr/>
          <a:lstStyle/>
          <a:p>
            <a:r>
              <a:rPr lang="en-IN"/>
              <a:t>CA Atul Kumar Gupta</a:t>
            </a:r>
            <a:endParaRPr lang="en-IN" dirty="0"/>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fld id="{FE29F714-C371-4D5F-8DCF-D3A490DAEB6F}" type="slidenum">
              <a:rPr lang="en-IN" altLang="en-US" smtClean="0"/>
              <a:pPr/>
              <a:t>5</a:t>
            </a:fld>
            <a:endParaRPr lang="en-IN" altLang="en-US" dirty="0"/>
          </a:p>
        </p:txBody>
      </p:sp>
      <p:sp>
        <p:nvSpPr>
          <p:cNvPr id="12" name="Content Placeholder 2"/>
          <p:cNvSpPr txBox="1">
            <a:spLocks/>
          </p:cNvSpPr>
          <p:nvPr/>
        </p:nvSpPr>
        <p:spPr>
          <a:xfrm>
            <a:off x="457200" y="1600200"/>
            <a:ext cx="11060349" cy="4756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IN" sz="2200" b="1" i="0" u="none" strike="noStrike" kern="1200" cap="none" spc="0" normalizeH="0" baseline="0" noProof="0" dirty="0">
              <a:ln>
                <a:noFill/>
              </a:ln>
              <a:solidFill>
                <a:sysClr val="windowText" lastClr="000000"/>
              </a:solidFill>
              <a:effectLst/>
              <a:uLnTx/>
              <a:uFillTx/>
              <a:latin typeface="Calibri"/>
            </a:endParaRPr>
          </a:p>
        </p:txBody>
      </p:sp>
      <p:graphicFrame>
        <p:nvGraphicFramePr>
          <p:cNvPr id="14" name="Diagram 13"/>
          <p:cNvGraphicFramePr/>
          <p:nvPr/>
        </p:nvGraphicFramePr>
        <p:xfrm>
          <a:off x="533399" y="2042809"/>
          <a:ext cx="11285708" cy="3813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698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33290960-DE1B-4CA9-A5F7-D2B9F5F0077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79A11CB6-5764-44F4-95A2-6708EAF40854}"/>
                                            </p:graphic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E3128C-7743-4657-90C5-ABE66A96360D}"/>
              </a:ext>
            </a:extLst>
          </p:cNvPr>
          <p:cNvSpPr txBox="1"/>
          <p:nvPr/>
        </p:nvSpPr>
        <p:spPr>
          <a:xfrm>
            <a:off x="477983" y="475733"/>
            <a:ext cx="2043545" cy="3354765"/>
          </a:xfrm>
          <a:prstGeom prst="rect">
            <a:avLst/>
          </a:prstGeom>
          <a:noFill/>
        </p:spPr>
        <p:txBody>
          <a:bodyPr wrap="square">
            <a:spAutoFit/>
          </a:bodyPr>
          <a:lstStyle/>
          <a:p>
            <a:r>
              <a:rPr lang="en-IN" sz="3600" dirty="0">
                <a:latin typeface="Garamond" panose="02020404030301010803" pitchFamily="18" charset="0"/>
              </a:rPr>
              <a:t>Supply of Capital goods on which ITC taken</a:t>
            </a:r>
          </a:p>
          <a:p>
            <a:r>
              <a:rPr lang="en-IN" sz="1600" b="1" dirty="0">
                <a:latin typeface="Garamond" panose="02020404030301010803" pitchFamily="18" charset="0"/>
              </a:rPr>
              <a:t>(Sec 18(6) r/w R(40(2))</a:t>
            </a:r>
            <a:endParaRPr lang="en-US" b="1" dirty="0">
              <a:latin typeface="Garamond" panose="02020404030301010803" pitchFamily="18" charset="0"/>
            </a:endParaRPr>
          </a:p>
        </p:txBody>
      </p:sp>
      <p:graphicFrame>
        <p:nvGraphicFramePr>
          <p:cNvPr id="7" name="Diagram 6">
            <a:extLst>
              <a:ext uri="{FF2B5EF4-FFF2-40B4-BE49-F238E27FC236}">
                <a16:creationId xmlns:a16="http://schemas.microsoft.com/office/drawing/2014/main" id="{B107CBB4-759B-4DDE-A047-320EE4CCE156}"/>
              </a:ext>
            </a:extLst>
          </p:cNvPr>
          <p:cNvGraphicFramePr/>
          <p:nvPr/>
        </p:nvGraphicFramePr>
        <p:xfrm>
          <a:off x="2117742" y="761711"/>
          <a:ext cx="7840347" cy="1783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le 7">
            <a:extLst>
              <a:ext uri="{FF2B5EF4-FFF2-40B4-BE49-F238E27FC236}">
                <a16:creationId xmlns:a16="http://schemas.microsoft.com/office/drawing/2014/main" id="{FEBC763D-506A-4216-A2EA-C0B473F5891C}"/>
              </a:ext>
            </a:extLst>
          </p:cNvPr>
          <p:cNvGraphicFramePr>
            <a:graphicFrameLocks noGrp="1"/>
          </p:cNvGraphicFramePr>
          <p:nvPr/>
        </p:nvGraphicFramePr>
        <p:xfrm>
          <a:off x="3235631" y="2895600"/>
          <a:ext cx="5455787" cy="1495425"/>
        </p:xfrm>
        <a:graphic>
          <a:graphicData uri="http://schemas.openxmlformats.org/drawingml/2006/table">
            <a:tbl>
              <a:tblPr>
                <a:tableStyleId>{08FB837D-C827-4EFA-A057-4D05807E0F7C}</a:tableStyleId>
              </a:tblPr>
              <a:tblGrid>
                <a:gridCol w="3682175">
                  <a:extLst>
                    <a:ext uri="{9D8B030D-6E8A-4147-A177-3AD203B41FA5}">
                      <a16:colId xmlns:a16="http://schemas.microsoft.com/office/drawing/2014/main" val="20000"/>
                    </a:ext>
                  </a:extLst>
                </a:gridCol>
                <a:gridCol w="1773612">
                  <a:extLst>
                    <a:ext uri="{9D8B030D-6E8A-4147-A177-3AD203B41FA5}">
                      <a16:colId xmlns:a16="http://schemas.microsoft.com/office/drawing/2014/main" val="20001"/>
                    </a:ext>
                  </a:extLst>
                </a:gridCol>
              </a:tblGrid>
              <a:tr h="268778">
                <a:tc>
                  <a:txBody>
                    <a:bodyPr/>
                    <a:lstStyle/>
                    <a:p>
                      <a:pPr algn="l" fontAlgn="ctr"/>
                      <a:r>
                        <a:rPr lang="en-IN" sz="1600" u="none" strike="noStrike" dirty="0">
                          <a:effectLst/>
                          <a:latin typeface="Cambria" panose="02040503050406030204" pitchFamily="18" charset="0"/>
                          <a:ea typeface="Cambria" panose="02040503050406030204" pitchFamily="18" charset="0"/>
                        </a:rPr>
                        <a:t>Purchase Date of Machinery</a:t>
                      </a:r>
                      <a:endParaRPr lang="en-IN" sz="16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anchor="ctr">
                    <a:noFill/>
                  </a:tcPr>
                </a:tc>
                <a:tc>
                  <a:txBody>
                    <a:bodyPr/>
                    <a:lstStyle/>
                    <a:p>
                      <a:pPr algn="ctr" rtl="0" fontAlgn="ctr"/>
                      <a:r>
                        <a:rPr lang="en-IN" sz="1600" u="none" strike="noStrike" dirty="0">
                          <a:effectLst/>
                          <a:latin typeface="Cambria" panose="02040503050406030204" pitchFamily="18" charset="0"/>
                          <a:ea typeface="Cambria" panose="02040503050406030204" pitchFamily="18" charset="0"/>
                        </a:rPr>
                        <a:t>Jan 01, 2018</a:t>
                      </a:r>
                      <a:endParaRPr lang="en-IN" sz="16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anchor="ctr">
                    <a:noFill/>
                  </a:tcPr>
                </a:tc>
                <a:extLst>
                  <a:ext uri="{0D108BD9-81ED-4DB2-BD59-A6C34878D82A}">
                    <a16:rowId xmlns:a16="http://schemas.microsoft.com/office/drawing/2014/main" val="10000"/>
                  </a:ext>
                </a:extLst>
              </a:tr>
              <a:tr h="268778">
                <a:tc>
                  <a:txBody>
                    <a:bodyPr/>
                    <a:lstStyle/>
                    <a:p>
                      <a:pPr algn="l" fontAlgn="ctr"/>
                      <a:r>
                        <a:rPr lang="en-IN" sz="1600" u="none" strike="noStrike" dirty="0">
                          <a:effectLst/>
                          <a:latin typeface="Cambria" panose="02040503050406030204" pitchFamily="18" charset="0"/>
                          <a:ea typeface="Cambria" panose="02040503050406030204" pitchFamily="18" charset="0"/>
                        </a:rPr>
                        <a:t>Purchase Price</a:t>
                      </a:r>
                      <a:endParaRPr lang="en-IN" sz="16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anchor="ctr">
                    <a:noFill/>
                  </a:tcPr>
                </a:tc>
                <a:tc>
                  <a:txBody>
                    <a:bodyPr/>
                    <a:lstStyle/>
                    <a:p>
                      <a:pPr algn="ctr" rtl="0" fontAlgn="ctr"/>
                      <a:r>
                        <a:rPr lang="en-IN" sz="1600" u="none" strike="noStrike" dirty="0">
                          <a:effectLst/>
                          <a:latin typeface="Cambria" panose="02040503050406030204" pitchFamily="18" charset="0"/>
                          <a:ea typeface="Cambria" panose="02040503050406030204" pitchFamily="18" charset="0"/>
                        </a:rPr>
                        <a:t>500,000</a:t>
                      </a:r>
                      <a:endParaRPr lang="en-IN" sz="16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anchor="ctr">
                    <a:noFill/>
                  </a:tcPr>
                </a:tc>
                <a:extLst>
                  <a:ext uri="{0D108BD9-81ED-4DB2-BD59-A6C34878D82A}">
                    <a16:rowId xmlns:a16="http://schemas.microsoft.com/office/drawing/2014/main" val="10001"/>
                  </a:ext>
                </a:extLst>
              </a:tr>
              <a:tr h="268778">
                <a:tc>
                  <a:txBody>
                    <a:bodyPr/>
                    <a:lstStyle/>
                    <a:p>
                      <a:pPr algn="l" fontAlgn="ctr"/>
                      <a:r>
                        <a:rPr lang="en-IN" sz="1600" u="none" strike="noStrike" dirty="0">
                          <a:effectLst/>
                          <a:latin typeface="Cambria" panose="02040503050406030204" pitchFamily="18" charset="0"/>
                          <a:ea typeface="Cambria" panose="02040503050406030204" pitchFamily="18" charset="0"/>
                        </a:rPr>
                        <a:t>Taxes Paid</a:t>
                      </a:r>
                      <a:endParaRPr lang="en-IN" sz="16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anchor="ctr">
                    <a:noFill/>
                  </a:tcPr>
                </a:tc>
                <a:tc>
                  <a:txBody>
                    <a:bodyPr/>
                    <a:lstStyle/>
                    <a:p>
                      <a:pPr algn="ctr" fontAlgn="ctr"/>
                      <a:r>
                        <a:rPr lang="en-IN" sz="1600" u="none" strike="noStrike" dirty="0">
                          <a:effectLst/>
                          <a:latin typeface="Cambria" panose="02040503050406030204" pitchFamily="18" charset="0"/>
                          <a:ea typeface="Cambria" panose="02040503050406030204" pitchFamily="18" charset="0"/>
                        </a:rPr>
                        <a:t> 50,000 </a:t>
                      </a:r>
                      <a:endParaRPr lang="en-IN" sz="16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anchor="ctr">
                    <a:noFill/>
                  </a:tcPr>
                </a:tc>
                <a:extLst>
                  <a:ext uri="{0D108BD9-81ED-4DB2-BD59-A6C34878D82A}">
                    <a16:rowId xmlns:a16="http://schemas.microsoft.com/office/drawing/2014/main" val="10002"/>
                  </a:ext>
                </a:extLst>
              </a:tr>
              <a:tr h="268778">
                <a:tc>
                  <a:txBody>
                    <a:bodyPr/>
                    <a:lstStyle/>
                    <a:p>
                      <a:pPr algn="l" fontAlgn="ctr"/>
                      <a:r>
                        <a:rPr lang="en-IN" sz="1600" u="none" strike="noStrike" dirty="0">
                          <a:effectLst/>
                          <a:latin typeface="Cambria" panose="02040503050406030204" pitchFamily="18" charset="0"/>
                          <a:ea typeface="Cambria" panose="02040503050406030204" pitchFamily="18" charset="0"/>
                        </a:rPr>
                        <a:t>Sale Date</a:t>
                      </a:r>
                      <a:endParaRPr lang="en-IN" sz="16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anchor="ctr">
                    <a:noFill/>
                  </a:tcPr>
                </a:tc>
                <a:tc>
                  <a:txBody>
                    <a:bodyPr/>
                    <a:lstStyle/>
                    <a:p>
                      <a:pPr algn="ctr" rtl="0" fontAlgn="ctr"/>
                      <a:r>
                        <a:rPr lang="en-IN" sz="1600" u="none" strike="noStrike" dirty="0">
                          <a:effectLst/>
                          <a:latin typeface="Cambria" panose="02040503050406030204" pitchFamily="18" charset="0"/>
                          <a:ea typeface="Cambria" panose="02040503050406030204" pitchFamily="18" charset="0"/>
                        </a:rPr>
                        <a:t>May 05, 2020</a:t>
                      </a:r>
                      <a:endParaRPr lang="en-IN" sz="16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anchor="ctr">
                    <a:noFill/>
                  </a:tcPr>
                </a:tc>
                <a:extLst>
                  <a:ext uri="{0D108BD9-81ED-4DB2-BD59-A6C34878D82A}">
                    <a16:rowId xmlns:a16="http://schemas.microsoft.com/office/drawing/2014/main" val="10003"/>
                  </a:ext>
                </a:extLst>
              </a:tr>
              <a:tr h="268778">
                <a:tc>
                  <a:txBody>
                    <a:bodyPr/>
                    <a:lstStyle/>
                    <a:p>
                      <a:pPr algn="l" rtl="0" fontAlgn="ctr"/>
                      <a:r>
                        <a:rPr lang="en-IN" sz="1600" u="none" strike="noStrike" dirty="0">
                          <a:effectLst/>
                          <a:latin typeface="Cambria" panose="02040503050406030204" pitchFamily="18" charset="0"/>
                          <a:ea typeface="Cambria" panose="02040503050406030204" pitchFamily="18" charset="0"/>
                        </a:rPr>
                        <a:t>Sale Value of Machinery</a:t>
                      </a:r>
                      <a:endParaRPr lang="en-IN" sz="16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anchor="ctr">
                    <a:noFill/>
                  </a:tcPr>
                </a:tc>
                <a:tc>
                  <a:txBody>
                    <a:bodyPr/>
                    <a:lstStyle/>
                    <a:p>
                      <a:pPr algn="ctr" rtl="0" fontAlgn="ctr"/>
                      <a:r>
                        <a:rPr lang="en-IN" sz="1600" u="none" strike="noStrike" dirty="0">
                          <a:effectLst/>
                          <a:latin typeface="Cambria" panose="02040503050406030204" pitchFamily="18" charset="0"/>
                          <a:ea typeface="Cambria" panose="02040503050406030204" pitchFamily="18" charset="0"/>
                        </a:rPr>
                        <a:t>60,000@18% GST</a:t>
                      </a:r>
                      <a:endParaRPr lang="en-IN" sz="1600" b="0"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anchor="ctr">
                    <a:noFill/>
                  </a:tcPr>
                </a:tc>
                <a:extLst>
                  <a:ext uri="{0D108BD9-81ED-4DB2-BD59-A6C34878D82A}">
                    <a16:rowId xmlns:a16="http://schemas.microsoft.com/office/drawing/2014/main" val="10004"/>
                  </a:ext>
                </a:extLst>
              </a:tr>
            </a:tbl>
          </a:graphicData>
        </a:graphic>
      </p:graphicFrame>
      <p:sp>
        <p:nvSpPr>
          <p:cNvPr id="2" name="Footer Placeholder 1">
            <a:extLst>
              <a:ext uri="{FF2B5EF4-FFF2-40B4-BE49-F238E27FC236}">
                <a16:creationId xmlns:a16="http://schemas.microsoft.com/office/drawing/2014/main" id="{F8370F62-CB6B-D44B-AC2B-E7815D008231}"/>
              </a:ext>
            </a:extLst>
          </p:cNvPr>
          <p:cNvSpPr>
            <a:spLocks noGrp="1"/>
          </p:cNvSpPr>
          <p:nvPr>
            <p:ph type="ftr" sz="quarter" idx="11"/>
          </p:nvPr>
        </p:nvSpPr>
        <p:spPr/>
        <p:txBody>
          <a:bodyPr/>
          <a:lstStyle/>
          <a:p>
            <a:r>
              <a:rPr lang="en-IN"/>
              <a:t>CA Atul Kumar Gupta</a:t>
            </a:r>
          </a:p>
        </p:txBody>
      </p:sp>
      <p:sp>
        <p:nvSpPr>
          <p:cNvPr id="3" name="Slide Number Placeholder 2">
            <a:extLst>
              <a:ext uri="{FF2B5EF4-FFF2-40B4-BE49-F238E27FC236}">
                <a16:creationId xmlns:a16="http://schemas.microsoft.com/office/drawing/2014/main" id="{D21658E3-A3B3-BBBD-9E7E-39BCC09B8F60}"/>
              </a:ext>
            </a:extLst>
          </p:cNvPr>
          <p:cNvSpPr>
            <a:spLocks noGrp="1"/>
          </p:cNvSpPr>
          <p:nvPr>
            <p:ph type="sldNum" sz="quarter" idx="12"/>
          </p:nvPr>
        </p:nvSpPr>
        <p:spPr/>
        <p:txBody>
          <a:bodyPr/>
          <a:lstStyle/>
          <a:p>
            <a:fld id="{AF9452EE-66BF-48D9-883A-F3C3378CE4F7}" type="slidenum">
              <a:rPr lang="en-IN" smtClean="0"/>
              <a:t>50</a:t>
            </a:fld>
            <a:endParaRPr lang="en-IN"/>
          </a:p>
        </p:txBody>
      </p:sp>
    </p:spTree>
    <p:extLst>
      <p:ext uri="{BB962C8B-B14F-4D97-AF65-F5344CB8AC3E}">
        <p14:creationId xmlns:p14="http://schemas.microsoft.com/office/powerpoint/2010/main" val="32438785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E3128C-7743-4657-90C5-ABE66A96360D}"/>
              </a:ext>
            </a:extLst>
          </p:cNvPr>
          <p:cNvSpPr txBox="1"/>
          <p:nvPr/>
        </p:nvSpPr>
        <p:spPr>
          <a:xfrm>
            <a:off x="477983" y="475733"/>
            <a:ext cx="2043545" cy="3354765"/>
          </a:xfrm>
          <a:prstGeom prst="rect">
            <a:avLst/>
          </a:prstGeom>
          <a:noFill/>
        </p:spPr>
        <p:txBody>
          <a:bodyPr wrap="square">
            <a:spAutoFit/>
          </a:bodyPr>
          <a:lstStyle/>
          <a:p>
            <a:r>
              <a:rPr lang="en-IN" sz="3600" dirty="0">
                <a:latin typeface="Garamond" panose="02020404030301010803" pitchFamily="18" charset="0"/>
              </a:rPr>
              <a:t>Supply of Capital goods on which ITC taken</a:t>
            </a:r>
          </a:p>
          <a:p>
            <a:r>
              <a:rPr lang="en-IN" sz="1600" b="1" dirty="0">
                <a:latin typeface="Garamond" panose="02020404030301010803" pitchFamily="18" charset="0"/>
              </a:rPr>
              <a:t>(Sec 18(6) r/w R(40(2))</a:t>
            </a:r>
            <a:endParaRPr lang="en-US" b="1" dirty="0">
              <a:latin typeface="Garamond" panose="02020404030301010803" pitchFamily="18" charset="0"/>
            </a:endParaRPr>
          </a:p>
        </p:txBody>
      </p:sp>
      <p:graphicFrame>
        <p:nvGraphicFramePr>
          <p:cNvPr id="9" name="Table 8">
            <a:extLst>
              <a:ext uri="{FF2B5EF4-FFF2-40B4-BE49-F238E27FC236}">
                <a16:creationId xmlns:a16="http://schemas.microsoft.com/office/drawing/2014/main" id="{F4020FA8-4F69-42D4-B2D9-A4C4B5EF1448}"/>
              </a:ext>
            </a:extLst>
          </p:cNvPr>
          <p:cNvGraphicFramePr>
            <a:graphicFrameLocks noGrp="1"/>
          </p:cNvGraphicFramePr>
          <p:nvPr/>
        </p:nvGraphicFramePr>
        <p:xfrm>
          <a:off x="2996015" y="1383386"/>
          <a:ext cx="3505200" cy="838200"/>
        </p:xfrm>
        <a:graphic>
          <a:graphicData uri="http://schemas.openxmlformats.org/drawingml/2006/table">
            <a:tbl>
              <a:tblPr>
                <a:tableStyleId>{5C22544A-7EE6-4342-B048-85BDC9FD1C3A}</a:tableStyleId>
              </a:tblPr>
              <a:tblGrid>
                <a:gridCol w="2365701">
                  <a:extLst>
                    <a:ext uri="{9D8B030D-6E8A-4147-A177-3AD203B41FA5}">
                      <a16:colId xmlns:a16="http://schemas.microsoft.com/office/drawing/2014/main" val="20000"/>
                    </a:ext>
                  </a:extLst>
                </a:gridCol>
                <a:gridCol w="1139499">
                  <a:extLst>
                    <a:ext uri="{9D8B030D-6E8A-4147-A177-3AD203B41FA5}">
                      <a16:colId xmlns:a16="http://schemas.microsoft.com/office/drawing/2014/main" val="20001"/>
                    </a:ext>
                  </a:extLst>
                </a:gridCol>
              </a:tblGrid>
              <a:tr h="279400">
                <a:tc>
                  <a:txBody>
                    <a:bodyPr/>
                    <a:lstStyle/>
                    <a:p>
                      <a:pPr algn="ctr" fontAlgn="ctr"/>
                      <a:r>
                        <a:rPr lang="en-IN" sz="1400" b="1" u="none" strike="noStrike" dirty="0">
                          <a:effectLst/>
                          <a:latin typeface="+mn-lt"/>
                        </a:rPr>
                        <a:t>Particulars</a:t>
                      </a:r>
                      <a:endParaRPr lang="en-IN" sz="1400" b="1" i="0" u="none" strike="noStrike" dirty="0">
                        <a:solidFill>
                          <a:srgbClr val="000000"/>
                        </a:solidFill>
                        <a:effectLst/>
                        <a:latin typeface="+mn-lt"/>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IN" sz="1400" b="1" u="none" strike="noStrike" dirty="0">
                          <a:effectLst/>
                          <a:latin typeface="+mn-lt"/>
                        </a:rPr>
                        <a:t>Amount</a:t>
                      </a:r>
                      <a:endParaRPr lang="en-IN" sz="1400" b="1" i="0" u="none" strike="noStrike" dirty="0">
                        <a:solidFill>
                          <a:srgbClr val="000000"/>
                        </a:solidFill>
                        <a:effectLst/>
                        <a:latin typeface="+mn-lt"/>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279400">
                <a:tc>
                  <a:txBody>
                    <a:bodyPr/>
                    <a:lstStyle/>
                    <a:p>
                      <a:pPr algn="l" rtl="0" fontAlgn="ctr"/>
                      <a:r>
                        <a:rPr lang="en-IN" sz="1400" u="none" strike="noStrike" dirty="0">
                          <a:effectLst/>
                          <a:latin typeface="+mn-lt"/>
                        </a:rPr>
                        <a:t>Sale Value of Machinery</a:t>
                      </a:r>
                      <a:endParaRPr lang="en-IN" sz="1400" b="0" i="0" u="none" strike="noStrike" dirty="0">
                        <a:solidFill>
                          <a:srgbClr val="000000"/>
                        </a:solidFill>
                        <a:effectLst/>
                        <a:latin typeface="+mn-lt"/>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ctr"/>
                      <a:r>
                        <a:rPr lang="en-IN" sz="1400" u="none" strike="noStrike" dirty="0">
                          <a:effectLst/>
                          <a:latin typeface="+mn-lt"/>
                        </a:rPr>
                        <a:t>60,000</a:t>
                      </a:r>
                      <a:endParaRPr lang="en-IN" sz="1400" b="0" i="0" u="none" strike="noStrike" dirty="0">
                        <a:solidFill>
                          <a:srgbClr val="000000"/>
                        </a:solidFill>
                        <a:effectLst/>
                        <a:latin typeface="+mn-lt"/>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r h="279400">
                <a:tc>
                  <a:txBody>
                    <a:bodyPr/>
                    <a:lstStyle/>
                    <a:p>
                      <a:pPr algn="l" rtl="0" fontAlgn="ctr"/>
                      <a:r>
                        <a:rPr lang="en-IN" sz="1400" u="none" strike="noStrike" dirty="0">
                          <a:effectLst/>
                          <a:latin typeface="+mn-lt"/>
                        </a:rPr>
                        <a:t>IGST @ 18%</a:t>
                      </a:r>
                      <a:endParaRPr lang="en-IN" sz="1400" b="0" i="0" u="none" strike="noStrike" dirty="0">
                        <a:solidFill>
                          <a:srgbClr val="000000"/>
                        </a:solidFill>
                        <a:effectLst/>
                        <a:latin typeface="+mn-lt"/>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ctr"/>
                      <a:r>
                        <a:rPr lang="en-IN" sz="1400" u="none" strike="noStrike" dirty="0">
                          <a:effectLst/>
                          <a:latin typeface="+mn-lt"/>
                        </a:rPr>
                        <a:t>10,800</a:t>
                      </a:r>
                      <a:endParaRPr lang="en-IN" sz="1400" b="0" i="0" u="none" strike="noStrike" dirty="0">
                        <a:solidFill>
                          <a:srgbClr val="000000"/>
                        </a:solidFill>
                        <a:effectLst/>
                        <a:latin typeface="+mn-lt"/>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2"/>
                  </a:ext>
                </a:extLst>
              </a:tr>
            </a:tbl>
          </a:graphicData>
        </a:graphic>
      </p:graphicFrame>
      <p:graphicFrame>
        <p:nvGraphicFramePr>
          <p:cNvPr id="10" name="Table 9">
            <a:extLst>
              <a:ext uri="{FF2B5EF4-FFF2-40B4-BE49-F238E27FC236}">
                <a16:creationId xmlns:a16="http://schemas.microsoft.com/office/drawing/2014/main" id="{9D51EF98-02EA-46A8-B7C0-46D0736EB167}"/>
              </a:ext>
            </a:extLst>
          </p:cNvPr>
          <p:cNvGraphicFramePr>
            <a:graphicFrameLocks noGrp="1"/>
          </p:cNvGraphicFramePr>
          <p:nvPr/>
        </p:nvGraphicFramePr>
        <p:xfrm>
          <a:off x="2805515" y="2513157"/>
          <a:ext cx="4096758" cy="838200"/>
        </p:xfrm>
        <a:graphic>
          <a:graphicData uri="http://schemas.openxmlformats.org/drawingml/2006/table">
            <a:tbl>
              <a:tblPr>
                <a:tableStyleId>{5C22544A-7EE6-4342-B048-85BDC9FD1C3A}</a:tableStyleId>
              </a:tblPr>
              <a:tblGrid>
                <a:gridCol w="3093282">
                  <a:extLst>
                    <a:ext uri="{9D8B030D-6E8A-4147-A177-3AD203B41FA5}">
                      <a16:colId xmlns:a16="http://schemas.microsoft.com/office/drawing/2014/main" val="20000"/>
                    </a:ext>
                  </a:extLst>
                </a:gridCol>
                <a:gridCol w="1003476">
                  <a:extLst>
                    <a:ext uri="{9D8B030D-6E8A-4147-A177-3AD203B41FA5}">
                      <a16:colId xmlns:a16="http://schemas.microsoft.com/office/drawing/2014/main" val="20001"/>
                    </a:ext>
                  </a:extLst>
                </a:gridCol>
              </a:tblGrid>
              <a:tr h="279400">
                <a:tc>
                  <a:txBody>
                    <a:bodyPr/>
                    <a:lstStyle/>
                    <a:p>
                      <a:pPr algn="ctr" fontAlgn="ctr"/>
                      <a:r>
                        <a:rPr lang="en-IN" sz="1400" b="1" u="none" strike="noStrike" dirty="0">
                          <a:effectLst/>
                          <a:latin typeface="+mn-lt"/>
                        </a:rPr>
                        <a:t>Particulars</a:t>
                      </a:r>
                      <a:endParaRPr lang="en-IN" sz="1400" b="1" i="0" u="none" strike="noStrike" dirty="0">
                        <a:solidFill>
                          <a:srgbClr val="000000"/>
                        </a:solidFill>
                        <a:effectLst/>
                        <a:latin typeface="+mn-lt"/>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IN" sz="1400" b="1" u="none" strike="noStrike" dirty="0">
                          <a:effectLst/>
                          <a:latin typeface="+mn-lt"/>
                        </a:rPr>
                        <a:t>Amount</a:t>
                      </a:r>
                      <a:endParaRPr lang="en-IN" sz="1400" b="1" i="0" u="none" strike="noStrike" dirty="0">
                        <a:solidFill>
                          <a:srgbClr val="000000"/>
                        </a:solidFill>
                        <a:effectLst/>
                        <a:latin typeface="+mn-lt"/>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279400">
                <a:tc>
                  <a:txBody>
                    <a:bodyPr/>
                    <a:lstStyle/>
                    <a:p>
                      <a:pPr algn="l" rtl="0" fontAlgn="ctr"/>
                      <a:r>
                        <a:rPr lang="en-IN" sz="1400" u="none" strike="noStrike" kern="1200" dirty="0">
                          <a:solidFill>
                            <a:schemeClr val="tx1"/>
                          </a:solidFill>
                          <a:effectLst/>
                          <a:latin typeface="+mn-lt"/>
                          <a:ea typeface="+mn-ea"/>
                          <a:cs typeface="+mn-cs"/>
                        </a:rPr>
                        <a:t>Input Tax Credit Availed</a:t>
                      </a:r>
                      <a:endParaRPr lang="en-IN" sz="1400" b="0" i="0" u="none" strike="noStrike" kern="1200" dirty="0">
                        <a:solidFill>
                          <a:schemeClr val="tx1"/>
                        </a:solidFill>
                        <a:effectLst/>
                        <a:latin typeface="+mn-lt"/>
                        <a:ea typeface="+mn-ea"/>
                        <a:cs typeface="+mn-cs"/>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ctr"/>
                      <a:r>
                        <a:rPr lang="en-IN" sz="1400" u="none" strike="noStrike" dirty="0">
                          <a:effectLst/>
                          <a:latin typeface="+mn-lt"/>
                        </a:rPr>
                        <a:t>50,000</a:t>
                      </a:r>
                      <a:endParaRPr lang="en-IN" sz="1400" b="0" i="0" u="none" strike="noStrike" dirty="0">
                        <a:solidFill>
                          <a:srgbClr val="000000"/>
                        </a:solidFill>
                        <a:effectLst/>
                        <a:latin typeface="+mn-lt"/>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r h="279400">
                <a:tc>
                  <a:txBody>
                    <a:bodyPr/>
                    <a:lstStyle/>
                    <a:p>
                      <a:pPr algn="l" rtl="0" fontAlgn="ctr"/>
                      <a:r>
                        <a:rPr lang="en-IN" sz="1400" u="none" strike="noStrike" kern="1200" dirty="0">
                          <a:solidFill>
                            <a:schemeClr val="tx1"/>
                          </a:solidFill>
                          <a:effectLst/>
                          <a:latin typeface="+mn-lt"/>
                          <a:ea typeface="+mn-ea"/>
                          <a:cs typeface="+mn-cs"/>
                        </a:rPr>
                        <a:t>Less: 5% per quarter (For 10 </a:t>
                      </a:r>
                      <a:r>
                        <a:rPr lang="en-IN" sz="1400" u="none" strike="noStrike" kern="1200" dirty="0" err="1">
                          <a:solidFill>
                            <a:schemeClr val="tx1"/>
                          </a:solidFill>
                          <a:effectLst/>
                          <a:latin typeface="+mn-lt"/>
                          <a:ea typeface="+mn-ea"/>
                          <a:cs typeface="+mn-cs"/>
                        </a:rPr>
                        <a:t>qtrs</a:t>
                      </a:r>
                      <a:r>
                        <a:rPr lang="en-IN" sz="1400" u="none" strike="noStrike" kern="1200" dirty="0">
                          <a:solidFill>
                            <a:schemeClr val="tx1"/>
                          </a:solidFill>
                          <a:effectLst/>
                          <a:latin typeface="+mn-lt"/>
                          <a:ea typeface="+mn-ea"/>
                          <a:cs typeface="+mn-cs"/>
                        </a:rPr>
                        <a:t>)</a:t>
                      </a:r>
                      <a:endParaRPr lang="en-IN" sz="1400" b="0" i="0" u="none" strike="noStrike" dirty="0">
                        <a:solidFill>
                          <a:schemeClr val="tx1"/>
                        </a:solidFill>
                        <a:effectLst/>
                        <a:latin typeface="+mn-lt"/>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ctr"/>
                      <a:r>
                        <a:rPr lang="en-IN" sz="1400" u="none" strike="noStrike" dirty="0">
                          <a:effectLst/>
                          <a:latin typeface="+mn-lt"/>
                        </a:rPr>
                        <a:t>25,000</a:t>
                      </a:r>
                      <a:endParaRPr lang="en-IN" sz="1400" b="0" i="0" u="none" strike="noStrike" dirty="0">
                        <a:solidFill>
                          <a:srgbClr val="000000"/>
                        </a:solidFill>
                        <a:effectLst/>
                        <a:latin typeface="+mn-lt"/>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A00C573B-10C6-42C6-9118-69E386000B2F}"/>
              </a:ext>
            </a:extLst>
          </p:cNvPr>
          <p:cNvSpPr txBox="1"/>
          <p:nvPr/>
        </p:nvSpPr>
        <p:spPr>
          <a:xfrm>
            <a:off x="2521528" y="4091248"/>
            <a:ext cx="5225789" cy="369332"/>
          </a:xfrm>
          <a:prstGeom prst="rect">
            <a:avLst/>
          </a:prstGeom>
          <a:solidFill>
            <a:schemeClr val="accent1">
              <a:lumMod val="40000"/>
              <a:lumOff val="60000"/>
            </a:schemeClr>
          </a:solidFill>
          <a:ln w="19050">
            <a:solidFill>
              <a:schemeClr val="tx1"/>
            </a:solidFill>
          </a:ln>
        </p:spPr>
        <p:txBody>
          <a:bodyPr wrap="square">
            <a:spAutoFit/>
          </a:bodyPr>
          <a:lstStyle/>
          <a:p>
            <a:pPr fontAlgn="auto">
              <a:spcBef>
                <a:spcPts val="0"/>
              </a:spcBef>
              <a:spcAft>
                <a:spcPts val="0"/>
              </a:spcAft>
              <a:defRPr/>
            </a:pPr>
            <a:r>
              <a:rPr lang="en-US" b="1" i="1" u="sng" dirty="0">
                <a:latin typeface="Cambria" panose="02040503050406030204" pitchFamily="18" charset="0"/>
                <a:ea typeface="Cambria" panose="02040503050406030204" pitchFamily="18" charset="0"/>
              </a:rPr>
              <a:t>Tax Payable is Rs. 10,800 or Rs. 25,000, WEH</a:t>
            </a:r>
          </a:p>
        </p:txBody>
      </p:sp>
      <p:sp>
        <p:nvSpPr>
          <p:cNvPr id="13" name="TextBox 12">
            <a:extLst>
              <a:ext uri="{FF2B5EF4-FFF2-40B4-BE49-F238E27FC236}">
                <a16:creationId xmlns:a16="http://schemas.microsoft.com/office/drawing/2014/main" id="{400292EE-EBA5-4325-A023-FF9DF427FA90}"/>
              </a:ext>
            </a:extLst>
          </p:cNvPr>
          <p:cNvSpPr txBox="1"/>
          <p:nvPr/>
        </p:nvSpPr>
        <p:spPr>
          <a:xfrm>
            <a:off x="477982" y="5729585"/>
            <a:ext cx="11714017" cy="646331"/>
          </a:xfrm>
          <a:prstGeom prst="rect">
            <a:avLst/>
          </a:prstGeom>
          <a:noFill/>
        </p:spPr>
        <p:txBody>
          <a:bodyPr wrap="square">
            <a:spAutoFit/>
          </a:bodyPr>
          <a:lstStyle/>
          <a:p>
            <a:r>
              <a:rPr lang="en-US" u="sng" dirty="0"/>
              <a:t>Exception</a:t>
            </a:r>
            <a:r>
              <a:rPr lang="en-US" dirty="0"/>
              <a:t>: </a:t>
            </a:r>
          </a:p>
          <a:p>
            <a:r>
              <a:rPr lang="en-US" dirty="0"/>
              <a:t>Refractory bricks, </a:t>
            </a:r>
            <a:r>
              <a:rPr lang="en-US" dirty="0" err="1"/>
              <a:t>moulds</a:t>
            </a:r>
            <a:r>
              <a:rPr lang="en-US" dirty="0"/>
              <a:t> and dies, jigs and fixtures are supplied as scrap, taxable person </a:t>
            </a:r>
            <a:r>
              <a:rPr lang="en-US" b="1" i="1" dirty="0"/>
              <a:t>may </a:t>
            </a:r>
            <a:r>
              <a:rPr lang="en-US" dirty="0"/>
              <a:t>pay tax on transaction value. </a:t>
            </a:r>
          </a:p>
        </p:txBody>
      </p:sp>
      <p:sp>
        <p:nvSpPr>
          <p:cNvPr id="2" name="Footer Placeholder 1">
            <a:extLst>
              <a:ext uri="{FF2B5EF4-FFF2-40B4-BE49-F238E27FC236}">
                <a16:creationId xmlns:a16="http://schemas.microsoft.com/office/drawing/2014/main" id="{F8370F62-CB6B-D44B-AC2B-E7815D008231}"/>
              </a:ext>
            </a:extLst>
          </p:cNvPr>
          <p:cNvSpPr>
            <a:spLocks noGrp="1"/>
          </p:cNvSpPr>
          <p:nvPr>
            <p:ph type="ftr" sz="quarter" idx="11"/>
          </p:nvPr>
        </p:nvSpPr>
        <p:spPr/>
        <p:txBody>
          <a:bodyPr/>
          <a:lstStyle/>
          <a:p>
            <a:r>
              <a:rPr lang="en-IN"/>
              <a:t>CA Atul Kumar Gupta</a:t>
            </a:r>
          </a:p>
        </p:txBody>
      </p:sp>
      <p:sp>
        <p:nvSpPr>
          <p:cNvPr id="3" name="Slide Number Placeholder 2">
            <a:extLst>
              <a:ext uri="{FF2B5EF4-FFF2-40B4-BE49-F238E27FC236}">
                <a16:creationId xmlns:a16="http://schemas.microsoft.com/office/drawing/2014/main" id="{6DCE4499-784E-F005-A0D4-EDBF94F015D3}"/>
              </a:ext>
            </a:extLst>
          </p:cNvPr>
          <p:cNvSpPr>
            <a:spLocks noGrp="1"/>
          </p:cNvSpPr>
          <p:nvPr>
            <p:ph type="sldNum" sz="quarter" idx="12"/>
          </p:nvPr>
        </p:nvSpPr>
        <p:spPr/>
        <p:txBody>
          <a:bodyPr/>
          <a:lstStyle/>
          <a:p>
            <a:fld id="{AF9452EE-66BF-48D9-883A-F3C3378CE4F7}" type="slidenum">
              <a:rPr lang="en-IN" smtClean="0"/>
              <a:t>51</a:t>
            </a:fld>
            <a:endParaRPr lang="en-IN"/>
          </a:p>
        </p:txBody>
      </p:sp>
    </p:spTree>
    <p:extLst>
      <p:ext uri="{BB962C8B-B14F-4D97-AF65-F5344CB8AC3E}">
        <p14:creationId xmlns:p14="http://schemas.microsoft.com/office/powerpoint/2010/main" val="40353126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876800"/>
            <a:ext cx="12192000" cy="1981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75565" lvl="0" indent="0" algn="ctr" defTabSz="914400" rtl="0" eaLnBrk="1" fontAlgn="auto" latinLnBrk="0" hangingPunct="1">
              <a:lnSpc>
                <a:spcPct val="100499"/>
              </a:lnSpc>
              <a:spcBef>
                <a:spcPts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Calibri" panose="020F0502020204030204" pitchFamily="34" charset="0"/>
              </a:rPr>
              <a:t>REVIEW OF FINANCIAL STATEMENTS</a:t>
            </a:r>
            <a:endParaRPr kumimoji="0" lang="en-US" sz="3600" b="1" i="0" u="none" strike="noStrike" kern="1200" cap="none" spc="0" normalizeH="0" baseline="0" noProof="0" dirty="0">
              <a:ln>
                <a:noFill/>
              </a:ln>
              <a:solidFill>
                <a:prstClr val="white"/>
              </a:solidFill>
              <a:effectLst/>
              <a:uLnTx/>
              <a:uFillTx/>
              <a:latin typeface="Calibri"/>
              <a:ea typeface="+mn-ea"/>
              <a:cs typeface="Vijaya" pitchFamily="34" charset="0"/>
            </a:endParaRPr>
          </a:p>
        </p:txBody>
      </p:sp>
      <p:pic>
        <p:nvPicPr>
          <p:cNvPr id="1026" name="Picture 2"/>
          <p:cNvPicPr>
            <a:picLocks noChangeAspect="1" noChangeArrowheads="1"/>
          </p:cNvPicPr>
          <p:nvPr/>
        </p:nvPicPr>
        <p:blipFill>
          <a:blip r:embed="rId2"/>
          <a:srcRect/>
          <a:stretch>
            <a:fillRect/>
          </a:stretch>
        </p:blipFill>
        <p:spPr bwMode="auto">
          <a:xfrm>
            <a:off x="0" y="0"/>
            <a:ext cx="12192000" cy="4876800"/>
          </a:xfrm>
          <a:prstGeom prst="rect">
            <a:avLst/>
          </a:prstGeom>
          <a:noFill/>
          <a:ln w="9525">
            <a:noFill/>
            <a:miter lim="800000"/>
            <a:headEnd/>
            <a:tailEnd/>
          </a:ln>
          <a:effectLst/>
        </p:spPr>
      </p:pic>
      <p:sp>
        <p:nvSpPr>
          <p:cNvPr id="3" name="Rectangle 2"/>
          <p:cNvSpPr/>
          <p:nvPr/>
        </p:nvSpPr>
        <p:spPr>
          <a:xfrm rot="426131">
            <a:off x="3609582" y="2201072"/>
            <a:ext cx="2556025" cy="76894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Calibri"/>
                <a:ea typeface="+mn-ea"/>
                <a:cs typeface="+mn-cs"/>
              </a:rPr>
              <a:t>FINANCIAL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Calibri"/>
                <a:ea typeface="+mn-ea"/>
                <a:cs typeface="+mn-cs"/>
              </a:rPr>
              <a:t>STATEMENTS</a:t>
            </a:r>
          </a:p>
        </p:txBody>
      </p:sp>
      <p:sp>
        <p:nvSpPr>
          <p:cNvPr id="7" name="Rectangle 6"/>
          <p:cNvSpPr/>
          <p:nvPr/>
        </p:nvSpPr>
        <p:spPr>
          <a:xfrm rot="21344109">
            <a:off x="7245605" y="2356226"/>
            <a:ext cx="2556025" cy="76894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Calibri"/>
                <a:ea typeface="+mn-ea"/>
                <a:cs typeface="+mn-cs"/>
              </a:rPr>
              <a:t>NOTES TO ACCOUNTS</a:t>
            </a:r>
          </a:p>
        </p:txBody>
      </p:sp>
      <p:sp>
        <p:nvSpPr>
          <p:cNvPr id="5" name="AutoShape 6" descr="Image result for Disclosure Clipart"/>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8" descr="Image result for Disclosure Clipart"/>
          <p:cNvSpPr>
            <a:spLocks noChangeAspect="1" noChangeArrowheads="1"/>
          </p:cNvSpPr>
          <p:nvPr/>
        </p:nvSpPr>
        <p:spPr bwMode="auto">
          <a:xfrm>
            <a:off x="410633" y="7946"/>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13314" name="AutoShape 2" descr="Image result for review"/>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316" name="Picture 4" descr="Image result for review"/>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619749" y="214299"/>
            <a:ext cx="4984739" cy="1757121"/>
          </a:xfrm>
          <a:prstGeom prst="rect">
            <a:avLst/>
          </a:prstGeom>
          <a:noFill/>
        </p:spPr>
      </p:pic>
      <p:sp>
        <p:nvSpPr>
          <p:cNvPr id="2" name="Footer Placeholder 1"/>
          <p:cNvSpPr>
            <a:spLocks noGrp="1"/>
          </p:cNvSpPr>
          <p:nvPr>
            <p:ph type="ftr" sz="quarter" idx="11"/>
          </p:nvPr>
        </p:nvSpPr>
        <p:spPr>
          <a:xfrm>
            <a:off x="207433" y="6492875"/>
            <a:ext cx="3860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CA Atul Kumar Gupta</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0740787" y="7937"/>
            <a:ext cx="105572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6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3600" b="1"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195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3416" y="266100"/>
            <a:ext cx="8761413" cy="826700"/>
          </a:xfrm>
        </p:spPr>
        <p:txBody>
          <a:bodyPr/>
          <a:lstStyle/>
          <a:p>
            <a:r>
              <a:rPr lang="en-US" b="1" dirty="0">
                <a:solidFill>
                  <a:schemeClr val="bg1"/>
                </a:solidFill>
              </a:rPr>
              <a:t>TOPICS TO BE COVERED</a:t>
            </a:r>
            <a:endParaRPr lang="en-GB" b="1" dirty="0">
              <a:solidFill>
                <a:schemeClr val="bg1"/>
              </a:solidFill>
            </a:endParaRPr>
          </a:p>
        </p:txBody>
      </p:sp>
      <p:sp>
        <p:nvSpPr>
          <p:cNvPr id="3" name="Footer Placeholder 2"/>
          <p:cNvSpPr>
            <a:spLocks noGrp="1"/>
          </p:cNvSpPr>
          <p:nvPr>
            <p:ph type="ftr" sz="quarter" idx="11"/>
          </p:nvPr>
        </p:nvSpPr>
        <p:spPr>
          <a:xfrm>
            <a:off x="118735" y="6553200"/>
            <a:ext cx="3859212" cy="304800"/>
          </a:xfrm>
        </p:spPr>
        <p:txBody>
          <a:bodyPr/>
          <a:lstStyle/>
          <a:p>
            <a:pPr>
              <a:defRPr/>
            </a:pPr>
            <a:r>
              <a:rPr lang="en-IN"/>
              <a:t>CA Atul Kumar Gupta</a:t>
            </a:r>
            <a:endParaRPr lang="en-IN" dirty="0"/>
          </a:p>
        </p:txBody>
      </p:sp>
      <p:sp>
        <p:nvSpPr>
          <p:cNvPr id="1946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FE29F714-C371-4D5F-8DCF-D3A490DAEB6F}" type="slidenum">
              <a:rPr lang="en-IN" altLang="en-US">
                <a:solidFill>
                  <a:schemeClr val="bg1"/>
                </a:solidFill>
              </a:rPr>
              <a:pPr>
                <a:spcBef>
                  <a:spcPct val="0"/>
                </a:spcBef>
                <a:buClrTx/>
                <a:buSzTx/>
                <a:buFontTx/>
                <a:buNone/>
              </a:pPr>
              <a:t>53</a:t>
            </a:fld>
            <a:endParaRPr lang="en-IN" altLang="en-US" dirty="0">
              <a:solidFill>
                <a:schemeClr val="bg1"/>
              </a:solidFill>
            </a:endParaRPr>
          </a:p>
        </p:txBody>
      </p:sp>
      <p:graphicFrame>
        <p:nvGraphicFramePr>
          <p:cNvPr id="11" name="Diagram 10"/>
          <p:cNvGraphicFramePr/>
          <p:nvPr/>
        </p:nvGraphicFramePr>
        <p:xfrm>
          <a:off x="582304" y="1667435"/>
          <a:ext cx="10554269" cy="4460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29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9F5983C4-7C4A-4E8E-89C8-8C95C4DE5A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dgm id="{788F3FAF-B32A-4FCF-B984-A6D92557B46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graphicEl>
                                              <a:dgm id="{0525A252-461B-4A28-9A7C-80BADE48BEB7}"/>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graphicEl>
                                              <a:dgm id="{32371676-CA42-4D3F-A868-99DED9B48E7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2BC2B1E7-6331-479E-91DA-6D0957FAD75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graphicEl>
                                              <a:dgm id="{523EB368-BB7C-4A10-ADCD-7A75E92E35AD}"/>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graphicEl>
                                              <a:dgm id="{ADF92CBD-78BE-4278-B9FC-CEBC6E0BFE74}"/>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graphicEl>
                                              <a:dgm id="{CE1CC33C-6D96-43C8-A4F1-2CE542BCE5A6}"/>
                                            </p:graphic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Graphic spid="11" grpId="0" uiExpand="1">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5000047"/>
            <a:ext cx="12192001" cy="1741251"/>
          </a:xfrm>
          <a:prstGeom prst="rect">
            <a:avLst/>
          </a:prstGeom>
          <a:solidFill>
            <a:schemeClr val="bg1">
              <a:lumMod val="50000"/>
            </a:schemeClr>
          </a:solidFill>
          <a:ln w="6350" cap="flat" cmpd="sng" algn="ctr">
            <a:solidFill>
              <a:srgbClr val="A5A5A5"/>
            </a:solidFill>
            <a:prstDash val="solid"/>
            <a:miter lim="800000"/>
          </a:ln>
          <a:effectLst/>
        </p:spPr>
        <p:txBody>
          <a:bodyPr rtlCol="0" anchor="ctr"/>
          <a:lstStyle/>
          <a:p>
            <a:pPr marR="75565" algn="ctr">
              <a:lnSpc>
                <a:spcPct val="100499"/>
              </a:lnSpc>
            </a:pPr>
            <a:r>
              <a:rPr lang="en-US" sz="6000" b="1" kern="0" dirty="0">
                <a:solidFill>
                  <a:prstClr val="white"/>
                </a:solidFill>
                <a:latin typeface="Times New Roman" panose="02020603050405020304" pitchFamily="18" charset="0"/>
                <a:cs typeface="Times New Roman" panose="02020603050405020304" pitchFamily="18" charset="0"/>
              </a:rPr>
              <a:t>1. ANALYSE P&amp;L AND BS</a:t>
            </a:r>
            <a:endParaRPr lang="en-US" sz="6000" b="1" dirty="0">
              <a:solidFill>
                <a:prstClr val="white"/>
              </a:solidFill>
              <a:latin typeface="Times New Roman" panose="02020603050405020304" pitchFamily="18" charset="0"/>
              <a:cs typeface="Times New Roman" panose="02020603050405020304" pitchFamily="18" charset="0"/>
            </a:endParaRPr>
          </a:p>
        </p:txBody>
      </p:sp>
      <p:pic>
        <p:nvPicPr>
          <p:cNvPr id="5" name="Picture 2" descr="Image result for AUDIT"/>
          <p:cNvPicPr>
            <a:picLocks noChangeAspect="1" noChangeArrowheads="1"/>
          </p:cNvPicPr>
          <p:nvPr/>
        </p:nvPicPr>
        <p:blipFill>
          <a:blip r:embed="rId3"/>
          <a:srcRect/>
          <a:stretch>
            <a:fillRect/>
          </a:stretch>
        </p:blipFill>
        <p:spPr bwMode="auto">
          <a:xfrm>
            <a:off x="1" y="76200"/>
            <a:ext cx="6705600" cy="4724400"/>
          </a:xfrm>
          <a:prstGeom prst="rect">
            <a:avLst/>
          </a:prstGeom>
          <a:noFill/>
        </p:spPr>
      </p:pic>
      <p:pic>
        <p:nvPicPr>
          <p:cNvPr id="3076"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4934" y="228600"/>
            <a:ext cx="4706567"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solidFill>
                  <a:prstClr val="black">
                    <a:tint val="75000"/>
                  </a:prstClr>
                </a:solidFill>
              </a:rPr>
              <a:t>CA Atul Kumar Gupta</a:t>
            </a:r>
          </a:p>
        </p:txBody>
      </p:sp>
      <p:sp>
        <p:nvSpPr>
          <p:cNvPr id="3" name="Slide Number Placeholder 2"/>
          <p:cNvSpPr>
            <a:spLocks noGrp="1"/>
          </p:cNvSpPr>
          <p:nvPr>
            <p:ph type="sldNum" sz="quarter" idx="12"/>
          </p:nvPr>
        </p:nvSpPr>
        <p:spPr>
          <a:xfrm>
            <a:off x="9347200" y="0"/>
            <a:ext cx="2844800" cy="365125"/>
          </a:xfrm>
        </p:spPr>
        <p:txBody>
          <a:bodyPr/>
          <a:lstStyle/>
          <a:p>
            <a:fld id="{B6F15528-21DE-4FAA-801E-634DDDAF4B2B}" type="slidenum">
              <a:rPr lang="en-US" sz="3200" b="1" smtClean="0">
                <a:solidFill>
                  <a:schemeClr val="tx1"/>
                </a:solidFill>
              </a:rPr>
              <a:pPr/>
              <a:t>54</a:t>
            </a:fld>
            <a:endParaRPr lang="en-US" sz="3200" b="1" dirty="0">
              <a:solidFill>
                <a:schemeClr val="tx1"/>
              </a:solidFill>
            </a:endParaRPr>
          </a:p>
        </p:txBody>
      </p:sp>
    </p:spTree>
    <p:extLst>
      <p:ext uri="{BB962C8B-B14F-4D97-AF65-F5344CB8AC3E}">
        <p14:creationId xmlns:p14="http://schemas.microsoft.com/office/powerpoint/2010/main" val="153486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4504" y="236925"/>
            <a:ext cx="8761413" cy="826700"/>
          </a:xfrm>
        </p:spPr>
        <p:txBody>
          <a:bodyPr/>
          <a:lstStyle/>
          <a:p>
            <a:r>
              <a:rPr lang="en-US" dirty="0"/>
              <a:t> </a:t>
            </a: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a:defRPr/>
            </a:pPr>
            <a:r>
              <a:rPr lang="en-US"/>
              <a:t>CA Atul Kumar Gupta</a:t>
            </a:r>
            <a:endParaRPr lang="en-IN"/>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fld id="{FE29F714-C371-4D5F-8DCF-D3A490DAEB6F}" type="slidenum">
              <a:rPr lang="en-IN" altLang="en-US" smtClean="0"/>
              <a:pPr/>
              <a:t>55</a:t>
            </a:fld>
            <a:endParaRPr lang="en-IN" altLang="en-US" dirty="0"/>
          </a:p>
        </p:txBody>
      </p:sp>
      <p:sp>
        <p:nvSpPr>
          <p:cNvPr id="12" name="Content Placeholder 2"/>
          <p:cNvSpPr txBox="1">
            <a:spLocks/>
          </p:cNvSpPr>
          <p:nvPr/>
        </p:nvSpPr>
        <p:spPr>
          <a:xfrm>
            <a:off x="458821" y="1819079"/>
            <a:ext cx="10601528" cy="44472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lnSpc>
                <a:spcPct val="150000"/>
              </a:lnSpc>
              <a:buAutoNum type="romanLcParenBoth"/>
            </a:pPr>
            <a:r>
              <a:rPr lang="en-US" sz="2400" b="1" dirty="0"/>
              <a:t>Monthly Income/ Expenditure: Unusual Behavior Analysis</a:t>
            </a:r>
          </a:p>
          <a:p>
            <a:pPr marL="571500" indent="-571500">
              <a:lnSpc>
                <a:spcPct val="150000"/>
              </a:lnSpc>
              <a:buAutoNum type="romanLcParenBoth"/>
            </a:pPr>
            <a:r>
              <a:rPr lang="en-US" sz="2400" b="1" dirty="0"/>
              <a:t>Consolidated NP/ GP Ratio</a:t>
            </a:r>
          </a:p>
          <a:p>
            <a:pPr marL="571500" indent="-571500">
              <a:lnSpc>
                <a:spcPct val="150000"/>
              </a:lnSpc>
              <a:buAutoNum type="romanLcParenBoth"/>
            </a:pPr>
            <a:r>
              <a:rPr lang="en-US" sz="2400" b="1" dirty="0"/>
              <a:t>Industry Ratio</a:t>
            </a:r>
          </a:p>
          <a:p>
            <a:pPr marL="571500" indent="-571500">
              <a:lnSpc>
                <a:spcPct val="150000"/>
              </a:lnSpc>
              <a:buAutoNum type="romanLcParenBoth"/>
            </a:pPr>
            <a:r>
              <a:rPr lang="en-US" sz="2400" b="1" dirty="0"/>
              <a:t>Unit/ Branch/ Project/ State-wise Comparative P&amp;L A/c and BS</a:t>
            </a:r>
          </a:p>
          <a:p>
            <a:pPr marL="571500" indent="-571500">
              <a:lnSpc>
                <a:spcPct val="150000"/>
              </a:lnSpc>
              <a:buAutoNum type="romanLcParenBoth"/>
            </a:pPr>
            <a:r>
              <a:rPr lang="en-US" sz="2400" b="1" dirty="0"/>
              <a:t>Review of Genuineness of Invoice</a:t>
            </a:r>
          </a:p>
        </p:txBody>
      </p:sp>
      <p:sp>
        <p:nvSpPr>
          <p:cNvPr id="13" name="Content Placeholder 2"/>
          <p:cNvSpPr txBox="1">
            <a:spLocks/>
          </p:cNvSpPr>
          <p:nvPr/>
        </p:nvSpPr>
        <p:spPr>
          <a:xfrm>
            <a:off x="457219" y="2470856"/>
            <a:ext cx="11215991" cy="35019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71600" lvl="2" indent="-571500">
              <a:lnSpc>
                <a:spcPct val="150000"/>
              </a:lnSpc>
              <a:buFont typeface="Arial" pitchFamily="34" charset="0"/>
              <a:buAutoNum type="romanLcParenBoth"/>
            </a:pPr>
            <a:endParaRPr kumimoji="0" lang="en-IN" sz="2400" b="0" i="0" u="none" strike="noStrike" kern="1200" cap="none" spc="0" normalizeH="0" baseline="0" noProof="0" dirty="0">
              <a:ln>
                <a:noFill/>
              </a:ln>
              <a:solidFill>
                <a:sysClr val="windowText" lastClr="000000"/>
              </a:solidFill>
              <a:effectLst/>
              <a:uLnTx/>
              <a:uFillTx/>
              <a:latin typeface="Calibri"/>
            </a:endParaRPr>
          </a:p>
        </p:txBody>
      </p:sp>
      <p:sp>
        <p:nvSpPr>
          <p:cNvPr id="19" name="Rectangle 18"/>
          <p:cNvSpPr/>
          <p:nvPr/>
        </p:nvSpPr>
        <p:spPr>
          <a:xfrm>
            <a:off x="304819" y="1672677"/>
            <a:ext cx="11368391" cy="459365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ndParaRPr>
          </a:p>
        </p:txBody>
      </p:sp>
      <p:sp>
        <p:nvSpPr>
          <p:cNvPr id="20" name="Rounded Rectangle 19"/>
          <p:cNvSpPr/>
          <p:nvPr/>
        </p:nvSpPr>
        <p:spPr>
          <a:xfrm>
            <a:off x="457219" y="1260242"/>
            <a:ext cx="4670593" cy="601562"/>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defTabSz="1198563">
              <a:defRPr/>
            </a:pPr>
            <a:endParaRPr lang="en-US" sz="2400" b="1" kern="0" dirty="0">
              <a:solidFill>
                <a:prstClr val="black"/>
              </a:solidFill>
              <a:cs typeface="Calibri" pitchFamily="34" charset="0"/>
            </a:endParaRPr>
          </a:p>
          <a:p>
            <a:pPr marL="182563" defTabSz="1198563">
              <a:defRPr/>
            </a:pPr>
            <a:r>
              <a:rPr lang="en-US" sz="2400" b="1" dirty="0">
                <a:solidFill>
                  <a:prstClr val="black"/>
                </a:solidFill>
                <a:cs typeface="Calibri" pitchFamily="34" charset="0"/>
              </a:rPr>
              <a:t>1. REVIEW OF P&amp;L and BS</a:t>
            </a:r>
          </a:p>
          <a:p>
            <a:pPr marL="182563" marR="0" lvl="0" indent="0" defTabSz="1198563"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cs typeface="Calibri" pitchFamily="34" charset="0"/>
            </a:endParaRPr>
          </a:p>
        </p:txBody>
      </p:sp>
    </p:spTree>
    <p:extLst>
      <p:ext uri="{BB962C8B-B14F-4D97-AF65-F5344CB8AC3E}">
        <p14:creationId xmlns:p14="http://schemas.microsoft.com/office/powerpoint/2010/main" val="9271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4504" y="236925"/>
            <a:ext cx="8761413" cy="826700"/>
          </a:xfrm>
        </p:spPr>
        <p:txBody>
          <a:bodyPr/>
          <a:lstStyle/>
          <a:p>
            <a:r>
              <a:rPr lang="en-US" dirty="0"/>
              <a:t> </a:t>
            </a: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a:defRPr/>
            </a:pPr>
            <a:r>
              <a:rPr lang="en-US"/>
              <a:t>CA Atul Kumar Gupta</a:t>
            </a:r>
            <a:endParaRPr lang="en-IN"/>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fld id="{FE29F714-C371-4D5F-8DCF-D3A490DAEB6F}" type="slidenum">
              <a:rPr lang="en-IN" altLang="en-US" smtClean="0"/>
              <a:pPr/>
              <a:t>56</a:t>
            </a:fld>
            <a:endParaRPr lang="en-IN" altLang="en-US" dirty="0"/>
          </a:p>
        </p:txBody>
      </p:sp>
      <p:sp>
        <p:nvSpPr>
          <p:cNvPr id="12" name="Content Placeholder 2"/>
          <p:cNvSpPr txBox="1">
            <a:spLocks/>
          </p:cNvSpPr>
          <p:nvPr/>
        </p:nvSpPr>
        <p:spPr>
          <a:xfrm>
            <a:off x="458821" y="1819080"/>
            <a:ext cx="10601528" cy="42679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ndParaRPr>
          </a:p>
          <a:p>
            <a:pPr marL="914400" lvl="1" indent="-514350">
              <a:lnSpc>
                <a:spcPct val="150000"/>
              </a:lnSpc>
              <a:buFont typeface="+mj-lt"/>
              <a:buAutoNum type="romanLcPeriod" startAt="7"/>
            </a:pPr>
            <a:r>
              <a:rPr lang="en-US" sz="2400" b="1" dirty="0"/>
              <a:t>Debtor’s Aging</a:t>
            </a:r>
          </a:p>
          <a:p>
            <a:pPr marL="914400" lvl="1" indent="-514350">
              <a:lnSpc>
                <a:spcPct val="150000"/>
              </a:lnSpc>
              <a:buFont typeface="+mj-lt"/>
              <a:buAutoNum type="romanLcPeriod" startAt="7"/>
            </a:pPr>
            <a:r>
              <a:rPr lang="en-US" sz="2400" b="1" dirty="0"/>
              <a:t>Creditor’s Aging</a:t>
            </a:r>
          </a:p>
          <a:p>
            <a:pPr marL="914400" lvl="1" indent="-514350">
              <a:lnSpc>
                <a:spcPct val="150000"/>
              </a:lnSpc>
              <a:buFont typeface="+mj-lt"/>
              <a:buAutoNum type="romanLcPeriod" startAt="7"/>
            </a:pPr>
            <a:r>
              <a:rPr lang="en-US" sz="2400" b="1" dirty="0"/>
              <a:t>Advances Received</a:t>
            </a:r>
          </a:p>
          <a:p>
            <a:pPr marL="914400" lvl="1" indent="-514350">
              <a:lnSpc>
                <a:spcPct val="150000"/>
              </a:lnSpc>
              <a:buFont typeface="+mj-lt"/>
              <a:buAutoNum type="romanLcPeriod" startAt="7"/>
            </a:pPr>
            <a:r>
              <a:rPr lang="en-US" sz="2400" b="1" dirty="0"/>
              <a:t>Security Deposits-Documentary evidence-Specifically in service sector</a:t>
            </a:r>
          </a:p>
          <a:p>
            <a:pPr marL="400050" lvl="1" indent="0">
              <a:lnSpc>
                <a:spcPct val="150000"/>
              </a:lnSpc>
              <a:buNone/>
            </a:pPr>
            <a:endParaRPr kumimoji="0" lang="en-IN" sz="1800" b="1" i="0" u="none" strike="noStrike" kern="1200" cap="none" spc="0" normalizeH="0" baseline="0" noProof="0" dirty="0">
              <a:ln>
                <a:noFill/>
              </a:ln>
              <a:solidFill>
                <a:sysClr val="windowText" lastClr="000000"/>
              </a:solidFill>
              <a:effectLst/>
              <a:uLnTx/>
              <a:uFillTx/>
              <a:latin typeface="Calibri"/>
            </a:endParaRPr>
          </a:p>
        </p:txBody>
      </p:sp>
      <p:sp>
        <p:nvSpPr>
          <p:cNvPr id="13" name="Content Placeholder 2"/>
          <p:cNvSpPr txBox="1">
            <a:spLocks/>
          </p:cNvSpPr>
          <p:nvPr/>
        </p:nvSpPr>
        <p:spPr>
          <a:xfrm>
            <a:off x="457219" y="2470856"/>
            <a:ext cx="11215991" cy="35019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71600" lvl="2" indent="-571500">
              <a:lnSpc>
                <a:spcPct val="150000"/>
              </a:lnSpc>
              <a:buFont typeface="Arial" pitchFamily="34" charset="0"/>
              <a:buAutoNum type="romanLcParenBoth"/>
            </a:pPr>
            <a:endParaRPr kumimoji="0" lang="en-IN" sz="2400" b="0" i="0" u="none" strike="noStrike" kern="1200" cap="none" spc="0" normalizeH="0" baseline="0" noProof="0" dirty="0">
              <a:ln>
                <a:noFill/>
              </a:ln>
              <a:solidFill>
                <a:sysClr val="windowText" lastClr="000000"/>
              </a:solidFill>
              <a:effectLst/>
              <a:uLnTx/>
              <a:uFillTx/>
              <a:latin typeface="Calibri"/>
            </a:endParaRPr>
          </a:p>
        </p:txBody>
      </p:sp>
      <p:sp>
        <p:nvSpPr>
          <p:cNvPr id="19" name="Rectangle 18"/>
          <p:cNvSpPr/>
          <p:nvPr/>
        </p:nvSpPr>
        <p:spPr>
          <a:xfrm>
            <a:off x="304819" y="1819080"/>
            <a:ext cx="11368391" cy="4498263"/>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ndParaRPr>
          </a:p>
        </p:txBody>
      </p:sp>
      <p:sp>
        <p:nvSpPr>
          <p:cNvPr id="20" name="Rounded Rectangle 19"/>
          <p:cNvSpPr/>
          <p:nvPr/>
        </p:nvSpPr>
        <p:spPr>
          <a:xfrm>
            <a:off x="457219" y="1442513"/>
            <a:ext cx="4643699" cy="601562"/>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defTabSz="1198563">
              <a:defRPr/>
            </a:pPr>
            <a:endParaRPr lang="en-US" sz="2400" b="1" kern="0" dirty="0">
              <a:solidFill>
                <a:prstClr val="black"/>
              </a:solidFill>
              <a:latin typeface="Calibri"/>
              <a:cs typeface="Calibri" pitchFamily="34" charset="0"/>
            </a:endParaRPr>
          </a:p>
          <a:p>
            <a:pPr marL="182563" defTabSz="1198563">
              <a:defRPr/>
            </a:pPr>
            <a:r>
              <a:rPr lang="en-US" sz="2400" b="1" dirty="0">
                <a:solidFill>
                  <a:prstClr val="black"/>
                </a:solidFill>
                <a:cs typeface="Calibri" pitchFamily="34" charset="0"/>
              </a:rPr>
              <a:t>1. REVIEW OF P&amp;L and BS</a:t>
            </a:r>
          </a:p>
          <a:p>
            <a:pPr marL="182563" marR="0" lvl="0" indent="0" defTabSz="1198563"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a:cs typeface="Calibri" pitchFamily="34" charset="0"/>
            </a:endParaRPr>
          </a:p>
        </p:txBody>
      </p:sp>
    </p:spTree>
    <p:extLst>
      <p:ext uri="{BB962C8B-B14F-4D97-AF65-F5344CB8AC3E}">
        <p14:creationId xmlns:p14="http://schemas.microsoft.com/office/powerpoint/2010/main" val="8542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lide(fromBottom)">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4521" y="236925"/>
            <a:ext cx="8940359" cy="826700"/>
          </a:xfrm>
        </p:spPr>
        <p:txBody>
          <a:bodyPr/>
          <a:lstStyle/>
          <a:p>
            <a:r>
              <a:rPr lang="en-US" sz="2400" dirty="0"/>
              <a:t> </a:t>
            </a:r>
            <a:r>
              <a:rPr lang="en-IN" b="1" dirty="0"/>
              <a:t>REVIEW OF FS</a:t>
            </a:r>
            <a:endParaRPr lang="en-IN" sz="2600"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57</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31779" y="1874726"/>
            <a:ext cx="11175460" cy="45238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182563" marR="0" lvl="1" indent="0" algn="just" defTabSz="914400" rtl="0" eaLnBrk="1" fontAlgn="auto" latinLnBrk="0" hangingPunct="1">
              <a:lnSpc>
                <a:spcPct val="150000"/>
              </a:lnSpc>
              <a:spcBef>
                <a:spcPct val="20000"/>
              </a:spcBef>
              <a:spcAft>
                <a:spcPts val="0"/>
              </a:spcAft>
              <a:buClrTx/>
              <a:buSzTx/>
              <a:buNone/>
              <a:tabLst/>
              <a:defRPr/>
            </a:pPr>
            <a:r>
              <a:rPr kumimoji="0" lang="en-IN" b="1" i="0" u="none" strike="noStrike" kern="1200" cap="none" spc="0" normalizeH="0" baseline="0" noProof="0" dirty="0">
                <a:ln>
                  <a:noFill/>
                </a:ln>
                <a:solidFill>
                  <a:srgbClr val="00B0F0"/>
                </a:solidFill>
                <a:effectLst/>
                <a:uLnTx/>
                <a:uFillTx/>
                <a:latin typeface="Times New Roman"/>
                <a:ea typeface="+mn-ea"/>
                <a:cs typeface="+mn-cs"/>
              </a:rPr>
              <a:t>Pricing/ valuation policies</a:t>
            </a:r>
          </a:p>
          <a:p>
            <a:pPr marL="525463" marR="0" lvl="1"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Ex: In food processing industry, a manufacturing unit is supplying food to its sales outlet @ 18%. Outlet’s outward supply is taxable @ 5% without ITC. In this case, valuation policies to be checked </a:t>
            </a:r>
          </a:p>
          <a:p>
            <a:pPr marL="182563" marR="0" lvl="1" indent="0" algn="just" defTabSz="914400" rtl="0" eaLnBrk="1" fontAlgn="auto" latinLnBrk="0" hangingPunct="1">
              <a:lnSpc>
                <a:spcPct val="150000"/>
              </a:lnSpc>
              <a:spcBef>
                <a:spcPct val="20000"/>
              </a:spcBef>
              <a:spcAft>
                <a:spcPts val="0"/>
              </a:spcAft>
              <a:buClrTx/>
              <a:buSzTx/>
              <a:buNone/>
              <a:tabLst/>
              <a:defRPr/>
            </a:pPr>
            <a:r>
              <a:rPr lang="en-IN" sz="2400" b="1" noProof="0" dirty="0">
                <a:solidFill>
                  <a:prstClr val="black"/>
                </a:solidFill>
                <a:latin typeface="Times New Roman"/>
              </a:rPr>
              <a:t>     </a:t>
            </a:r>
            <a:r>
              <a:rPr kumimoji="0" lang="en-IN" sz="2400" b="1" i="0" u="none" strike="noStrike" kern="1200" cap="none" spc="0" normalizeH="0" baseline="0" noProof="0" dirty="0">
                <a:ln>
                  <a:noFill/>
                </a:ln>
                <a:solidFill>
                  <a:prstClr val="black"/>
                </a:solidFill>
                <a:effectLst/>
                <a:uLnTx/>
                <a:uFillTx/>
                <a:latin typeface="Times New Roman"/>
                <a:ea typeface="+mn-ea"/>
                <a:cs typeface="+mn-cs"/>
              </a:rPr>
              <a:t>wisely. [R.30] </a:t>
            </a:r>
          </a:p>
          <a:p>
            <a:pPr marL="182563" marR="0" lvl="1"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8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457219" y="2276699"/>
            <a:ext cx="11060351" cy="38420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223736" y="1824981"/>
            <a:ext cx="11420272" cy="4573636"/>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pic>
        <p:nvPicPr>
          <p:cNvPr id="11" name="Picture 10"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055" y="4000708"/>
            <a:ext cx="3822192" cy="2286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531778" y="1580654"/>
            <a:ext cx="4291234" cy="528065"/>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defTabSz="1198563">
              <a:defRPr/>
            </a:pPr>
            <a:r>
              <a:rPr lang="en-US" sz="2400" b="1" dirty="0">
                <a:solidFill>
                  <a:prstClr val="black"/>
                </a:solidFill>
                <a:cs typeface="Calibri" pitchFamily="34" charset="0"/>
              </a:rPr>
              <a:t>1. REVIEW OF P&amp;L and BS</a:t>
            </a:r>
          </a:p>
        </p:txBody>
      </p:sp>
    </p:spTree>
    <p:extLst>
      <p:ext uri="{BB962C8B-B14F-4D97-AF65-F5344CB8AC3E}">
        <p14:creationId xmlns:p14="http://schemas.microsoft.com/office/powerpoint/2010/main" val="76915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58</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75557" y="1874729"/>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800" b="1" i="0" u="none" strike="noStrike" kern="1200" cap="none" spc="0" normalizeH="0" baseline="0" noProof="0" dirty="0">
                <a:ln>
                  <a:noFill/>
                </a:ln>
                <a:solidFill>
                  <a:srgbClr val="00B0F0"/>
                </a:solidFill>
                <a:effectLst/>
                <a:uLnTx/>
                <a:uFillTx/>
                <a:latin typeface="Times New Roman"/>
                <a:ea typeface="+mn-ea"/>
                <a:cs typeface="+mn-cs"/>
              </a:rPr>
              <a:t>Books of Accounts</a:t>
            </a:r>
          </a:p>
          <a:p>
            <a:pPr marL="342900" marR="0" lvl="3"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Revenue Recognition v. GST Turnover: As per AS revenue is recognised after passing of risk &amp; reward. In GST turnover is recognised in terms of S. 12 &amp; 13.</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	Ex. Construction Contracts</a:t>
            </a:r>
          </a:p>
          <a:p>
            <a:pPr marL="342900" marR="0" lvl="3"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Variance due to Exchange rate fluctuations</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	Ex. In GST: Date of transaction  </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57215" y="1874726"/>
            <a:ext cx="11420272" cy="4600720"/>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75558" y="1539116"/>
            <a:ext cx="4471571"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defTabSz="1198563">
              <a:defRPr/>
            </a:pPr>
            <a:r>
              <a:rPr lang="en-US" sz="2400" b="1" dirty="0">
                <a:solidFill>
                  <a:prstClr val="black"/>
                </a:solidFill>
                <a:cs typeface="Calibri" pitchFamily="34" charset="0"/>
              </a:rPr>
              <a:t>1. REVIEW OF P&amp;L and BS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0405" y="4088128"/>
            <a:ext cx="3686835" cy="2182049"/>
          </a:xfrm>
          <a:prstGeom prst="rect">
            <a:avLst/>
          </a:prstGeom>
        </p:spPr>
      </p:pic>
    </p:spTree>
    <p:extLst>
      <p:ext uri="{BB962C8B-B14F-4D97-AF65-F5344CB8AC3E}">
        <p14:creationId xmlns:p14="http://schemas.microsoft.com/office/powerpoint/2010/main" val="178231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59</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75557" y="1874729"/>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800" b="1" i="0" u="none" strike="noStrike" kern="1200" cap="none" spc="0" normalizeH="0" baseline="0" noProof="0" dirty="0">
                <a:ln>
                  <a:noFill/>
                </a:ln>
                <a:solidFill>
                  <a:srgbClr val="00B0F0"/>
                </a:solidFill>
                <a:effectLst/>
                <a:uLnTx/>
                <a:uFillTx/>
                <a:latin typeface="Times New Roman"/>
                <a:ea typeface="+mn-ea"/>
                <a:cs typeface="+mn-cs"/>
              </a:rPr>
              <a:t>Books of Accounts</a:t>
            </a:r>
          </a:p>
          <a:p>
            <a:pPr marL="342900" marR="0" lvl="3"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Target discounts: S. 15(3) conditions</a:t>
            </a:r>
          </a:p>
          <a:p>
            <a:pPr marL="342900" marR="0" lvl="3"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HSN and Rates verifications </a:t>
            </a:r>
          </a:p>
          <a:p>
            <a:pPr marL="342900" marR="0" lvl="3"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Taxability of other incomes</a:t>
            </a:r>
          </a:p>
          <a:p>
            <a:pPr marL="342900" marR="0" lvl="3"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Scrap sales</a:t>
            </a:r>
          </a:p>
          <a:p>
            <a:pPr marL="342900" marR="0" lvl="3"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Sale of fixed: Depreciation chart</a:t>
            </a: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57215" y="1874726"/>
            <a:ext cx="11420272" cy="4600720"/>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75559" y="1539116"/>
            <a:ext cx="4256418"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defTabSz="1198563">
              <a:defRPr/>
            </a:pPr>
            <a:r>
              <a:rPr lang="en-US" sz="2400" b="1" dirty="0">
                <a:solidFill>
                  <a:prstClr val="black"/>
                </a:solidFill>
                <a:cs typeface="Calibri" pitchFamily="34" charset="0"/>
              </a:rPr>
              <a:t>1. REVIEW OF P&amp;L and BS</a:t>
            </a:r>
          </a:p>
        </p:txBody>
      </p:sp>
    </p:spTree>
    <p:extLst>
      <p:ext uri="{BB962C8B-B14F-4D97-AF65-F5344CB8AC3E}">
        <p14:creationId xmlns:p14="http://schemas.microsoft.com/office/powerpoint/2010/main" val="70725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4504" y="236925"/>
            <a:ext cx="8761413" cy="826700"/>
          </a:xfrm>
        </p:spPr>
        <p:txBody>
          <a:bodyPr/>
          <a:lstStyle/>
          <a:p>
            <a:r>
              <a:rPr lang="en-US" dirty="0"/>
              <a:t> </a:t>
            </a:r>
            <a:r>
              <a:rPr lang="en-IN" b="1" dirty="0"/>
              <a:t>AUDIT AND FS</a:t>
            </a:r>
            <a:endParaRPr lang="en-US" dirty="0"/>
          </a:p>
        </p:txBody>
      </p:sp>
      <p:sp>
        <p:nvSpPr>
          <p:cNvPr id="3" name="Footer Placeholder 2"/>
          <p:cNvSpPr>
            <a:spLocks noGrp="1"/>
          </p:cNvSpPr>
          <p:nvPr>
            <p:ph type="ftr" sz="quarter" idx="11"/>
          </p:nvPr>
        </p:nvSpPr>
        <p:spPr/>
        <p:txBody>
          <a:bodyPr/>
          <a:lstStyle/>
          <a:p>
            <a:r>
              <a:rPr lang="en-IN"/>
              <a:t>CA Atul Kumar Gupta</a:t>
            </a:r>
            <a:endParaRPr lang="en-IN" dirty="0"/>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fld id="{FE29F714-C371-4D5F-8DCF-D3A490DAEB6F}" type="slidenum">
              <a:rPr lang="en-IN" altLang="en-US" smtClean="0"/>
              <a:pPr/>
              <a:t>6</a:t>
            </a:fld>
            <a:endParaRPr lang="en-IN" altLang="en-US" dirty="0"/>
          </a:p>
        </p:txBody>
      </p:sp>
      <p:sp>
        <p:nvSpPr>
          <p:cNvPr id="12" name="Content Placeholder 2"/>
          <p:cNvSpPr txBox="1">
            <a:spLocks/>
          </p:cNvSpPr>
          <p:nvPr/>
        </p:nvSpPr>
        <p:spPr>
          <a:xfrm>
            <a:off x="457200" y="1600200"/>
            <a:ext cx="11060349" cy="4756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IN" sz="2200" b="1" i="0" u="none" strike="noStrike" kern="1200" cap="none" spc="0" normalizeH="0" baseline="0" noProof="0" dirty="0">
              <a:ln>
                <a:noFill/>
              </a:ln>
              <a:solidFill>
                <a:sysClr val="windowText" lastClr="000000"/>
              </a:solidFill>
              <a:effectLst/>
              <a:uLnTx/>
              <a:uFillTx/>
              <a:latin typeface="Calibri"/>
            </a:endParaRPr>
          </a:p>
        </p:txBody>
      </p:sp>
      <p:graphicFrame>
        <p:nvGraphicFramePr>
          <p:cNvPr id="14" name="Diagram 13"/>
          <p:cNvGraphicFramePr/>
          <p:nvPr/>
        </p:nvGraphicFramePr>
        <p:xfrm>
          <a:off x="533399" y="2042809"/>
          <a:ext cx="11285708" cy="3813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752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33290960-DE1B-4CA9-A5F7-D2B9F5F0077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79A11CB6-5764-44F4-95A2-6708EAF40854}"/>
                                            </p:graphic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60</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75557" y="1874729"/>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800" b="1" i="0" u="none" strike="noStrike" kern="1200" cap="none" spc="0" normalizeH="0" baseline="0" noProof="0" dirty="0">
                <a:ln>
                  <a:noFill/>
                </a:ln>
                <a:solidFill>
                  <a:srgbClr val="00B0F0"/>
                </a:solidFill>
                <a:effectLst/>
                <a:uLnTx/>
                <a:uFillTx/>
                <a:latin typeface="Times New Roman"/>
                <a:ea typeface="+mn-ea"/>
                <a:cs typeface="+mn-cs"/>
              </a:rPr>
              <a:t>Books of Accounts</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Compliance of TDS/TCS provisions: Study of agreements/</a:t>
            </a:r>
            <a:r>
              <a:rPr kumimoji="0" lang="en-IN" sz="2400" b="1" i="0" u="none" strike="noStrike" kern="1200" cap="none" spc="0" normalizeH="0" noProof="0" dirty="0">
                <a:ln>
                  <a:noFill/>
                </a:ln>
                <a:solidFill>
                  <a:prstClr val="black"/>
                </a:solidFill>
                <a:effectLst/>
                <a:uLnTx/>
                <a:uFillTx/>
                <a:latin typeface="Times New Roman"/>
                <a:ea typeface="+mn-ea"/>
                <a:cs typeface="+mn-cs"/>
              </a:rPr>
              <a:t> PO’s</a:t>
            </a: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To verify the claims of refunds </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180 days condition for claim of ITC</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Export of services: Payment within 1 year, else </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lang="en-IN" sz="2400" b="1" dirty="0">
                <a:solidFill>
                  <a:prstClr val="black"/>
                </a:solidFill>
                <a:latin typeface="Times New Roman"/>
              </a:rPr>
              <a:t>      </a:t>
            </a:r>
            <a:r>
              <a:rPr kumimoji="0" lang="en-IN" sz="2400" b="1" i="0" u="none" strike="noStrike" kern="1200" cap="none" spc="0" normalizeH="0" baseline="0" noProof="0" dirty="0">
                <a:ln>
                  <a:noFill/>
                </a:ln>
                <a:solidFill>
                  <a:prstClr val="black"/>
                </a:solidFill>
                <a:effectLst/>
                <a:uLnTx/>
                <a:uFillTx/>
                <a:latin typeface="Times New Roman"/>
                <a:ea typeface="+mn-ea"/>
                <a:cs typeface="+mn-cs"/>
              </a:rPr>
              <a:t>GST is payable with interest</a:t>
            </a: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57215" y="1874726"/>
            <a:ext cx="11420272" cy="4600720"/>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75559" y="1539116"/>
            <a:ext cx="4399854"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defTabSz="1198563">
              <a:defRPr/>
            </a:pPr>
            <a:r>
              <a:rPr lang="en-US" sz="2400" b="1" dirty="0">
                <a:solidFill>
                  <a:prstClr val="black"/>
                </a:solidFill>
                <a:cs typeface="Calibri" pitchFamily="34" charset="0"/>
              </a:rPr>
              <a:t>1. REVIEW OF P&amp;L and BS</a:t>
            </a:r>
          </a:p>
        </p:txBody>
      </p:sp>
    </p:spTree>
    <p:extLst>
      <p:ext uri="{BB962C8B-B14F-4D97-AF65-F5344CB8AC3E}">
        <p14:creationId xmlns:p14="http://schemas.microsoft.com/office/powerpoint/2010/main" val="370161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61</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75557" y="1874729"/>
            <a:ext cx="11131683" cy="439544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3000" b="1" i="0" u="none" strike="noStrike" kern="1200" cap="none" spc="0" normalizeH="0" baseline="0" noProof="0" dirty="0">
                <a:ln>
                  <a:noFill/>
                </a:ln>
                <a:solidFill>
                  <a:srgbClr val="00B0F0"/>
                </a:solidFill>
                <a:effectLst/>
                <a:uLnTx/>
                <a:uFillTx/>
                <a:latin typeface="Times New Roman"/>
                <a:ea typeface="+mn-ea"/>
                <a:cs typeface="+mn-cs"/>
              </a:rPr>
              <a:t>Books of Accounts: Reconciliations </a:t>
            </a:r>
          </a:p>
          <a:p>
            <a:pPr marL="457200" lvl="3" indent="-457200" algn="just">
              <a:lnSpc>
                <a:spcPct val="150000"/>
              </a:lnSpc>
              <a:buFont typeface="Arial" panose="020B0604020202020204" pitchFamily="34" charset="0"/>
              <a:buChar char="•"/>
              <a:defRPr/>
            </a:pPr>
            <a:r>
              <a:rPr lang="en-US" sz="2600" b="1" dirty="0">
                <a:solidFill>
                  <a:prstClr val="black"/>
                </a:solidFill>
              </a:rPr>
              <a:t>Gross T/B to check square-up of income &amp; expenses</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600" b="1" i="0" u="none" strike="noStrike" kern="1200" cap="none" spc="0" normalizeH="0" baseline="0" noProof="0" dirty="0" err="1">
                <a:ln>
                  <a:noFill/>
                </a:ln>
                <a:solidFill>
                  <a:srgbClr val="7030A0"/>
                </a:solidFill>
                <a:effectLst/>
                <a:uLnTx/>
                <a:uFillTx/>
                <a:latin typeface="Times New Roman"/>
              </a:rPr>
              <a:t>Reco</a:t>
            </a:r>
            <a:r>
              <a:rPr kumimoji="0" lang="en-IN" sz="2600" b="1" i="0" u="none" strike="noStrike" kern="1200" cap="none" spc="0" normalizeH="0" baseline="0" noProof="0" dirty="0">
                <a:ln>
                  <a:noFill/>
                </a:ln>
                <a:solidFill>
                  <a:srgbClr val="7030A0"/>
                </a:solidFill>
                <a:effectLst/>
                <a:uLnTx/>
                <a:uFillTx/>
                <a:latin typeface="Times New Roman"/>
              </a:rPr>
              <a:t>: GTO: GSTR-3B v. GSTR-1</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600" b="1" i="0" u="none" strike="noStrike" kern="1200" cap="none" spc="0" normalizeH="0" baseline="0" noProof="0" dirty="0" err="1">
                <a:ln>
                  <a:noFill/>
                </a:ln>
                <a:solidFill>
                  <a:srgbClr val="7030A0"/>
                </a:solidFill>
                <a:effectLst/>
                <a:uLnTx/>
                <a:uFillTx/>
                <a:latin typeface="Times New Roman"/>
              </a:rPr>
              <a:t>Reco</a:t>
            </a:r>
            <a:r>
              <a:rPr kumimoji="0" lang="en-IN" sz="2600" b="1" i="0" u="none" strike="noStrike" kern="1200" cap="none" spc="0" normalizeH="0" baseline="0" noProof="0" dirty="0">
                <a:ln>
                  <a:noFill/>
                </a:ln>
                <a:solidFill>
                  <a:srgbClr val="7030A0"/>
                </a:solidFill>
                <a:effectLst/>
                <a:uLnTx/>
                <a:uFillTx/>
                <a:latin typeface="Times New Roman"/>
              </a:rPr>
              <a:t>: ITC: GSTR-3B v. GSTR-2A/2B</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600" b="1" i="0" u="none" strike="noStrike" kern="1200" cap="none" spc="0" normalizeH="0" baseline="0" noProof="0" dirty="0">
                <a:ln>
                  <a:noFill/>
                </a:ln>
                <a:solidFill>
                  <a:srgbClr val="7030A0"/>
                </a:solidFill>
                <a:effectLst/>
                <a:uLnTx/>
                <a:uFillTx/>
                <a:latin typeface="Times New Roman"/>
              </a:rPr>
              <a:t>Liability of interest: S. 50</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600" b="1" i="0" u="none" strike="noStrike" kern="1200" cap="none" spc="0" normalizeH="0" baseline="0" noProof="0" dirty="0">
                <a:ln>
                  <a:noFill/>
                </a:ln>
                <a:solidFill>
                  <a:prstClr val="black"/>
                </a:solidFill>
                <a:effectLst/>
                <a:uLnTx/>
                <a:uFillTx/>
                <a:latin typeface="Times New Roman"/>
              </a:rPr>
              <a:t>Verification of POS</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600" b="1" i="0" u="none" strike="noStrike" kern="1200" cap="none" spc="0" normalizeH="0" baseline="0" noProof="0" dirty="0">
                <a:ln>
                  <a:noFill/>
                </a:ln>
                <a:solidFill>
                  <a:prstClr val="black"/>
                </a:solidFill>
                <a:effectLst/>
                <a:uLnTx/>
                <a:uFillTx/>
                <a:latin typeface="Times New Roman"/>
              </a:rPr>
              <a:t>Claim of ITC before Sep next </a:t>
            </a: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57215" y="1874726"/>
            <a:ext cx="11420272" cy="4600720"/>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75559" y="1539116"/>
            <a:ext cx="4399853"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defTabSz="1198563">
              <a:defRPr/>
            </a:pPr>
            <a:r>
              <a:rPr lang="en-US" sz="2400" b="1" dirty="0">
                <a:solidFill>
                  <a:prstClr val="black"/>
                </a:solidFill>
                <a:cs typeface="Calibri" pitchFamily="34" charset="0"/>
              </a:rPr>
              <a:t>1. REVIEW OF P&amp;L and BS</a:t>
            </a:r>
          </a:p>
        </p:txBody>
      </p:sp>
    </p:spTree>
    <p:extLst>
      <p:ext uri="{BB962C8B-B14F-4D97-AF65-F5344CB8AC3E}">
        <p14:creationId xmlns:p14="http://schemas.microsoft.com/office/powerpoint/2010/main" val="134206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876800"/>
            <a:ext cx="12192000" cy="1981200"/>
          </a:xfrm>
          <a:prstGeom prst="rect">
            <a:avLst/>
          </a:prstGeom>
          <a:solidFill>
            <a:schemeClr val="accent3">
              <a:lumMod val="75000"/>
            </a:schemeClr>
          </a:solidFill>
          <a:ln w="6350" cap="flat" cmpd="sng" algn="ctr">
            <a:solidFill>
              <a:srgbClr val="A5A5A5"/>
            </a:solidFill>
            <a:prstDash val="solid"/>
            <a:miter lim="800000"/>
          </a:ln>
          <a:effectLst/>
        </p:spPr>
        <p:txBody>
          <a:bodyPr rtlCol="0" anchor="ctr"/>
          <a:lstStyle/>
          <a:p>
            <a:pPr marR="75565" algn="ctr">
              <a:lnSpc>
                <a:spcPct val="100499"/>
              </a:lnSpc>
            </a:pPr>
            <a:r>
              <a:rPr lang="en-US" sz="6000" b="1" kern="0" dirty="0">
                <a:solidFill>
                  <a:prstClr val="white"/>
                </a:solidFill>
                <a:latin typeface="Times New Roman" panose="02020603050405020304" pitchFamily="18" charset="0"/>
                <a:cs typeface="Times New Roman" panose="02020603050405020304" pitchFamily="18" charset="0"/>
              </a:rPr>
              <a:t>2. RATIOS ANALYSIS</a:t>
            </a:r>
            <a:endParaRPr lang="en-US" sz="6000" b="1" dirty="0">
              <a:solidFill>
                <a:prstClr val="white"/>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srcRect/>
          <a:stretch>
            <a:fillRect/>
          </a:stretch>
        </p:blipFill>
        <p:spPr bwMode="auto">
          <a:xfrm>
            <a:off x="0" y="0"/>
            <a:ext cx="12192000" cy="4876800"/>
          </a:xfrm>
          <a:prstGeom prst="rect">
            <a:avLst/>
          </a:prstGeom>
          <a:noFill/>
          <a:ln w="9525">
            <a:noFill/>
            <a:miter lim="800000"/>
            <a:headEnd/>
            <a:tailEnd/>
          </a:ln>
          <a:effectLst/>
        </p:spPr>
      </p:pic>
      <p:sp>
        <p:nvSpPr>
          <p:cNvPr id="2" name="Footer Placeholder 1"/>
          <p:cNvSpPr>
            <a:spLocks noGrp="1"/>
          </p:cNvSpPr>
          <p:nvPr>
            <p:ph type="ftr" sz="quarter" idx="11"/>
          </p:nvPr>
        </p:nvSpPr>
        <p:spPr/>
        <p:txBody>
          <a:bodyPr/>
          <a:lstStyle/>
          <a:p>
            <a:r>
              <a:rPr lang="en-US">
                <a:solidFill>
                  <a:prstClr val="black">
                    <a:tint val="75000"/>
                  </a:prstClr>
                </a:solidFill>
              </a:rPr>
              <a:t>CA Atul Kumar Gupta</a:t>
            </a:r>
          </a:p>
        </p:txBody>
      </p:sp>
      <p:sp>
        <p:nvSpPr>
          <p:cNvPr id="3" name="Slide Number Placeholder 2"/>
          <p:cNvSpPr>
            <a:spLocks noGrp="1"/>
          </p:cNvSpPr>
          <p:nvPr>
            <p:ph type="sldNum" sz="quarter" idx="12"/>
          </p:nvPr>
        </p:nvSpPr>
        <p:spPr>
          <a:xfrm>
            <a:off x="9347200" y="173953"/>
            <a:ext cx="2844800" cy="365125"/>
          </a:xfrm>
        </p:spPr>
        <p:txBody>
          <a:bodyPr/>
          <a:lstStyle/>
          <a:p>
            <a:fld id="{B6F15528-21DE-4FAA-801E-634DDDAF4B2B}" type="slidenum">
              <a:rPr lang="en-US" sz="3200" smtClean="0">
                <a:solidFill>
                  <a:schemeClr val="tx1"/>
                </a:solidFill>
              </a:rPr>
              <a:pPr/>
              <a:t>62</a:t>
            </a:fld>
            <a:endParaRPr lang="en-US" sz="3200" dirty="0">
              <a:solidFill>
                <a:schemeClr val="tx1"/>
              </a:solidFill>
            </a:endParaRPr>
          </a:p>
        </p:txBody>
      </p:sp>
    </p:spTree>
    <p:extLst>
      <p:ext uri="{BB962C8B-B14F-4D97-AF65-F5344CB8AC3E}">
        <p14:creationId xmlns:p14="http://schemas.microsoft.com/office/powerpoint/2010/main" val="213953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4504" y="236925"/>
            <a:ext cx="8761413" cy="826700"/>
          </a:xfrm>
        </p:spPr>
        <p:txBody>
          <a:bodyPr/>
          <a:lstStyle/>
          <a:p>
            <a:r>
              <a:rPr lang="en-US" dirty="0"/>
              <a:t> </a:t>
            </a: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a:defRPr/>
            </a:pPr>
            <a:r>
              <a:rPr lang="en-US"/>
              <a:t>CA Atul Kumar Gupta</a:t>
            </a:r>
            <a:endParaRPr lang="en-IN"/>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fld id="{FE29F714-C371-4D5F-8DCF-D3A490DAEB6F}" type="slidenum">
              <a:rPr lang="en-IN" altLang="en-US" smtClean="0"/>
              <a:pPr/>
              <a:t>63</a:t>
            </a:fld>
            <a:endParaRPr lang="en-IN" altLang="en-US" dirty="0"/>
          </a:p>
        </p:txBody>
      </p:sp>
      <p:sp>
        <p:nvSpPr>
          <p:cNvPr id="12" name="Content Placeholder 2"/>
          <p:cNvSpPr txBox="1">
            <a:spLocks/>
          </p:cNvSpPr>
          <p:nvPr/>
        </p:nvSpPr>
        <p:spPr>
          <a:xfrm>
            <a:off x="458821" y="1819080"/>
            <a:ext cx="10601528" cy="44982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ndParaRPr>
          </a:p>
          <a:p>
            <a:pPr marL="571500" indent="-571500">
              <a:lnSpc>
                <a:spcPct val="150000"/>
              </a:lnSpc>
              <a:buAutoNum type="romanLcParenBoth"/>
            </a:pPr>
            <a:r>
              <a:rPr lang="en-US" sz="2400" b="1" dirty="0"/>
              <a:t>Net Profit Ratio</a:t>
            </a:r>
          </a:p>
          <a:p>
            <a:pPr marL="571500" indent="-571500">
              <a:lnSpc>
                <a:spcPct val="150000"/>
              </a:lnSpc>
              <a:buAutoNum type="romanLcParenBoth"/>
            </a:pPr>
            <a:r>
              <a:rPr lang="en-US" sz="2400" b="1" dirty="0"/>
              <a:t>Gross Profit Ratio</a:t>
            </a:r>
          </a:p>
          <a:p>
            <a:pPr marL="571500" indent="-571500">
              <a:lnSpc>
                <a:spcPct val="150000"/>
              </a:lnSpc>
              <a:buAutoNum type="romanLcParenBoth"/>
            </a:pPr>
            <a:r>
              <a:rPr lang="en-US" sz="2400" b="1" dirty="0"/>
              <a:t>Debtors/ Turnover Ratio</a:t>
            </a:r>
          </a:p>
          <a:p>
            <a:pPr marL="571500" indent="-571500">
              <a:lnSpc>
                <a:spcPct val="150000"/>
              </a:lnSpc>
              <a:buAutoNum type="romanLcParenBoth"/>
            </a:pPr>
            <a:r>
              <a:rPr lang="en-US" sz="2400" b="1" dirty="0"/>
              <a:t>Creditor/ Turnover Ratio</a:t>
            </a:r>
          </a:p>
          <a:p>
            <a:pPr marL="571500" indent="-571500">
              <a:lnSpc>
                <a:spcPct val="150000"/>
              </a:lnSpc>
              <a:buAutoNum type="romanLcParenBoth"/>
            </a:pPr>
            <a:r>
              <a:rPr lang="en-US" sz="2400" b="1" dirty="0"/>
              <a:t>Cash Payment/ Gross Tax Liability Ratio</a:t>
            </a:r>
          </a:p>
          <a:p>
            <a:pPr marL="571500" indent="-571500">
              <a:lnSpc>
                <a:spcPct val="150000"/>
              </a:lnSpc>
              <a:buAutoNum type="romanLcParenBoth"/>
            </a:pPr>
            <a:r>
              <a:rPr lang="en-US" sz="2400" b="1" dirty="0"/>
              <a:t>Non-GST Expenses/ GST Expenses Ratio</a:t>
            </a:r>
          </a:p>
          <a:p>
            <a:pPr marL="571500" indent="-571500">
              <a:lnSpc>
                <a:spcPct val="150000"/>
              </a:lnSpc>
              <a:buAutoNum type="romanLcParenBoth"/>
            </a:pPr>
            <a:r>
              <a:rPr lang="en-US" sz="2400" b="1" dirty="0"/>
              <a:t>Addition to Fixed Assets/ Total Assets Ratio</a:t>
            </a:r>
            <a:endParaRPr lang="en-IN" sz="2400" dirty="0"/>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IN" sz="2200" b="1" i="0" u="none" strike="noStrike" kern="1200" cap="none" spc="0" normalizeH="0" baseline="0" noProof="0" dirty="0">
              <a:ln>
                <a:noFill/>
              </a:ln>
              <a:solidFill>
                <a:sysClr val="windowText" lastClr="000000"/>
              </a:solidFill>
              <a:effectLst/>
              <a:uLnTx/>
              <a:uFillTx/>
              <a:latin typeface="Calibri"/>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IN" sz="2200" b="1" i="0" u="none" strike="noStrike" kern="1200" cap="none" spc="0" normalizeH="0" baseline="0" noProof="0" dirty="0">
              <a:ln>
                <a:noFill/>
              </a:ln>
              <a:solidFill>
                <a:sysClr val="windowText" lastClr="000000"/>
              </a:solidFill>
              <a:effectLst/>
              <a:uLnTx/>
              <a:uFillTx/>
              <a:latin typeface="Calibri"/>
            </a:endParaRPr>
          </a:p>
        </p:txBody>
      </p:sp>
      <p:sp>
        <p:nvSpPr>
          <p:cNvPr id="13" name="Content Placeholder 2"/>
          <p:cNvSpPr txBox="1">
            <a:spLocks/>
          </p:cNvSpPr>
          <p:nvPr/>
        </p:nvSpPr>
        <p:spPr>
          <a:xfrm>
            <a:off x="457219" y="2470856"/>
            <a:ext cx="11215991" cy="35019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71600" lvl="2" indent="-571500">
              <a:lnSpc>
                <a:spcPct val="150000"/>
              </a:lnSpc>
              <a:buFont typeface="Arial" pitchFamily="34" charset="0"/>
              <a:buAutoNum type="romanLcParenBoth"/>
            </a:pPr>
            <a:endParaRPr kumimoji="0" lang="en-IN" sz="2400" b="0" i="0" u="none" strike="noStrike" kern="1200" cap="none" spc="0" normalizeH="0" baseline="0" noProof="0" dirty="0">
              <a:ln>
                <a:noFill/>
              </a:ln>
              <a:solidFill>
                <a:sysClr val="windowText" lastClr="000000"/>
              </a:solidFill>
              <a:effectLst/>
              <a:uLnTx/>
              <a:uFillTx/>
              <a:latin typeface="Calibri"/>
            </a:endParaRPr>
          </a:p>
        </p:txBody>
      </p:sp>
      <p:sp>
        <p:nvSpPr>
          <p:cNvPr id="19" name="Rectangle 18"/>
          <p:cNvSpPr/>
          <p:nvPr/>
        </p:nvSpPr>
        <p:spPr>
          <a:xfrm>
            <a:off x="304819" y="1819080"/>
            <a:ext cx="11368391" cy="4498263"/>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ndParaRPr>
          </a:p>
        </p:txBody>
      </p:sp>
      <p:sp>
        <p:nvSpPr>
          <p:cNvPr id="20" name="Rounded Rectangle 19"/>
          <p:cNvSpPr/>
          <p:nvPr/>
        </p:nvSpPr>
        <p:spPr>
          <a:xfrm>
            <a:off x="457219" y="1442513"/>
            <a:ext cx="3433463" cy="601562"/>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defTabSz="1198563"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cs typeface="Calibri" pitchFamily="34" charset="0"/>
              </a:rPr>
              <a:t>2. RATIO ANALYSIS</a:t>
            </a:r>
          </a:p>
        </p:txBody>
      </p:sp>
    </p:spTree>
    <p:extLst>
      <p:ext uri="{BB962C8B-B14F-4D97-AF65-F5344CB8AC3E}">
        <p14:creationId xmlns:p14="http://schemas.microsoft.com/office/powerpoint/2010/main" val="221021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xEl>
                                              <p:pRg st="7" end="7"/>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532" y="4876800"/>
            <a:ext cx="12242904" cy="1981200"/>
          </a:xfrm>
          <a:prstGeom prst="rect">
            <a:avLst/>
          </a:prstGeom>
          <a:solidFill>
            <a:schemeClr val="accent4">
              <a:lumMod val="50000"/>
            </a:schemeClr>
          </a:solidFill>
          <a:ln w="6350" cap="flat" cmpd="sng" algn="ctr">
            <a:solidFill>
              <a:srgbClr val="A5A5A5"/>
            </a:solidFill>
            <a:prstDash val="solid"/>
            <a:miter lim="800000"/>
          </a:ln>
          <a:effectLst/>
        </p:spPr>
        <p:txBody>
          <a:bodyPr rtlCol="0" anchor="ctr"/>
          <a:lstStyle/>
          <a:p>
            <a:pPr marR="75565" algn="ctr">
              <a:lnSpc>
                <a:spcPct val="100499"/>
              </a:lnSpc>
            </a:pPr>
            <a:r>
              <a:rPr lang="en-US" sz="6000" b="1" kern="0" dirty="0">
                <a:solidFill>
                  <a:schemeClr val="bg1"/>
                </a:solidFill>
                <a:cs typeface="Calibri" panose="020F0502020204030204" pitchFamily="34" charset="0"/>
              </a:rPr>
              <a:t>3. VARIOUS REPORTS</a:t>
            </a:r>
            <a:endParaRPr lang="en-US" sz="4000" b="1" dirty="0">
              <a:solidFill>
                <a:schemeClr val="bg1"/>
              </a:solidFill>
              <a:cs typeface="Vijaya" pitchFamily="34" charset="0"/>
            </a:endParaRPr>
          </a:p>
        </p:txBody>
      </p:sp>
      <p:sp>
        <p:nvSpPr>
          <p:cNvPr id="2" name="AutoShape 2" descr="Image result for reviewing reports clipar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AutoShape 4" descr="Image result for reviewing reports clipart"/>
          <p:cNvSpPr>
            <a:spLocks noChangeAspect="1" noChangeArrowheads="1"/>
          </p:cNvSpPr>
          <p:nvPr/>
        </p:nvSpPr>
        <p:spPr bwMode="auto">
          <a:xfrm>
            <a:off x="1831975" y="796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6" descr="Image result for reviewing reports clipart"/>
          <p:cNvSpPr>
            <a:spLocks noChangeAspect="1" noChangeArrowheads="1"/>
          </p:cNvSpPr>
          <p:nvPr/>
        </p:nvSpPr>
        <p:spPr bwMode="auto">
          <a:xfrm>
            <a:off x="1984375" y="16036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8" descr="Image result for reviewing reports clipart"/>
          <p:cNvSpPr>
            <a:spLocks noChangeAspect="1" noChangeArrowheads="1"/>
          </p:cNvSpPr>
          <p:nvPr/>
        </p:nvSpPr>
        <p:spPr bwMode="auto">
          <a:xfrm>
            <a:off x="2136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8899"/>
          <a:stretch/>
        </p:blipFill>
        <p:spPr>
          <a:xfrm>
            <a:off x="3" y="-17124"/>
            <a:ext cx="5618276" cy="4849679"/>
          </a:xfrm>
          <a:prstGeom prst="rect">
            <a:avLst/>
          </a:prstGeom>
        </p:spPr>
      </p:pic>
      <p:sp>
        <p:nvSpPr>
          <p:cNvPr id="9" name="Footer Placeholder 8"/>
          <p:cNvSpPr>
            <a:spLocks noGrp="1"/>
          </p:cNvSpPr>
          <p:nvPr>
            <p:ph type="ftr" sz="quarter" idx="11"/>
          </p:nvPr>
        </p:nvSpPr>
        <p:spPr/>
        <p:txBody>
          <a:bodyPr/>
          <a:lstStyle/>
          <a:p>
            <a:pPr>
              <a:defRPr/>
            </a:pPr>
            <a:r>
              <a:rPr lang="en-US"/>
              <a:t>CA Atul Kumar Gupta</a:t>
            </a:r>
            <a:endParaRPr lang="en-IN" dirty="0"/>
          </a:p>
        </p:txBody>
      </p:sp>
      <p:sp>
        <p:nvSpPr>
          <p:cNvPr id="12" name="Slide Number Placeholder 11"/>
          <p:cNvSpPr>
            <a:spLocks noGrp="1"/>
          </p:cNvSpPr>
          <p:nvPr>
            <p:ph type="sldNum" sz="quarter" idx="12"/>
          </p:nvPr>
        </p:nvSpPr>
        <p:spPr>
          <a:xfrm>
            <a:off x="10979885" y="-17124"/>
            <a:ext cx="838200" cy="768350"/>
          </a:xfrm>
        </p:spPr>
        <p:txBody>
          <a:bodyPr/>
          <a:lstStyle/>
          <a:p>
            <a:fld id="{6E308EC4-0D99-442D-8A6F-394856BF0B90}" type="slidenum">
              <a:rPr lang="en-IN" altLang="en-US" smtClean="0">
                <a:solidFill>
                  <a:schemeClr val="tx1"/>
                </a:solidFill>
              </a:rPr>
              <a:pPr/>
              <a:t>64</a:t>
            </a:fld>
            <a:endParaRPr lang="en-IN" altLang="en-US">
              <a:solidFill>
                <a:schemeClr val="tx1"/>
              </a:solidFill>
            </a:endParaRPr>
          </a:p>
        </p:txBody>
      </p:sp>
      <p:pic>
        <p:nvPicPr>
          <p:cNvPr id="1034" name="Picture 10" descr="Image result for reviewing reports clipart"/>
          <p:cNvPicPr>
            <a:picLocks noChangeAspect="1" noChangeArrowheads="1"/>
          </p:cNvPicPr>
          <p:nvPr/>
        </p:nvPicPr>
        <p:blipFill rotWithShape="1">
          <a:blip r:embed="rId3">
            <a:extLst>
              <a:ext uri="{28A0092B-C50C-407E-A947-70E740481C1C}">
                <a14:useLocalDpi xmlns:a14="http://schemas.microsoft.com/office/drawing/2010/main" val="0"/>
              </a:ext>
            </a:extLst>
          </a:blip>
          <a:srcRect l="11984" b="7218"/>
          <a:stretch/>
        </p:blipFill>
        <p:spPr bwMode="auto">
          <a:xfrm>
            <a:off x="5618275" y="-13157"/>
            <a:ext cx="6735161"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65</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75558" y="1420720"/>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800" b="1" i="0" u="none" strike="noStrike" kern="1200" cap="none" spc="0" normalizeH="0" baseline="0" noProof="0" dirty="0">
                <a:ln>
                  <a:noFill/>
                </a:ln>
                <a:solidFill>
                  <a:srgbClr val="00B0F0"/>
                </a:solidFill>
                <a:effectLst/>
                <a:uLnTx/>
                <a:uFillTx/>
                <a:latin typeface="Times New Roman"/>
                <a:ea typeface="+mn-ea"/>
                <a:cs typeface="+mn-cs"/>
              </a:rPr>
              <a:t>Director's Report</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Expenditure in Foreign currency: RCM Liability to be verified</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Earning in Foreign currency: Whether shown as exports </a:t>
            </a:r>
          </a:p>
          <a:p>
            <a:pPr marL="0" marR="0" lvl="3" indent="0" algn="just" defTabSz="914400" rtl="0" eaLnBrk="1" fontAlgn="auto" latinLnBrk="0" hangingPunct="1">
              <a:lnSpc>
                <a:spcPct val="150000"/>
              </a:lnSpc>
              <a:spcBef>
                <a:spcPct val="20000"/>
              </a:spcBef>
              <a:spcAft>
                <a:spcPts val="0"/>
              </a:spcAft>
              <a:buClrTx/>
              <a:buSzTx/>
              <a:buNone/>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31263" y="1451011"/>
            <a:ext cx="11420272" cy="5340370"/>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75558" y="1182297"/>
            <a:ext cx="3812293"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6883" t="18912" r="20909" b="39278"/>
          <a:stretch/>
        </p:blipFill>
        <p:spPr>
          <a:xfrm>
            <a:off x="575558" y="3892028"/>
            <a:ext cx="10614730" cy="2804047"/>
          </a:xfrm>
          <a:prstGeom prst="rect">
            <a:avLst/>
          </a:prstGeom>
        </p:spPr>
      </p:pic>
    </p:spTree>
    <p:extLst>
      <p:ext uri="{BB962C8B-B14F-4D97-AF65-F5344CB8AC3E}">
        <p14:creationId xmlns:p14="http://schemas.microsoft.com/office/powerpoint/2010/main" val="346495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66</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75557" y="1874729"/>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800" b="1" i="0" u="none" strike="noStrike" kern="1200" cap="none" spc="0" normalizeH="0" baseline="0" noProof="0" dirty="0">
                <a:ln>
                  <a:noFill/>
                </a:ln>
                <a:solidFill>
                  <a:srgbClr val="00B0F0"/>
                </a:solidFill>
                <a:effectLst/>
                <a:uLnTx/>
                <a:uFillTx/>
                <a:latin typeface="Times New Roman"/>
                <a:ea typeface="+mn-ea"/>
                <a:cs typeface="+mn-cs"/>
              </a:rPr>
              <a:t>Director's Report</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Export of Services: Sub-contracting outside India will be considered as Import of Services and may be liable for RCM.</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Import of Services (Without consideration): May be taxable </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Under Para 4 of Schedule-I </a:t>
            </a: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57215" y="1874726"/>
            <a:ext cx="11420272" cy="4600720"/>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75558" y="1539116"/>
            <a:ext cx="3812293"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spTree>
    <p:extLst>
      <p:ext uri="{BB962C8B-B14F-4D97-AF65-F5344CB8AC3E}">
        <p14:creationId xmlns:p14="http://schemas.microsoft.com/office/powerpoint/2010/main" val="372718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67</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298621"/>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800" b="1" i="0" u="none" strike="noStrike" kern="1200" cap="none" spc="0" normalizeH="0" baseline="0" noProof="0" dirty="0">
                <a:ln>
                  <a:noFill/>
                </a:ln>
                <a:solidFill>
                  <a:srgbClr val="00B0F0"/>
                </a:solidFill>
                <a:effectLst/>
                <a:uLnTx/>
                <a:uFillTx/>
                <a:latin typeface="Times New Roman"/>
                <a:ea typeface="+mn-ea"/>
                <a:cs typeface="+mn-cs"/>
              </a:rPr>
              <a:t>Director's Report</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Remuneration to Directors: To check RCM liability-sitting fee</a:t>
            </a:r>
          </a:p>
          <a:p>
            <a:pPr marL="0" marR="0" lvl="3" indent="0" algn="just" defTabSz="914400" rtl="0" eaLnBrk="1" fontAlgn="auto" latinLnBrk="0" hangingPunct="1">
              <a:lnSpc>
                <a:spcPct val="150000"/>
              </a:lnSpc>
              <a:spcBef>
                <a:spcPct val="20000"/>
              </a:spcBef>
              <a:spcAft>
                <a:spcPts val="0"/>
              </a:spcAft>
              <a:buClrTx/>
              <a:buSzTx/>
              <a:buNone/>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392023" y="1503863"/>
            <a:ext cx="11420272" cy="488741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28639" y="1112943"/>
            <a:ext cx="3812293"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b="68833"/>
          <a:stretch/>
        </p:blipFill>
        <p:spPr>
          <a:xfrm>
            <a:off x="571983" y="3287643"/>
            <a:ext cx="10924158" cy="2777287"/>
          </a:xfrm>
          <a:prstGeom prst="rect">
            <a:avLst/>
          </a:prstGeom>
        </p:spPr>
      </p:pic>
    </p:spTree>
    <p:extLst>
      <p:ext uri="{BB962C8B-B14F-4D97-AF65-F5344CB8AC3E}">
        <p14:creationId xmlns:p14="http://schemas.microsoft.com/office/powerpoint/2010/main" val="410493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68</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311684"/>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3" name="Content Placeholder 2"/>
          <p:cNvSpPr txBox="1">
            <a:spLocks/>
          </p:cNvSpPr>
          <p:nvPr/>
        </p:nvSpPr>
        <p:spPr>
          <a:xfrm>
            <a:off x="-289163" y="1710927"/>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b="0" i="0" u="none" strike="noStrike" kern="1200" cap="none" spc="0" normalizeH="0" baseline="0" noProof="0" dirty="0">
                <a:ln>
                  <a:noFill/>
                </a:ln>
                <a:solidFill>
                  <a:sysClr val="windowText" lastClr="000000"/>
                </a:solidFill>
                <a:effectLst/>
                <a:uLnTx/>
                <a:uFillTx/>
                <a:latin typeface="Times New Roman"/>
                <a:ea typeface="+mn-ea"/>
                <a:cs typeface="+mn-cs"/>
              </a:rPr>
              <a:t>(Cond..)</a:t>
            </a:r>
          </a:p>
        </p:txBody>
      </p:sp>
      <p:sp>
        <p:nvSpPr>
          <p:cNvPr id="19" name="Rectangle 18"/>
          <p:cNvSpPr/>
          <p:nvPr/>
        </p:nvSpPr>
        <p:spPr>
          <a:xfrm>
            <a:off x="392023" y="1503862"/>
            <a:ext cx="11420272" cy="4402009"/>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28639" y="1112943"/>
            <a:ext cx="3812293"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29915" b="46343"/>
          <a:stretch/>
        </p:blipFill>
        <p:spPr>
          <a:xfrm>
            <a:off x="479135" y="2457451"/>
            <a:ext cx="10924158" cy="2077784"/>
          </a:xfrm>
          <a:prstGeom prst="rect">
            <a:avLst/>
          </a:prstGeom>
        </p:spPr>
      </p:pic>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53162" b="38966"/>
          <a:stretch/>
        </p:blipFill>
        <p:spPr>
          <a:xfrm>
            <a:off x="479135" y="4573976"/>
            <a:ext cx="10948910" cy="740974"/>
          </a:xfrm>
          <a:prstGeom prst="rect">
            <a:avLst/>
          </a:prstGeom>
        </p:spPr>
      </p:pic>
    </p:spTree>
    <p:extLst>
      <p:ext uri="{BB962C8B-B14F-4D97-AF65-F5344CB8AC3E}">
        <p14:creationId xmlns:p14="http://schemas.microsoft.com/office/powerpoint/2010/main" val="409987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69</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75557" y="1874729"/>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3" name="Content Placeholder 2"/>
          <p:cNvSpPr txBox="1">
            <a:spLocks/>
          </p:cNvSpPr>
          <p:nvPr/>
        </p:nvSpPr>
        <p:spPr>
          <a:xfrm>
            <a:off x="-289163" y="1632579"/>
            <a:ext cx="11060351" cy="4087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i="0" u="none" strike="noStrike" kern="1200" cap="none" spc="0" normalizeH="0" baseline="0" noProof="0" dirty="0">
                <a:ln>
                  <a:noFill/>
                </a:ln>
                <a:solidFill>
                  <a:sysClr val="windowText" lastClr="000000"/>
                </a:solidFill>
                <a:effectLst/>
                <a:uLnTx/>
                <a:uFillTx/>
                <a:latin typeface="Times New Roman"/>
                <a:ea typeface="+mn-ea"/>
                <a:cs typeface="+mn-cs"/>
              </a:rPr>
              <a:t>(Cond..)</a:t>
            </a:r>
          </a:p>
        </p:txBody>
      </p:sp>
      <p:sp>
        <p:nvSpPr>
          <p:cNvPr id="19" name="Rectangle 18"/>
          <p:cNvSpPr/>
          <p:nvPr/>
        </p:nvSpPr>
        <p:spPr>
          <a:xfrm>
            <a:off x="431262" y="1753626"/>
            <a:ext cx="11420272" cy="4600720"/>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03887" y="1031273"/>
            <a:ext cx="3812293"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60696" b="-1"/>
          <a:stretch/>
        </p:blipFill>
        <p:spPr>
          <a:xfrm>
            <a:off x="624483" y="2271435"/>
            <a:ext cx="10614731" cy="3301978"/>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24482" y="5634388"/>
            <a:ext cx="10614732" cy="542826"/>
          </a:xfrm>
          <a:prstGeom prst="rect">
            <a:avLst/>
          </a:prstGeom>
        </p:spPr>
      </p:pic>
    </p:spTree>
    <p:extLst>
      <p:ext uri="{BB962C8B-B14F-4D97-AF65-F5344CB8AC3E}">
        <p14:creationId xmlns:p14="http://schemas.microsoft.com/office/powerpoint/2010/main" val="94570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179440D-D9F7-4B4D-ADB1-174326E0B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473" cy="6858000"/>
          </a:xfrm>
          <a:prstGeom prst="rect">
            <a:avLst/>
          </a:prstGeom>
          <a:pattFill prst="pct5">
            <a:fgClr>
              <a:schemeClr val="accent1">
                <a:lumMod val="60000"/>
                <a:lumOff val="40000"/>
              </a:schemeClr>
            </a:fgClr>
            <a:bgClr>
              <a:schemeClr val="bg1"/>
            </a:bgClr>
          </a:pattFill>
          <a:ln>
            <a:noFill/>
          </a:ln>
        </p:spPr>
      </p:pic>
      <p:sp>
        <p:nvSpPr>
          <p:cNvPr id="5" name="Title 3"/>
          <p:cNvSpPr txBox="1">
            <a:spLocks/>
          </p:cNvSpPr>
          <p:nvPr/>
        </p:nvSpPr>
        <p:spPr>
          <a:xfrm>
            <a:off x="814039" y="1827609"/>
            <a:ext cx="10515600" cy="46161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spcAft>
                <a:spcPts val="600"/>
              </a:spcAft>
            </a:pPr>
            <a:endParaRPr lang="en-US" sz="2000" dirty="0">
              <a:latin typeface="Tw Cen MT" panose="020B0602020104020603" pitchFamily="34" charset="0"/>
            </a:endParaRPr>
          </a:p>
        </p:txBody>
      </p:sp>
      <p:sp>
        <p:nvSpPr>
          <p:cNvPr id="11" name="Rectangle 10">
            <a:extLst>
              <a:ext uri="{FF2B5EF4-FFF2-40B4-BE49-F238E27FC236}">
                <a16:creationId xmlns:a16="http://schemas.microsoft.com/office/drawing/2014/main" id="{A8EA23C1-D71F-4FA1-8773-23858CE0F1AB}"/>
              </a:ext>
            </a:extLst>
          </p:cNvPr>
          <p:cNvSpPr/>
          <p:nvPr/>
        </p:nvSpPr>
        <p:spPr>
          <a:xfrm>
            <a:off x="838201" y="854101"/>
            <a:ext cx="3339516" cy="836981"/>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2000" b="1" dirty="0">
              <a:solidFill>
                <a:schemeClr val="tx1"/>
              </a:solidFill>
              <a:latin typeface="Bell MT" panose="02020503060305020303" pitchFamily="18" charset="0"/>
            </a:endParaRPr>
          </a:p>
          <a:p>
            <a:r>
              <a:rPr lang="en-US" sz="2000" b="1" dirty="0">
                <a:solidFill>
                  <a:schemeClr val="tx1"/>
                </a:solidFill>
                <a:latin typeface="Bell MT" panose="02020503060305020303" pitchFamily="18" charset="0"/>
              </a:rPr>
              <a:t>Sections to be discussed with relevant rules</a:t>
            </a:r>
          </a:p>
          <a:p>
            <a:endParaRPr lang="en-IN" sz="1400" b="1" dirty="0">
              <a:solidFill>
                <a:schemeClr val="tx1"/>
              </a:solidFill>
              <a:latin typeface="Tw Cen MT" panose="020B0602020104020603" pitchFamily="34" charset="0"/>
            </a:endParaRPr>
          </a:p>
        </p:txBody>
      </p:sp>
      <p:graphicFrame>
        <p:nvGraphicFramePr>
          <p:cNvPr id="12" name="Table 11">
            <a:extLst>
              <a:ext uri="{FF2B5EF4-FFF2-40B4-BE49-F238E27FC236}">
                <a16:creationId xmlns:a16="http://schemas.microsoft.com/office/drawing/2014/main" id="{224C726C-9958-4EB0-A9B7-127E592FE291}"/>
              </a:ext>
            </a:extLst>
          </p:cNvPr>
          <p:cNvGraphicFramePr>
            <a:graphicFrameLocks noGrp="1"/>
          </p:cNvGraphicFramePr>
          <p:nvPr/>
        </p:nvGraphicFramePr>
        <p:xfrm>
          <a:off x="838201" y="2375813"/>
          <a:ext cx="8463102" cy="2123463"/>
        </p:xfrm>
        <a:graphic>
          <a:graphicData uri="http://schemas.openxmlformats.org/drawingml/2006/table">
            <a:tbl>
              <a:tblPr firstRow="1" bandRow="1">
                <a:tableStyleId>{5C22544A-7EE6-4342-B048-85BDC9FD1C3A}</a:tableStyleId>
              </a:tblPr>
              <a:tblGrid>
                <a:gridCol w="2288538">
                  <a:extLst>
                    <a:ext uri="{9D8B030D-6E8A-4147-A177-3AD203B41FA5}">
                      <a16:colId xmlns:a16="http://schemas.microsoft.com/office/drawing/2014/main" val="19722039"/>
                    </a:ext>
                  </a:extLst>
                </a:gridCol>
                <a:gridCol w="2789324">
                  <a:extLst>
                    <a:ext uri="{9D8B030D-6E8A-4147-A177-3AD203B41FA5}">
                      <a16:colId xmlns:a16="http://schemas.microsoft.com/office/drawing/2014/main" val="3280124222"/>
                    </a:ext>
                  </a:extLst>
                </a:gridCol>
                <a:gridCol w="3385240">
                  <a:extLst>
                    <a:ext uri="{9D8B030D-6E8A-4147-A177-3AD203B41FA5}">
                      <a16:colId xmlns:a16="http://schemas.microsoft.com/office/drawing/2014/main" val="745437228"/>
                    </a:ext>
                  </a:extLst>
                </a:gridCol>
              </a:tblGrid>
              <a:tr h="418408">
                <a:tc>
                  <a:txBody>
                    <a:bodyPr/>
                    <a:lstStyle/>
                    <a:p>
                      <a:pPr algn="ctr"/>
                      <a:r>
                        <a:rPr lang="en-IN" sz="2200" b="1" dirty="0">
                          <a:latin typeface="Bell MT" panose="02020503060305020303" pitchFamily="18" charset="0"/>
                        </a:rPr>
                        <a:t>Section</a:t>
                      </a:r>
                    </a:p>
                  </a:txBody>
                  <a:tcPr marL="161992" marR="161992" marT="41564" marB="41564"/>
                </a:tc>
                <a:tc>
                  <a:txBody>
                    <a:bodyPr/>
                    <a:lstStyle/>
                    <a:p>
                      <a:pPr algn="ctr"/>
                      <a:r>
                        <a:rPr lang="en-IN" sz="2200" b="1" dirty="0">
                          <a:latin typeface="Bell MT" panose="02020503060305020303" pitchFamily="18" charset="0"/>
                        </a:rPr>
                        <a:t>Details</a:t>
                      </a:r>
                    </a:p>
                  </a:txBody>
                  <a:tcPr marL="161992" marR="161992" marT="41564" marB="41564"/>
                </a:tc>
                <a:tc>
                  <a:txBody>
                    <a:bodyPr/>
                    <a:lstStyle/>
                    <a:p>
                      <a:pPr algn="ctr"/>
                      <a:r>
                        <a:rPr lang="en-IN" sz="2200" b="1" dirty="0">
                          <a:latin typeface="Bell MT" panose="02020503060305020303" pitchFamily="18" charset="0"/>
                        </a:rPr>
                        <a:t>Rules</a:t>
                      </a:r>
                    </a:p>
                  </a:txBody>
                  <a:tcPr marL="161992" marR="161992" marT="41564" marB="41564"/>
                </a:tc>
                <a:extLst>
                  <a:ext uri="{0D108BD9-81ED-4DB2-BD59-A6C34878D82A}">
                    <a16:rowId xmlns:a16="http://schemas.microsoft.com/office/drawing/2014/main" val="2310509291"/>
                  </a:ext>
                </a:extLst>
              </a:tr>
              <a:tr h="624401">
                <a:tc>
                  <a:txBody>
                    <a:bodyPr/>
                    <a:lstStyle/>
                    <a:p>
                      <a:pPr algn="ctr"/>
                      <a:r>
                        <a:rPr lang="en-IN" sz="1800" b="1" dirty="0">
                          <a:latin typeface="Bell MT" panose="02020503060305020303" pitchFamily="18" charset="0"/>
                        </a:rPr>
                        <a:t>16</a:t>
                      </a:r>
                    </a:p>
                  </a:txBody>
                  <a:tcPr marL="161992" marR="161992" marT="41564" marB="41564"/>
                </a:tc>
                <a:tc>
                  <a:txBody>
                    <a:bodyPr/>
                    <a:lstStyle/>
                    <a:p>
                      <a:pPr algn="ctr"/>
                      <a:r>
                        <a:rPr lang="en-IN" sz="1800" b="1" dirty="0">
                          <a:latin typeface="Bell MT" panose="02020503060305020303" pitchFamily="18" charset="0"/>
                        </a:rPr>
                        <a:t>Availment of ITC</a:t>
                      </a:r>
                    </a:p>
                  </a:txBody>
                  <a:tcPr marL="161992" marR="161992" marT="41564" marB="41564"/>
                </a:tc>
                <a:tc>
                  <a:txBody>
                    <a:bodyPr/>
                    <a:lstStyle/>
                    <a:p>
                      <a:pPr algn="ctr"/>
                      <a:r>
                        <a:rPr lang="en-IN" sz="1800" b="1" dirty="0">
                          <a:latin typeface="Bell MT" panose="02020503060305020303" pitchFamily="18" charset="0"/>
                        </a:rPr>
                        <a:t>36 &amp; 37</a:t>
                      </a:r>
                    </a:p>
                  </a:txBody>
                  <a:tcPr marL="161992" marR="161992" marT="41564" marB="41564"/>
                </a:tc>
                <a:extLst>
                  <a:ext uri="{0D108BD9-81ED-4DB2-BD59-A6C34878D82A}">
                    <a16:rowId xmlns:a16="http://schemas.microsoft.com/office/drawing/2014/main" val="1789709415"/>
                  </a:ext>
                </a:extLst>
              </a:tr>
              <a:tr h="360218">
                <a:tc>
                  <a:txBody>
                    <a:bodyPr/>
                    <a:lstStyle/>
                    <a:p>
                      <a:pPr algn="ctr"/>
                      <a:r>
                        <a:rPr lang="en-IN" sz="1800" b="1" dirty="0">
                          <a:latin typeface="Bell MT" panose="02020503060305020303" pitchFamily="18" charset="0"/>
                        </a:rPr>
                        <a:t>17</a:t>
                      </a:r>
                    </a:p>
                  </a:txBody>
                  <a:tcPr marL="161992" marR="161992" marT="41564" marB="41564"/>
                </a:tc>
                <a:tc>
                  <a:txBody>
                    <a:bodyPr/>
                    <a:lstStyle/>
                    <a:p>
                      <a:pPr algn="ctr"/>
                      <a:r>
                        <a:rPr lang="en-IN" sz="1800" b="1" dirty="0">
                          <a:latin typeface="Bell MT" panose="02020503060305020303" pitchFamily="18" charset="0"/>
                        </a:rPr>
                        <a:t>Reversal of ITC</a:t>
                      </a:r>
                    </a:p>
                  </a:txBody>
                  <a:tcPr marL="161992" marR="161992" marT="41564" marB="41564"/>
                </a:tc>
                <a:tc>
                  <a:txBody>
                    <a:bodyPr/>
                    <a:lstStyle/>
                    <a:p>
                      <a:pPr algn="ctr"/>
                      <a:r>
                        <a:rPr lang="en-IN" sz="1800" b="1" dirty="0">
                          <a:latin typeface="Bell MT" panose="02020503060305020303" pitchFamily="18" charset="0"/>
                        </a:rPr>
                        <a:t>42, 43 &amp; 38</a:t>
                      </a:r>
                    </a:p>
                  </a:txBody>
                  <a:tcPr marL="161992" marR="161992" marT="41564" marB="41564"/>
                </a:tc>
                <a:extLst>
                  <a:ext uri="{0D108BD9-81ED-4DB2-BD59-A6C34878D82A}">
                    <a16:rowId xmlns:a16="http://schemas.microsoft.com/office/drawing/2014/main" val="2344577498"/>
                  </a:ext>
                </a:extLst>
              </a:tr>
              <a:tr h="360218">
                <a:tc>
                  <a:txBody>
                    <a:bodyPr/>
                    <a:lstStyle/>
                    <a:p>
                      <a:pPr algn="ctr"/>
                      <a:r>
                        <a:rPr lang="en-IN" sz="1800" b="1" dirty="0">
                          <a:latin typeface="Bell MT" panose="02020503060305020303" pitchFamily="18" charset="0"/>
                        </a:rPr>
                        <a:t>18</a:t>
                      </a:r>
                    </a:p>
                  </a:txBody>
                  <a:tcPr marL="161992" marR="161992" marT="41564" marB="41564"/>
                </a:tc>
                <a:tc>
                  <a:txBody>
                    <a:bodyPr/>
                    <a:lstStyle/>
                    <a:p>
                      <a:pPr algn="ctr"/>
                      <a:r>
                        <a:rPr lang="en-IN" sz="1800" b="1" dirty="0">
                          <a:latin typeface="Bell MT" panose="02020503060305020303" pitchFamily="18" charset="0"/>
                        </a:rPr>
                        <a:t>Special cases</a:t>
                      </a:r>
                    </a:p>
                  </a:txBody>
                  <a:tcPr marL="161992" marR="161992" marT="41564" marB="41564"/>
                </a:tc>
                <a:tc>
                  <a:txBody>
                    <a:bodyPr/>
                    <a:lstStyle/>
                    <a:p>
                      <a:pPr algn="ctr"/>
                      <a:r>
                        <a:rPr lang="en-IN" sz="1800" b="1" dirty="0">
                          <a:latin typeface="Bell MT" panose="02020503060305020303" pitchFamily="18" charset="0"/>
                        </a:rPr>
                        <a:t>40, 41 &amp; 44</a:t>
                      </a:r>
                    </a:p>
                  </a:txBody>
                  <a:tcPr marL="161992" marR="161992" marT="41564" marB="41564"/>
                </a:tc>
                <a:extLst>
                  <a:ext uri="{0D108BD9-81ED-4DB2-BD59-A6C34878D82A}">
                    <a16:rowId xmlns:a16="http://schemas.microsoft.com/office/drawing/2014/main" val="898582554"/>
                  </a:ext>
                </a:extLst>
              </a:tr>
              <a:tr h="360218">
                <a:tc>
                  <a:txBody>
                    <a:bodyPr/>
                    <a:lstStyle/>
                    <a:p>
                      <a:pPr algn="ctr"/>
                      <a:r>
                        <a:rPr lang="en-IN" sz="1800" b="1" dirty="0">
                          <a:latin typeface="Bell MT" panose="02020503060305020303" pitchFamily="18" charset="0"/>
                        </a:rPr>
                        <a:t>20 &amp; 21</a:t>
                      </a:r>
                    </a:p>
                  </a:txBody>
                  <a:tcPr marL="161992" marR="161992" marT="41564" marB="41564"/>
                </a:tc>
                <a:tc>
                  <a:txBody>
                    <a:bodyPr/>
                    <a:lstStyle/>
                    <a:p>
                      <a:pPr algn="ctr"/>
                      <a:r>
                        <a:rPr lang="en-IN" sz="1800" b="1" dirty="0">
                          <a:latin typeface="Bell MT" panose="02020503060305020303" pitchFamily="18" charset="0"/>
                        </a:rPr>
                        <a:t>ISD</a:t>
                      </a:r>
                    </a:p>
                  </a:txBody>
                  <a:tcPr marL="161992" marR="161992" marT="41564" marB="41564"/>
                </a:tc>
                <a:tc>
                  <a:txBody>
                    <a:bodyPr/>
                    <a:lstStyle/>
                    <a:p>
                      <a:pPr algn="ctr"/>
                      <a:r>
                        <a:rPr lang="en-IN" sz="1800" b="1" dirty="0">
                          <a:latin typeface="Bell MT" panose="02020503060305020303" pitchFamily="18" charset="0"/>
                        </a:rPr>
                        <a:t>39</a:t>
                      </a:r>
                    </a:p>
                  </a:txBody>
                  <a:tcPr marL="161992" marR="161992" marT="41564" marB="41564"/>
                </a:tc>
                <a:extLst>
                  <a:ext uri="{0D108BD9-81ED-4DB2-BD59-A6C34878D82A}">
                    <a16:rowId xmlns:a16="http://schemas.microsoft.com/office/drawing/2014/main" val="2539370982"/>
                  </a:ext>
                </a:extLst>
              </a:tr>
            </a:tbl>
          </a:graphicData>
        </a:graphic>
      </p:graphicFrame>
      <p:sp>
        <p:nvSpPr>
          <p:cNvPr id="3" name="Footer Placeholder 2">
            <a:extLst>
              <a:ext uri="{FF2B5EF4-FFF2-40B4-BE49-F238E27FC236}">
                <a16:creationId xmlns:a16="http://schemas.microsoft.com/office/drawing/2014/main" id="{CB92327D-5F0A-4441-A5B1-48914F9C9FA6}"/>
              </a:ext>
            </a:extLst>
          </p:cNvPr>
          <p:cNvSpPr>
            <a:spLocks noGrp="1"/>
          </p:cNvSpPr>
          <p:nvPr>
            <p:ph type="ftr" sz="quarter" idx="11"/>
          </p:nvPr>
        </p:nvSpPr>
        <p:spPr/>
        <p:txBody>
          <a:bodyPr/>
          <a:lstStyle/>
          <a:p>
            <a:r>
              <a:rPr lang="en-IN"/>
              <a:t>CA Atul Kumar Gupta</a:t>
            </a:r>
            <a:endParaRPr lang="en-IN" dirty="0"/>
          </a:p>
        </p:txBody>
      </p:sp>
      <p:sp>
        <p:nvSpPr>
          <p:cNvPr id="2" name="Slide Number Placeholder 1">
            <a:extLst>
              <a:ext uri="{FF2B5EF4-FFF2-40B4-BE49-F238E27FC236}">
                <a16:creationId xmlns:a16="http://schemas.microsoft.com/office/drawing/2014/main" id="{41FC8264-9DD8-3506-0E2A-6C0F4F2BF692}"/>
              </a:ext>
            </a:extLst>
          </p:cNvPr>
          <p:cNvSpPr>
            <a:spLocks noGrp="1"/>
          </p:cNvSpPr>
          <p:nvPr>
            <p:ph type="sldNum" sz="quarter" idx="12"/>
          </p:nvPr>
        </p:nvSpPr>
        <p:spPr/>
        <p:txBody>
          <a:bodyPr/>
          <a:lstStyle/>
          <a:p>
            <a:fld id="{AF9452EE-66BF-48D9-883A-F3C3378CE4F7}" type="slidenum">
              <a:rPr lang="en-IN" smtClean="0"/>
              <a:t>7</a:t>
            </a:fld>
            <a:endParaRPr lang="en-IN"/>
          </a:p>
        </p:txBody>
      </p:sp>
    </p:spTree>
    <p:extLst>
      <p:ext uri="{BB962C8B-B14F-4D97-AF65-F5344CB8AC3E}">
        <p14:creationId xmlns:p14="http://schemas.microsoft.com/office/powerpoint/2010/main" val="39645795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70</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75557" y="1874729"/>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800" b="1" i="0" u="none" strike="noStrike" kern="1200" cap="none" spc="0" normalizeH="0" baseline="0" noProof="0" dirty="0">
                <a:ln>
                  <a:noFill/>
                </a:ln>
                <a:solidFill>
                  <a:srgbClr val="00B0F0"/>
                </a:solidFill>
                <a:effectLst/>
                <a:uLnTx/>
                <a:uFillTx/>
                <a:latin typeface="Times New Roman"/>
                <a:ea typeface="+mn-ea"/>
                <a:cs typeface="+mn-cs"/>
              </a:rPr>
              <a:t>Director's Report</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CSR expenditure: Whether ITC claimed</a:t>
            </a: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57215" y="1874726"/>
            <a:ext cx="11420272" cy="4600720"/>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75558" y="1539116"/>
            <a:ext cx="3812293"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5974" t="55048" r="23117" b="17334"/>
          <a:stretch/>
        </p:blipFill>
        <p:spPr>
          <a:xfrm>
            <a:off x="770709" y="3683726"/>
            <a:ext cx="10058400" cy="2388410"/>
          </a:xfrm>
          <a:prstGeom prst="rect">
            <a:avLst/>
          </a:prstGeom>
        </p:spPr>
      </p:pic>
    </p:spTree>
    <p:extLst>
      <p:ext uri="{BB962C8B-B14F-4D97-AF65-F5344CB8AC3E}">
        <p14:creationId xmlns:p14="http://schemas.microsoft.com/office/powerpoint/2010/main" val="425162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71</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03887" y="1370532"/>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3" name="Content Placeholder 2"/>
          <p:cNvSpPr txBox="1">
            <a:spLocks/>
          </p:cNvSpPr>
          <p:nvPr/>
        </p:nvSpPr>
        <p:spPr>
          <a:xfrm>
            <a:off x="-219136" y="1610431"/>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b="0" i="0" u="none" strike="noStrike" kern="1200" cap="none" spc="0" normalizeH="0" baseline="0" noProof="0" dirty="0">
                <a:ln>
                  <a:noFill/>
                </a:ln>
                <a:solidFill>
                  <a:sysClr val="windowText" lastClr="000000"/>
                </a:solidFill>
                <a:effectLst/>
                <a:uLnTx/>
                <a:uFillTx/>
                <a:latin typeface="Times New Roman"/>
                <a:ea typeface="+mn-ea"/>
                <a:cs typeface="+mn-cs"/>
              </a:rPr>
              <a:t>(Cond..)</a:t>
            </a:r>
          </a:p>
        </p:txBody>
      </p:sp>
      <p:sp>
        <p:nvSpPr>
          <p:cNvPr id="19" name="Rectangle 18"/>
          <p:cNvSpPr/>
          <p:nvPr/>
        </p:nvSpPr>
        <p:spPr>
          <a:xfrm>
            <a:off x="431262" y="1539115"/>
            <a:ext cx="11420272" cy="5318885"/>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03887" y="1063625"/>
            <a:ext cx="3812293"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4935" t="28383" r="23117" b="11559"/>
          <a:stretch/>
        </p:blipFill>
        <p:spPr>
          <a:xfrm>
            <a:off x="575556" y="2210324"/>
            <a:ext cx="10614731" cy="4485752"/>
          </a:xfrm>
          <a:prstGeom prst="rect">
            <a:avLst/>
          </a:prstGeom>
        </p:spPr>
      </p:pic>
    </p:spTree>
    <p:extLst>
      <p:ext uri="{BB962C8B-B14F-4D97-AF65-F5344CB8AC3E}">
        <p14:creationId xmlns:p14="http://schemas.microsoft.com/office/powerpoint/2010/main" val="16603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72</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642756"/>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Response to Auditors comments </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503887" y="1540120"/>
            <a:ext cx="11420272" cy="4600720"/>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52098" y="1174027"/>
            <a:ext cx="3812293"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6364" t="27459" r="20519" b="38976"/>
          <a:stretch/>
        </p:blipFill>
        <p:spPr>
          <a:xfrm>
            <a:off x="737073" y="2782389"/>
            <a:ext cx="10593978" cy="2939142"/>
          </a:xfrm>
          <a:prstGeom prst="rect">
            <a:avLst/>
          </a:prstGeom>
        </p:spPr>
      </p:pic>
    </p:spTree>
    <p:extLst>
      <p:ext uri="{BB962C8B-B14F-4D97-AF65-F5344CB8AC3E}">
        <p14:creationId xmlns:p14="http://schemas.microsoft.com/office/powerpoint/2010/main" val="67350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73</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648181" y="1503863"/>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None/>
              <a:tabLst/>
              <a:defRPr/>
            </a:pPr>
            <a:r>
              <a:rPr lang="en-IN" sz="2400" b="1" dirty="0">
                <a:solidFill>
                  <a:prstClr val="black"/>
                </a:solidFill>
                <a:latin typeface="Times New Roman"/>
              </a:rPr>
              <a:t>(Cond…)</a:t>
            </a: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503887" y="1654872"/>
            <a:ext cx="11420272" cy="4162209"/>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75558" y="1274555"/>
            <a:ext cx="3812293"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1038" t="61493" r="23962" b="11789"/>
          <a:stretch/>
        </p:blipFill>
        <p:spPr>
          <a:xfrm>
            <a:off x="772019" y="2481943"/>
            <a:ext cx="10253032" cy="2508068"/>
          </a:xfrm>
          <a:prstGeom prst="rect">
            <a:avLst/>
          </a:prstGeom>
        </p:spPr>
      </p:pic>
    </p:spTree>
    <p:extLst>
      <p:ext uri="{BB962C8B-B14F-4D97-AF65-F5344CB8AC3E}">
        <p14:creationId xmlns:p14="http://schemas.microsoft.com/office/powerpoint/2010/main" val="246927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4504" y="236925"/>
            <a:ext cx="8761413" cy="826700"/>
          </a:xfrm>
        </p:spPr>
        <p:txBody>
          <a:bodyPr>
            <a:normAutofit fontScale="90000"/>
          </a:bodyPr>
          <a:lstStyle/>
          <a:p>
            <a:r>
              <a:rPr lang="en-US" dirty="0"/>
              <a:t> </a:t>
            </a:r>
            <a:br>
              <a:rPr lang="en-US" dirty="0"/>
            </a:br>
            <a:br>
              <a:rPr lang="en-US" dirty="0"/>
            </a:br>
            <a:br>
              <a:rPr lang="en-US" dirty="0"/>
            </a:br>
            <a:br>
              <a:rPr lang="en-US" b="1" dirty="0">
                <a:solidFill>
                  <a:schemeClr val="bg1"/>
                </a:solidFill>
              </a:rPr>
            </a:b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74</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75555" y="1957798"/>
            <a:ext cx="11175460" cy="41609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00B0F0"/>
                </a:solidFill>
                <a:effectLst/>
                <a:uLnTx/>
                <a:uFillTx/>
                <a:latin typeface="Times New Roman"/>
                <a:ea typeface="+mn-ea"/>
                <a:cs typeface="+mn-cs"/>
              </a:rPr>
              <a:t>INTERNAL/</a:t>
            </a:r>
            <a:r>
              <a:rPr kumimoji="0" lang="en-US" sz="2800" b="1" i="0" u="none" strike="noStrike" kern="1200" cap="none" spc="0" normalizeH="0" noProof="0" dirty="0">
                <a:ln>
                  <a:noFill/>
                </a:ln>
                <a:solidFill>
                  <a:srgbClr val="00B0F0"/>
                </a:solidFill>
                <a:effectLst/>
                <a:uLnTx/>
                <a:uFillTx/>
                <a:latin typeface="Times New Roman"/>
                <a:ea typeface="+mn-ea"/>
                <a:cs typeface="+mn-cs"/>
              </a:rPr>
              <a:t> </a:t>
            </a:r>
            <a:r>
              <a:rPr kumimoji="0" lang="en-US" sz="2800" b="1" i="0" u="none" strike="noStrike" kern="1200" cap="none" spc="0" normalizeH="0" baseline="0" noProof="0" dirty="0">
                <a:ln>
                  <a:noFill/>
                </a:ln>
                <a:solidFill>
                  <a:srgbClr val="00B0F0"/>
                </a:solidFill>
                <a:effectLst/>
                <a:uLnTx/>
                <a:uFillTx/>
                <a:latin typeface="Times New Roman"/>
                <a:ea typeface="+mn-ea"/>
                <a:cs typeface="+mn-cs"/>
              </a:rPr>
              <a:t>EXTERNAL REPORTS</a:t>
            </a:r>
          </a:p>
          <a:p>
            <a:pPr marL="571500" marR="0" lvl="0" indent="-571500" algn="l" defTabSz="914400" rtl="0" eaLnBrk="1" fontAlgn="auto" latinLnBrk="0" hangingPunct="1">
              <a:lnSpc>
                <a:spcPct val="150000"/>
              </a:lnSpc>
              <a:spcBef>
                <a:spcPct val="20000"/>
              </a:spcBef>
              <a:spcAft>
                <a:spcPts val="0"/>
              </a:spcAft>
              <a:buClrTx/>
              <a:buSzTx/>
              <a:buFont typeface="Arial" pitchFamily="34" charset="0"/>
              <a:buAutoNum type="romanLcParenBoth"/>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rPr>
              <a:t>Internal Audit Report</a:t>
            </a:r>
          </a:p>
          <a:p>
            <a:pPr marL="571500" marR="0" lvl="0" indent="-571500" algn="l" defTabSz="914400" rtl="0" eaLnBrk="1" fontAlgn="auto" latinLnBrk="0" hangingPunct="1">
              <a:lnSpc>
                <a:spcPct val="150000"/>
              </a:lnSpc>
              <a:spcBef>
                <a:spcPct val="20000"/>
              </a:spcBef>
              <a:spcAft>
                <a:spcPts val="0"/>
              </a:spcAft>
              <a:buClrTx/>
              <a:buSzTx/>
              <a:buFont typeface="Arial" pitchFamily="34" charset="0"/>
              <a:buAutoNum type="romanLcParenBoth"/>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rPr>
              <a:t>Statutory Audit Report</a:t>
            </a:r>
          </a:p>
          <a:p>
            <a:pPr marL="571500" marR="0" lvl="0" indent="-571500" algn="l" defTabSz="914400" rtl="0" eaLnBrk="1" fontAlgn="auto" latinLnBrk="0" hangingPunct="1">
              <a:lnSpc>
                <a:spcPct val="150000"/>
              </a:lnSpc>
              <a:spcBef>
                <a:spcPct val="20000"/>
              </a:spcBef>
              <a:spcAft>
                <a:spcPts val="0"/>
              </a:spcAft>
              <a:buClrTx/>
              <a:buSzTx/>
              <a:buFont typeface="Arial" pitchFamily="34" charset="0"/>
              <a:buAutoNum type="romanLcParenBoth"/>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rPr>
              <a:t>IT System and Internal</a:t>
            </a:r>
            <a:r>
              <a:rPr kumimoji="0" lang="en-US" sz="2400" b="1" i="0" u="none" strike="noStrike" kern="1200" cap="none" spc="0" normalizeH="0" noProof="0" dirty="0">
                <a:ln>
                  <a:noFill/>
                </a:ln>
                <a:solidFill>
                  <a:prstClr val="black"/>
                </a:solidFill>
                <a:effectLst/>
                <a:uLnTx/>
                <a:uFillTx/>
                <a:latin typeface="Times New Roman"/>
                <a:ea typeface="+mn-ea"/>
                <a:cs typeface="+mn-cs"/>
              </a:rPr>
              <a:t> Control Reports</a:t>
            </a: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a:p>
            <a:pPr marL="571500" marR="0" lvl="0" indent="-571500" algn="l" defTabSz="914400" rtl="0" eaLnBrk="1" fontAlgn="auto" latinLnBrk="0" hangingPunct="1">
              <a:lnSpc>
                <a:spcPct val="150000"/>
              </a:lnSpc>
              <a:spcBef>
                <a:spcPct val="20000"/>
              </a:spcBef>
              <a:spcAft>
                <a:spcPts val="0"/>
              </a:spcAft>
              <a:buClrTx/>
              <a:buSzTx/>
              <a:buFont typeface="Arial" pitchFamily="34" charset="0"/>
              <a:buAutoNum type="romanLcParenBoth"/>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rPr>
              <a:t>GST Audit Report: exempted, non-GST supplies, etc.</a:t>
            </a:r>
          </a:p>
          <a:p>
            <a:pPr marL="571500" marR="0" lvl="0" indent="-571500" algn="l" defTabSz="914400" rtl="0" eaLnBrk="1" fontAlgn="auto" latinLnBrk="0" hangingPunct="1">
              <a:lnSpc>
                <a:spcPct val="150000"/>
              </a:lnSpc>
              <a:spcBef>
                <a:spcPct val="20000"/>
              </a:spcBef>
              <a:spcAft>
                <a:spcPts val="0"/>
              </a:spcAft>
              <a:buClrTx/>
              <a:buSzTx/>
              <a:buFont typeface="Arial" pitchFamily="34" charset="0"/>
              <a:buAutoNum type="romanLcParenBoth"/>
              <a:tabLst/>
              <a:defRPr/>
            </a:pPr>
            <a:r>
              <a:rPr lang="en-US" sz="2400" b="1" dirty="0">
                <a:solidFill>
                  <a:prstClr val="black"/>
                </a:solidFill>
                <a:latin typeface="Times New Roman"/>
              </a:rPr>
              <a:t>Cost Audit Report: Expired goods, theft, damage, samples, returns, etc.</a:t>
            </a: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457219" y="2462885"/>
            <a:ext cx="11060351" cy="36558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9" name="Rectangle 18"/>
          <p:cNvSpPr/>
          <p:nvPr/>
        </p:nvSpPr>
        <p:spPr>
          <a:xfrm>
            <a:off x="223736" y="1957797"/>
            <a:ext cx="11420272" cy="4404097"/>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360404" y="1568712"/>
            <a:ext cx="3888868"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lvl="0" defTabSz="1198563">
              <a:defRPr/>
            </a:pPr>
            <a:r>
              <a:rPr lang="en-US" sz="2400" b="1" dirty="0">
                <a:solidFill>
                  <a:prstClr val="black"/>
                </a:solidFill>
                <a:cs typeface="Calibri" pitchFamily="34" charset="0"/>
              </a:rPr>
              <a:t>3. VARIOUS REPORTS</a:t>
            </a:r>
            <a:endParaRPr lang="en-US" sz="2400" b="1" dirty="0">
              <a:solidFill>
                <a:srgbClr val="7030A0"/>
              </a:solidFill>
              <a:cs typeface="Calibri" pitchFamily="34" charset="0"/>
            </a:endParaRPr>
          </a:p>
        </p:txBody>
      </p:sp>
    </p:spTree>
    <p:extLst>
      <p:ext uri="{BB962C8B-B14F-4D97-AF65-F5344CB8AC3E}">
        <p14:creationId xmlns:p14="http://schemas.microsoft.com/office/powerpoint/2010/main" val="343610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nodePh="1">
                                  <p:stCondLst>
                                    <p:cond delay="0"/>
                                  </p:stCondLst>
                                  <p:endCondLst>
                                    <p:cond evt="begin" delay="0">
                                      <p:tn val="10"/>
                                    </p:cond>
                                  </p:endCondLst>
                                  <p:childTnLst>
                                    <p:set>
                                      <p:cBhvr>
                                        <p:cTn id="1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xEl>
                                              <p:pRg st="6" end="6"/>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4504" y="236925"/>
            <a:ext cx="8761413" cy="826700"/>
          </a:xfrm>
        </p:spPr>
        <p:txBody>
          <a:bodyPr>
            <a:normAutofit fontScale="90000"/>
          </a:bodyPr>
          <a:lstStyle/>
          <a:p>
            <a:r>
              <a:rPr lang="en-US" dirty="0"/>
              <a:t> </a:t>
            </a:r>
            <a:br>
              <a:rPr lang="en-US" dirty="0"/>
            </a:br>
            <a:r>
              <a:rPr lang="en-IN" b="1" dirty="0"/>
              <a:t>REVIEW OF FS</a:t>
            </a:r>
            <a:br>
              <a:rPr lang="en-US" b="1" dirty="0">
                <a:solidFill>
                  <a:schemeClr val="bg1"/>
                </a:solidFill>
              </a:rPr>
            </a:b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75</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75555" y="1957798"/>
            <a:ext cx="11175460" cy="41609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00B0F0"/>
                </a:solidFill>
                <a:effectLst/>
                <a:uLnTx/>
                <a:uFillTx/>
                <a:latin typeface="Times New Roman"/>
                <a:ea typeface="+mn-ea"/>
                <a:cs typeface="+mn-cs"/>
              </a:rPr>
              <a:t>Requirement of Cost Audit: S. 148 of the Companies Act, 2013.</a:t>
            </a:r>
          </a:p>
          <a:p>
            <a:pPr marL="571500" marR="0" lvl="0" indent="-571500" algn="l" defTabSz="914400" rtl="0" eaLnBrk="1" fontAlgn="auto" latinLnBrk="0" hangingPunct="1">
              <a:lnSpc>
                <a:spcPct val="150000"/>
              </a:lnSpc>
              <a:spcBef>
                <a:spcPct val="20000"/>
              </a:spcBef>
              <a:spcAft>
                <a:spcPts val="0"/>
              </a:spcAft>
              <a:buClrTx/>
              <a:buSzTx/>
              <a:buFont typeface="Arial" pitchFamily="34" charset="0"/>
              <a:buAutoNum type="romanLcParenBoth"/>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rPr>
              <a:t>Regulated sectors like </a:t>
            </a:r>
            <a:r>
              <a:rPr lang="en-US" sz="2400" b="1" dirty="0">
                <a:solidFill>
                  <a:prstClr val="black"/>
                </a:solidFill>
                <a:latin typeface="Times New Roman"/>
              </a:rPr>
              <a:t>T</a:t>
            </a:r>
            <a:r>
              <a:rPr kumimoji="0" lang="en-US" sz="2400" b="1" i="0" u="none" strike="noStrike" kern="1200" cap="none" spc="0" normalizeH="0" baseline="0" noProof="0" dirty="0" err="1">
                <a:ln>
                  <a:noFill/>
                </a:ln>
                <a:solidFill>
                  <a:prstClr val="black"/>
                </a:solidFill>
                <a:effectLst/>
                <a:uLnTx/>
                <a:uFillTx/>
                <a:latin typeface="Times New Roman"/>
                <a:ea typeface="+mn-ea"/>
                <a:cs typeface="+mn-cs"/>
              </a:rPr>
              <a:t>ele</a:t>
            </a:r>
            <a:r>
              <a:rPr kumimoji="0" lang="en-US" sz="2400" b="1" i="0" u="none" strike="noStrike" kern="1200" cap="none" spc="0" normalizeH="0" baseline="0" noProof="0" dirty="0">
                <a:ln>
                  <a:noFill/>
                </a:ln>
                <a:solidFill>
                  <a:prstClr val="black"/>
                </a:solidFill>
                <a:effectLst/>
                <a:uLnTx/>
                <a:uFillTx/>
                <a:latin typeface="Times New Roman"/>
                <a:ea typeface="+mn-ea"/>
                <a:cs typeface="+mn-cs"/>
              </a:rPr>
              <a:t>-communication, Electricity, Petroleum &amp; Gas,</a:t>
            </a:r>
            <a:r>
              <a:rPr kumimoji="0" lang="en-US" sz="2400" b="1" i="0" u="none" strike="noStrike" kern="1200" cap="none" spc="0" normalizeH="0" noProof="0" dirty="0">
                <a:ln>
                  <a:noFill/>
                </a:ln>
                <a:solidFill>
                  <a:prstClr val="black"/>
                </a:solidFill>
                <a:effectLst/>
                <a:uLnTx/>
                <a:uFillTx/>
                <a:latin typeface="Times New Roman"/>
                <a:ea typeface="+mn-ea"/>
                <a:cs typeface="+mn-cs"/>
              </a:rPr>
              <a:t> Drugs &amp; Pharma, Fertilizer, and Sugar: GTO 50 Crores/ Individual Product/ Services 25 Crores</a:t>
            </a:r>
          </a:p>
          <a:p>
            <a:pPr marL="571500" indent="-571500">
              <a:lnSpc>
                <a:spcPct val="150000"/>
              </a:lnSpc>
              <a:buFont typeface="Arial" pitchFamily="34" charset="0"/>
              <a:buAutoNum type="romanLcParenBoth"/>
              <a:defRPr/>
            </a:pPr>
            <a:r>
              <a:rPr lang="en-US" sz="2400" b="1" dirty="0">
                <a:solidFill>
                  <a:prstClr val="black"/>
                </a:solidFill>
              </a:rPr>
              <a:t>Non-Regulated sectors: GTO 100 Crores/ Individual Product/ Services 35 Crores</a:t>
            </a:r>
          </a:p>
          <a:p>
            <a:pPr marL="571500" marR="0" lvl="0" indent="-571500" algn="l" defTabSz="914400" rtl="0" eaLnBrk="1" fontAlgn="auto" latinLnBrk="0" hangingPunct="1">
              <a:lnSpc>
                <a:spcPct val="150000"/>
              </a:lnSpc>
              <a:spcBef>
                <a:spcPct val="20000"/>
              </a:spcBef>
              <a:spcAft>
                <a:spcPts val="0"/>
              </a:spcAft>
              <a:buClrTx/>
              <a:buSzTx/>
              <a:buFont typeface="Arial" pitchFamily="34" charset="0"/>
              <a:buAutoNum type="romanLcParenBoth"/>
              <a:tabLst/>
              <a:defRPr/>
            </a:pP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457219" y="2462885"/>
            <a:ext cx="11060351" cy="36558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9" name="Rectangle 18"/>
          <p:cNvSpPr/>
          <p:nvPr/>
        </p:nvSpPr>
        <p:spPr>
          <a:xfrm>
            <a:off x="223736" y="1957797"/>
            <a:ext cx="11420272" cy="4404097"/>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360404" y="1568712"/>
            <a:ext cx="3888868"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lvl="0" defTabSz="1198563">
              <a:defRPr/>
            </a:pPr>
            <a:r>
              <a:rPr lang="en-US" sz="2400" b="1" dirty="0">
                <a:solidFill>
                  <a:prstClr val="black"/>
                </a:solidFill>
                <a:cs typeface="Calibri" pitchFamily="34" charset="0"/>
              </a:rPr>
              <a:t>3. VARIOUS REPORTS</a:t>
            </a:r>
            <a:endParaRPr lang="en-US" sz="2400" b="1" dirty="0">
              <a:solidFill>
                <a:srgbClr val="7030A0"/>
              </a:solidFill>
              <a:cs typeface="Calibri" pitchFamily="34" charset="0"/>
            </a:endParaRPr>
          </a:p>
        </p:txBody>
      </p:sp>
    </p:spTree>
    <p:extLst>
      <p:ext uri="{BB962C8B-B14F-4D97-AF65-F5344CB8AC3E}">
        <p14:creationId xmlns:p14="http://schemas.microsoft.com/office/powerpoint/2010/main" val="41117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nodePh="1">
                                  <p:stCondLst>
                                    <p:cond delay="0"/>
                                  </p:stCondLst>
                                  <p:endCondLst>
                                    <p:cond evt="begin" delay="0">
                                      <p:tn val="14"/>
                                    </p:cond>
                                  </p:endCondLst>
                                  <p:childTnLst>
                                    <p:set>
                                      <p:cBhvr>
                                        <p:cTn id="15"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4504" y="236925"/>
            <a:ext cx="8761413" cy="826700"/>
          </a:xfrm>
        </p:spPr>
        <p:txBody>
          <a:bodyPr>
            <a:normAutofit fontScale="90000"/>
          </a:bodyPr>
          <a:lstStyle/>
          <a:p>
            <a:r>
              <a:rPr lang="en-US" dirty="0"/>
              <a:t> </a:t>
            </a:r>
            <a:br>
              <a:rPr lang="en-US" dirty="0"/>
            </a:br>
            <a:r>
              <a:rPr lang="en-IN" b="1" dirty="0"/>
              <a:t>REVIEW OF FS</a:t>
            </a:r>
            <a:br>
              <a:rPr lang="en-US" b="1" dirty="0">
                <a:solidFill>
                  <a:schemeClr val="bg1"/>
                </a:solidFill>
              </a:rPr>
            </a:b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76</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75555" y="1957798"/>
            <a:ext cx="11175460" cy="41609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00B0F0"/>
                </a:solidFill>
                <a:effectLst/>
                <a:uLnTx/>
                <a:uFillTx/>
                <a:latin typeface="Times New Roman"/>
                <a:ea typeface="+mn-ea"/>
                <a:cs typeface="+mn-cs"/>
              </a:rPr>
              <a:t>Analysis of important ratios (From various reports)</a:t>
            </a:r>
          </a:p>
          <a:p>
            <a:pPr marL="571500" marR="0" lvl="0" indent="-571500" algn="l" defTabSz="914400" rtl="0" eaLnBrk="1" fontAlgn="auto" latinLnBrk="0" hangingPunct="1">
              <a:lnSpc>
                <a:spcPct val="150000"/>
              </a:lnSpc>
              <a:spcBef>
                <a:spcPct val="20000"/>
              </a:spcBef>
              <a:spcAft>
                <a:spcPts val="0"/>
              </a:spcAft>
              <a:buClrTx/>
              <a:buSzTx/>
              <a:buFont typeface="Arial" pitchFamily="34" charset="0"/>
              <a:buAutoNum type="romanLcParenBoth"/>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rPr>
              <a:t>ITC availed</a:t>
            </a:r>
            <a:r>
              <a:rPr kumimoji="0" lang="en-US" sz="2400" b="1" i="0" u="none" strike="noStrike" kern="1200" cap="none" spc="0" normalizeH="0" noProof="0" dirty="0">
                <a:ln>
                  <a:noFill/>
                </a:ln>
                <a:solidFill>
                  <a:prstClr val="black"/>
                </a:solidFill>
                <a:effectLst/>
                <a:uLnTx/>
                <a:uFillTx/>
                <a:latin typeface="Times New Roman"/>
                <a:ea typeface="+mn-ea"/>
                <a:cs typeface="+mn-cs"/>
              </a:rPr>
              <a:t> v. Total tax paid</a:t>
            </a:r>
          </a:p>
          <a:p>
            <a:pPr marL="571500" marR="0" lvl="0" indent="-571500" algn="l" defTabSz="914400" rtl="0" eaLnBrk="1" fontAlgn="auto" latinLnBrk="0" hangingPunct="1">
              <a:lnSpc>
                <a:spcPct val="150000"/>
              </a:lnSpc>
              <a:spcBef>
                <a:spcPct val="20000"/>
              </a:spcBef>
              <a:spcAft>
                <a:spcPts val="0"/>
              </a:spcAft>
              <a:buClrTx/>
              <a:buSzTx/>
              <a:buFont typeface="Arial" pitchFamily="34" charset="0"/>
              <a:buAutoNum type="romanLcParenBoth"/>
              <a:tabLst/>
              <a:defRPr/>
            </a:pPr>
            <a:r>
              <a:rPr lang="en-US" sz="2400" b="1" dirty="0">
                <a:solidFill>
                  <a:prstClr val="black"/>
                </a:solidFill>
                <a:latin typeface="Times New Roman"/>
              </a:rPr>
              <a:t>Total inward supply cost v. Total outward supply value</a:t>
            </a:r>
          </a:p>
          <a:p>
            <a:pPr marL="571500" marR="0" lvl="0" indent="-571500" algn="l" defTabSz="914400" rtl="0" eaLnBrk="1" fontAlgn="auto" latinLnBrk="0" hangingPunct="1">
              <a:lnSpc>
                <a:spcPct val="150000"/>
              </a:lnSpc>
              <a:spcBef>
                <a:spcPct val="20000"/>
              </a:spcBef>
              <a:spcAft>
                <a:spcPts val="0"/>
              </a:spcAft>
              <a:buClrTx/>
              <a:buSzTx/>
              <a:buFont typeface="Arial" pitchFamily="34" charset="0"/>
              <a:buAutoNum type="romanLcParenBoth"/>
              <a:tabLst/>
              <a:defRPr/>
            </a:pPr>
            <a:r>
              <a:rPr kumimoji="0" lang="en-US" sz="2400" b="1" i="0" u="none" strike="noStrike" kern="1200" cap="none" spc="0" normalizeH="0" noProof="0" dirty="0">
                <a:ln>
                  <a:noFill/>
                </a:ln>
                <a:solidFill>
                  <a:prstClr val="black"/>
                </a:solidFill>
                <a:effectLst/>
                <a:uLnTx/>
                <a:uFillTx/>
                <a:latin typeface="Times New Roman"/>
                <a:ea typeface="+mn-ea"/>
                <a:cs typeface="+mn-cs"/>
              </a:rPr>
              <a:t>ITC availed on Capital Goods v. Addition to Capital Goods</a:t>
            </a:r>
          </a:p>
          <a:p>
            <a:pPr marL="571500" marR="0" lvl="0" indent="-571500" algn="l" defTabSz="914400" rtl="0" eaLnBrk="1" fontAlgn="auto" latinLnBrk="0" hangingPunct="1">
              <a:lnSpc>
                <a:spcPct val="150000"/>
              </a:lnSpc>
              <a:spcBef>
                <a:spcPct val="20000"/>
              </a:spcBef>
              <a:spcAft>
                <a:spcPts val="0"/>
              </a:spcAft>
              <a:buClrTx/>
              <a:buSzTx/>
              <a:buFont typeface="Arial" pitchFamily="34" charset="0"/>
              <a:buAutoNum type="romanLcParenBoth"/>
              <a:tabLst/>
              <a:defRPr/>
            </a:pPr>
            <a:r>
              <a:rPr lang="en-US" sz="2400" b="1" dirty="0">
                <a:solidFill>
                  <a:prstClr val="black"/>
                </a:solidFill>
                <a:latin typeface="Times New Roman"/>
              </a:rPr>
              <a:t>Other Incomes: Recovery of advertisement, packing, freight, miscellaneous, business promotion, etc. expenses</a:t>
            </a:r>
          </a:p>
          <a:p>
            <a:pPr marL="571500" marR="0" lvl="0" indent="-571500" algn="l" defTabSz="914400" rtl="0" eaLnBrk="1" fontAlgn="auto" latinLnBrk="0" hangingPunct="1">
              <a:lnSpc>
                <a:spcPct val="150000"/>
              </a:lnSpc>
              <a:spcBef>
                <a:spcPct val="20000"/>
              </a:spcBef>
              <a:spcAft>
                <a:spcPts val="0"/>
              </a:spcAft>
              <a:buClrTx/>
              <a:buSzTx/>
              <a:buFont typeface="Arial" pitchFamily="34" charset="0"/>
              <a:buAutoNum type="romanLcParenBoth"/>
              <a:tabLst/>
              <a:defRPr/>
            </a:pPr>
            <a:endParaRPr kumimoji="0" lang="en-US" sz="2400" b="1" i="0" u="none" strike="noStrike" kern="1200" cap="none" spc="0" normalizeH="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50000"/>
              </a:lnSpc>
              <a:spcBef>
                <a:spcPct val="20000"/>
              </a:spcBef>
              <a:spcAft>
                <a:spcPts val="0"/>
              </a:spcAft>
              <a:buClrTx/>
              <a:buSzTx/>
              <a:buNone/>
              <a:tabLst/>
              <a:defRPr/>
            </a:pP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457219" y="2462885"/>
            <a:ext cx="11060351" cy="36558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9" name="Rectangle 18"/>
          <p:cNvSpPr/>
          <p:nvPr/>
        </p:nvSpPr>
        <p:spPr>
          <a:xfrm>
            <a:off x="223736" y="1957797"/>
            <a:ext cx="11420272" cy="4404097"/>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360404" y="1568712"/>
            <a:ext cx="3888868"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lvl="0" defTabSz="1198563">
              <a:defRPr/>
            </a:pPr>
            <a:r>
              <a:rPr lang="en-US" sz="2400" b="1" dirty="0">
                <a:solidFill>
                  <a:prstClr val="black"/>
                </a:solidFill>
                <a:cs typeface="Calibri" pitchFamily="34" charset="0"/>
              </a:rPr>
              <a:t>3. VARIOUS REPORTS</a:t>
            </a:r>
            <a:endParaRPr lang="en-US" sz="2400" b="1" dirty="0">
              <a:solidFill>
                <a:srgbClr val="7030A0"/>
              </a:solidFill>
              <a:cs typeface="Calibri" pitchFamily="34" charset="0"/>
            </a:endParaRPr>
          </a:p>
        </p:txBody>
      </p:sp>
    </p:spTree>
    <p:extLst>
      <p:ext uri="{BB962C8B-B14F-4D97-AF65-F5344CB8AC3E}">
        <p14:creationId xmlns:p14="http://schemas.microsoft.com/office/powerpoint/2010/main" val="44290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nodePh="1">
                                  <p:stCondLst>
                                    <p:cond delay="0"/>
                                  </p:stCondLst>
                                  <p:endCondLst>
                                    <p:cond evt="begin" delay="0">
                                      <p:tn val="14"/>
                                    </p:cond>
                                  </p:endCondLst>
                                  <p:childTnLst>
                                    <p:set>
                                      <p:cBhvr>
                                        <p:cTn id="15"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xEl>
                                              <p:pRg st="5" end="5"/>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4504" y="236925"/>
            <a:ext cx="8761413" cy="826700"/>
          </a:xfrm>
        </p:spPr>
        <p:txBody>
          <a:bodyPr>
            <a:normAutofit fontScale="90000"/>
          </a:bodyPr>
          <a:lstStyle/>
          <a:p>
            <a:r>
              <a:rPr lang="en-US" dirty="0"/>
              <a:t> </a:t>
            </a:r>
            <a:br>
              <a:rPr lang="en-US" dirty="0"/>
            </a:br>
            <a:r>
              <a:rPr lang="en-IN" b="1" dirty="0"/>
              <a:t>REVIEW OF FS</a:t>
            </a:r>
            <a:br>
              <a:rPr lang="en-US" b="1" dirty="0">
                <a:solidFill>
                  <a:schemeClr val="bg1"/>
                </a:solidFill>
              </a:rPr>
            </a:b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77</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75555" y="1957798"/>
            <a:ext cx="11175460" cy="416090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indent="0">
              <a:lnSpc>
                <a:spcPct val="150000"/>
              </a:lnSpc>
              <a:buNone/>
              <a:defRPr/>
            </a:pPr>
            <a:r>
              <a:rPr kumimoji="0" lang="en-US" sz="2800" b="1" i="0" u="none" strike="noStrike" kern="1200" cap="none" spc="0" normalizeH="0" baseline="0" noProof="0" dirty="0">
                <a:ln>
                  <a:noFill/>
                </a:ln>
                <a:solidFill>
                  <a:srgbClr val="00B0F0"/>
                </a:solidFill>
                <a:effectLst/>
                <a:uLnTx/>
                <a:uFillTx/>
                <a:latin typeface="Times New Roman"/>
                <a:ea typeface="+mn-ea"/>
                <a:cs typeface="+mn-cs"/>
              </a:rPr>
              <a:t>Analysis of important </a:t>
            </a:r>
            <a:r>
              <a:rPr lang="en-US" sz="2800" b="1" dirty="0">
                <a:solidFill>
                  <a:srgbClr val="00B0F0"/>
                </a:solidFill>
              </a:rPr>
              <a:t>ratios (From various reports)</a:t>
            </a:r>
          </a:p>
          <a:p>
            <a:pPr marL="0" marR="0" lvl="0" indent="0" algn="l" defTabSz="914400" rtl="0" eaLnBrk="1" fontAlgn="auto" latinLnBrk="0" hangingPunct="1">
              <a:lnSpc>
                <a:spcPct val="150000"/>
              </a:lnSpc>
              <a:spcBef>
                <a:spcPct val="20000"/>
              </a:spcBef>
              <a:spcAft>
                <a:spcPts val="0"/>
              </a:spcAft>
              <a:buClrTx/>
              <a:buSz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rPr>
              <a:t>(v) Sale of scrap v. Total outward supplies</a:t>
            </a:r>
          </a:p>
          <a:p>
            <a:pPr marL="0" marR="0" lvl="0" indent="0" algn="l" defTabSz="914400" rtl="0" eaLnBrk="1" fontAlgn="auto" latinLnBrk="0" hangingPunct="1">
              <a:lnSpc>
                <a:spcPct val="150000"/>
              </a:lnSpc>
              <a:spcBef>
                <a:spcPct val="20000"/>
              </a:spcBef>
              <a:spcAft>
                <a:spcPts val="0"/>
              </a:spcAft>
              <a:buClrTx/>
              <a:buSzTx/>
              <a:buNone/>
              <a:tabLst/>
              <a:defRPr/>
            </a:pPr>
            <a:r>
              <a:rPr lang="en-US" sz="2400" b="1" dirty="0">
                <a:solidFill>
                  <a:prstClr val="black"/>
                </a:solidFill>
                <a:latin typeface="Times New Roman"/>
              </a:rPr>
              <a:t>(vi) Exempted Supplies v. Total outward supplies</a:t>
            </a:r>
          </a:p>
          <a:p>
            <a:pPr marL="0" marR="0" lvl="0" indent="0" algn="l" defTabSz="914400" rtl="0" eaLnBrk="1" fontAlgn="auto" latinLnBrk="0" hangingPunct="1">
              <a:lnSpc>
                <a:spcPct val="150000"/>
              </a:lnSpc>
              <a:spcBef>
                <a:spcPct val="20000"/>
              </a:spcBef>
              <a:spcAft>
                <a:spcPts val="0"/>
              </a:spcAft>
              <a:buClrTx/>
              <a:buSzTx/>
              <a:buNone/>
              <a:tabLst/>
              <a:defRPr/>
            </a:pPr>
            <a:r>
              <a:rPr kumimoji="0" lang="en-US" sz="2400" b="1" i="0" u="none" strike="noStrike" kern="1200" cap="none" spc="0" normalizeH="0" noProof="0" dirty="0">
                <a:ln>
                  <a:noFill/>
                </a:ln>
                <a:solidFill>
                  <a:prstClr val="black"/>
                </a:solidFill>
                <a:effectLst/>
                <a:uLnTx/>
                <a:uFillTx/>
                <a:latin typeface="Times New Roman"/>
                <a:ea typeface="+mn-ea"/>
                <a:cs typeface="+mn-cs"/>
              </a:rPr>
              <a:t>(vii) ITC availed v. Total Purchase value</a:t>
            </a:r>
          </a:p>
          <a:p>
            <a:pPr marL="0" marR="0" lvl="0" indent="0" algn="l" defTabSz="914400" rtl="0" eaLnBrk="1" fontAlgn="auto" latinLnBrk="0" hangingPunct="1">
              <a:lnSpc>
                <a:spcPct val="150000"/>
              </a:lnSpc>
              <a:spcBef>
                <a:spcPct val="20000"/>
              </a:spcBef>
              <a:spcAft>
                <a:spcPts val="0"/>
              </a:spcAft>
              <a:buClrTx/>
              <a:buSzTx/>
              <a:buNone/>
              <a:tabLst/>
              <a:defRPr/>
            </a:pPr>
            <a:r>
              <a:rPr lang="en-US" sz="2400" b="1" dirty="0">
                <a:solidFill>
                  <a:prstClr val="black"/>
                </a:solidFill>
                <a:latin typeface="Times New Roman"/>
              </a:rPr>
              <a:t>(viii) Zero-rated supply v. Total Supply</a:t>
            </a:r>
          </a:p>
          <a:p>
            <a:pPr marL="0" marR="0" lvl="0" indent="0" algn="l" defTabSz="914400" rtl="0" eaLnBrk="1" fontAlgn="auto" latinLnBrk="0" hangingPunct="1">
              <a:lnSpc>
                <a:spcPct val="150000"/>
              </a:lnSpc>
              <a:spcBef>
                <a:spcPct val="20000"/>
              </a:spcBef>
              <a:spcAft>
                <a:spcPts val="0"/>
              </a:spcAft>
              <a:buClrTx/>
              <a:buSzTx/>
              <a:buNone/>
              <a:tabLst/>
              <a:defRPr/>
            </a:pPr>
            <a:r>
              <a:rPr kumimoji="0" lang="en-US" sz="2400" b="1" i="0" u="none" strike="noStrike" kern="1200" cap="none" spc="0" normalizeH="0" noProof="0" dirty="0">
                <a:ln>
                  <a:noFill/>
                </a:ln>
                <a:solidFill>
                  <a:prstClr val="black"/>
                </a:solidFill>
                <a:effectLst/>
                <a:uLnTx/>
                <a:uFillTx/>
                <a:latin typeface="Times New Roman"/>
                <a:ea typeface="+mn-ea"/>
                <a:cs typeface="+mn-cs"/>
              </a:rPr>
              <a:t>(ix) Non GST Supply v. Total Supply</a:t>
            </a:r>
          </a:p>
          <a:p>
            <a:pPr marL="571500" marR="0" lvl="0" indent="-571500" algn="l" defTabSz="914400" rtl="0" eaLnBrk="1" fontAlgn="auto" latinLnBrk="0" hangingPunct="1">
              <a:lnSpc>
                <a:spcPct val="150000"/>
              </a:lnSpc>
              <a:spcBef>
                <a:spcPct val="20000"/>
              </a:spcBef>
              <a:spcAft>
                <a:spcPts val="0"/>
              </a:spcAft>
              <a:buClrTx/>
              <a:buSzTx/>
              <a:buFont typeface="Arial" pitchFamily="34" charset="0"/>
              <a:buAutoNum type="romanLcParenBoth"/>
              <a:tabLst/>
              <a:defRPr/>
            </a:pPr>
            <a:endParaRPr kumimoji="0" lang="en-US" sz="2400" b="1" i="0" u="none" strike="noStrike" kern="1200" cap="none" spc="0" normalizeH="0" noProof="0" dirty="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50000"/>
              </a:lnSpc>
              <a:spcBef>
                <a:spcPct val="20000"/>
              </a:spcBef>
              <a:spcAft>
                <a:spcPts val="0"/>
              </a:spcAft>
              <a:buClrTx/>
              <a:buSzTx/>
              <a:buNone/>
              <a:tabLst/>
              <a:defRPr/>
            </a:pP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457219" y="2462885"/>
            <a:ext cx="11060351" cy="36558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9" name="Rectangle 18"/>
          <p:cNvSpPr/>
          <p:nvPr/>
        </p:nvSpPr>
        <p:spPr>
          <a:xfrm>
            <a:off x="223736" y="1957797"/>
            <a:ext cx="11420272" cy="4404097"/>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360404" y="1568712"/>
            <a:ext cx="3888868"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lvl="0" defTabSz="1198563">
              <a:defRPr/>
            </a:pPr>
            <a:r>
              <a:rPr lang="en-US" sz="2400" b="1" dirty="0">
                <a:solidFill>
                  <a:prstClr val="black"/>
                </a:solidFill>
                <a:cs typeface="Calibri" pitchFamily="34" charset="0"/>
              </a:rPr>
              <a:t>3. VARIOUS REPORTS</a:t>
            </a:r>
            <a:endParaRPr lang="en-US" sz="2400" b="1" dirty="0">
              <a:solidFill>
                <a:srgbClr val="7030A0"/>
              </a:solidFill>
              <a:cs typeface="Calibri" pitchFamily="34" charset="0"/>
            </a:endParaRPr>
          </a:p>
        </p:txBody>
      </p:sp>
    </p:spTree>
    <p:extLst>
      <p:ext uri="{BB962C8B-B14F-4D97-AF65-F5344CB8AC3E}">
        <p14:creationId xmlns:p14="http://schemas.microsoft.com/office/powerpoint/2010/main" val="112944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nodePh="1">
                                  <p:stCondLst>
                                    <p:cond delay="0"/>
                                  </p:stCondLst>
                                  <p:endCondLst>
                                    <p:cond evt="begin" delay="0">
                                      <p:tn val="14"/>
                                    </p:cond>
                                  </p:endCondLst>
                                  <p:childTnLst>
                                    <p:set>
                                      <p:cBhvr>
                                        <p:cTn id="15"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xEl>
                                              <p:pRg st="6" end="6"/>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nodeType="afterEffect">
                                  <p:stCondLst>
                                    <p:cond delay="0"/>
                                  </p:stCondLst>
                                  <p:childTnLst>
                                    <p:set>
                                      <p:cBhvr>
                                        <p:cTn id="42"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78</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75556" y="2007672"/>
            <a:ext cx="11131683" cy="43836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800" b="1" i="0" u="none" strike="noStrike" kern="1200" cap="none" spc="0" normalizeH="0" baseline="0" noProof="0" dirty="0">
                <a:ln>
                  <a:noFill/>
                </a:ln>
                <a:solidFill>
                  <a:srgbClr val="00B0F0"/>
                </a:solidFill>
                <a:effectLst/>
                <a:uLnTx/>
                <a:uFillTx/>
                <a:latin typeface="Times New Roman"/>
                <a:ea typeface="+mn-ea"/>
                <a:cs typeface="+mn-cs"/>
              </a:rPr>
              <a:t>Internal Auditor’s Report</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Claim of ineligible ITC</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ITC mismatch with 2A</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ITC claim without receipt of goods </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Inadequate internal control</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Purchases</a:t>
            </a:r>
            <a:r>
              <a:rPr kumimoji="0" lang="en-IN" sz="2400" b="1" i="0" u="none" strike="noStrike" kern="1200" cap="none" spc="0" normalizeH="0" noProof="0" dirty="0">
                <a:ln>
                  <a:noFill/>
                </a:ln>
                <a:solidFill>
                  <a:prstClr val="black"/>
                </a:solidFill>
                <a:effectLst/>
                <a:uLnTx/>
                <a:uFillTx/>
                <a:latin typeface="Times New Roman"/>
                <a:ea typeface="+mn-ea"/>
                <a:cs typeface="+mn-cs"/>
              </a:rPr>
              <a:t> without invoices</a:t>
            </a: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 </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1"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57215" y="1874727"/>
            <a:ext cx="11420272" cy="4209258"/>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75556" y="1350316"/>
            <a:ext cx="3623218"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spTree>
    <p:extLst>
      <p:ext uri="{BB962C8B-B14F-4D97-AF65-F5344CB8AC3E}">
        <p14:creationId xmlns:p14="http://schemas.microsoft.com/office/powerpoint/2010/main" val="117132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6" end="6"/>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 grpId="0" animBg="1"/>
      <p:bldP spid="2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79</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75557" y="1874730"/>
            <a:ext cx="11131683" cy="31455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400" b="1" i="0" u="none" strike="noStrike" kern="1200" cap="none" spc="0" normalizeH="0" baseline="0" noProof="0" dirty="0">
                <a:ln>
                  <a:noFill/>
                </a:ln>
                <a:solidFill>
                  <a:srgbClr val="00B0F0"/>
                </a:solidFill>
                <a:effectLst/>
                <a:uLnTx/>
                <a:uFillTx/>
                <a:latin typeface="Times New Roman"/>
                <a:ea typeface="+mn-ea"/>
                <a:cs typeface="+mn-cs"/>
              </a:rPr>
              <a:t>CARO</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Stock auditors and Cost auditors comments </a:t>
            </a:r>
            <a:r>
              <a:rPr kumimoji="0" lang="en-IN" i="1" u="none" strike="noStrike" kern="1200" cap="none" spc="0" normalizeH="0" baseline="0" noProof="0" dirty="0">
                <a:ln>
                  <a:noFill/>
                </a:ln>
                <a:solidFill>
                  <a:prstClr val="black"/>
                </a:solidFill>
                <a:effectLst/>
                <a:uLnTx/>
                <a:uFillTx/>
                <a:latin typeface="Times New Roman"/>
                <a:ea typeface="+mn-ea"/>
                <a:cs typeface="+mn-cs"/>
              </a:rPr>
              <a:t>[Clause 3(ii)]</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Comments on statutory dues </a:t>
            </a:r>
            <a:r>
              <a:rPr kumimoji="0" lang="en-IN" i="1" u="none" strike="noStrike" kern="1200" cap="none" spc="0" normalizeH="0" baseline="0" noProof="0" dirty="0">
                <a:ln>
                  <a:noFill/>
                </a:ln>
                <a:solidFill>
                  <a:prstClr val="black"/>
                </a:solidFill>
                <a:effectLst/>
                <a:uLnTx/>
                <a:uFillTx/>
                <a:latin typeface="Times New Roman"/>
                <a:ea typeface="+mn-ea"/>
                <a:cs typeface="+mn-cs"/>
              </a:rPr>
              <a:t>[Clause 3(vii)(</a:t>
            </a:r>
            <a:r>
              <a:rPr kumimoji="0" lang="en-IN" i="1" u="none" strike="noStrike" kern="1200" cap="none" spc="0" normalizeH="0" baseline="0" noProof="0" dirty="0" err="1">
                <a:ln>
                  <a:noFill/>
                </a:ln>
                <a:solidFill>
                  <a:prstClr val="black"/>
                </a:solidFill>
                <a:effectLst/>
                <a:uLnTx/>
                <a:uFillTx/>
                <a:latin typeface="Times New Roman"/>
                <a:ea typeface="+mn-ea"/>
                <a:cs typeface="+mn-cs"/>
              </a:rPr>
              <a:t>a&amp;b</a:t>
            </a:r>
            <a:r>
              <a:rPr kumimoji="0" lang="en-IN" i="1" u="none" strike="noStrike" kern="1200" cap="none" spc="0" normalizeH="0" baseline="0" noProof="0" dirty="0">
                <a:ln>
                  <a:noFill/>
                </a:ln>
                <a:solidFill>
                  <a:prstClr val="black"/>
                </a:solidFill>
                <a:effectLst/>
                <a:uLnTx/>
                <a:uFillTx/>
                <a:latin typeface="Times New Roman"/>
                <a:ea typeface="+mn-ea"/>
                <a:cs typeface="+mn-cs"/>
              </a:rPr>
              <a:t>)]</a:t>
            </a:r>
            <a:endParaRPr kumimoji="0" lang="en-IN" i="1" u="none" strike="noStrike" kern="1200" cap="none" spc="0" normalizeH="0" noProof="0" dirty="0">
              <a:ln>
                <a:noFill/>
              </a:ln>
              <a:solidFill>
                <a:prstClr val="black"/>
              </a:solidFill>
              <a:effectLst/>
              <a:uLnTx/>
              <a:uFillTx/>
              <a:latin typeface="Times New Roman"/>
              <a:ea typeface="+mn-ea"/>
              <a:cs typeface="+mn-cs"/>
            </a:endParaRPr>
          </a:p>
          <a:p>
            <a:pPr marL="457200" lvl="3" indent="-457200" algn="just">
              <a:lnSpc>
                <a:spcPct val="150000"/>
              </a:lnSpc>
              <a:buFont typeface="Arial" panose="020B0604020202020204" pitchFamily="34" charset="0"/>
              <a:buChar char="•"/>
              <a:defRPr/>
            </a:pPr>
            <a:r>
              <a:rPr lang="en-IN" sz="2400" b="1" dirty="0">
                <a:solidFill>
                  <a:prstClr val="black"/>
                </a:solidFill>
              </a:rPr>
              <a:t>Related Party transactions </a:t>
            </a:r>
            <a:r>
              <a:rPr lang="en-IN" i="1" dirty="0">
                <a:solidFill>
                  <a:prstClr val="black"/>
                </a:solidFill>
              </a:rPr>
              <a:t>[Clause 3(xiii)]</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1800" b="1" i="1" u="none" strike="noStrike" kern="1200" cap="none" spc="0" normalizeH="0" baseline="0" noProof="0" dirty="0">
              <a:ln>
                <a:noFill/>
              </a:ln>
              <a:solidFill>
                <a:prstClr val="black"/>
              </a:solidFill>
              <a:effectLst/>
              <a:uLnTx/>
              <a:uFillTx/>
              <a:latin typeface="Times New Roman"/>
              <a:ea typeface="+mn-ea"/>
              <a:cs typeface="+mn-cs"/>
            </a:endParaRPr>
          </a:p>
          <a:p>
            <a:pPr marL="0" marR="0" lvl="3" indent="0" algn="just" defTabSz="914400" rtl="0" eaLnBrk="1" fontAlgn="auto" latinLnBrk="0" hangingPunct="1">
              <a:lnSpc>
                <a:spcPct val="150000"/>
              </a:lnSpc>
              <a:spcBef>
                <a:spcPct val="20000"/>
              </a:spcBef>
              <a:spcAft>
                <a:spcPts val="0"/>
              </a:spcAft>
              <a:buClrTx/>
              <a:buSzTx/>
              <a:buNone/>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1800" b="1" i="1"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57215" y="1874726"/>
            <a:ext cx="11420272" cy="3557939"/>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28639" y="1425335"/>
            <a:ext cx="3725854"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spTree>
    <p:extLst>
      <p:ext uri="{BB962C8B-B14F-4D97-AF65-F5344CB8AC3E}">
        <p14:creationId xmlns:p14="http://schemas.microsoft.com/office/powerpoint/2010/main" val="193755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6028" y="654342"/>
            <a:ext cx="7373255" cy="646331"/>
          </a:xfrm>
          <a:prstGeom prst="rect">
            <a:avLst/>
          </a:prstGeom>
          <a:noFill/>
        </p:spPr>
        <p:txBody>
          <a:bodyPr wrap="square" rtlCol="0">
            <a:spAutoFit/>
          </a:bodyPr>
          <a:lstStyle/>
          <a:p>
            <a:r>
              <a:rPr lang="en-US" sz="3600" b="1" dirty="0">
                <a:latin typeface="Century Gothic" panose="020B0502020202020204" pitchFamily="34" charset="0"/>
              </a:rPr>
              <a:t>Eligibility of Input Tax Credit</a:t>
            </a:r>
          </a:p>
        </p:txBody>
      </p:sp>
      <p:sp>
        <p:nvSpPr>
          <p:cNvPr id="5" name="Rectangle 4"/>
          <p:cNvSpPr/>
          <p:nvPr/>
        </p:nvSpPr>
        <p:spPr>
          <a:xfrm>
            <a:off x="2416028" y="4286774"/>
            <a:ext cx="7541703" cy="1754326"/>
          </a:xfrm>
          <a:prstGeom prst="rect">
            <a:avLst/>
          </a:prstGeom>
        </p:spPr>
        <p:txBody>
          <a:bodyPr wrap="square">
            <a:spAutoFit/>
          </a:bodyPr>
          <a:lstStyle/>
          <a:p>
            <a:endParaRPr lang="en-US" i="1" u="sng" dirty="0"/>
          </a:p>
          <a:p>
            <a:endParaRPr lang="en-US" i="1" u="sng" dirty="0"/>
          </a:p>
          <a:p>
            <a:r>
              <a:rPr lang="en-US" i="1" u="sng" dirty="0"/>
              <a:t>Solution:</a:t>
            </a:r>
          </a:p>
          <a:p>
            <a:pPr marL="285750" indent="-285750">
              <a:buFont typeface="Arial" panose="020B0604020202020204" pitchFamily="34" charset="0"/>
              <a:buChar char="•"/>
            </a:pPr>
            <a:endParaRPr lang="en-US" i="1" dirty="0"/>
          </a:p>
          <a:p>
            <a:r>
              <a:rPr lang="en-US" i="1" dirty="0"/>
              <a:t>Company cannot claim the credit of tax paid on processing charges of the loan.</a:t>
            </a:r>
          </a:p>
          <a:p>
            <a:pPr lvl="0"/>
            <a:endParaRPr lang="en-US" i="1" dirty="0">
              <a:solidFill>
                <a:schemeClr val="bg1"/>
              </a:solidFill>
            </a:endParaRPr>
          </a:p>
        </p:txBody>
      </p:sp>
      <p:sp>
        <p:nvSpPr>
          <p:cNvPr id="6" name="Rectangle 5"/>
          <p:cNvSpPr/>
          <p:nvPr/>
        </p:nvSpPr>
        <p:spPr>
          <a:xfrm>
            <a:off x="2416028" y="2726422"/>
            <a:ext cx="7423588" cy="2350269"/>
          </a:xfrm>
          <a:prstGeom prst="rect">
            <a:avLst/>
          </a:prstGeom>
        </p:spPr>
        <p:txBody>
          <a:bodyPr wrap="square">
            <a:spAutoFit/>
          </a:bodyPr>
          <a:lstStyle/>
          <a:p>
            <a:pPr marL="457200" indent="-457200">
              <a:buFont typeface="+mj-lt"/>
              <a:buAutoNum type="arabicPeriod"/>
            </a:pPr>
            <a:r>
              <a:rPr lang="en-US" i="1" dirty="0">
                <a:latin typeface="Tw Cen MT" panose="020B0602020104020603" pitchFamily="34" charset="0"/>
              </a:rPr>
              <a:t>Goods or services whose credit is to be availed are used or intended to be used in the course or furtherance of business. (Section 16(1))</a:t>
            </a:r>
          </a:p>
          <a:p>
            <a:endParaRPr lang="en-US" i="1" dirty="0">
              <a:latin typeface="Tw Cen MT" panose="020B0602020104020603" pitchFamily="34" charset="0"/>
            </a:endParaRPr>
          </a:p>
          <a:p>
            <a:r>
              <a:rPr lang="en-US" i="1" dirty="0">
                <a:latin typeface="Tw Cen MT" panose="020B0602020104020603" pitchFamily="34" charset="0"/>
              </a:rPr>
              <a:t>Example:</a:t>
            </a:r>
          </a:p>
          <a:p>
            <a:endParaRPr lang="en-US" i="1" dirty="0">
              <a:latin typeface="Tw Cen MT" panose="020B0602020104020603" pitchFamily="34" charset="0"/>
            </a:endParaRPr>
          </a:p>
          <a:p>
            <a:r>
              <a:rPr lang="en-US" i="1" dirty="0">
                <a:latin typeface="Tw Cen MT" panose="020B0602020104020603" pitchFamily="34" charset="0"/>
              </a:rPr>
              <a:t>A company has taken loan for the higher education of its director’s son and has paid tax processing charges of such loan. Whether ITC will be available?</a:t>
            </a:r>
          </a:p>
          <a:p>
            <a:pPr marL="285750" indent="-285750">
              <a:buFont typeface="Arial" panose="020B0604020202020204" pitchFamily="34" charset="0"/>
              <a:buChar char="•"/>
            </a:pPr>
            <a:endParaRPr lang="en-US" i="1" dirty="0">
              <a:latin typeface="Tw Cen MT" panose="020B0602020104020603" pitchFamily="34" charset="0"/>
            </a:endParaRPr>
          </a:p>
        </p:txBody>
      </p:sp>
      <p:sp>
        <p:nvSpPr>
          <p:cNvPr id="2" name="Footer Placeholder 1">
            <a:extLst>
              <a:ext uri="{FF2B5EF4-FFF2-40B4-BE49-F238E27FC236}">
                <a16:creationId xmlns:a16="http://schemas.microsoft.com/office/drawing/2014/main" id="{7CA15F18-E44A-AA45-92AE-740E08B8FF0F}"/>
              </a:ext>
            </a:extLst>
          </p:cNvPr>
          <p:cNvSpPr>
            <a:spLocks noGrp="1"/>
          </p:cNvSpPr>
          <p:nvPr>
            <p:ph type="ftr" sz="quarter" idx="11"/>
          </p:nvPr>
        </p:nvSpPr>
        <p:spPr/>
        <p:txBody>
          <a:bodyPr/>
          <a:lstStyle/>
          <a:p>
            <a:r>
              <a:rPr lang="en-IN"/>
              <a:t>CA Atul Kumar Gupta</a:t>
            </a:r>
            <a:endParaRPr lang="en-IN" dirty="0"/>
          </a:p>
        </p:txBody>
      </p:sp>
      <p:sp>
        <p:nvSpPr>
          <p:cNvPr id="4" name="Slide Number Placeholder 3">
            <a:extLst>
              <a:ext uri="{FF2B5EF4-FFF2-40B4-BE49-F238E27FC236}">
                <a16:creationId xmlns:a16="http://schemas.microsoft.com/office/drawing/2014/main" id="{1A3D3258-592F-2C5E-F054-3249549C3603}"/>
              </a:ext>
            </a:extLst>
          </p:cNvPr>
          <p:cNvSpPr>
            <a:spLocks noGrp="1"/>
          </p:cNvSpPr>
          <p:nvPr>
            <p:ph type="sldNum" sz="quarter" idx="12"/>
          </p:nvPr>
        </p:nvSpPr>
        <p:spPr/>
        <p:txBody>
          <a:bodyPr/>
          <a:lstStyle/>
          <a:p>
            <a:fld id="{AF9452EE-66BF-48D9-883A-F3C3378CE4F7}" type="slidenum">
              <a:rPr lang="en-IN" smtClean="0"/>
              <a:t>8</a:t>
            </a:fld>
            <a:endParaRPr lang="en-IN"/>
          </a:p>
        </p:txBody>
      </p:sp>
    </p:spTree>
    <p:extLst>
      <p:ext uri="{BB962C8B-B14F-4D97-AF65-F5344CB8AC3E}">
        <p14:creationId xmlns:p14="http://schemas.microsoft.com/office/powerpoint/2010/main" val="20125343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80</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75557" y="1874729"/>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lvl="3" indent="0" algn="just">
              <a:lnSpc>
                <a:spcPct val="150000"/>
              </a:lnSpc>
              <a:buNone/>
              <a:defRPr/>
            </a:pPr>
            <a:r>
              <a:rPr kumimoji="0" lang="en-IN" sz="2800" b="1" i="0" u="none" strike="noStrike" kern="1200" cap="none" spc="0" normalizeH="0" baseline="0" noProof="0" dirty="0">
                <a:ln>
                  <a:noFill/>
                </a:ln>
                <a:solidFill>
                  <a:srgbClr val="00B0F0"/>
                </a:solidFill>
                <a:effectLst/>
                <a:uLnTx/>
                <a:uFillTx/>
                <a:latin typeface="Times New Roman"/>
                <a:ea typeface="+mn-ea"/>
                <a:cs typeface="+mn-cs"/>
              </a:rPr>
              <a:t>CARO: </a:t>
            </a:r>
            <a:r>
              <a:rPr lang="en-IN" sz="2800" b="1" dirty="0">
                <a:solidFill>
                  <a:srgbClr val="00B0F0"/>
                </a:solidFill>
              </a:rPr>
              <a:t>Stock auditors and Cost auditors comments </a:t>
            </a:r>
            <a:r>
              <a:rPr kumimoji="0" lang="en-IN" sz="2800" b="1" i="0" u="none" strike="noStrike" kern="1200" cap="none" spc="0" normalizeH="0" baseline="0" noProof="0" dirty="0">
                <a:ln>
                  <a:noFill/>
                </a:ln>
                <a:solidFill>
                  <a:srgbClr val="00B0F0"/>
                </a:solidFill>
                <a:effectLst/>
                <a:uLnTx/>
                <a:uFillTx/>
                <a:latin typeface="Times New Roman"/>
                <a:ea typeface="+mn-ea"/>
                <a:cs typeface="+mn-cs"/>
              </a:rPr>
              <a:t>[Clause 3(ii)]</a:t>
            </a: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57215" y="1874726"/>
            <a:ext cx="11420272" cy="1442215"/>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75559" y="1539116"/>
            <a:ext cx="4053591"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spTree>
    <p:extLst>
      <p:ext uri="{BB962C8B-B14F-4D97-AF65-F5344CB8AC3E}">
        <p14:creationId xmlns:p14="http://schemas.microsoft.com/office/powerpoint/2010/main" val="408956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81</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75557" y="1874729"/>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800" b="1" i="0" u="none" strike="noStrike" kern="1200" cap="none" spc="0" normalizeH="0" baseline="0" noProof="0" dirty="0">
                <a:ln>
                  <a:noFill/>
                </a:ln>
                <a:solidFill>
                  <a:srgbClr val="00B0F0"/>
                </a:solidFill>
                <a:effectLst/>
                <a:uLnTx/>
                <a:uFillTx/>
                <a:latin typeface="Times New Roman"/>
                <a:ea typeface="+mn-ea"/>
                <a:cs typeface="+mn-cs"/>
              </a:rPr>
              <a:t>CARO: Statutory Dues [Clause 3(vii)]</a:t>
            </a:r>
          </a:p>
          <a:p>
            <a:pPr marL="342900" marR="0" lvl="3"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Regularity in depositing undisputed statutory dues</a:t>
            </a:r>
          </a:p>
          <a:p>
            <a:pPr marL="342900" marR="0" lvl="3"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If irregular-extent of arrears of outstanding statutory dues</a:t>
            </a:r>
          </a:p>
          <a:p>
            <a:pPr marL="342900" marR="0" lvl="3"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Not deposited on account of dispute-amount involved</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     and forum where dispute is pending</a:t>
            </a: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57215" y="1874726"/>
            <a:ext cx="11420272" cy="4600720"/>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75557" y="1473572"/>
            <a:ext cx="3812294"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spTree>
    <p:extLst>
      <p:ext uri="{BB962C8B-B14F-4D97-AF65-F5344CB8AC3E}">
        <p14:creationId xmlns:p14="http://schemas.microsoft.com/office/powerpoint/2010/main" val="405324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91707" y="258062"/>
            <a:ext cx="8533979" cy="802433"/>
          </a:xfrm>
        </p:spPr>
        <p:txBody>
          <a:bodyPr>
            <a:normAutofit fontScale="90000"/>
          </a:bodyPr>
          <a:lstStyle/>
          <a:p>
            <a:pPr lvl="0" defTabSz="914400" eaLnBrk="1" fontAlgn="auto" hangingPunct="1">
              <a:spcBef>
                <a:spcPts val="0"/>
              </a:spcBef>
              <a:spcAft>
                <a:spcPts val="0"/>
              </a:spcAft>
            </a:pPr>
            <a:r>
              <a:rPr lang="en-US" dirty="0"/>
              <a:t> </a:t>
            </a:r>
            <a:br>
              <a:rPr lang="en-US" dirty="0"/>
            </a:br>
            <a:r>
              <a:rPr kumimoji="0" lang="en-IN" sz="3600" b="1" i="0" u="none" strike="noStrike" kern="1200" cap="none" spc="0" normalizeH="0" baseline="0" noProof="0" dirty="0">
                <a:ln>
                  <a:noFill/>
                </a:ln>
                <a:solidFill>
                  <a:srgbClr val="EBEBEB"/>
                </a:solidFill>
                <a:effectLst/>
                <a:uLnTx/>
                <a:uFillTx/>
                <a:latin typeface="Palatino Linotype"/>
                <a:ea typeface="+mj-ea"/>
                <a:cs typeface="+mj-cs"/>
              </a:rPr>
              <a:t>REVIEW OF FS</a:t>
            </a:r>
            <a:br>
              <a:rPr lang="en-US" sz="3200" b="1" dirty="0">
                <a:solidFill>
                  <a:prstClr val="white"/>
                </a:solidFill>
                <a:latin typeface="Calibri"/>
                <a:ea typeface="+mn-ea"/>
                <a:cs typeface="+mn-cs"/>
              </a:rPr>
            </a:br>
            <a:br>
              <a:rPr lang="en-US" b="1" dirty="0">
                <a:solidFill>
                  <a:schemeClr val="bg1"/>
                </a:solidFill>
              </a:rPr>
            </a:b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dirty="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82</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75557" y="1874729"/>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ts val="0"/>
              </a:spcBef>
              <a:spcAft>
                <a:spcPts val="0"/>
              </a:spcAft>
              <a:buClrTx/>
              <a:buSzTx/>
              <a:buFont typeface="Arial" pitchFamily="34" charset="0"/>
              <a:buNone/>
              <a:tabLst/>
              <a:defRPr/>
            </a:pPr>
            <a:r>
              <a:rPr kumimoji="0" lang="en-IN" sz="2800" b="1" i="0" u="none" strike="noStrike" kern="1200" cap="none" spc="0" normalizeH="0" baseline="0" noProof="0" dirty="0">
                <a:ln>
                  <a:noFill/>
                </a:ln>
                <a:solidFill>
                  <a:srgbClr val="00B0F0"/>
                </a:solidFill>
                <a:effectLst/>
                <a:uLnTx/>
                <a:uFillTx/>
                <a:latin typeface="Times New Roman"/>
                <a:ea typeface="+mn-ea"/>
                <a:cs typeface="+mn-cs"/>
              </a:rPr>
              <a:t>CARO: Related Party Transactions [Clause 3(xiii)]</a:t>
            </a:r>
          </a:p>
          <a:p>
            <a:pPr marL="342900" marR="0" lvl="3"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R.28 of CGST Rules, 2017 complied with</a:t>
            </a:r>
          </a:p>
        </p:txBody>
      </p:sp>
      <p:sp>
        <p:nvSpPr>
          <p:cNvPr id="13" name="Content Placeholder 2"/>
          <p:cNvSpPr txBox="1">
            <a:spLocks/>
          </p:cNvSpPr>
          <p:nvPr/>
        </p:nvSpPr>
        <p:spPr>
          <a:xfrm>
            <a:off x="503887" y="2034291"/>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57215" y="1772087"/>
            <a:ext cx="11420272" cy="4600720"/>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75559" y="1436483"/>
            <a:ext cx="3716523"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pic>
        <p:nvPicPr>
          <p:cNvPr id="11" name="Picture 10"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14783" b="31181"/>
          <a:stretch/>
        </p:blipFill>
        <p:spPr bwMode="auto">
          <a:xfrm>
            <a:off x="1004400" y="3912881"/>
            <a:ext cx="4817901" cy="22348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0254" y="3074093"/>
            <a:ext cx="4342340" cy="3196078"/>
          </a:xfrm>
          <a:prstGeom prst="rect">
            <a:avLst/>
          </a:prstGeom>
        </p:spPr>
      </p:pic>
    </p:spTree>
    <p:extLst>
      <p:ext uri="{BB962C8B-B14F-4D97-AF65-F5344CB8AC3E}">
        <p14:creationId xmlns:p14="http://schemas.microsoft.com/office/powerpoint/2010/main" val="26703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83</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75557" y="1874729"/>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None/>
              <a:tabLst/>
              <a:defRPr/>
            </a:pPr>
            <a:r>
              <a:rPr kumimoji="0" lang="en-IN" sz="2800" b="1" i="0" u="none" strike="noStrike" kern="1200" cap="none" spc="0" normalizeH="0" baseline="0" noProof="0" dirty="0">
                <a:ln>
                  <a:noFill/>
                </a:ln>
                <a:solidFill>
                  <a:srgbClr val="00B0F0"/>
                </a:solidFill>
                <a:effectLst/>
                <a:uLnTx/>
                <a:uFillTx/>
                <a:latin typeface="Times New Roman"/>
                <a:ea typeface="+mn-ea"/>
                <a:cs typeface="+mn-cs"/>
              </a:rPr>
              <a:t>Notes to Accounts</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Related party transactions: valuation issues</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Distinct party transactions: POS issues</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1800" b="1" i="1"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57215" y="1874726"/>
            <a:ext cx="11420272" cy="276899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75557" y="1473572"/>
            <a:ext cx="3725854"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spTree>
    <p:extLst>
      <p:ext uri="{BB962C8B-B14F-4D97-AF65-F5344CB8AC3E}">
        <p14:creationId xmlns:p14="http://schemas.microsoft.com/office/powerpoint/2010/main" val="140831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84</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394768"/>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800" b="1" i="0" u="none" strike="noStrike" kern="1200" cap="none" spc="0" normalizeH="0" baseline="0" noProof="0" dirty="0">
                <a:ln>
                  <a:noFill/>
                </a:ln>
                <a:solidFill>
                  <a:srgbClr val="00B0F0"/>
                </a:solidFill>
                <a:effectLst/>
                <a:uLnTx/>
                <a:uFillTx/>
                <a:latin typeface="Times New Roman"/>
                <a:ea typeface="+mn-ea"/>
                <a:cs typeface="+mn-cs"/>
              </a:rPr>
              <a:t>Form 3CD: Auditor’s Report: U/s. 44AB of</a:t>
            </a:r>
            <a:r>
              <a:rPr kumimoji="0" lang="en-IN" sz="2800" b="1" i="0" u="none" strike="noStrike" kern="1200" cap="none" spc="0" normalizeH="0" noProof="0" dirty="0">
                <a:ln>
                  <a:noFill/>
                </a:ln>
                <a:solidFill>
                  <a:srgbClr val="00B0F0"/>
                </a:solidFill>
                <a:effectLst/>
                <a:uLnTx/>
                <a:uFillTx/>
                <a:latin typeface="Times New Roman"/>
                <a:ea typeface="+mn-ea"/>
                <a:cs typeface="+mn-cs"/>
              </a:rPr>
              <a:t> the IT Act, 1961</a:t>
            </a:r>
            <a:endParaRPr kumimoji="0" lang="en-IN" sz="2800" b="1" i="0" u="none" strike="noStrike" kern="1200" cap="none" spc="0" normalizeH="0" baseline="0" noProof="0" dirty="0">
              <a:ln>
                <a:noFill/>
              </a:ln>
              <a:solidFill>
                <a:srgbClr val="00B0F0"/>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GSTIN wise liability to pay GST </a:t>
            </a:r>
            <a:r>
              <a:rPr kumimoji="0" lang="en-IN" sz="2200" i="1" u="none" strike="noStrike" kern="1200" cap="none" spc="0" normalizeH="0" baseline="0" noProof="0" dirty="0">
                <a:ln>
                  <a:noFill/>
                </a:ln>
                <a:solidFill>
                  <a:prstClr val="black"/>
                </a:solidFill>
                <a:effectLst/>
                <a:uLnTx/>
                <a:uFillTx/>
                <a:latin typeface="Times New Roman"/>
                <a:ea typeface="+mn-ea"/>
                <a:cs typeface="+mn-cs"/>
              </a:rPr>
              <a:t>(Part A of Clause 4)</a:t>
            </a:r>
          </a:p>
          <a:p>
            <a:pPr marL="0" marR="0" lvl="3" indent="0" algn="just" defTabSz="914400" rtl="0" eaLnBrk="1" fontAlgn="auto" latinLnBrk="0" hangingPunct="1">
              <a:lnSpc>
                <a:spcPct val="150000"/>
              </a:lnSpc>
              <a:spcBef>
                <a:spcPct val="20000"/>
              </a:spcBef>
              <a:spcAft>
                <a:spcPts val="0"/>
              </a:spcAft>
              <a:buClrTx/>
              <a:buSzTx/>
              <a:buNone/>
              <a:tabLst/>
              <a:defRPr/>
            </a:pPr>
            <a:r>
              <a:rPr kumimoji="0" lang="en-IN" sz="1800" b="1" i="1" u="none" strike="noStrike" kern="1200" cap="none" spc="0" normalizeH="0" baseline="0" noProof="0" dirty="0">
                <a:ln>
                  <a:noFill/>
                </a:ln>
                <a:solidFill>
                  <a:prstClr val="black"/>
                </a:solidFill>
                <a:effectLst/>
                <a:uLnTx/>
                <a:uFillTx/>
                <a:latin typeface="Times New Roman"/>
                <a:ea typeface="+mn-ea"/>
                <a:cs typeface="+mn-cs"/>
              </a:rPr>
              <a:t>(Image attached</a:t>
            </a:r>
            <a:r>
              <a:rPr kumimoji="0" lang="en-IN" sz="1800" b="1" i="1" u="none" strike="noStrike" kern="1200" cap="none" spc="0" normalizeH="0" noProof="0" dirty="0">
                <a:ln>
                  <a:noFill/>
                </a:ln>
                <a:solidFill>
                  <a:prstClr val="black"/>
                </a:solidFill>
                <a:effectLst/>
                <a:uLnTx/>
                <a:uFillTx/>
                <a:latin typeface="Times New Roman"/>
                <a:ea typeface="+mn-ea"/>
                <a:cs typeface="+mn-cs"/>
              </a:rPr>
              <a:t> in next slide)</a:t>
            </a:r>
            <a:endParaRPr kumimoji="0" lang="en-IN" sz="1800" b="1" i="1" u="none" strike="noStrike" kern="1200" cap="none" spc="0" normalizeH="0" baseline="0" noProof="0" dirty="0">
              <a:ln>
                <a:noFill/>
              </a:ln>
              <a:solidFill>
                <a:prstClr val="black"/>
              </a:solidFill>
              <a:effectLst/>
              <a:uLnTx/>
              <a:uFillTx/>
              <a:latin typeface="Times New Roman"/>
              <a:ea typeface="+mn-ea"/>
              <a:cs typeface="+mn-cs"/>
            </a:endParaRPr>
          </a:p>
          <a:p>
            <a:pPr marL="0" marR="0" lvl="3" indent="0" algn="just" defTabSz="914400" rtl="0" eaLnBrk="1" fontAlgn="auto" latinLnBrk="0" hangingPunct="1">
              <a:lnSpc>
                <a:spcPct val="150000"/>
              </a:lnSpc>
              <a:spcBef>
                <a:spcPct val="20000"/>
              </a:spcBef>
              <a:spcAft>
                <a:spcPts val="0"/>
              </a:spcAft>
              <a:buClrTx/>
              <a:buSzTx/>
              <a:buNone/>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503887" y="1809176"/>
            <a:ext cx="11420272" cy="1992115"/>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28639" y="1137968"/>
            <a:ext cx="3697862"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spTree>
    <p:extLst>
      <p:ext uri="{BB962C8B-B14F-4D97-AF65-F5344CB8AC3E}">
        <p14:creationId xmlns:p14="http://schemas.microsoft.com/office/powerpoint/2010/main" val="144146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85</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394768"/>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200" i="1" u="none" strike="noStrike" kern="1200" cap="none" spc="0" normalizeH="0" baseline="0" noProof="0" dirty="0">
              <a:ln>
                <a:noFill/>
              </a:ln>
              <a:solidFill>
                <a:prstClr val="black"/>
              </a:solidFill>
              <a:effectLst/>
              <a:uLnTx/>
              <a:uFillTx/>
              <a:latin typeface="Times New Roman"/>
              <a:ea typeface="+mn-ea"/>
              <a:cs typeface="+mn-cs"/>
            </a:endParaRPr>
          </a:p>
          <a:p>
            <a:pPr marL="0" marR="0" lvl="3" indent="0" algn="just" defTabSz="914400" rtl="0" eaLnBrk="1" fontAlgn="auto" latinLnBrk="0" hangingPunct="1">
              <a:lnSpc>
                <a:spcPct val="150000"/>
              </a:lnSpc>
              <a:spcBef>
                <a:spcPct val="20000"/>
              </a:spcBef>
              <a:spcAft>
                <a:spcPts val="0"/>
              </a:spcAft>
              <a:buClrTx/>
              <a:buSzTx/>
              <a:buNone/>
              <a:tabLst/>
              <a:defRPr/>
            </a:pPr>
            <a:endParaRPr kumimoji="0" lang="en-IN" sz="1800" b="1" i="1"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66381" y="1399233"/>
            <a:ext cx="11420272" cy="499204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28639" y="1137968"/>
            <a:ext cx="3697862"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9858" t="23797" r="21571" b="31610"/>
          <a:stretch/>
        </p:blipFill>
        <p:spPr>
          <a:xfrm>
            <a:off x="640080" y="1923235"/>
            <a:ext cx="10924158" cy="4198124"/>
          </a:xfrm>
          <a:prstGeom prst="rect">
            <a:avLst/>
          </a:prstGeom>
          <a:ln>
            <a:solidFill>
              <a:schemeClr val="bg1"/>
            </a:solidFill>
          </a:ln>
        </p:spPr>
      </p:pic>
    </p:spTree>
    <p:extLst>
      <p:ext uri="{BB962C8B-B14F-4D97-AF65-F5344CB8AC3E}">
        <p14:creationId xmlns:p14="http://schemas.microsoft.com/office/powerpoint/2010/main" val="222393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86</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75557" y="1874729"/>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800" b="1" i="0" u="none" strike="noStrike" kern="1200" cap="none" spc="0" normalizeH="0" baseline="0" noProof="0" dirty="0">
                <a:ln>
                  <a:noFill/>
                </a:ln>
                <a:solidFill>
                  <a:srgbClr val="00B0F0"/>
                </a:solidFill>
                <a:effectLst/>
                <a:uLnTx/>
                <a:uFillTx/>
                <a:latin typeface="Times New Roman"/>
                <a:ea typeface="+mn-ea"/>
                <a:cs typeface="+mn-cs"/>
              </a:rPr>
              <a:t>Form 3CD: Auditor’s Report</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lang="en-IN" sz="2400" b="1" dirty="0">
                <a:solidFill>
                  <a:prstClr val="black"/>
                </a:solidFill>
                <a:latin typeface="Times New Roman"/>
              </a:rPr>
              <a:t>Reconciliation of inventory u/s. 145A </a:t>
            </a:r>
            <a:r>
              <a:rPr lang="en-IN" sz="2200" i="1" dirty="0">
                <a:solidFill>
                  <a:prstClr val="black"/>
                </a:solidFill>
                <a:latin typeface="Times New Roman"/>
              </a:rPr>
              <a:t>(Clause 14)</a:t>
            </a:r>
            <a:endParaRPr kumimoji="0" lang="en-IN" sz="2200" i="1" u="none" strike="noStrike" kern="1200" cap="none" spc="0" normalizeH="0" baseline="0" noProof="0" dirty="0">
              <a:ln>
                <a:noFill/>
              </a:ln>
              <a:solidFill>
                <a:prstClr val="black"/>
              </a:solidFill>
              <a:effectLst/>
              <a:uLnTx/>
              <a:uFillTx/>
              <a:latin typeface="Times New Roman"/>
            </a:endParaRPr>
          </a:p>
          <a:p>
            <a:pPr marL="0" marR="0" lvl="3" indent="0" algn="just" defTabSz="914400" rtl="0" eaLnBrk="1" fontAlgn="auto" latinLnBrk="0" hangingPunct="1">
              <a:lnSpc>
                <a:spcPct val="150000"/>
              </a:lnSpc>
              <a:spcBef>
                <a:spcPct val="20000"/>
              </a:spcBef>
              <a:spcAft>
                <a:spcPts val="0"/>
              </a:spcAft>
              <a:buClrTx/>
              <a:buSzTx/>
              <a:buNone/>
              <a:tabLst/>
              <a:defRPr/>
            </a:pPr>
            <a:endParaRPr kumimoji="0" lang="en-IN" sz="1800" b="1" i="1"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57215" y="1874726"/>
            <a:ext cx="11420272" cy="4411920"/>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75559" y="1539116"/>
            <a:ext cx="3697862"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0715" t="37709" r="22964" b="39614"/>
          <a:stretch/>
        </p:blipFill>
        <p:spPr>
          <a:xfrm>
            <a:off x="731519" y="3619318"/>
            <a:ext cx="9901647" cy="2206716"/>
          </a:xfrm>
          <a:prstGeom prst="rect">
            <a:avLst/>
          </a:prstGeom>
        </p:spPr>
      </p:pic>
    </p:spTree>
    <p:extLst>
      <p:ext uri="{BB962C8B-B14F-4D97-AF65-F5344CB8AC3E}">
        <p14:creationId xmlns:p14="http://schemas.microsoft.com/office/powerpoint/2010/main" val="359081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87</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468220" y="1371862"/>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800" b="1" i="0" u="none" strike="noStrike" kern="1200" cap="none" spc="0" normalizeH="0" baseline="0" noProof="0" dirty="0">
                <a:ln>
                  <a:noFill/>
                </a:ln>
                <a:solidFill>
                  <a:srgbClr val="00B0F0"/>
                </a:solidFill>
                <a:effectLst/>
                <a:uLnTx/>
                <a:uFillTx/>
                <a:latin typeface="Times New Roman"/>
                <a:ea typeface="+mn-ea"/>
                <a:cs typeface="+mn-cs"/>
              </a:rPr>
              <a:t>Form 3CD: Auditor’s Report</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lang="en-IN" sz="2400" b="1" dirty="0">
                <a:solidFill>
                  <a:prstClr val="black"/>
                </a:solidFill>
                <a:latin typeface="Times New Roman"/>
              </a:rPr>
              <a:t>Details of depreciation </a:t>
            </a:r>
            <a:r>
              <a:rPr lang="en-IN" sz="2200" i="1" dirty="0">
                <a:solidFill>
                  <a:prstClr val="black"/>
                </a:solidFill>
                <a:latin typeface="Times New Roman"/>
              </a:rPr>
              <a:t>(Clause 18)</a:t>
            </a:r>
          </a:p>
          <a:p>
            <a:pPr marL="0" marR="0" lvl="3" indent="0" algn="just" defTabSz="914400" rtl="0" eaLnBrk="1" fontAlgn="auto" latinLnBrk="0" hangingPunct="1">
              <a:lnSpc>
                <a:spcPct val="150000"/>
              </a:lnSpc>
              <a:spcBef>
                <a:spcPct val="20000"/>
              </a:spcBef>
              <a:spcAft>
                <a:spcPts val="0"/>
              </a:spcAft>
              <a:buClrTx/>
              <a:buSzTx/>
              <a:buNone/>
              <a:tabLst/>
              <a:defRPr/>
            </a:pPr>
            <a:endParaRPr kumimoji="0" lang="en-IN" sz="1800" b="1" i="1"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31262" y="1358453"/>
            <a:ext cx="11420272" cy="503282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431262" y="1152372"/>
            <a:ext cx="3697862"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9321" t="19603" r="23500" b="44570"/>
          <a:stretch/>
        </p:blipFill>
        <p:spPr>
          <a:xfrm>
            <a:off x="757646" y="3195523"/>
            <a:ext cx="10432642" cy="3050342"/>
          </a:xfrm>
          <a:prstGeom prst="rect">
            <a:avLst/>
          </a:prstGeom>
        </p:spPr>
      </p:pic>
    </p:spTree>
    <p:extLst>
      <p:ext uri="{BB962C8B-B14F-4D97-AF65-F5344CB8AC3E}">
        <p14:creationId xmlns:p14="http://schemas.microsoft.com/office/powerpoint/2010/main" val="290419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88</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75556" y="1339996"/>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800" b="1" i="0" u="none" strike="noStrike" kern="1200" cap="none" spc="0" normalizeH="0" baseline="0" noProof="0" dirty="0">
                <a:ln>
                  <a:noFill/>
                </a:ln>
                <a:effectLst/>
                <a:uLnTx/>
                <a:uFillTx/>
                <a:latin typeface="Times New Roman"/>
                <a:ea typeface="+mn-ea"/>
                <a:cs typeface="+mn-cs"/>
              </a:rPr>
              <a:t>(Cond..)</a:t>
            </a:r>
            <a:endParaRPr kumimoji="0" lang="en-IN" sz="2400" b="1" i="0" u="none" strike="noStrike" kern="1200" cap="none" spc="0" normalizeH="0" baseline="0" noProof="0" dirty="0">
              <a:ln>
                <a:noFill/>
              </a:ln>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31262" y="1434487"/>
            <a:ext cx="11420272" cy="4956788"/>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03887" y="1115352"/>
            <a:ext cx="3697862"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9321" t="54478" r="23500" b="10457"/>
          <a:stretch/>
        </p:blipFill>
        <p:spPr>
          <a:xfrm>
            <a:off x="770708" y="2461177"/>
            <a:ext cx="10419580" cy="3274266"/>
          </a:xfrm>
          <a:prstGeom prst="rect">
            <a:avLst/>
          </a:prstGeom>
        </p:spPr>
      </p:pic>
    </p:spTree>
    <p:extLst>
      <p:ext uri="{BB962C8B-B14F-4D97-AF65-F5344CB8AC3E}">
        <p14:creationId xmlns:p14="http://schemas.microsoft.com/office/powerpoint/2010/main" val="347059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89</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474159" y="1280478"/>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800" b="1" i="0" u="none" strike="noStrike" kern="1200" cap="none" spc="0" normalizeH="0" baseline="0" noProof="0" dirty="0">
                <a:ln>
                  <a:noFill/>
                </a:ln>
                <a:solidFill>
                  <a:srgbClr val="00B0F0"/>
                </a:solidFill>
                <a:effectLst/>
                <a:uLnTx/>
                <a:uFillTx/>
                <a:latin typeface="Times New Roman"/>
                <a:ea typeface="+mn-ea"/>
                <a:cs typeface="+mn-cs"/>
              </a:rPr>
              <a:t>Form 3CD: Auditor’s Report</a:t>
            </a:r>
          </a:p>
          <a:p>
            <a:pPr marL="457200" lvl="3" indent="-457200" algn="just">
              <a:lnSpc>
                <a:spcPct val="150000"/>
              </a:lnSpc>
              <a:buFont typeface="Arial" panose="020B0604020202020204" pitchFamily="34" charset="0"/>
              <a:buChar char="•"/>
              <a:defRPr/>
            </a:pPr>
            <a:r>
              <a:rPr lang="en-IN" sz="2400" b="1" dirty="0"/>
              <a:t>Expenditure of personal nature- no claim of ITC</a:t>
            </a:r>
            <a:endParaRPr kumimoji="0" lang="en-IN" sz="2400" b="1" i="0" u="none" strike="noStrike" kern="1200" cap="none" spc="0" normalizeH="0" baseline="0" noProof="0" dirty="0">
              <a:ln>
                <a:noFill/>
              </a:ln>
              <a:effectLst/>
              <a:uLnTx/>
              <a:uFillTx/>
              <a:latin typeface="Times New Roman"/>
            </a:endParaRPr>
          </a:p>
          <a:p>
            <a:pPr marL="457200" lvl="3" indent="-457200" algn="just">
              <a:lnSpc>
                <a:spcPct val="150000"/>
              </a:lnSpc>
              <a:buFont typeface="Arial" panose="020B0604020202020204" pitchFamily="34" charset="0"/>
              <a:buChar char="•"/>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Penalty or fine for any violation </a:t>
            </a:r>
            <a:r>
              <a:rPr lang="en-IN" sz="2200" i="1" dirty="0">
                <a:solidFill>
                  <a:schemeClr val="tx1">
                    <a:lumMod val="85000"/>
                    <a:lumOff val="15000"/>
                  </a:schemeClr>
                </a:solidFill>
                <a:latin typeface="Times New Roman"/>
              </a:rPr>
              <a:t>[</a:t>
            </a:r>
            <a:r>
              <a:rPr lang="en-IN" sz="2200" i="1" dirty="0">
                <a:solidFill>
                  <a:schemeClr val="tx1">
                    <a:lumMod val="85000"/>
                    <a:lumOff val="15000"/>
                  </a:schemeClr>
                </a:solidFill>
              </a:rPr>
              <a:t>Clause 21(a)]</a:t>
            </a:r>
            <a:endParaRPr kumimoji="0" lang="en-IN" sz="2200" i="1" u="none" strike="noStrike" kern="1200" cap="none" spc="0" normalizeH="0" baseline="0" noProof="0" dirty="0">
              <a:ln>
                <a:noFill/>
              </a:ln>
              <a:solidFill>
                <a:schemeClr val="tx1">
                  <a:lumMod val="85000"/>
                  <a:lumOff val="15000"/>
                </a:schemeClr>
              </a:solidFill>
              <a:effectLst/>
              <a:uLnTx/>
              <a:uFillTx/>
              <a:latin typeface="Times New Roman"/>
            </a:endParaRPr>
          </a:p>
          <a:p>
            <a:pPr marL="0" marR="0" lvl="3" indent="0" algn="just" defTabSz="914400" rtl="0" eaLnBrk="1" fontAlgn="auto" latinLnBrk="0" hangingPunct="1">
              <a:lnSpc>
                <a:spcPct val="150000"/>
              </a:lnSpc>
              <a:spcBef>
                <a:spcPct val="20000"/>
              </a:spcBef>
              <a:spcAft>
                <a:spcPts val="0"/>
              </a:spcAft>
              <a:buClrTx/>
              <a:buSzTx/>
              <a:buNone/>
              <a:tabLst/>
              <a:defRPr/>
            </a:pPr>
            <a:endParaRPr kumimoji="0" lang="en-IN" sz="1800" b="1" i="1"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31262" y="1350317"/>
            <a:ext cx="11420272" cy="5040958"/>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03887" y="1098883"/>
            <a:ext cx="3697862"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0500" t="53146" r="24464" b="38279"/>
          <a:stretch/>
        </p:blipFill>
        <p:spPr>
          <a:xfrm>
            <a:off x="985837" y="3583611"/>
            <a:ext cx="9895455" cy="948560"/>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l="12963" t="22463" r="24894" b="69914"/>
          <a:stretch/>
        </p:blipFill>
        <p:spPr>
          <a:xfrm>
            <a:off x="985837" y="5586576"/>
            <a:ext cx="9895456" cy="691039"/>
          </a:xfrm>
          <a:prstGeom prst="rect">
            <a:avLst/>
          </a:prstGeom>
        </p:spPr>
      </p:pic>
      <p:pic>
        <p:nvPicPr>
          <p:cNvPr id="6" name="Picture 5"/>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l="12749" t="23797" r="25107" b="69152"/>
          <a:stretch/>
        </p:blipFill>
        <p:spPr>
          <a:xfrm>
            <a:off x="985837" y="4521842"/>
            <a:ext cx="9895456" cy="550391"/>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l="12749" t="47999" r="25107" b="47046"/>
          <a:stretch/>
        </p:blipFill>
        <p:spPr>
          <a:xfrm>
            <a:off x="985837" y="5046514"/>
            <a:ext cx="9895456" cy="540062"/>
          </a:xfrm>
          <a:prstGeom prst="rect">
            <a:avLst/>
          </a:prstGeom>
        </p:spPr>
      </p:pic>
    </p:spTree>
    <p:extLst>
      <p:ext uri="{BB962C8B-B14F-4D97-AF65-F5344CB8AC3E}">
        <p14:creationId xmlns:p14="http://schemas.microsoft.com/office/powerpoint/2010/main" val="343562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9056"/>
            <a:ext cx="9915787" cy="1077218"/>
          </a:xfrm>
          <a:prstGeom prst="rect">
            <a:avLst/>
          </a:prstGeom>
          <a:noFill/>
        </p:spPr>
        <p:txBody>
          <a:bodyPr wrap="square" rtlCol="0">
            <a:spAutoFit/>
          </a:bodyPr>
          <a:lstStyle/>
          <a:p>
            <a:r>
              <a:rPr lang="en-US" sz="3200" b="1" dirty="0">
                <a:latin typeface="Century Gothic" panose="020B0502020202020204" pitchFamily="34" charset="0"/>
              </a:rPr>
              <a:t>Eligibility of Input Tax Credit  (Section 16(2)(a) read with Rule 36)</a:t>
            </a:r>
          </a:p>
        </p:txBody>
      </p:sp>
      <p:graphicFrame>
        <p:nvGraphicFramePr>
          <p:cNvPr id="6" name="Diagram 5"/>
          <p:cNvGraphicFramePr/>
          <p:nvPr/>
        </p:nvGraphicFramePr>
        <p:xfrm>
          <a:off x="2574235" y="1929468"/>
          <a:ext cx="8215403"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 Same Side Corner Rectangle 7"/>
          <p:cNvSpPr/>
          <p:nvPr/>
        </p:nvSpPr>
        <p:spPr>
          <a:xfrm rot="5400000">
            <a:off x="5671806" y="1546894"/>
            <a:ext cx="717550" cy="4011930"/>
          </a:xfrm>
          <a:prstGeom prst="round2SameRect">
            <a:avLst/>
          </a:prstGeom>
          <a:blipFill rotWithShape="0">
            <a:blip r:embed="rId7"/>
            <a:stretch>
              <a:fillRect/>
            </a:stretch>
          </a:blipFill>
        </p:spPr>
        <p:style>
          <a:lnRef idx="1">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vert="vert270" lIns="0" tIns="365760" rIns="0" bIns="182880"/>
          <a:lstStyle/>
          <a:p>
            <a:pPr marL="285750" indent="-285750">
              <a:buFont typeface="Arial" panose="020B0604020202020204" pitchFamily="34" charset="0"/>
              <a:buChar char="•"/>
            </a:pPr>
            <a:r>
              <a:rPr lang="en-US" b="1" dirty="0">
                <a:solidFill>
                  <a:schemeClr val="tx1"/>
                </a:solidFill>
              </a:rPr>
              <a:t>Invoice issued in case of reverse    charge</a:t>
            </a:r>
            <a:endParaRPr lang="en-IN" dirty="0">
              <a:solidFill>
                <a:schemeClr val="tx1"/>
              </a:solidFill>
            </a:endParaRPr>
          </a:p>
          <a:p>
            <a:endParaRPr lang="en-US" dirty="0"/>
          </a:p>
        </p:txBody>
      </p:sp>
      <p:sp>
        <p:nvSpPr>
          <p:cNvPr id="12" name="Round Same Side Corner Rectangle 11"/>
          <p:cNvSpPr/>
          <p:nvPr/>
        </p:nvSpPr>
        <p:spPr>
          <a:xfrm rot="5400000">
            <a:off x="5664005" y="2400906"/>
            <a:ext cx="717550" cy="4011930"/>
          </a:xfrm>
          <a:prstGeom prst="round2SameRect">
            <a:avLst/>
          </a:prstGeom>
          <a:blipFill rotWithShape="0">
            <a:blip r:embed="rId7"/>
            <a:stretch>
              <a:fillRect/>
            </a:stretch>
          </a:blipFill>
        </p:spPr>
        <p:style>
          <a:lnRef idx="1">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vert="vert270" lIns="0" tIns="365760" rIns="0" bIns="182880" anchor="ctr"/>
          <a:lstStyle/>
          <a:p>
            <a:pPr lvl="0"/>
            <a:endParaRPr lang="en-US" b="1" dirty="0">
              <a:solidFill>
                <a:schemeClr val="bg1"/>
              </a:solidFill>
            </a:endParaRPr>
          </a:p>
          <a:p>
            <a:pPr marL="285750" indent="-285750">
              <a:buFont typeface="Arial" panose="020B0604020202020204" pitchFamily="34" charset="0"/>
              <a:buChar char="•"/>
            </a:pPr>
            <a:r>
              <a:rPr lang="en-US" b="1" dirty="0">
                <a:solidFill>
                  <a:schemeClr val="tx1"/>
                </a:solidFill>
              </a:rPr>
              <a:t>Bill of Entry</a:t>
            </a:r>
          </a:p>
          <a:p>
            <a:endParaRPr lang="en-US" dirty="0"/>
          </a:p>
        </p:txBody>
      </p:sp>
      <p:sp>
        <p:nvSpPr>
          <p:cNvPr id="13" name="Round Same Side Corner Rectangle 12"/>
          <p:cNvSpPr/>
          <p:nvPr/>
        </p:nvSpPr>
        <p:spPr>
          <a:xfrm rot="5400000">
            <a:off x="5688584" y="3281051"/>
            <a:ext cx="717550" cy="4011930"/>
          </a:xfrm>
          <a:prstGeom prst="round2SameRect">
            <a:avLst/>
          </a:prstGeom>
          <a:blipFill rotWithShape="0">
            <a:blip r:embed="rId7"/>
            <a:stretch>
              <a:fillRect/>
            </a:stretch>
          </a:blipFill>
        </p:spPr>
        <p:style>
          <a:lnRef idx="1">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vert="vert270" lIns="0" tIns="365760" rIns="0" bIns="182880" anchor="ctr"/>
          <a:lstStyle/>
          <a:p>
            <a:pPr marL="285750" indent="-285750">
              <a:buFont typeface="Arial" panose="020B0604020202020204" pitchFamily="34" charset="0"/>
              <a:buChar char="•"/>
            </a:pPr>
            <a:r>
              <a:rPr lang="en-IN" b="1" dirty="0">
                <a:solidFill>
                  <a:schemeClr val="tx1"/>
                </a:solidFill>
              </a:rPr>
              <a:t>Input Service Distributor Invoice</a:t>
            </a:r>
          </a:p>
          <a:p>
            <a:endParaRPr lang="en-US" dirty="0"/>
          </a:p>
        </p:txBody>
      </p:sp>
      <p:sp>
        <p:nvSpPr>
          <p:cNvPr id="10" name="TextBox 9">
            <a:extLst>
              <a:ext uri="{FF2B5EF4-FFF2-40B4-BE49-F238E27FC236}">
                <a16:creationId xmlns:a16="http://schemas.microsoft.com/office/drawing/2014/main" id="{41DE3B4E-78B0-450C-A003-B6256AADA514}"/>
              </a:ext>
            </a:extLst>
          </p:cNvPr>
          <p:cNvSpPr txBox="1"/>
          <p:nvPr/>
        </p:nvSpPr>
        <p:spPr>
          <a:xfrm>
            <a:off x="4007838" y="1346433"/>
            <a:ext cx="3924300" cy="646331"/>
          </a:xfrm>
          <a:prstGeom prst="rect">
            <a:avLst/>
          </a:prstGeom>
          <a:noFill/>
        </p:spPr>
        <p:txBody>
          <a:bodyPr wrap="square">
            <a:spAutoFit/>
          </a:bodyPr>
          <a:lstStyle/>
          <a:p>
            <a:r>
              <a:rPr lang="en-US" sz="1800" b="1" dirty="0">
                <a:solidFill>
                  <a:schemeClr val="tx1"/>
                </a:solidFill>
                <a:latin typeface="Bell MT" panose="02020503060305020303" pitchFamily="18" charset="0"/>
              </a:rPr>
              <a:t>2. Possession of tax invoice and other tax paying document.</a:t>
            </a:r>
          </a:p>
        </p:txBody>
      </p:sp>
      <p:sp>
        <p:nvSpPr>
          <p:cNvPr id="2" name="TextBox 1">
            <a:extLst>
              <a:ext uri="{FF2B5EF4-FFF2-40B4-BE49-F238E27FC236}">
                <a16:creationId xmlns:a16="http://schemas.microsoft.com/office/drawing/2014/main" id="{3B9AF7C0-13B9-4A95-8E02-E0B4BD471A04}"/>
              </a:ext>
            </a:extLst>
          </p:cNvPr>
          <p:cNvSpPr txBox="1"/>
          <p:nvPr/>
        </p:nvSpPr>
        <p:spPr>
          <a:xfrm>
            <a:off x="2886076" y="3000375"/>
            <a:ext cx="533400" cy="2031325"/>
          </a:xfrm>
          <a:prstGeom prst="rect">
            <a:avLst/>
          </a:prstGeom>
          <a:noFill/>
        </p:spPr>
        <p:txBody>
          <a:bodyPr wrap="square" rtlCol="0">
            <a:spAutoFit/>
          </a:bodyPr>
          <a:lstStyle/>
          <a:p>
            <a:r>
              <a:rPr lang="en-US" dirty="0"/>
              <a:t>R</a:t>
            </a:r>
          </a:p>
          <a:p>
            <a:r>
              <a:rPr lang="en-US" dirty="0"/>
              <a:t>U</a:t>
            </a:r>
          </a:p>
          <a:p>
            <a:r>
              <a:rPr lang="en-US" dirty="0"/>
              <a:t>L</a:t>
            </a:r>
          </a:p>
          <a:p>
            <a:r>
              <a:rPr lang="en-US" dirty="0"/>
              <a:t>E</a:t>
            </a:r>
          </a:p>
          <a:p>
            <a:endParaRPr lang="en-US" dirty="0"/>
          </a:p>
          <a:p>
            <a:r>
              <a:rPr lang="en-US" dirty="0"/>
              <a:t>36</a:t>
            </a:r>
          </a:p>
          <a:p>
            <a:r>
              <a:rPr lang="en-US" dirty="0"/>
              <a:t>(1)</a:t>
            </a:r>
            <a:endParaRPr lang="en-IN" dirty="0"/>
          </a:p>
        </p:txBody>
      </p:sp>
      <p:sp>
        <p:nvSpPr>
          <p:cNvPr id="4" name="Footer Placeholder 3">
            <a:extLst>
              <a:ext uri="{FF2B5EF4-FFF2-40B4-BE49-F238E27FC236}">
                <a16:creationId xmlns:a16="http://schemas.microsoft.com/office/drawing/2014/main" id="{9EBDF981-8D0C-474F-9968-4453363A3B90}"/>
              </a:ext>
            </a:extLst>
          </p:cNvPr>
          <p:cNvSpPr>
            <a:spLocks noGrp="1"/>
          </p:cNvSpPr>
          <p:nvPr>
            <p:ph type="ftr" sz="quarter" idx="11"/>
          </p:nvPr>
        </p:nvSpPr>
        <p:spPr/>
        <p:txBody>
          <a:bodyPr/>
          <a:lstStyle/>
          <a:p>
            <a:r>
              <a:rPr lang="en-IN"/>
              <a:t>CA Atul Kumar Gupta</a:t>
            </a:r>
            <a:endParaRPr lang="en-IN" dirty="0"/>
          </a:p>
        </p:txBody>
      </p:sp>
      <p:sp>
        <p:nvSpPr>
          <p:cNvPr id="5" name="Slide Number Placeholder 4">
            <a:extLst>
              <a:ext uri="{FF2B5EF4-FFF2-40B4-BE49-F238E27FC236}">
                <a16:creationId xmlns:a16="http://schemas.microsoft.com/office/drawing/2014/main" id="{BCD3E43A-243D-95E9-CB98-A95ABF00424C}"/>
              </a:ext>
            </a:extLst>
          </p:cNvPr>
          <p:cNvSpPr>
            <a:spLocks noGrp="1"/>
          </p:cNvSpPr>
          <p:nvPr>
            <p:ph type="sldNum" sz="quarter" idx="12"/>
          </p:nvPr>
        </p:nvSpPr>
        <p:spPr/>
        <p:txBody>
          <a:bodyPr/>
          <a:lstStyle/>
          <a:p>
            <a:fld id="{AF9452EE-66BF-48D9-883A-F3C3378CE4F7}" type="slidenum">
              <a:rPr lang="en-IN" smtClean="0"/>
              <a:t>9</a:t>
            </a:fld>
            <a:endParaRPr lang="en-IN"/>
          </a:p>
        </p:txBody>
      </p:sp>
    </p:spTree>
    <p:extLst>
      <p:ext uri="{BB962C8B-B14F-4D97-AF65-F5344CB8AC3E}">
        <p14:creationId xmlns:p14="http://schemas.microsoft.com/office/powerpoint/2010/main" val="18208332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90</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303836"/>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800" b="1" i="0" u="none" strike="noStrike" kern="1200" cap="none" spc="0" normalizeH="0" baseline="0" noProof="0" dirty="0">
                <a:ln>
                  <a:noFill/>
                </a:ln>
                <a:solidFill>
                  <a:srgbClr val="00B0F0"/>
                </a:solidFill>
                <a:effectLst/>
                <a:uLnTx/>
                <a:uFillTx/>
                <a:latin typeface="Times New Roman"/>
                <a:ea typeface="+mn-ea"/>
                <a:cs typeface="+mn-cs"/>
              </a:rPr>
              <a:t>Form 3CD: Auditor’s Report</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lang="en-IN" sz="2400" b="1" dirty="0">
                <a:solidFill>
                  <a:prstClr val="black"/>
                </a:solidFill>
                <a:latin typeface="Times New Roman"/>
              </a:rPr>
              <a:t>GST payable u/s. 43B </a:t>
            </a:r>
            <a:r>
              <a:rPr lang="en-IN" sz="2200" i="1" dirty="0">
                <a:solidFill>
                  <a:prstClr val="black"/>
                </a:solidFill>
                <a:latin typeface="Times New Roman"/>
              </a:rPr>
              <a:t>(Clause 26)</a:t>
            </a:r>
            <a:endParaRPr kumimoji="0" lang="en-IN" sz="2200" i="1" u="none" strike="noStrike" kern="1200" cap="none" spc="0" normalizeH="0" baseline="0" noProof="0" dirty="0">
              <a:ln>
                <a:noFill/>
              </a:ln>
              <a:solidFill>
                <a:prstClr val="black"/>
              </a:solidFill>
              <a:effectLst/>
              <a:uLnTx/>
              <a:uFillTx/>
              <a:latin typeface="Times New Roman"/>
            </a:endParaRPr>
          </a:p>
          <a:p>
            <a:pPr marL="0" marR="0" lvl="3" indent="0" algn="just" defTabSz="914400" rtl="0" eaLnBrk="1" fontAlgn="auto" latinLnBrk="0" hangingPunct="1">
              <a:lnSpc>
                <a:spcPct val="150000"/>
              </a:lnSpc>
              <a:spcBef>
                <a:spcPct val="20000"/>
              </a:spcBef>
              <a:spcAft>
                <a:spcPts val="0"/>
              </a:spcAft>
              <a:buClrTx/>
              <a:buSzTx/>
              <a:buNone/>
              <a:tabLst/>
              <a:defRPr/>
            </a:pPr>
            <a:endParaRPr kumimoji="0" lang="en-IN" sz="1800" b="1" i="1"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31262" y="1370110"/>
            <a:ext cx="11420272" cy="5487889"/>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03887" y="1142968"/>
            <a:ext cx="3697862"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9858" t="26846" r="22964" b="29895"/>
          <a:stretch/>
        </p:blipFill>
        <p:spPr>
          <a:xfrm>
            <a:off x="627017" y="3082833"/>
            <a:ext cx="10388646" cy="3613242"/>
          </a:xfrm>
          <a:prstGeom prst="rect">
            <a:avLst/>
          </a:prstGeom>
        </p:spPr>
      </p:pic>
    </p:spTree>
    <p:extLst>
      <p:ext uri="{BB962C8B-B14F-4D97-AF65-F5344CB8AC3E}">
        <p14:creationId xmlns:p14="http://schemas.microsoft.com/office/powerpoint/2010/main" val="95845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91</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609314" y="1785598"/>
            <a:ext cx="11131683" cy="32540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800" b="1" i="0" u="none" strike="noStrike" kern="1200" cap="none" spc="0" normalizeH="0" baseline="0" noProof="0" dirty="0">
                <a:ln>
                  <a:noFill/>
                </a:ln>
                <a:solidFill>
                  <a:srgbClr val="00B0F0"/>
                </a:solidFill>
                <a:effectLst/>
                <a:uLnTx/>
                <a:uFillTx/>
                <a:latin typeface="Times New Roman"/>
                <a:ea typeface="+mn-ea"/>
                <a:cs typeface="+mn-cs"/>
              </a:rPr>
              <a:t>Form 3CD: Auditor’s Report</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a:ea typeface="+mn-ea"/>
                <a:cs typeface="+mn-cs"/>
              </a:rPr>
              <a:t>Details of total expenditure from RD&amp;URD, RD-Exempted supplies, S. 10 and others</a:t>
            </a:r>
            <a:r>
              <a:rPr lang="en-IN" sz="2400" b="1" dirty="0">
                <a:solidFill>
                  <a:prstClr val="black"/>
                </a:solidFill>
              </a:rPr>
              <a:t>. </a:t>
            </a:r>
            <a:r>
              <a:rPr lang="en-IN" sz="2200" i="1" dirty="0">
                <a:solidFill>
                  <a:prstClr val="black"/>
                </a:solidFill>
              </a:rPr>
              <a:t>(Clause 44)</a:t>
            </a:r>
            <a:endParaRPr kumimoji="0" lang="en-IN" sz="2200" i="1" u="none" strike="noStrike" kern="1200" cap="none" spc="0" normalizeH="0" baseline="0" noProof="0" dirty="0">
              <a:ln>
                <a:noFill/>
              </a:ln>
              <a:solidFill>
                <a:prstClr val="black"/>
              </a:solidFill>
              <a:effectLst/>
              <a:uLnTx/>
              <a:uFillTx/>
              <a:latin typeface="Times New Roman"/>
            </a:endParaRPr>
          </a:p>
          <a:p>
            <a:pPr marL="0" marR="0" lvl="3" indent="0" algn="just" defTabSz="914400" rtl="0" eaLnBrk="1" fontAlgn="auto" latinLnBrk="0" hangingPunct="1">
              <a:lnSpc>
                <a:spcPct val="150000"/>
              </a:lnSpc>
              <a:spcBef>
                <a:spcPct val="20000"/>
              </a:spcBef>
              <a:spcAft>
                <a:spcPts val="0"/>
              </a:spcAft>
              <a:buClrTx/>
              <a:buSzTx/>
              <a:buNone/>
              <a:tabLst/>
              <a:defRPr/>
            </a:pPr>
            <a:r>
              <a:rPr lang="en-IN" sz="2200" dirty="0">
                <a:solidFill>
                  <a:prstClr val="black"/>
                </a:solidFill>
                <a:latin typeface="Times New Roman"/>
              </a:rPr>
              <a:t>(Image attached in next slide)</a:t>
            </a:r>
            <a:endParaRPr kumimoji="0" lang="en-IN" sz="2200" i="1" u="none" strike="noStrike" kern="1200" cap="none" spc="0" normalizeH="0" baseline="0" noProof="0" dirty="0">
              <a:ln>
                <a:noFill/>
              </a:ln>
              <a:solidFill>
                <a:prstClr val="black"/>
              </a:solidFill>
              <a:effectLst/>
              <a:uLnTx/>
              <a:uFillTx/>
              <a:latin typeface="Times New Roman"/>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503887" y="1836280"/>
            <a:ext cx="11420272" cy="3028288"/>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609314" y="1319002"/>
            <a:ext cx="3697862"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spTree>
    <p:extLst>
      <p:ext uri="{BB962C8B-B14F-4D97-AF65-F5344CB8AC3E}">
        <p14:creationId xmlns:p14="http://schemas.microsoft.com/office/powerpoint/2010/main" val="308849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rgbClr val="404040"/>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92</a:t>
            </a:fld>
            <a:endParaRPr kumimoji="0" lang="en-IN" altLang="en-US" sz="28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252164"/>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None/>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503887" y="1282455"/>
            <a:ext cx="11420272" cy="5108820"/>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19"/>
          <p:cNvSpPr/>
          <p:nvPr/>
        </p:nvSpPr>
        <p:spPr>
          <a:xfrm>
            <a:off x="503887" y="1063625"/>
            <a:ext cx="3697862"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3. VARIOUS REPORTS</a:t>
            </a:r>
            <a:endParaRPr kumimoji="0" lang="en-US" sz="2400" b="1" i="0" u="none" strike="noStrike" kern="1200" cap="none" spc="0" normalizeH="0" baseline="0" noProof="0" dirty="0">
              <a:ln>
                <a:noFill/>
              </a:ln>
              <a:solidFill>
                <a:srgbClr val="7030A0"/>
              </a:solidFill>
              <a:effectLst/>
              <a:uLnTx/>
              <a:uFillTx/>
              <a:latin typeface="Times New Roman"/>
              <a:ea typeface="+mn-ea"/>
              <a:cs typeface="Calibri" pitchFamily="34"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0179" t="26655" r="22643" b="17508"/>
          <a:stretch/>
        </p:blipFill>
        <p:spPr>
          <a:xfrm>
            <a:off x="809895" y="1874725"/>
            <a:ext cx="10097591" cy="4213124"/>
          </a:xfrm>
          <a:prstGeom prst="rect">
            <a:avLst/>
          </a:prstGeom>
        </p:spPr>
      </p:pic>
    </p:spTree>
    <p:extLst>
      <p:ext uri="{BB962C8B-B14F-4D97-AF65-F5344CB8AC3E}">
        <p14:creationId xmlns:p14="http://schemas.microsoft.com/office/powerpoint/2010/main" val="66358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48200"/>
            <a:ext cx="12192000" cy="2209800"/>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R="75565" algn="ctr">
              <a:lnSpc>
                <a:spcPct val="100499"/>
              </a:lnSpc>
            </a:pPr>
            <a:r>
              <a:rPr lang="en-US" sz="6000" b="1" kern="0" dirty="0">
                <a:solidFill>
                  <a:sysClr val="windowText" lastClr="000000"/>
                </a:solidFill>
                <a:cs typeface="Calibri" panose="020F0502020204030204" pitchFamily="34" charset="0"/>
              </a:rPr>
              <a:t>4. YEAR END ENTRIES</a:t>
            </a:r>
            <a:endParaRPr lang="en-US" sz="6000" b="1" dirty="0">
              <a:solidFill>
                <a:prstClr val="black"/>
              </a:solidFill>
              <a:cs typeface="Vijaya" pitchFamily="34" charset="0"/>
            </a:endParaRPr>
          </a:p>
        </p:txBody>
      </p:sp>
      <p:pic>
        <p:nvPicPr>
          <p:cNvPr id="1026" name="Picture 2" descr="Image result for ACCOU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 y="0"/>
            <a:ext cx="5943601" cy="4610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48"/>
          <a:stretch/>
        </p:blipFill>
        <p:spPr bwMode="auto">
          <a:xfrm>
            <a:off x="5943600" y="48700"/>
            <a:ext cx="6248400" cy="45995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a:t>CA Atul Kumar Gupta</a:t>
            </a:r>
            <a:endParaRPr lang="en-IN" dirty="0"/>
          </a:p>
        </p:txBody>
      </p:sp>
      <p:sp>
        <p:nvSpPr>
          <p:cNvPr id="3" name="Slide Number Placeholder 2"/>
          <p:cNvSpPr>
            <a:spLocks noGrp="1"/>
          </p:cNvSpPr>
          <p:nvPr>
            <p:ph type="sldNum" sz="quarter" idx="12"/>
          </p:nvPr>
        </p:nvSpPr>
        <p:spPr>
          <a:xfrm>
            <a:off x="10365736" y="48700"/>
            <a:ext cx="838200" cy="524506"/>
          </a:xfrm>
        </p:spPr>
        <p:txBody>
          <a:bodyPr/>
          <a:lstStyle/>
          <a:p>
            <a:fld id="{6E308EC4-0D99-442D-8A6F-394856BF0B90}" type="slidenum">
              <a:rPr lang="en-IN" altLang="en-US" b="1" smtClean="0">
                <a:solidFill>
                  <a:schemeClr val="tx1"/>
                </a:solidFill>
              </a:rPr>
              <a:pPr/>
              <a:t>93</a:t>
            </a:fld>
            <a:endParaRPr lang="en-IN" altLang="en-US" b="1" dirty="0">
              <a:solidFill>
                <a:schemeClr val="tx1"/>
              </a:solidFill>
            </a:endParaRPr>
          </a:p>
        </p:txBody>
      </p:sp>
    </p:spTree>
    <p:extLst>
      <p:ext uri="{BB962C8B-B14F-4D97-AF65-F5344CB8AC3E}">
        <p14:creationId xmlns:p14="http://schemas.microsoft.com/office/powerpoint/2010/main" val="274331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a:defRPr/>
            </a:pPr>
            <a:r>
              <a:rPr lang="en-US"/>
              <a:t>CA Atul Kumar Gupta</a:t>
            </a:r>
            <a:endParaRPr lang="en-IN"/>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fld id="{FE29F714-C371-4D5F-8DCF-D3A490DAEB6F}" type="slidenum">
              <a:rPr lang="en-IN" altLang="en-US" smtClean="0"/>
              <a:pPr/>
              <a:t>94</a:t>
            </a:fld>
            <a:endParaRPr lang="en-IN" altLang="en-US" dirty="0"/>
          </a:p>
        </p:txBody>
      </p:sp>
      <p:sp>
        <p:nvSpPr>
          <p:cNvPr id="12" name="Content Placeholder 2"/>
          <p:cNvSpPr txBox="1">
            <a:spLocks/>
          </p:cNvSpPr>
          <p:nvPr/>
        </p:nvSpPr>
        <p:spPr>
          <a:xfrm>
            <a:off x="575557" y="1874729"/>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ndParaRPr>
          </a:p>
          <a:p>
            <a:pPr marL="0" lvl="3" indent="0" algn="just">
              <a:lnSpc>
                <a:spcPct val="150000"/>
              </a:lnSpc>
              <a:buNone/>
            </a:pPr>
            <a:r>
              <a:rPr lang="en-IN" sz="2800" b="1" dirty="0">
                <a:solidFill>
                  <a:srgbClr val="00B0F0"/>
                </a:solidFill>
              </a:rPr>
              <a:t>Year End Entries</a:t>
            </a:r>
          </a:p>
          <a:p>
            <a:pPr marL="457200" lvl="3" indent="-457200" algn="just">
              <a:lnSpc>
                <a:spcPct val="150000"/>
              </a:lnSpc>
              <a:buFont typeface="Arial" panose="020B0604020202020204" pitchFamily="34" charset="0"/>
              <a:buChar char="•"/>
            </a:pPr>
            <a:r>
              <a:rPr lang="en-IN" sz="2400" b="1" dirty="0"/>
              <a:t>Provisions made for services availed: ITC can not be claimed in the absence of Invoice </a:t>
            </a:r>
          </a:p>
          <a:p>
            <a:pPr marL="457200" lvl="3" indent="-457200" algn="just">
              <a:lnSpc>
                <a:spcPct val="150000"/>
              </a:lnSpc>
              <a:buFont typeface="Arial" panose="020B0604020202020204" pitchFamily="34" charset="0"/>
              <a:buChar char="•"/>
            </a:pPr>
            <a:r>
              <a:rPr lang="en-IN" sz="2400" b="1" dirty="0"/>
              <a:t>Provisions for Import of services to be made: RCM payable</a:t>
            </a:r>
          </a:p>
          <a:p>
            <a:pPr marL="457200" lvl="3" indent="-457200" algn="just">
              <a:lnSpc>
                <a:spcPct val="150000"/>
              </a:lnSpc>
              <a:buFont typeface="Arial" panose="020B0604020202020204" pitchFamily="34" charset="0"/>
              <a:buChar char="•"/>
            </a:pPr>
            <a:r>
              <a:rPr lang="en-IN" sz="2400" b="1" dirty="0"/>
              <a:t>Provisions for GST/ Interest payable</a:t>
            </a:r>
          </a:p>
          <a:p>
            <a:pPr marL="457200" lvl="3" indent="-457200" algn="just">
              <a:lnSpc>
                <a:spcPct val="150000"/>
              </a:lnSpc>
              <a:buFont typeface="Arial" panose="020B0604020202020204" pitchFamily="34" charset="0"/>
              <a:buChar char="•"/>
            </a:pPr>
            <a:r>
              <a:rPr lang="en-IN" sz="2400" b="1" dirty="0"/>
              <a:t>Provision for reversal of ITC with interest  </a:t>
            </a:r>
          </a:p>
          <a:p>
            <a:pPr marL="457200" lvl="3" indent="-457200" algn="just">
              <a:lnSpc>
                <a:spcPct val="150000"/>
              </a:lnSpc>
              <a:buFont typeface="Arial" panose="020B0604020202020204" pitchFamily="34" charset="0"/>
              <a:buChar char="•"/>
            </a:pPr>
            <a:endParaRPr lang="en-IN" sz="2400" b="1" dirty="0"/>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lvl="2" indent="0">
              <a:lnSpc>
                <a:spcPct val="150000"/>
              </a:lnSpc>
              <a:buNone/>
            </a:pPr>
            <a:endParaRPr kumimoji="0" lang="en-IN" sz="1400" b="0" i="0" u="none" strike="noStrike" kern="1200" cap="none" spc="0" normalizeH="0" baseline="0" noProof="0" dirty="0">
              <a:ln>
                <a:noFill/>
              </a:ln>
              <a:solidFill>
                <a:sysClr val="windowText" lastClr="000000"/>
              </a:solidFill>
              <a:effectLst/>
              <a:uLnTx/>
              <a:uFillTx/>
            </a:endParaRPr>
          </a:p>
        </p:txBody>
      </p:sp>
      <p:sp>
        <p:nvSpPr>
          <p:cNvPr id="19" name="Rectangle 18"/>
          <p:cNvSpPr/>
          <p:nvPr/>
        </p:nvSpPr>
        <p:spPr>
          <a:xfrm>
            <a:off x="457215" y="1874726"/>
            <a:ext cx="11420272" cy="4600720"/>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ndParaRPr>
          </a:p>
        </p:txBody>
      </p:sp>
      <p:sp>
        <p:nvSpPr>
          <p:cNvPr id="20" name="Rounded Rectangle 19"/>
          <p:cNvSpPr/>
          <p:nvPr/>
        </p:nvSpPr>
        <p:spPr>
          <a:xfrm>
            <a:off x="575558" y="1539116"/>
            <a:ext cx="3812293"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defTabSz="1198563"/>
            <a:r>
              <a:rPr lang="en-US" sz="2400" b="1" dirty="0">
                <a:solidFill>
                  <a:prstClr val="black"/>
                </a:solidFill>
                <a:cs typeface="Calibri" pitchFamily="34" charset="0"/>
              </a:rPr>
              <a:t>4. YEAR END ENTRIES</a:t>
            </a:r>
            <a:endParaRPr lang="en-US" sz="2400" b="1" dirty="0">
              <a:solidFill>
                <a:srgbClr val="7030A0"/>
              </a:solidFill>
              <a:cs typeface="Calibri" pitchFamily="34" charset="0"/>
            </a:endParaRPr>
          </a:p>
        </p:txBody>
      </p:sp>
    </p:spTree>
    <p:extLst>
      <p:ext uri="{BB962C8B-B14F-4D97-AF65-F5344CB8AC3E}">
        <p14:creationId xmlns:p14="http://schemas.microsoft.com/office/powerpoint/2010/main" val="183180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REVIEW OF FS</a:t>
            </a:r>
            <a:endParaRPr lang="en-US" b="1" dirty="0">
              <a:solidFill>
                <a:schemeClr val="bg1"/>
              </a:solidFill>
            </a:endParaRPr>
          </a:p>
        </p:txBody>
      </p:sp>
      <p:sp>
        <p:nvSpPr>
          <p:cNvPr id="2" name="Footer Placeholder 1"/>
          <p:cNvSpPr>
            <a:spLocks noGrp="1"/>
          </p:cNvSpPr>
          <p:nvPr>
            <p:ph type="ftr" sz="quarter" idx="11"/>
          </p:nvPr>
        </p:nvSpPr>
        <p:spPr/>
        <p:txBody>
          <a:bodyPr/>
          <a:lstStyle/>
          <a:p>
            <a:pPr>
              <a:defRPr/>
            </a:pPr>
            <a:r>
              <a:rPr lang="en-US"/>
              <a:t>CA Atul Kumar Gupta</a:t>
            </a:r>
            <a:endParaRPr lang="en-IN"/>
          </a:p>
        </p:txBody>
      </p:sp>
      <p:sp>
        <p:nvSpPr>
          <p:cNvPr id="19461" name="Slide Number Placeholder 3"/>
          <p:cNvSpPr>
            <a:spLocks noGrp="1"/>
          </p:cNvSpPr>
          <p:nvPr>
            <p:ph type="sldNum" sz="quarter" idx="12"/>
          </p:nvPr>
        </p:nvSpPr>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fld id="{FE29F714-C371-4D5F-8DCF-D3A490DAEB6F}" type="slidenum">
              <a:rPr lang="en-IN" altLang="en-US" smtClean="0"/>
              <a:pPr/>
              <a:t>95</a:t>
            </a:fld>
            <a:endParaRPr lang="en-IN" altLang="en-US" dirty="0"/>
          </a:p>
        </p:txBody>
      </p:sp>
      <p:sp>
        <p:nvSpPr>
          <p:cNvPr id="12" name="Content Placeholder 2"/>
          <p:cNvSpPr txBox="1">
            <a:spLocks/>
          </p:cNvSpPr>
          <p:nvPr/>
        </p:nvSpPr>
        <p:spPr>
          <a:xfrm>
            <a:off x="575557" y="1874729"/>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ndParaRPr>
          </a:p>
          <a:p>
            <a:pPr marL="0" lvl="3" indent="0" algn="just">
              <a:lnSpc>
                <a:spcPct val="150000"/>
              </a:lnSpc>
              <a:buNone/>
            </a:pPr>
            <a:r>
              <a:rPr lang="en-IN" sz="2800" b="1" dirty="0">
                <a:solidFill>
                  <a:srgbClr val="00B0F0"/>
                </a:solidFill>
              </a:rPr>
              <a:t>Year End Entries</a:t>
            </a:r>
          </a:p>
          <a:p>
            <a:pPr marL="457200" lvl="3" indent="-457200" algn="just">
              <a:lnSpc>
                <a:spcPct val="150000"/>
              </a:lnSpc>
              <a:buFont typeface="Arial" panose="020B0604020202020204" pitchFamily="34" charset="0"/>
              <a:buChar char="•"/>
            </a:pPr>
            <a:r>
              <a:rPr lang="en-IN" sz="2400" b="1" dirty="0"/>
              <a:t>Provisions of interest from Sundry Debtors</a:t>
            </a:r>
          </a:p>
          <a:p>
            <a:pPr marL="457200" lvl="3" indent="-457200" algn="just">
              <a:lnSpc>
                <a:spcPct val="150000"/>
              </a:lnSpc>
              <a:buFont typeface="Arial" panose="020B0604020202020204" pitchFamily="34" charset="0"/>
              <a:buChar char="•"/>
            </a:pPr>
            <a:endParaRPr lang="en-IN" sz="2400" b="1" dirty="0"/>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lvl="2" indent="0">
              <a:lnSpc>
                <a:spcPct val="150000"/>
              </a:lnSpc>
              <a:buNone/>
            </a:pPr>
            <a:endParaRPr kumimoji="0" lang="en-IN" sz="1400" b="0" i="0" u="none" strike="noStrike" kern="1200" cap="none" spc="0" normalizeH="0" baseline="0" noProof="0" dirty="0">
              <a:ln>
                <a:noFill/>
              </a:ln>
              <a:solidFill>
                <a:sysClr val="windowText" lastClr="000000"/>
              </a:solidFill>
              <a:effectLst/>
              <a:uLnTx/>
              <a:uFillTx/>
            </a:endParaRPr>
          </a:p>
        </p:txBody>
      </p:sp>
      <p:sp>
        <p:nvSpPr>
          <p:cNvPr id="19" name="Rectangle 18"/>
          <p:cNvSpPr/>
          <p:nvPr/>
        </p:nvSpPr>
        <p:spPr>
          <a:xfrm>
            <a:off x="457215" y="1874726"/>
            <a:ext cx="11420272" cy="1926309"/>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ndParaRPr>
          </a:p>
        </p:txBody>
      </p:sp>
      <p:sp>
        <p:nvSpPr>
          <p:cNvPr id="20" name="Rounded Rectangle 19"/>
          <p:cNvSpPr/>
          <p:nvPr/>
        </p:nvSpPr>
        <p:spPr>
          <a:xfrm>
            <a:off x="575558" y="1539116"/>
            <a:ext cx="3812293" cy="671208"/>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defTabSz="1198563"/>
            <a:r>
              <a:rPr lang="en-US" sz="2400" b="1" dirty="0">
                <a:solidFill>
                  <a:prstClr val="black"/>
                </a:solidFill>
                <a:cs typeface="Calibri" pitchFamily="34" charset="0"/>
              </a:rPr>
              <a:t>4. YEAR END ENTRIES</a:t>
            </a:r>
            <a:endParaRPr lang="en-US" sz="2400" b="1" dirty="0">
              <a:solidFill>
                <a:srgbClr val="7030A0"/>
              </a:solidFill>
              <a:cs typeface="Calibri" pitchFamily="34" charset="0"/>
            </a:endParaRPr>
          </a:p>
        </p:txBody>
      </p:sp>
    </p:spTree>
    <p:extLst>
      <p:ext uri="{BB962C8B-B14F-4D97-AF65-F5344CB8AC3E}">
        <p14:creationId xmlns:p14="http://schemas.microsoft.com/office/powerpoint/2010/main" val="344178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3416" y="266100"/>
            <a:ext cx="8761413" cy="826700"/>
          </a:xfrm>
        </p:spPr>
        <p:txBody>
          <a:bodyPr/>
          <a:lstStyle/>
          <a:p>
            <a:r>
              <a:rPr lang="en-IN" b="1" dirty="0"/>
              <a:t>REVIEW OF FS</a:t>
            </a:r>
            <a:endParaRPr lang="en-US" b="1" dirty="0">
              <a:solidFill>
                <a:prstClr val="white"/>
              </a:solidFill>
            </a:endParaRPr>
          </a:p>
        </p:txBody>
      </p:sp>
      <p:sp>
        <p:nvSpPr>
          <p:cNvPr id="3" name="Footer Placeholder 2"/>
          <p:cNvSpPr>
            <a:spLocks noGrp="1"/>
          </p:cNvSpPr>
          <p:nvPr>
            <p:ph type="ftr" sz="quarter" idx="11"/>
          </p:nvPr>
        </p:nvSpPr>
        <p:spPr>
          <a:xfrm>
            <a:off x="118735" y="6553200"/>
            <a:ext cx="3859212"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dirty="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FE29F714-C371-4D5F-8DCF-D3A490DAEB6F}" type="slidenum">
              <a:rPr kumimoji="0" lang="en-IN"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96</a:t>
            </a:fld>
            <a:endParaRPr kumimoji="0" lang="en-I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9" name="TextBox 8"/>
          <p:cNvSpPr txBox="1"/>
          <p:nvPr/>
        </p:nvSpPr>
        <p:spPr>
          <a:xfrm>
            <a:off x="411420" y="2090069"/>
            <a:ext cx="11369160" cy="4304063"/>
          </a:xfrm>
          <a:prstGeom prst="rect">
            <a:avLst/>
          </a:prstGeom>
          <a:solidFill>
            <a:sysClr val="window" lastClr="FFFFFF"/>
          </a:solidFill>
          <a:ln w="25400" cap="flat" cmpd="sng" algn="ctr">
            <a:solidFill>
              <a:sysClr val="windowText" lastClr="000000"/>
            </a:solidFill>
            <a:prstDash val="solid"/>
          </a:ln>
          <a:effectLst/>
        </p:spPr>
        <p:txBody>
          <a:bodyPr wrap="square" rtlCol="0" anchor="ctr" anchorCtr="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50"/>
                </a:solidFill>
                <a:effectLst/>
                <a:uLnTx/>
                <a:uFillTx/>
                <a:latin typeface="Times New Roman"/>
                <a:ea typeface="+mn-ea"/>
                <a:cs typeface="+mn-cs"/>
              </a:rPr>
              <a:t>BS &amp; P&amp;L A/c v. GST Compliances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B050"/>
                </a:solidFill>
                <a:effectLst/>
                <a:uLnTx/>
                <a:uFillTx/>
                <a:latin typeface="Times New Roman"/>
                <a:ea typeface="+mn-ea"/>
                <a:cs typeface="+mn-cs"/>
              </a:rPr>
              <a:t>Illustrative list of information/ reconciliations that may be called from the taxpayer-</a:t>
            </a:r>
          </a:p>
          <a:p>
            <a:pPr marL="0" marR="0" lvl="0" indent="0" algn="just" defTabSz="914400" rtl="0" eaLnBrk="1" fontAlgn="auto" latinLnBrk="0" hangingPunct="1">
              <a:lnSpc>
                <a:spcPct val="150000"/>
              </a:lnSpc>
              <a:spcBef>
                <a:spcPts val="610"/>
              </a:spcBef>
              <a:spcAft>
                <a:spcPts val="0"/>
              </a:spcAft>
              <a:buClrTx/>
              <a:buSzTx/>
              <a:buFontTx/>
              <a:buNone/>
              <a:tabLst>
                <a:tab pos="1079500" algn="l"/>
              </a:tabLst>
              <a:defRPr/>
            </a:pP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(1) Balance</a:t>
            </a:r>
            <a:r>
              <a:rPr kumimoji="0" lang="en-US" sz="2400" b="1" i="0" u="none" strike="noStrike" kern="1200" cap="none" spc="155"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of</a:t>
            </a:r>
            <a:r>
              <a:rPr kumimoji="0" lang="en-US" sz="2400" b="1" i="0" u="none" strike="noStrike" kern="1200" cap="none" spc="165"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Electronic</a:t>
            </a:r>
            <a:r>
              <a:rPr kumimoji="0" lang="en-US" sz="2400" b="1" i="0" u="none" strike="noStrike" kern="1200" cap="none" spc="16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Credit</a:t>
            </a:r>
            <a:r>
              <a:rPr kumimoji="0" lang="en-US" sz="2400" b="1" i="0" u="none" strike="noStrike" kern="1200" cap="none" spc="165"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ledger</a:t>
            </a:r>
            <a:r>
              <a:rPr kumimoji="0" lang="en-US" sz="2400" b="1" i="0" u="none" strike="noStrike" kern="1200" cap="none" spc="16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with</a:t>
            </a:r>
            <a:r>
              <a:rPr kumimoji="0" lang="en-US" sz="2400" b="1" i="0" u="none" strike="noStrike" kern="1200" cap="none" spc="15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ITC</a:t>
            </a:r>
            <a:r>
              <a:rPr kumimoji="0" lang="en-US" sz="2400" b="1" i="0" u="none" strike="noStrike" kern="1200" cap="none" spc="16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in</a:t>
            </a:r>
            <a:r>
              <a:rPr kumimoji="0" lang="en-US" sz="2400" b="1" i="0" u="none" strike="noStrike" kern="1200" cap="none" spc="16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books</a:t>
            </a:r>
            <a:endParaRPr kumimoji="0" lang="en-IN" sz="16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n-cs"/>
            </a:endParaRPr>
          </a:p>
          <a:p>
            <a:pPr marL="0" marR="0" lvl="0" indent="0" algn="just" defTabSz="914400" rtl="0" eaLnBrk="1" fontAlgn="auto" latinLnBrk="0" hangingPunct="1">
              <a:lnSpc>
                <a:spcPct val="150000"/>
              </a:lnSpc>
              <a:spcBef>
                <a:spcPts val="605"/>
              </a:spcBef>
              <a:spcAft>
                <a:spcPts val="0"/>
              </a:spcAft>
              <a:buClrTx/>
              <a:buSzTx/>
              <a:buFontTx/>
              <a:buNone/>
              <a:tabLst>
                <a:tab pos="1079500" algn="l"/>
              </a:tabLst>
              <a:defRPr/>
            </a:pP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(2) Balance</a:t>
            </a:r>
            <a:r>
              <a:rPr kumimoji="0" lang="en-US" sz="2400" b="1" i="0" u="none" strike="noStrike" kern="1200" cap="none" spc="155"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of</a:t>
            </a:r>
            <a:r>
              <a:rPr kumimoji="0" lang="en-US" sz="2400" b="1" i="0" u="none" strike="noStrike" kern="1200" cap="none" spc="17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Electronic</a:t>
            </a:r>
            <a:r>
              <a:rPr kumimoji="0" lang="en-US" sz="2400" b="1" i="0" u="none" strike="noStrike" kern="1200" cap="none" spc="16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Cash</a:t>
            </a:r>
            <a:r>
              <a:rPr kumimoji="0" lang="en-US" sz="2400" b="1" i="0" u="none" strike="noStrike" kern="1200" cap="none" spc="15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ledger</a:t>
            </a:r>
            <a:r>
              <a:rPr kumimoji="0" lang="en-US" sz="2400" b="1" i="0" u="none" strike="noStrike" kern="1200" cap="none" spc="16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with</a:t>
            </a:r>
            <a:r>
              <a:rPr kumimoji="0" lang="en-US" sz="2400" b="1" i="0" u="none" strike="noStrike" kern="1200" cap="none" spc="16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excess</a:t>
            </a:r>
            <a:r>
              <a:rPr kumimoji="0" lang="en-US" sz="2400" b="1" i="0" u="none" strike="noStrike" kern="1200" cap="none" spc="16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cash</a:t>
            </a:r>
            <a:r>
              <a:rPr kumimoji="0" lang="en-US" sz="2400" b="1" i="0" u="none" strike="noStrike" kern="1200" cap="none" spc="16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paid</a:t>
            </a:r>
            <a:r>
              <a:rPr kumimoji="0" lang="en-US" sz="2400" b="1" i="0" u="none" strike="noStrike" kern="1200" cap="none" spc="16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in</a:t>
            </a:r>
            <a:r>
              <a:rPr kumimoji="0" lang="en-US" sz="2400" b="1" i="0" u="none" strike="noStrike" kern="1200" cap="none" spc="16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books</a:t>
            </a:r>
            <a:endParaRPr kumimoji="0" lang="en-IN" sz="16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n-cs"/>
            </a:endParaRPr>
          </a:p>
          <a:p>
            <a:pPr marL="0" marR="0" lvl="0" indent="0" algn="just" defTabSz="914400" rtl="0" eaLnBrk="1" fontAlgn="auto" latinLnBrk="0" hangingPunct="1">
              <a:lnSpc>
                <a:spcPct val="150000"/>
              </a:lnSpc>
              <a:spcBef>
                <a:spcPts val="600"/>
              </a:spcBef>
              <a:spcAft>
                <a:spcPts val="0"/>
              </a:spcAft>
              <a:buClrTx/>
              <a:buSzTx/>
              <a:buFontTx/>
              <a:buNone/>
              <a:tabLst>
                <a:tab pos="1079500" algn="l"/>
              </a:tabLst>
              <a:defRPr/>
            </a:pP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(3) GST</a:t>
            </a:r>
            <a:r>
              <a:rPr kumimoji="0" lang="en-US" sz="2400" b="1" i="0" u="none" strike="noStrike" kern="1200" cap="none" spc="25"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paid</a:t>
            </a:r>
            <a:r>
              <a:rPr kumimoji="0" lang="en-US" sz="2400" b="1" i="0" u="none" strike="noStrike" kern="1200" cap="none" spc="2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in</a:t>
            </a:r>
            <a:r>
              <a:rPr kumimoji="0" lang="en-US" sz="2400" b="1" i="0" u="none" strike="noStrike" kern="1200" cap="none" spc="2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cash</a:t>
            </a:r>
            <a:r>
              <a:rPr kumimoji="0" lang="en-US" sz="2400" b="1" i="0" u="none" strike="noStrike" kern="1200" cap="none" spc="2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in</a:t>
            </a:r>
            <a:r>
              <a:rPr kumimoji="0" lang="en-US" sz="2400" b="1" i="0" u="none" strike="noStrike" kern="1200" cap="none" spc="2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March</a:t>
            </a:r>
            <a:r>
              <a:rPr kumimoji="0" lang="en-US" sz="2400" b="1" i="0" u="none" strike="noStrike" kern="1200" cap="none" spc="2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return,</a:t>
            </a:r>
            <a:r>
              <a:rPr kumimoji="0" lang="en-US" sz="2400" b="1" i="0" u="none" strike="noStrike" kern="1200" cap="none" spc="25"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with</a:t>
            </a:r>
            <a:r>
              <a:rPr kumimoji="0" lang="en-US" sz="2400" b="1" i="0" u="none" strike="noStrike" kern="1200" cap="none" spc="2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payables</a:t>
            </a:r>
            <a:r>
              <a:rPr kumimoji="0" lang="en-US" sz="2400" b="1" i="0" u="none" strike="noStrike" kern="1200" cap="none" spc="3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as</a:t>
            </a:r>
            <a:r>
              <a:rPr kumimoji="0" lang="en-US" sz="2400" b="1" i="0" u="none" strike="noStrike" kern="1200" cap="none" spc="2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per</a:t>
            </a:r>
            <a:r>
              <a:rPr kumimoji="0" lang="en-US" sz="2400" b="1" i="0" u="none" strike="noStrike" kern="1200" cap="none" spc="2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books</a:t>
            </a:r>
            <a:endParaRPr kumimoji="0" lang="en-IN" sz="16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n-cs"/>
            </a:endParaRPr>
          </a:p>
          <a:p>
            <a:pPr marL="0" marR="0" lvl="0" indent="0" algn="just" defTabSz="914400" rtl="0" eaLnBrk="1" fontAlgn="auto" latinLnBrk="0" hangingPunct="1">
              <a:lnSpc>
                <a:spcPct val="150000"/>
              </a:lnSpc>
              <a:spcBef>
                <a:spcPts val="610"/>
              </a:spcBef>
              <a:spcAft>
                <a:spcPts val="0"/>
              </a:spcAft>
              <a:buClrTx/>
              <a:buSzTx/>
              <a:buFontTx/>
              <a:buNone/>
              <a:tabLst>
                <a:tab pos="1079500" algn="l"/>
              </a:tabLst>
              <a:defRPr/>
            </a:pP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(4) Refund</a:t>
            </a:r>
            <a:r>
              <a:rPr kumimoji="0" lang="en-US" sz="2400" b="1" i="0" u="none" strike="noStrike" kern="1200" cap="none" spc="15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claimed</a:t>
            </a:r>
            <a:r>
              <a:rPr kumimoji="0" lang="en-US" sz="2400" b="1" i="0" u="none" strike="noStrike" kern="1200" cap="none" spc="155"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in</a:t>
            </a:r>
            <a:r>
              <a:rPr kumimoji="0" lang="en-US" sz="2400" b="1" i="0" u="none" strike="noStrike" kern="1200" cap="none" spc="15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GST</a:t>
            </a:r>
            <a:r>
              <a:rPr kumimoji="0" lang="en-US" sz="2400" b="1" i="0" u="none" strike="noStrike" kern="1200" cap="none" spc="165"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portal</a:t>
            </a:r>
            <a:r>
              <a:rPr kumimoji="0" lang="en-US" sz="2400" b="1" i="0" u="none" strike="noStrike" kern="1200" cap="none" spc="155"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with</a:t>
            </a:r>
            <a:r>
              <a:rPr kumimoji="0" lang="en-US" sz="2400" b="1" i="0" u="none" strike="noStrike" kern="1200" cap="none" spc="16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GST</a:t>
            </a:r>
            <a:r>
              <a:rPr kumimoji="0" lang="en-US" sz="2400" b="1" i="0" u="none" strike="noStrike" kern="1200" cap="none" spc="215"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ITC</a:t>
            </a:r>
            <a:r>
              <a:rPr kumimoji="0" lang="en-US" sz="2400" b="1" i="0" u="none" strike="noStrike" kern="1200" cap="none" spc="16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refund</a:t>
            </a:r>
            <a:r>
              <a:rPr kumimoji="0" lang="en-US" sz="2400" b="1" i="0" u="none" strike="noStrike" kern="1200" cap="none" spc="155"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receivable</a:t>
            </a:r>
            <a:r>
              <a:rPr kumimoji="0" lang="en-US" sz="2400" b="1" i="0" u="none" strike="noStrike" kern="1200" cap="none" spc="155"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in</a:t>
            </a:r>
            <a:r>
              <a:rPr kumimoji="0" lang="en-US" sz="2400" b="1" i="0" u="none" strike="noStrike" kern="1200" cap="none" spc="16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books</a:t>
            </a:r>
            <a:endParaRPr kumimoji="0" lang="en-IN" sz="16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Times New Roman"/>
              <a:ea typeface="+mn-ea"/>
              <a:cs typeface="+mn-cs"/>
            </a:endParaRPr>
          </a:p>
        </p:txBody>
      </p:sp>
      <p:sp>
        <p:nvSpPr>
          <p:cNvPr id="10" name="Rounded Rectangle 9"/>
          <p:cNvSpPr/>
          <p:nvPr/>
        </p:nvSpPr>
        <p:spPr>
          <a:xfrm>
            <a:off x="411420" y="1092800"/>
            <a:ext cx="6177639" cy="838200"/>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	         1. REVIEW OF P&amp;L and BS</a:t>
            </a:r>
          </a:p>
        </p:txBody>
      </p:sp>
      <p:sp>
        <p:nvSpPr>
          <p:cNvPr id="12" name="Rectangle 11"/>
          <p:cNvSpPr/>
          <p:nvPr/>
        </p:nvSpPr>
        <p:spPr>
          <a:xfrm>
            <a:off x="631801" y="1219070"/>
            <a:ext cx="1623230" cy="609600"/>
          </a:xfrm>
          <a:prstGeom prst="rect">
            <a:avLst/>
          </a:prstGeom>
          <a:solidFill>
            <a:sysClr val="windowText" lastClr="000000"/>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Calibri" pitchFamily="34" charset="0"/>
              </a:rPr>
              <a:t>Illus. 1-4</a:t>
            </a: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Calibri" pitchFamily="34" charset="0"/>
            </a:endParaRPr>
          </a:p>
        </p:txBody>
      </p:sp>
    </p:spTree>
    <p:extLst>
      <p:ext uri="{BB962C8B-B14F-4D97-AF65-F5344CB8AC3E}">
        <p14:creationId xmlns:p14="http://schemas.microsoft.com/office/powerpoint/2010/main" val="100414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0" grpId="0" animBg="1"/>
      <p:bldP spid="1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3416" y="266100"/>
            <a:ext cx="8761413" cy="826700"/>
          </a:xfrm>
        </p:spPr>
        <p:txBody>
          <a:bodyPr/>
          <a:lstStyle/>
          <a:p>
            <a:r>
              <a:rPr lang="en-IN" b="1" dirty="0"/>
              <a:t>REVIEW OF FS</a:t>
            </a:r>
            <a:endParaRPr lang="en-US" b="1" dirty="0">
              <a:solidFill>
                <a:prstClr val="white"/>
              </a:solidFill>
            </a:endParaRPr>
          </a:p>
        </p:txBody>
      </p:sp>
      <p:sp>
        <p:nvSpPr>
          <p:cNvPr id="3" name="Footer Placeholder 2"/>
          <p:cNvSpPr>
            <a:spLocks noGrp="1"/>
          </p:cNvSpPr>
          <p:nvPr>
            <p:ph type="ftr" sz="quarter" idx="11"/>
          </p:nvPr>
        </p:nvSpPr>
        <p:spPr>
          <a:xfrm>
            <a:off x="118735" y="6553200"/>
            <a:ext cx="3859212"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dirty="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FE29F714-C371-4D5F-8DCF-D3A490DAEB6F}" type="slidenum">
              <a:rPr kumimoji="0" lang="en-IN"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97</a:t>
            </a:fld>
            <a:endParaRPr kumimoji="0" lang="en-I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9" name="TextBox 8"/>
          <p:cNvSpPr txBox="1"/>
          <p:nvPr/>
        </p:nvSpPr>
        <p:spPr>
          <a:xfrm>
            <a:off x="340764" y="2350967"/>
            <a:ext cx="11377063" cy="4288675"/>
          </a:xfrm>
          <a:prstGeom prst="rect">
            <a:avLst/>
          </a:prstGeom>
          <a:solidFill>
            <a:sysClr val="window" lastClr="FFFFFF"/>
          </a:solidFill>
          <a:ln w="25400" cap="flat" cmpd="sng" algn="ctr">
            <a:solidFill>
              <a:sysClr val="windowText" lastClr="000000"/>
            </a:solidFill>
            <a:prstDash val="solid"/>
          </a:ln>
          <a:effectLst/>
        </p:spPr>
        <p:txBody>
          <a:bodyPr wrap="square" rtlCol="0" anchor="ctr" anchorCtr="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B050"/>
                </a:solidFill>
                <a:effectLst/>
                <a:uLnTx/>
                <a:uFillTx/>
                <a:latin typeface="Times New Roman"/>
                <a:ea typeface="+mn-ea"/>
                <a:cs typeface="+mn-cs"/>
              </a:rPr>
              <a:t>(Cond….)</a:t>
            </a:r>
          </a:p>
          <a:p>
            <a:pPr marL="0" marR="0" lvl="0" indent="0" algn="just" defTabSz="914400" rtl="0" eaLnBrk="1" fontAlgn="auto" latinLnBrk="0" hangingPunct="1">
              <a:lnSpc>
                <a:spcPct val="150000"/>
              </a:lnSpc>
              <a:spcBef>
                <a:spcPts val="600"/>
              </a:spcBef>
              <a:spcAft>
                <a:spcPts val="0"/>
              </a:spcAft>
              <a:buClrTx/>
              <a:buSzTx/>
              <a:buFontTx/>
              <a:buNone/>
              <a:tabLst>
                <a:tab pos="1079500" algn="l"/>
              </a:tabLst>
              <a:defRPr/>
            </a:pP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(5) Refund</a:t>
            </a:r>
            <a:r>
              <a:rPr kumimoji="0" lang="en-US" sz="2400" b="1" i="0" u="none" strike="noStrike" kern="1200" cap="none" spc="1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rejected</a:t>
            </a:r>
            <a:r>
              <a:rPr kumimoji="0" lang="en-US" sz="2400" b="1" i="0" u="none" strike="noStrike" kern="1200" cap="none" spc="2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in</a:t>
            </a:r>
            <a:r>
              <a:rPr kumimoji="0" lang="en-US" sz="2400" b="1" i="0" u="none" strike="noStrike" kern="1200" cap="none" spc="1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GST</a:t>
            </a:r>
            <a:r>
              <a:rPr kumimoji="0" lang="en-US" sz="2400" b="1" i="0" u="none" strike="noStrike" kern="1200" cap="none" spc="25"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portal</a:t>
            </a:r>
            <a:r>
              <a:rPr kumimoji="0" lang="en-US" sz="2400" b="1" i="0" u="none" strike="noStrike" kern="1200" cap="none" spc="2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with</a:t>
            </a:r>
            <a:r>
              <a:rPr kumimoji="0" lang="en-US" sz="2400" b="1" i="0" u="none" strike="noStrike" kern="1200" cap="none" spc="15"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Rates</a:t>
            </a:r>
            <a:r>
              <a:rPr kumimoji="0" lang="en-US" sz="2400" b="1" i="0" u="none" strike="noStrike" kern="1200" cap="none" spc="2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and</a:t>
            </a:r>
            <a:r>
              <a:rPr kumimoji="0" lang="en-US" sz="2400" b="1" i="0" u="none" strike="noStrike" kern="1200" cap="none" spc="65"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taxes</a:t>
            </a:r>
            <a:r>
              <a:rPr kumimoji="0" lang="en-US" sz="2400" b="1" i="0" u="none" strike="noStrike" kern="1200" cap="none" spc="15"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in</a:t>
            </a:r>
            <a:r>
              <a:rPr kumimoji="0" lang="en-US" sz="2400" b="1" i="0" u="none" strike="noStrike" kern="1200" cap="none" spc="2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srgbClr val="181B0D"/>
                </a:solidFill>
                <a:effectLst/>
                <a:uLnTx/>
                <a:uFillTx/>
                <a:latin typeface="Times New Roman" panose="02020603050405020304" pitchFamily="18" charset="0"/>
                <a:ea typeface="Microsoft Sans Serif" panose="020B0604020202020204" pitchFamily="34" charset="0"/>
                <a:cs typeface="+mn-cs"/>
              </a:rPr>
              <a:t>books</a:t>
            </a:r>
            <a:endParaRPr kumimoji="0" lang="en-IN" sz="16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n-cs"/>
            </a:endParaRPr>
          </a:p>
          <a:p>
            <a:pPr marL="0" marR="0" lvl="0" indent="0" algn="just" defTabSz="914400" rtl="0" eaLnBrk="1" fontAlgn="auto" latinLnBrk="0" hangingPunct="1">
              <a:lnSpc>
                <a:spcPct val="150000"/>
              </a:lnSpc>
              <a:spcBef>
                <a:spcPts val="600"/>
              </a:spcBef>
              <a:spcAft>
                <a:spcPts val="0"/>
              </a:spcAft>
              <a:buClrTx/>
              <a:buSzTx/>
              <a:buFontTx/>
              <a:buNone/>
              <a:tabLst>
                <a:tab pos="107950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6) Turnover</a:t>
            </a:r>
            <a:r>
              <a:rPr kumimoji="0" lang="en-US" sz="2400" b="1" i="0" u="none" strike="noStrike" kern="1200" cap="none" spc="15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and</a:t>
            </a:r>
            <a:r>
              <a:rPr kumimoji="0" lang="en-US" sz="2400" b="1" i="0" u="none" strike="noStrike" kern="1200" cap="none" spc="16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output</a:t>
            </a:r>
            <a:r>
              <a:rPr kumimoji="0" lang="en-US" sz="2400" b="1" i="0" u="none" strike="noStrike" kern="1200" cap="none" spc="17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liability</a:t>
            </a:r>
            <a:r>
              <a:rPr kumimoji="0" lang="en-US" sz="2400" b="1" i="0" u="none" strike="noStrike" kern="1200" cap="none" spc="16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in</a:t>
            </a:r>
            <a:r>
              <a:rPr kumimoji="0" lang="en-US" sz="2400" b="1" i="0" u="none" strike="noStrike" kern="1200" cap="none" spc="15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GST</a:t>
            </a:r>
            <a:r>
              <a:rPr kumimoji="0" lang="en-US" sz="2400" b="1" i="0" u="none" strike="noStrike" kern="1200" cap="none" spc="16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returns</a:t>
            </a:r>
            <a:r>
              <a:rPr kumimoji="0" lang="en-US" sz="2400" b="1" i="0" u="none" strike="noStrike" kern="1200" cap="none" spc="16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and</a:t>
            </a:r>
            <a:r>
              <a:rPr kumimoji="0" lang="en-US" sz="2400" b="1" i="0" u="none" strike="noStrike" kern="1200" cap="none" spc="17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books</a:t>
            </a:r>
            <a:endParaRPr kumimoji="0" lang="en-IN" sz="16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n-cs"/>
            </a:endParaRPr>
          </a:p>
          <a:p>
            <a:pPr marL="0" marR="0" lvl="0" indent="0" algn="just" defTabSz="914400" rtl="0" eaLnBrk="1" fontAlgn="auto" latinLnBrk="0" hangingPunct="1">
              <a:lnSpc>
                <a:spcPct val="150000"/>
              </a:lnSpc>
              <a:spcBef>
                <a:spcPts val="610"/>
              </a:spcBef>
              <a:spcAft>
                <a:spcPts val="0"/>
              </a:spcAft>
              <a:buClrTx/>
              <a:buSzTx/>
              <a:buFontTx/>
              <a:buNone/>
              <a:tabLst>
                <a:tab pos="10795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(7) ITC</a:t>
            </a:r>
            <a:r>
              <a:rPr kumimoji="0" lang="en-US" sz="2400" b="1" i="0" u="none" strike="noStrike" kern="1200" cap="none" spc="14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claimed</a:t>
            </a:r>
            <a:r>
              <a:rPr kumimoji="0" lang="en-US" sz="2400" b="1" i="0" u="none" strike="noStrike" kern="1200" cap="none" spc="13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in</a:t>
            </a:r>
            <a:r>
              <a:rPr kumimoji="0" lang="en-US" sz="2400" b="1" i="0" u="none" strike="noStrike" kern="1200" cap="none" spc="14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GST</a:t>
            </a:r>
            <a:r>
              <a:rPr kumimoji="0" lang="en-US" sz="2400" b="1" i="0" u="none" strike="noStrike" kern="1200" cap="none" spc="15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returns</a:t>
            </a:r>
            <a:r>
              <a:rPr kumimoji="0" lang="en-US" sz="2400" b="1" i="0" u="none" strike="noStrike" kern="1200" cap="none" spc="14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and</a:t>
            </a:r>
            <a:r>
              <a:rPr kumimoji="0" lang="en-US" sz="2400" b="1" i="0" u="none" strike="noStrike" kern="1200" cap="none" spc="14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books</a:t>
            </a:r>
            <a:endParaRPr kumimoji="0" lang="en-IN" sz="16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n-cs"/>
            </a:endParaRPr>
          </a:p>
          <a:p>
            <a:pPr marL="0" marR="0" lvl="0" indent="0" algn="just" defTabSz="914400" rtl="0" eaLnBrk="1" fontAlgn="auto" latinLnBrk="0" hangingPunct="1">
              <a:lnSpc>
                <a:spcPct val="150000"/>
              </a:lnSpc>
              <a:spcBef>
                <a:spcPts val="605"/>
              </a:spcBef>
              <a:spcAft>
                <a:spcPts val="0"/>
              </a:spcAft>
              <a:buClrTx/>
              <a:buSzTx/>
              <a:buFontTx/>
              <a:buNone/>
              <a:tabLst>
                <a:tab pos="10795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(8) ITC</a:t>
            </a:r>
            <a:r>
              <a:rPr kumimoji="0" lang="en-US" sz="2400" b="1" i="0" u="none" strike="noStrike" kern="1200" cap="none" spc="17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reversed</a:t>
            </a:r>
            <a:r>
              <a:rPr kumimoji="0" lang="en-US" sz="2400" b="1" i="0" u="none" strike="noStrike" kern="1200" cap="none" spc="17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in</a:t>
            </a:r>
            <a:r>
              <a:rPr kumimoji="0" lang="en-US" sz="2400" b="1" i="0" u="none" strike="noStrike" kern="1200" cap="none" spc="16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GST</a:t>
            </a:r>
            <a:r>
              <a:rPr kumimoji="0" lang="en-US" sz="2400" b="1" i="0" u="none" strike="noStrike" kern="1200" cap="none" spc="18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returns</a:t>
            </a:r>
            <a:r>
              <a:rPr kumimoji="0" lang="en-US" sz="2400" b="1" i="0" u="none" strike="noStrike" kern="1200" cap="none" spc="17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and</a:t>
            </a:r>
            <a:r>
              <a:rPr kumimoji="0" lang="en-US" sz="2400" b="1" i="0" u="none" strike="noStrike" kern="1200" cap="none" spc="17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books</a:t>
            </a:r>
            <a:endParaRPr kumimoji="0" lang="en-IN" sz="16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n-cs"/>
            </a:endParaRPr>
          </a:p>
          <a:p>
            <a:pPr marL="0" marR="0" lvl="0" indent="0" algn="just" defTabSz="914400" rtl="0" eaLnBrk="1" fontAlgn="auto" latinLnBrk="0" hangingPunct="1">
              <a:lnSpc>
                <a:spcPct val="150000"/>
              </a:lnSpc>
              <a:spcBef>
                <a:spcPts val="600"/>
              </a:spcBef>
              <a:spcAft>
                <a:spcPts val="0"/>
              </a:spcAft>
              <a:buClrTx/>
              <a:buSzTx/>
              <a:buFontTx/>
              <a:buNone/>
              <a:tabLst>
                <a:tab pos="10795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(9) Ineligible ITC in GST returns and books</a:t>
            </a:r>
          </a:p>
          <a:p>
            <a:pPr marL="0" marR="0" lvl="0" indent="0" algn="just" defTabSz="914400" rtl="0" eaLnBrk="1" fontAlgn="auto" latinLnBrk="0" hangingPunct="1">
              <a:lnSpc>
                <a:spcPct val="150000"/>
              </a:lnSpc>
              <a:spcBef>
                <a:spcPts val="0"/>
              </a:spcBef>
              <a:spcAft>
                <a:spcPts val="0"/>
              </a:spcAft>
              <a:buClrTx/>
              <a:buSzTx/>
              <a:buFontTx/>
              <a:buNone/>
              <a:tabLst>
                <a:tab pos="1079500" algn="l"/>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endParaRPr>
          </a:p>
        </p:txBody>
      </p:sp>
      <p:sp>
        <p:nvSpPr>
          <p:cNvPr id="10" name="Rounded Rectangle 9"/>
          <p:cNvSpPr/>
          <p:nvPr/>
        </p:nvSpPr>
        <p:spPr>
          <a:xfrm>
            <a:off x="403517" y="1371600"/>
            <a:ext cx="6203471" cy="838200"/>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	           1. REVIEW OF P&amp;L and BS</a:t>
            </a:r>
          </a:p>
        </p:txBody>
      </p:sp>
      <p:sp>
        <p:nvSpPr>
          <p:cNvPr id="12" name="Rectangle 11"/>
          <p:cNvSpPr/>
          <p:nvPr/>
        </p:nvSpPr>
        <p:spPr>
          <a:xfrm>
            <a:off x="664890" y="1467476"/>
            <a:ext cx="1728687" cy="609600"/>
          </a:xfrm>
          <a:prstGeom prst="rect">
            <a:avLst/>
          </a:prstGeom>
          <a:solidFill>
            <a:sysClr val="windowText" lastClr="000000"/>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Calibri" pitchFamily="34" charset="0"/>
              </a:rPr>
              <a:t>Illus. 5-9</a:t>
            </a: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Calibri" pitchFamily="34" charset="0"/>
            </a:endParaRPr>
          </a:p>
        </p:txBody>
      </p:sp>
    </p:spTree>
    <p:extLst>
      <p:ext uri="{BB962C8B-B14F-4D97-AF65-F5344CB8AC3E}">
        <p14:creationId xmlns:p14="http://schemas.microsoft.com/office/powerpoint/2010/main" val="184594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0" grpId="0" animBg="1"/>
      <p:bldP spid="1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3416" y="266100"/>
            <a:ext cx="8761413" cy="826700"/>
          </a:xfrm>
        </p:spPr>
        <p:txBody>
          <a:bodyPr/>
          <a:lstStyle/>
          <a:p>
            <a:r>
              <a:rPr lang="en-IN" b="1" dirty="0"/>
              <a:t>REVIEW OF FS</a:t>
            </a:r>
            <a:endParaRPr lang="en-US" b="1" dirty="0">
              <a:solidFill>
                <a:prstClr val="white"/>
              </a:solidFill>
            </a:endParaRPr>
          </a:p>
        </p:txBody>
      </p:sp>
      <p:sp>
        <p:nvSpPr>
          <p:cNvPr id="3" name="Footer Placeholder 2"/>
          <p:cNvSpPr>
            <a:spLocks noGrp="1"/>
          </p:cNvSpPr>
          <p:nvPr>
            <p:ph type="ftr" sz="quarter" idx="11"/>
          </p:nvPr>
        </p:nvSpPr>
        <p:spPr>
          <a:xfrm>
            <a:off x="118735" y="6553200"/>
            <a:ext cx="3859212"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dirty="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FE29F714-C371-4D5F-8DCF-D3A490DAEB6F}" type="slidenum">
              <a:rPr kumimoji="0" lang="en-IN"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98</a:t>
            </a:fld>
            <a:endParaRPr kumimoji="0" lang="en-I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9" name="TextBox 8"/>
          <p:cNvSpPr txBox="1"/>
          <p:nvPr/>
        </p:nvSpPr>
        <p:spPr>
          <a:xfrm>
            <a:off x="407468" y="2103722"/>
            <a:ext cx="11377063" cy="3826304"/>
          </a:xfrm>
          <a:prstGeom prst="rect">
            <a:avLst/>
          </a:prstGeom>
          <a:solidFill>
            <a:sysClr val="window" lastClr="FFFFFF"/>
          </a:solidFill>
          <a:ln w="25400" cap="flat" cmpd="sng" algn="ctr">
            <a:solidFill>
              <a:sysClr val="windowText" lastClr="000000"/>
            </a:solidFill>
            <a:prstDash val="solid"/>
          </a:ln>
          <a:effectLst/>
        </p:spPr>
        <p:txBody>
          <a:bodyPr wrap="square" rtlCol="0" anchor="ctr" anchorCtr="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50"/>
                </a:solidFill>
                <a:effectLst/>
                <a:uLnTx/>
                <a:uFillTx/>
                <a:latin typeface="Times New Roman"/>
                <a:ea typeface="+mn-ea"/>
                <a:cs typeface="+mn-cs"/>
              </a:rPr>
              <a:t>(Cond…)</a:t>
            </a:r>
            <a:endParaRPr kumimoji="0" lang="en-US" sz="2400" b="1" i="0" u="none" strike="noStrike" kern="0" cap="none" spc="0" normalizeH="0" baseline="0" noProof="0" dirty="0">
              <a:ln>
                <a:noFill/>
              </a:ln>
              <a:solidFill>
                <a:srgbClr val="00B050"/>
              </a:solidFill>
              <a:effectLst/>
              <a:uLnTx/>
              <a:uFillTx/>
              <a:latin typeface="Times New Roman"/>
              <a:ea typeface="+mn-ea"/>
              <a:cs typeface="+mn-cs"/>
            </a:endParaRPr>
          </a:p>
          <a:p>
            <a:pPr marL="0" marR="0" lvl="0" indent="0" algn="just" defTabSz="914400" rtl="0" eaLnBrk="1" fontAlgn="auto" latinLnBrk="0" hangingPunct="1">
              <a:lnSpc>
                <a:spcPct val="150000"/>
              </a:lnSpc>
              <a:spcBef>
                <a:spcPts val="605"/>
              </a:spcBef>
              <a:spcAft>
                <a:spcPts val="0"/>
              </a:spcAft>
              <a:buClrTx/>
              <a:buSzTx/>
              <a:buFontTx/>
              <a:buNone/>
              <a:tabLst>
                <a:tab pos="10795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(10) SCN/ ASMT-10/ Demand order with contingent liability/ liabilities</a:t>
            </a:r>
          </a:p>
          <a:p>
            <a:pPr marL="0" marR="0" lvl="0" indent="0" algn="just" defTabSz="914400" rtl="0" eaLnBrk="1" fontAlgn="auto" latinLnBrk="0" hangingPunct="1">
              <a:lnSpc>
                <a:spcPct val="150000"/>
              </a:lnSpc>
              <a:spcBef>
                <a:spcPts val="605"/>
              </a:spcBef>
              <a:spcAft>
                <a:spcPts val="0"/>
              </a:spcAft>
              <a:buClrTx/>
              <a:buSzTx/>
              <a:buFontTx/>
              <a:buNone/>
              <a:tabLst>
                <a:tab pos="10795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(11) Adjustments</a:t>
            </a:r>
            <a:r>
              <a:rPr kumimoji="0" lang="en-US" sz="2400" b="1" i="0" u="none" strike="noStrike" kern="1200" cap="none" spc="18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of</a:t>
            </a:r>
            <a:r>
              <a:rPr kumimoji="0" lang="en-US" sz="2400" b="1" i="0" u="none" strike="noStrike" kern="1200" cap="none" spc="18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previous</a:t>
            </a:r>
            <a:r>
              <a:rPr kumimoji="0" lang="en-US" sz="2400" b="1" i="0" u="none" strike="noStrike" kern="1200" cap="none" spc="18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year,</a:t>
            </a:r>
            <a:r>
              <a:rPr kumimoji="0" lang="en-US" sz="2400" b="1" i="0" u="none" strike="noStrike" kern="1200" cap="none" spc="19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done</a:t>
            </a:r>
            <a:r>
              <a:rPr kumimoji="0" lang="en-US" sz="2400" b="1" i="0" u="none" strike="noStrike" kern="1200" cap="none" spc="18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in</a:t>
            </a:r>
            <a:r>
              <a:rPr kumimoji="0" lang="en-US" sz="2400" b="1" i="0" u="none" strike="noStrike" kern="1200" cap="none" spc="18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subsequent</a:t>
            </a:r>
            <a:r>
              <a:rPr kumimoji="0" lang="en-US" sz="2400" b="1" i="0" u="none" strike="noStrike" kern="1200" cap="none" spc="18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GST</a:t>
            </a:r>
            <a:r>
              <a:rPr kumimoji="0" lang="en-US" sz="2400" b="1" i="0" u="none" strike="noStrike" kern="1200" cap="none" spc="18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returns</a:t>
            </a:r>
            <a:endParaRPr kumimoji="0" lang="en-IN" sz="16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n-cs"/>
            </a:endParaRPr>
          </a:p>
          <a:p>
            <a:pPr marL="0" marR="0" lvl="0" indent="0" algn="just" defTabSz="914400" rtl="0" eaLnBrk="1" fontAlgn="auto" latinLnBrk="0" hangingPunct="1">
              <a:lnSpc>
                <a:spcPct val="150000"/>
              </a:lnSpc>
              <a:spcBef>
                <a:spcPts val="605"/>
              </a:spcBef>
              <a:spcAft>
                <a:spcPts val="0"/>
              </a:spcAft>
              <a:buClrTx/>
              <a:buSzTx/>
              <a:buFontTx/>
              <a:buNone/>
              <a:tabLst>
                <a:tab pos="10795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(12) Observations</a:t>
            </a:r>
            <a:r>
              <a:rPr kumimoji="0" lang="en-US" sz="2400" b="1" i="0" u="none" strike="noStrike" kern="1200" cap="none" spc="17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of</a:t>
            </a:r>
            <a:r>
              <a:rPr kumimoji="0" lang="en-US" sz="2400" b="1" i="0" u="none" strike="noStrike" kern="1200" cap="none" spc="50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internal</a:t>
            </a:r>
            <a:r>
              <a:rPr kumimoji="0" lang="en-US" sz="2400" b="1" i="0" u="none" strike="noStrike" kern="1200" cap="none" spc="17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auditors</a:t>
            </a:r>
            <a:r>
              <a:rPr kumimoji="0" lang="en-US" sz="2400" b="1" i="0" u="none" strike="noStrike" kern="1200" cap="none" spc="16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relating</a:t>
            </a:r>
            <a:r>
              <a:rPr kumimoji="0" lang="en-US" sz="2400" b="1" i="0" u="none" strike="noStrike" kern="1200" cap="none" spc="18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to</a:t>
            </a:r>
            <a:r>
              <a:rPr kumimoji="0" lang="en-US" sz="2400" b="1" i="0" u="none" strike="noStrike" kern="1200" cap="none" spc="17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GST</a:t>
            </a:r>
            <a:r>
              <a:rPr kumimoji="0" lang="en-US" sz="2400" b="1" i="0" u="none" strike="noStrike" kern="1200" cap="none" spc="18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matters</a:t>
            </a:r>
            <a:endParaRPr kumimoji="0" lang="en-IN" sz="16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n-cs"/>
            </a:endParaRPr>
          </a:p>
          <a:p>
            <a:pPr marL="0" marR="0" lvl="0" indent="0" algn="just" defTabSz="914400" rtl="0" eaLnBrk="1" fontAlgn="auto" latinLnBrk="0" hangingPunct="1">
              <a:lnSpc>
                <a:spcPct val="150000"/>
              </a:lnSpc>
              <a:spcBef>
                <a:spcPts val="605"/>
              </a:spcBef>
              <a:spcAft>
                <a:spcPts val="0"/>
              </a:spcAft>
              <a:buClrTx/>
              <a:buSzTx/>
              <a:buFontTx/>
              <a:buNone/>
              <a:tabLst>
                <a:tab pos="10795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(13) Ratio</a:t>
            </a:r>
            <a:r>
              <a:rPr kumimoji="0" lang="en-US" sz="2400" b="1" i="0" u="none" strike="noStrike" kern="1200" cap="none" spc="17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analysis</a:t>
            </a:r>
            <a:r>
              <a:rPr kumimoji="0" lang="en-US" sz="2400" b="1" i="0" u="none" strike="noStrike" kern="1200" cap="none" spc="18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across</a:t>
            </a:r>
            <a:r>
              <a:rPr kumimoji="0" lang="en-US" sz="2400" b="1" i="0" u="none" strike="noStrike" kern="1200" cap="none" spc="18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branches</a:t>
            </a:r>
            <a:r>
              <a:rPr kumimoji="0" lang="en-US" sz="2400" b="1" i="0" u="none" strike="noStrike" kern="1200" cap="none" spc="17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like</a:t>
            </a:r>
            <a:r>
              <a:rPr kumimoji="0" lang="en-US" sz="2400" b="1" i="0" u="none" strike="noStrike" kern="1200" cap="none" spc="18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GP/</a:t>
            </a:r>
            <a:r>
              <a:rPr kumimoji="0" lang="en-US" sz="2400" b="1" i="0" u="none" strike="noStrike" kern="1200" cap="none" spc="18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NP</a:t>
            </a:r>
            <a:r>
              <a:rPr kumimoji="0" lang="en-US" sz="2400" b="1" i="0" u="none" strike="noStrike" kern="1200" cap="none" spc="17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rates</a:t>
            </a:r>
            <a:r>
              <a:rPr kumimoji="0" lang="en-US" sz="2400" b="1" i="0" u="none" strike="noStrike" kern="1200" cap="none" spc="17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(on</a:t>
            </a:r>
            <a:r>
              <a:rPr kumimoji="0" lang="en-US" sz="2400" b="1" i="0" u="none" strike="noStrike" kern="1200" cap="none" spc="17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quarterly</a:t>
            </a:r>
            <a:r>
              <a:rPr kumimoji="0" lang="en-US" sz="2400" b="1" i="0" u="none" strike="noStrike" kern="1200" cap="none" spc="18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basis)</a:t>
            </a:r>
            <a:endParaRPr kumimoji="0" lang="en-IN" sz="16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n-cs"/>
            </a:endParaRPr>
          </a:p>
          <a:p>
            <a:pPr marL="0" marR="0" lvl="0" indent="0" algn="just" defTabSz="914400" rtl="0" eaLnBrk="1" fontAlgn="auto" latinLnBrk="0" hangingPunct="1">
              <a:lnSpc>
                <a:spcPct val="150000"/>
              </a:lnSpc>
              <a:spcBef>
                <a:spcPts val="605"/>
              </a:spcBef>
              <a:spcAft>
                <a:spcPts val="0"/>
              </a:spcAft>
              <a:buClrTx/>
              <a:buSzTx/>
              <a:buFontTx/>
              <a:buNone/>
              <a:tabLst>
                <a:tab pos="10795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(14) RCM,</a:t>
            </a:r>
            <a:r>
              <a:rPr kumimoji="0" lang="en-US" sz="2400" b="1" i="0" u="none" strike="noStrike" kern="1200" cap="none" spc="17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TDS</a:t>
            </a:r>
            <a:r>
              <a:rPr kumimoji="0" lang="en-US" sz="2400" b="1" i="0" u="none" strike="noStrike" kern="1200" cap="none" spc="16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and</a:t>
            </a:r>
            <a:r>
              <a:rPr kumimoji="0" lang="en-US" sz="2400" b="1" i="0" u="none" strike="noStrike" kern="1200" cap="none" spc="16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TCS</a:t>
            </a:r>
            <a:r>
              <a:rPr kumimoji="0" lang="en-US" sz="2400" b="1" i="0" u="none" strike="noStrike" kern="1200" cap="none" spc="16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compliances</a:t>
            </a:r>
            <a:endParaRPr kumimoji="0" lang="en-IN" sz="16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n-cs"/>
            </a:endParaRPr>
          </a:p>
        </p:txBody>
      </p:sp>
      <p:sp>
        <p:nvSpPr>
          <p:cNvPr id="10" name="Rounded Rectangle 9"/>
          <p:cNvSpPr/>
          <p:nvPr/>
        </p:nvSpPr>
        <p:spPr>
          <a:xfrm>
            <a:off x="403517" y="1151222"/>
            <a:ext cx="6615848" cy="838200"/>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82563"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		1. REVIEW OF P&amp;L and BS</a:t>
            </a:r>
          </a:p>
        </p:txBody>
      </p:sp>
      <p:sp>
        <p:nvSpPr>
          <p:cNvPr id="12" name="Rectangle 11"/>
          <p:cNvSpPr/>
          <p:nvPr/>
        </p:nvSpPr>
        <p:spPr>
          <a:xfrm>
            <a:off x="548349" y="1265522"/>
            <a:ext cx="1997629" cy="609600"/>
          </a:xfrm>
          <a:prstGeom prst="rect">
            <a:avLst/>
          </a:prstGeom>
          <a:solidFill>
            <a:sysClr val="windowText" lastClr="000000"/>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Calibri" pitchFamily="34" charset="0"/>
              </a:rPr>
              <a:t>Illus. 10-14</a:t>
            </a: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Calibri" pitchFamily="34" charset="0"/>
            </a:endParaRPr>
          </a:p>
        </p:txBody>
      </p:sp>
    </p:spTree>
    <p:extLst>
      <p:ext uri="{BB962C8B-B14F-4D97-AF65-F5344CB8AC3E}">
        <p14:creationId xmlns:p14="http://schemas.microsoft.com/office/powerpoint/2010/main" val="242932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0" grpId="0" animBg="1"/>
      <p:bldP spid="1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3416" y="266100"/>
            <a:ext cx="8761413" cy="826700"/>
          </a:xfrm>
        </p:spPr>
        <p:txBody>
          <a:bodyPr/>
          <a:lstStyle/>
          <a:p>
            <a:r>
              <a:rPr lang="en-IN" b="1" dirty="0"/>
              <a:t>REVIEW OF FS</a:t>
            </a:r>
            <a:endParaRPr lang="en-US" b="1" dirty="0">
              <a:solidFill>
                <a:prstClr val="white"/>
              </a:solidFill>
            </a:endParaRPr>
          </a:p>
        </p:txBody>
      </p:sp>
      <p:sp>
        <p:nvSpPr>
          <p:cNvPr id="3" name="Footer Placeholder 2"/>
          <p:cNvSpPr>
            <a:spLocks noGrp="1"/>
          </p:cNvSpPr>
          <p:nvPr>
            <p:ph type="ftr" sz="quarter" idx="11"/>
          </p:nvPr>
        </p:nvSpPr>
        <p:spPr>
          <a:xfrm>
            <a:off x="118735" y="6553200"/>
            <a:ext cx="3859212"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rPr>
              <a:t>CA Atul Kumar Gupta</a:t>
            </a:r>
            <a:endParaRPr kumimoji="0" lang="en-IN" sz="1000" b="1" i="0" u="none" strike="noStrike" kern="1200" cap="none" spc="0" normalizeH="0" baseline="0" noProof="0" dirty="0">
              <a:ln>
                <a:noFill/>
              </a:ln>
              <a:solidFill>
                <a:srgbClr val="0E5580">
                  <a:lumMod val="75000"/>
                </a:srgbClr>
              </a:solidFill>
              <a:effectLst/>
              <a:uLnTx/>
              <a:uFillTx/>
              <a:latin typeface="Times New Roman"/>
              <a:ea typeface="+mn-ea"/>
              <a:cs typeface="+mn-cs"/>
            </a:endParaRPr>
          </a:p>
        </p:txBody>
      </p:sp>
      <p:sp>
        <p:nvSpPr>
          <p:cNvPr id="1946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FE29F714-C371-4D5F-8DCF-D3A490DAEB6F}" type="slidenum">
              <a:rPr kumimoji="0" lang="en-IN"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99</a:t>
            </a:fld>
            <a:endParaRPr kumimoji="0" lang="en-I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9" name="TextBox 8"/>
          <p:cNvSpPr txBox="1"/>
          <p:nvPr/>
        </p:nvSpPr>
        <p:spPr>
          <a:xfrm>
            <a:off x="407468" y="2334904"/>
            <a:ext cx="11377063" cy="3733971"/>
          </a:xfrm>
          <a:prstGeom prst="rect">
            <a:avLst/>
          </a:prstGeom>
          <a:solidFill>
            <a:sysClr val="window" lastClr="FFFFFF"/>
          </a:solidFill>
          <a:ln w="25400" cap="flat" cmpd="sng" algn="ctr">
            <a:solidFill>
              <a:sysClr val="windowText" lastClr="000000"/>
            </a:solidFill>
            <a:prstDash val="solid"/>
          </a:ln>
          <a:effectLst/>
        </p:spPr>
        <p:txBody>
          <a:bodyPr wrap="square" rtlCol="0" anchor="ctr" anchorCtr="0">
            <a:spAutoFit/>
          </a:bodyPr>
          <a:lstStyle/>
          <a:p>
            <a:pPr marL="0" marR="0" lvl="0" indent="0" algn="just" defTabSz="914400" rtl="0" eaLnBrk="1" fontAlgn="auto" latinLnBrk="0" hangingPunct="1">
              <a:lnSpc>
                <a:spcPct val="150000"/>
              </a:lnSpc>
              <a:spcBef>
                <a:spcPts val="605"/>
              </a:spcBef>
              <a:spcAft>
                <a:spcPts val="0"/>
              </a:spcAft>
              <a:buClrTx/>
              <a:buSzTx/>
              <a:buFontTx/>
              <a:buNone/>
              <a:tabLst>
                <a:tab pos="1079500" algn="l"/>
              </a:tabLst>
              <a:defRPr/>
            </a:pP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Microsoft Sans Serif" panose="020B0604020202020204" pitchFamily="34" charset="0"/>
                <a:cs typeface="+mn-cs"/>
              </a:rPr>
              <a:t>(Cond…)</a:t>
            </a:r>
          </a:p>
          <a:p>
            <a:pPr marL="0" marR="0" lvl="0" indent="0" algn="just" defTabSz="914400" rtl="0" eaLnBrk="1" fontAlgn="auto" latinLnBrk="0" hangingPunct="1">
              <a:lnSpc>
                <a:spcPct val="150000"/>
              </a:lnSpc>
              <a:spcBef>
                <a:spcPts val="605"/>
              </a:spcBef>
              <a:spcAft>
                <a:spcPts val="0"/>
              </a:spcAft>
              <a:buClrTx/>
              <a:buSzTx/>
              <a:buFontTx/>
              <a:buNone/>
              <a:tabLst>
                <a:tab pos="10795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(15) Reconciliation</a:t>
            </a:r>
            <a:r>
              <a:rPr kumimoji="0" lang="en-US" sz="2400" b="1" i="0" u="none" strike="noStrike" kern="1200" cap="none" spc="15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of</a:t>
            </a:r>
            <a:r>
              <a:rPr kumimoji="0" lang="en-US" sz="2400" b="1" i="0" u="none" strike="noStrike" kern="1200" cap="none" spc="16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GTO</a:t>
            </a:r>
            <a:r>
              <a:rPr kumimoji="0" lang="en-US" sz="2400" b="1" i="0" u="none" strike="noStrike" kern="1200" cap="none" spc="16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in</a:t>
            </a:r>
            <a:r>
              <a:rPr kumimoji="0" lang="en-US" sz="2400" b="1" i="0" u="none" strike="noStrike" kern="1200" cap="none" spc="16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books</a:t>
            </a:r>
            <a:r>
              <a:rPr kumimoji="0" lang="en-US" sz="2400" b="1" i="0" u="none" strike="noStrike" kern="1200" cap="none" spc="16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v.</a:t>
            </a:r>
            <a:r>
              <a:rPr kumimoji="0" lang="en-US" sz="2400" b="1" i="0" u="none" strike="noStrike" kern="1200" cap="none" spc="16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in</a:t>
            </a:r>
            <a:r>
              <a:rPr kumimoji="0" lang="en-US" sz="2400" b="1" i="0" u="none" strike="noStrike" kern="1200" cap="none" spc="15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FORM</a:t>
            </a:r>
            <a:r>
              <a:rPr kumimoji="0" lang="en-US" sz="2400" b="1" i="0" u="none" strike="noStrike" kern="1200" cap="none" spc="15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GSTR-1</a:t>
            </a:r>
            <a:endParaRPr kumimoji="0" lang="en-IN" sz="16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n-cs"/>
            </a:endParaRPr>
          </a:p>
          <a:p>
            <a:pPr marL="0" marR="0" lvl="0" indent="0" algn="just" defTabSz="914400" rtl="0" eaLnBrk="1" fontAlgn="auto" latinLnBrk="0" hangingPunct="1">
              <a:lnSpc>
                <a:spcPct val="150000"/>
              </a:lnSpc>
              <a:spcBef>
                <a:spcPts val="605"/>
              </a:spcBef>
              <a:spcAft>
                <a:spcPts val="0"/>
              </a:spcAft>
              <a:buClrTx/>
              <a:buSzTx/>
              <a:buFontTx/>
              <a:buNone/>
              <a:tabLst>
                <a:tab pos="10795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(16) Reconciliation</a:t>
            </a:r>
            <a:r>
              <a:rPr kumimoji="0" lang="en-US" sz="2400" b="1" i="0" u="none" strike="noStrike" kern="1200" cap="none" spc="15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of</a:t>
            </a:r>
            <a:r>
              <a:rPr kumimoji="0" lang="en-US" sz="2400" b="1" i="0" u="none" strike="noStrike" kern="1200" cap="none" spc="15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GTO</a:t>
            </a:r>
            <a:r>
              <a:rPr kumimoji="0" lang="en-US" sz="2400" b="1" i="0" u="none" strike="noStrike" kern="1200" cap="none" spc="16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in</a:t>
            </a:r>
            <a:r>
              <a:rPr kumimoji="0" lang="en-US" sz="2400" b="1" i="0" u="none" strike="noStrike" kern="1200" cap="none" spc="15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books</a:t>
            </a:r>
            <a:r>
              <a:rPr kumimoji="0" lang="en-US" sz="2400" b="1" i="0" u="none" strike="noStrike" kern="1200" cap="none" spc="15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v.</a:t>
            </a:r>
            <a:r>
              <a:rPr kumimoji="0" lang="en-US" sz="2400" b="1" i="0" u="none" strike="noStrike" kern="1200" cap="none" spc="15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in</a:t>
            </a:r>
            <a:r>
              <a:rPr kumimoji="0" lang="en-US" sz="2400" b="1" i="0" u="none" strike="noStrike" kern="1200" cap="none" spc="15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e-Way</a:t>
            </a:r>
            <a:r>
              <a:rPr kumimoji="0" lang="en-US" sz="2400" b="1" i="0" u="none" strike="noStrike" kern="1200" cap="none" spc="14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Bills</a:t>
            </a:r>
            <a:endParaRPr kumimoji="0" lang="en-IN" sz="16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n-cs"/>
            </a:endParaRPr>
          </a:p>
          <a:p>
            <a:pPr marL="0" marR="0" lvl="0" indent="0" algn="just" defTabSz="914400" rtl="0" eaLnBrk="1" fontAlgn="auto" latinLnBrk="0" hangingPunct="1">
              <a:lnSpc>
                <a:spcPct val="150000"/>
              </a:lnSpc>
              <a:spcBef>
                <a:spcPts val="605"/>
              </a:spcBef>
              <a:spcAft>
                <a:spcPts val="0"/>
              </a:spcAft>
              <a:buClrTx/>
              <a:buSzTx/>
              <a:buFontTx/>
              <a:buNone/>
              <a:tabLst>
                <a:tab pos="10795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(17) Reconciliation</a:t>
            </a:r>
            <a:r>
              <a:rPr kumimoji="0" lang="en-US" sz="2400" b="1" i="0" u="none" strike="noStrike" kern="1200" cap="none" spc="16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of</a:t>
            </a:r>
            <a:r>
              <a:rPr kumimoji="0" lang="en-US" sz="2400" b="1" i="0" u="none" strike="noStrike" kern="1200" cap="none" spc="17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GTO</a:t>
            </a:r>
            <a:r>
              <a:rPr kumimoji="0" lang="en-US" sz="2400" b="1" i="0" u="none" strike="noStrike" kern="1200" cap="none" spc="17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in</a:t>
            </a:r>
            <a:r>
              <a:rPr kumimoji="0" lang="en-US" sz="2400" b="1" i="0" u="none" strike="noStrike" kern="1200" cap="none" spc="16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Form</a:t>
            </a:r>
            <a:r>
              <a:rPr kumimoji="0" lang="en-US" sz="2400" b="1" i="0" u="none" strike="noStrike" kern="1200" cap="none" spc="16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GSTR-3B</a:t>
            </a:r>
            <a:r>
              <a:rPr kumimoji="0" lang="en-US" sz="2400" b="1" i="0" u="none" strike="noStrike" kern="1200" cap="none" spc="16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v.</a:t>
            </a:r>
            <a:r>
              <a:rPr kumimoji="0" lang="en-US" sz="2400" b="1" i="0" u="none" strike="noStrike" kern="1200" cap="none" spc="17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in</a:t>
            </a:r>
            <a:r>
              <a:rPr kumimoji="0" lang="en-US" sz="2400" b="1" i="0" u="none" strike="noStrike" kern="1200" cap="none" spc="16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FORM</a:t>
            </a:r>
            <a:r>
              <a:rPr kumimoji="0" lang="en-US" sz="2400" b="1" i="0" u="none" strike="noStrike" kern="1200" cap="none" spc="16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GSTR-1</a:t>
            </a:r>
            <a:endParaRPr kumimoji="0" lang="en-IN" sz="16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n-cs"/>
            </a:endParaRPr>
          </a:p>
          <a:p>
            <a:pPr marL="0" marR="0" lvl="0" indent="0" algn="just" defTabSz="914400" rtl="0" eaLnBrk="1" fontAlgn="auto" latinLnBrk="0" hangingPunct="1">
              <a:lnSpc>
                <a:spcPct val="150000"/>
              </a:lnSpc>
              <a:spcBef>
                <a:spcPts val="605"/>
              </a:spcBef>
              <a:spcAft>
                <a:spcPts val="0"/>
              </a:spcAft>
              <a:buClrTx/>
              <a:buSzTx/>
              <a:buFontTx/>
              <a:buNone/>
              <a:tabLst>
                <a:tab pos="10795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(18) ITC</a:t>
            </a:r>
            <a:r>
              <a:rPr kumimoji="0" lang="en-US" sz="2400" b="1" i="0" u="none" strike="noStrike" kern="1200" cap="none" spc="19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Reconciliation</a:t>
            </a:r>
            <a:r>
              <a:rPr kumimoji="0" lang="en-US" sz="2400" b="1" i="0" u="none" strike="noStrike" kern="1200" cap="none" spc="19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in</a:t>
            </a:r>
            <a:r>
              <a:rPr kumimoji="0" lang="en-US" sz="2400" b="1" i="0" u="none" strike="noStrike" kern="1200" cap="none" spc="19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FORM</a:t>
            </a:r>
            <a:r>
              <a:rPr kumimoji="0" lang="en-US" sz="2400" b="1" i="0" u="none" strike="noStrike" kern="1200" cap="none" spc="19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GSTR-2A</a:t>
            </a:r>
            <a:r>
              <a:rPr kumimoji="0" lang="en-US" sz="2400" b="1" i="0" u="none" strike="noStrike" kern="1200" cap="none" spc="19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v.</a:t>
            </a:r>
            <a:r>
              <a:rPr kumimoji="0" lang="en-US" sz="2400" b="1" i="0" u="none" strike="noStrike" kern="1200" cap="none" spc="19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FORM</a:t>
            </a:r>
            <a:r>
              <a:rPr kumimoji="0" lang="en-US" sz="2400" b="1" i="0" u="none" strike="noStrike" kern="1200" cap="none" spc="18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GSTR-3B</a:t>
            </a:r>
            <a:endParaRPr kumimoji="0" lang="en-IN" sz="16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n-cs"/>
            </a:endParaRPr>
          </a:p>
          <a:p>
            <a:pPr marL="0" marR="0" lvl="0" indent="0" algn="just" defTabSz="914400" rtl="0" eaLnBrk="1" fontAlgn="auto" latinLnBrk="0" hangingPunct="1">
              <a:lnSpc>
                <a:spcPct val="150000"/>
              </a:lnSpc>
              <a:spcBef>
                <a:spcPts val="605"/>
              </a:spcBef>
              <a:spcAft>
                <a:spcPts val="0"/>
              </a:spcAft>
              <a:buClrTx/>
              <a:buSzTx/>
              <a:buFontTx/>
              <a:buNone/>
              <a:tabLst>
                <a:tab pos="10795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(19) ITC</a:t>
            </a:r>
            <a:r>
              <a:rPr kumimoji="0" lang="en-US" sz="2400" b="1" i="0" u="none" strike="noStrike" kern="1200" cap="none" spc="16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Reconciliation</a:t>
            </a:r>
            <a:r>
              <a:rPr kumimoji="0" lang="en-US" sz="2400" b="1" i="0" u="none" strike="noStrike" kern="1200" cap="none" spc="16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in</a:t>
            </a:r>
            <a:r>
              <a:rPr kumimoji="0" lang="en-US" sz="2400" b="1" i="0" u="none" strike="noStrike" kern="1200" cap="none" spc="16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FORM</a:t>
            </a:r>
            <a:r>
              <a:rPr kumimoji="0" lang="en-US" sz="2400" b="1" i="0" u="none" strike="noStrike" kern="1200" cap="none" spc="17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GSTR-2A</a:t>
            </a:r>
            <a:r>
              <a:rPr kumimoji="0" lang="en-US" sz="2400" b="1" i="0" u="none" strike="noStrike" kern="1200" cap="none" spc="16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v.</a:t>
            </a:r>
            <a:r>
              <a:rPr kumimoji="0" lang="en-US" sz="2400" b="1" i="0" u="none" strike="noStrike" kern="1200" cap="none" spc="17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in</a:t>
            </a:r>
            <a:r>
              <a:rPr kumimoji="0" lang="en-US" sz="2400" b="1" i="0" u="none" strike="noStrike" kern="1200" cap="none" spc="165"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icrosoft Sans Serif" panose="020B0604020202020204" pitchFamily="34" charset="0"/>
                <a:cs typeface="+mn-cs"/>
              </a:rPr>
              <a:t>Books</a:t>
            </a:r>
            <a:endParaRPr kumimoji="0" lang="en-IN" sz="16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n-cs"/>
            </a:endParaRPr>
          </a:p>
        </p:txBody>
      </p:sp>
      <p:sp>
        <p:nvSpPr>
          <p:cNvPr id="10" name="Rounded Rectangle 9"/>
          <p:cNvSpPr/>
          <p:nvPr/>
        </p:nvSpPr>
        <p:spPr>
          <a:xfrm>
            <a:off x="403517" y="1371600"/>
            <a:ext cx="7790224" cy="838200"/>
          </a:xfrm>
          <a:prstGeom prst="roundRect">
            <a:avLst/>
          </a:prstGeom>
          <a:solidFill>
            <a:srgbClr val="F79646">
              <a:lumMod val="60000"/>
              <a:lumOff val="40000"/>
            </a:srgbClr>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3671888" marR="0" lvl="0" indent="0" algn="l" defTabSz="11985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Calibri" pitchFamily="34" charset="0"/>
              </a:rPr>
              <a:t>1. REVIEW OF P&amp;L and BS</a:t>
            </a:r>
            <a:endParaRPr kumimoji="0" lang="en-US" sz="2400" b="1" i="0" u="none" strike="noStrike" kern="0" cap="none" spc="0" normalizeH="0" baseline="0" noProof="0" dirty="0">
              <a:ln>
                <a:noFill/>
              </a:ln>
              <a:solidFill>
                <a:prstClr val="black"/>
              </a:solidFill>
              <a:effectLst/>
              <a:uLnTx/>
              <a:uFillTx/>
              <a:latin typeface="Calibri"/>
              <a:ea typeface="+mn-ea"/>
              <a:cs typeface="Calibri" pitchFamily="34" charset="0"/>
            </a:endParaRPr>
          </a:p>
        </p:txBody>
      </p:sp>
      <p:sp>
        <p:nvSpPr>
          <p:cNvPr id="12" name="Rectangle 11"/>
          <p:cNvSpPr/>
          <p:nvPr/>
        </p:nvSpPr>
        <p:spPr>
          <a:xfrm>
            <a:off x="1131054" y="1483142"/>
            <a:ext cx="2096240" cy="609600"/>
          </a:xfrm>
          <a:prstGeom prst="rect">
            <a:avLst/>
          </a:prstGeom>
          <a:solidFill>
            <a:sysClr val="windowText" lastClr="000000"/>
          </a:soli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Calibri" pitchFamily="34" charset="0"/>
              </a:rPr>
              <a:t>Illus. 15-19</a:t>
            </a: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Calibri" pitchFamily="34" charset="0"/>
            </a:endParaRPr>
          </a:p>
        </p:txBody>
      </p:sp>
    </p:spTree>
    <p:extLst>
      <p:ext uri="{BB962C8B-B14F-4D97-AF65-F5344CB8AC3E}">
        <p14:creationId xmlns:p14="http://schemas.microsoft.com/office/powerpoint/2010/main" val="361169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0" grpId="0" animBg="1"/>
      <p:bldP spid="12" grpId="0" animBg="1"/>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TotalTime>
  <Words>7532</Words>
  <Application>Microsoft Office PowerPoint</Application>
  <PresentationFormat>Widescreen</PresentationFormat>
  <Paragraphs>1324</Paragraphs>
  <Slides>101</Slides>
  <Notes>50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101</vt:i4>
      </vt:variant>
    </vt:vector>
  </HeadingPairs>
  <TitlesOfParts>
    <vt:vector size="118" baseType="lpstr">
      <vt:lpstr>Arial</vt:lpstr>
      <vt:lpstr>Bell MT</vt:lpstr>
      <vt:lpstr>Calibri</vt:lpstr>
      <vt:lpstr>Calibri Light</vt:lpstr>
      <vt:lpstr>Cambria</vt:lpstr>
      <vt:lpstr>Century Gothic</vt:lpstr>
      <vt:lpstr>Century Gothic (Body)</vt:lpstr>
      <vt:lpstr>Constantia</vt:lpstr>
      <vt:lpstr>Garamond</vt:lpstr>
      <vt:lpstr>Microsoft Sans Serif</vt:lpstr>
      <vt:lpstr>Palatino Linotype</vt:lpstr>
      <vt:lpstr>Times New Roman</vt:lpstr>
      <vt:lpstr>Tw Cen MT</vt:lpstr>
      <vt:lpstr>Wingdings</vt:lpstr>
      <vt:lpstr>Wingdings 2</vt:lpstr>
      <vt:lpstr>Wingdings 3</vt:lpstr>
      <vt:lpstr>Retrospect</vt:lpstr>
      <vt:lpstr>GST vs. Annual Financial Statement - An Analysis   </vt:lpstr>
      <vt:lpstr> AUDIT AND FS</vt:lpstr>
      <vt:lpstr> AUDIT AND FS</vt:lpstr>
      <vt:lpstr> AUDIT AND FS</vt:lpstr>
      <vt:lpstr> AUDIT AND FS</vt:lpstr>
      <vt:lpstr> AUDIT AND 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TOPICS TO BE COVERED</vt:lpstr>
      <vt:lpstr>PowerPoint Presentation</vt:lpstr>
      <vt:lpstr> REVIEW OF FS</vt:lpstr>
      <vt:lpstr> REVIEW OF FS</vt:lpstr>
      <vt:lpstr> REVIEW OF FS</vt:lpstr>
      <vt:lpstr>REVIEW OF FS</vt:lpstr>
      <vt:lpstr>REVIEW OF FS</vt:lpstr>
      <vt:lpstr>REVIEW OF FS</vt:lpstr>
      <vt:lpstr>REVIEW OF FS</vt:lpstr>
      <vt:lpstr>PowerPoint Presentation</vt:lpstr>
      <vt:lpstr> REVIEW OF FS</vt:lpstr>
      <vt:lpstr>PowerPoint Presentation</vt:lpstr>
      <vt:lpstr>REVIEW OF FS</vt:lpstr>
      <vt:lpstr>REVIEW OF FS</vt:lpstr>
      <vt:lpstr>REVIEW OF FS</vt:lpstr>
      <vt:lpstr>REVIEW OF FS</vt:lpstr>
      <vt:lpstr>REVIEW OF FS</vt:lpstr>
      <vt:lpstr>REVIEW OF FS</vt:lpstr>
      <vt:lpstr>REVIEW OF FS</vt:lpstr>
      <vt:lpstr>REVIEW OF FS</vt:lpstr>
      <vt:lpstr>REVIEW OF FS</vt:lpstr>
      <vt:lpstr>     REVIEW OF FS</vt:lpstr>
      <vt:lpstr>  REVIEW OF FS </vt:lpstr>
      <vt:lpstr>  REVIEW OF FS </vt:lpstr>
      <vt:lpstr>  REVIEW OF FS </vt:lpstr>
      <vt:lpstr>REVIEW OF FS</vt:lpstr>
      <vt:lpstr>REVIEW OF FS</vt:lpstr>
      <vt:lpstr>REVIEW OF FS</vt:lpstr>
      <vt:lpstr>REVIEW OF FS</vt:lpstr>
      <vt:lpstr>  REVIEW OF FS  </vt:lpstr>
      <vt:lpstr>REVIEW OF FS</vt:lpstr>
      <vt:lpstr>REVIEW OF FS</vt:lpstr>
      <vt:lpstr>REVIEW OF FS</vt:lpstr>
      <vt:lpstr>REVIEW OF FS</vt:lpstr>
      <vt:lpstr>REVIEW OF FS</vt:lpstr>
      <vt:lpstr>REVIEW OF FS</vt:lpstr>
      <vt:lpstr>REVIEW OF FS</vt:lpstr>
      <vt:lpstr>REVIEW OF FS</vt:lpstr>
      <vt:lpstr>REVIEW OF FS</vt:lpstr>
      <vt:lpstr>REVIEW OF FS</vt:lpstr>
      <vt:lpstr>PowerPoint Presentation</vt:lpstr>
      <vt:lpstr>REVIEW OF FS</vt:lpstr>
      <vt:lpstr>REVIEW OF FS</vt:lpstr>
      <vt:lpstr>REVIEW OF FS</vt:lpstr>
      <vt:lpstr>REVIEW OF FS</vt:lpstr>
      <vt:lpstr>REVIEW OF FS</vt:lpstr>
      <vt:lpstr>REVIEW OF FS</vt:lpstr>
      <vt:lpstr>REVIEW OF FS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GST vs. Annual Financial Statement - An Analysis</dc:title>
  <dc:creator>atul gupta</dc:creator>
  <cp:lastModifiedBy>atul gupta</cp:lastModifiedBy>
  <cp:revision>2</cp:revision>
  <dcterms:created xsi:type="dcterms:W3CDTF">2023-04-14T01:21:21Z</dcterms:created>
  <dcterms:modified xsi:type="dcterms:W3CDTF">2023-08-05T08:46:58Z</dcterms:modified>
</cp:coreProperties>
</file>