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handoutMasterIdLst>
    <p:handoutMasterId r:id="rId41"/>
  </p:handoutMasterIdLst>
  <p:sldIdLst>
    <p:sldId id="884" r:id="rId3"/>
    <p:sldId id="943" r:id="rId4"/>
    <p:sldId id="1017" r:id="rId5"/>
    <p:sldId id="1051" r:id="rId6"/>
    <p:sldId id="1030" r:id="rId7"/>
    <p:sldId id="1050" r:id="rId8"/>
    <p:sldId id="1018" r:id="rId9"/>
    <p:sldId id="1031" r:id="rId10"/>
    <p:sldId id="1052" r:id="rId11"/>
    <p:sldId id="1034" r:id="rId12"/>
    <p:sldId id="1032" r:id="rId13"/>
    <p:sldId id="1033" r:id="rId14"/>
    <p:sldId id="1029" r:id="rId15"/>
    <p:sldId id="1020" r:id="rId16"/>
    <p:sldId id="1025" r:id="rId17"/>
    <p:sldId id="1023" r:id="rId18"/>
    <p:sldId id="1022" r:id="rId19"/>
    <p:sldId id="1024" r:id="rId20"/>
    <p:sldId id="1019" r:id="rId21"/>
    <p:sldId id="1026" r:id="rId22"/>
    <p:sldId id="1027" r:id="rId23"/>
    <p:sldId id="1028" r:id="rId24"/>
    <p:sldId id="1035" r:id="rId25"/>
    <p:sldId id="1036" r:id="rId26"/>
    <p:sldId id="1049" r:id="rId27"/>
    <p:sldId id="1037" r:id="rId28"/>
    <p:sldId id="1038" r:id="rId29"/>
    <p:sldId id="1039" r:id="rId30"/>
    <p:sldId id="1041" r:id="rId31"/>
    <p:sldId id="1040" r:id="rId32"/>
    <p:sldId id="1042" r:id="rId33"/>
    <p:sldId id="1045" r:id="rId34"/>
    <p:sldId id="1043" r:id="rId35"/>
    <p:sldId id="1046" r:id="rId36"/>
    <p:sldId id="1048" r:id="rId37"/>
    <p:sldId id="1047" r:id="rId38"/>
    <p:sldId id="104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61210" autoAdjust="0"/>
  </p:normalViewPr>
  <p:slideViewPr>
    <p:cSldViewPr>
      <p:cViewPr varScale="1">
        <p:scale>
          <a:sx n="70" d="100"/>
          <a:sy n="70" d="100"/>
        </p:scale>
        <p:origin x="-14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2A70D09-76FF-4EBB-A37E-066F506D66BF}" type="datetimeFigureOut">
              <a:rPr lang="en-US" smtClean="0"/>
              <a:pPr/>
              <a:t>8/4/2023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1580D64-21F1-48CC-A9FF-C64468F13E37}" type="slidenum">
              <a:rPr lang="en-US" smtClean="0"/>
              <a:pPr/>
              <a:t>‹#›</a:t>
            </a:fld>
            <a:endParaRPr lang="en-US"/>
          </a:p>
        </p:txBody>
      </p:sp>
    </p:spTree>
    <p:extLst>
      <p:ext uri="{BB962C8B-B14F-4D97-AF65-F5344CB8AC3E}">
        <p14:creationId xmlns:p14="http://schemas.microsoft.com/office/powerpoint/2010/main" val="3826832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38361E-AEAE-4F49-8B38-B49790E0D91A}" type="datetimeFigureOut">
              <a:rPr lang="en-US" smtClean="0"/>
              <a:pPr/>
              <a:t>8/4/2023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A439CA-5421-4748-B11B-8588A4432901}" type="slidenum">
              <a:rPr lang="en-US" smtClean="0"/>
              <a:pPr/>
              <a:t>‹#›</a:t>
            </a:fld>
            <a:endParaRPr lang="en-US"/>
          </a:p>
        </p:txBody>
      </p:sp>
    </p:spTree>
    <p:extLst>
      <p:ext uri="{BB962C8B-B14F-4D97-AF65-F5344CB8AC3E}">
        <p14:creationId xmlns:p14="http://schemas.microsoft.com/office/powerpoint/2010/main" val="26928016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A439CA-5421-4748-B11B-8588A4432901}" type="slidenum">
              <a:rPr lang="en-US" smtClean="0"/>
              <a:pPr/>
              <a:t>1</a:t>
            </a:fld>
            <a:endParaRPr lang="en-US"/>
          </a:p>
        </p:txBody>
      </p:sp>
    </p:spTree>
    <p:extLst>
      <p:ext uri="{BB962C8B-B14F-4D97-AF65-F5344CB8AC3E}">
        <p14:creationId xmlns:p14="http://schemas.microsoft.com/office/powerpoint/2010/main" val="2879795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2" indent="0" algn="ctr">
              <a:buNone/>
              <a:defRPr>
                <a:solidFill>
                  <a:schemeClr val="tx1">
                    <a:tint val="75000"/>
                  </a:schemeClr>
                </a:solidFill>
              </a:defRPr>
            </a:lvl4pPr>
            <a:lvl5pPr marL="1828683" indent="0" algn="ctr">
              <a:buNone/>
              <a:defRPr>
                <a:solidFill>
                  <a:schemeClr val="tx1">
                    <a:tint val="75000"/>
                  </a:schemeClr>
                </a:solidFill>
              </a:defRPr>
            </a:lvl5pPr>
            <a:lvl6pPr marL="2285854" indent="0" algn="ctr">
              <a:buNone/>
              <a:defRPr>
                <a:solidFill>
                  <a:schemeClr val="tx1">
                    <a:tint val="75000"/>
                  </a:schemeClr>
                </a:solidFill>
              </a:defRPr>
            </a:lvl6pPr>
            <a:lvl7pPr marL="2743025" indent="0" algn="ctr">
              <a:buNone/>
              <a:defRPr>
                <a:solidFill>
                  <a:schemeClr val="tx1">
                    <a:tint val="75000"/>
                  </a:schemeClr>
                </a:solidFill>
              </a:defRPr>
            </a:lvl7pPr>
            <a:lvl8pPr marL="3200196" indent="0" algn="ctr">
              <a:buNone/>
              <a:defRPr>
                <a:solidFill>
                  <a:schemeClr val="tx1">
                    <a:tint val="75000"/>
                  </a:schemeClr>
                </a:solidFill>
              </a:defRPr>
            </a:lvl8pPr>
            <a:lvl9pPr marL="36573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7298EC-F52A-4DF0-ABB5-5D30FBADA98C}" type="datetime1">
              <a:rPr lang="en-US" smtClean="0"/>
              <a:t>8/4/2023</a:t>
            </a:fld>
            <a:endParaRPr lang="en-US"/>
          </a:p>
        </p:txBody>
      </p:sp>
      <p:sp>
        <p:nvSpPr>
          <p:cNvPr id="6" name="Slide Number Placeholder 5"/>
          <p:cNvSpPr>
            <a:spLocks noGrp="1"/>
          </p:cNvSpPr>
          <p:nvPr>
            <p:ph type="sldNum" sz="quarter" idx="12"/>
          </p:nvPr>
        </p:nvSpPr>
        <p:spPr>
          <a:xfrm>
            <a:off x="2667000" y="6477001"/>
            <a:ext cx="2133600" cy="365125"/>
          </a:xfrm>
        </p:spPr>
        <p:txBody>
          <a:bodyPr/>
          <a:lstStyle/>
          <a:p>
            <a:fld id="{09E41667-518F-4F9E-90C5-D7C2D07AF5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24DE36-2E66-4E6A-9B20-C816741C5FA4}"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26465-0CD1-443A-9B4D-F161F3C75CE8}"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1" y="2733709"/>
            <a:ext cx="6108101" cy="1373070"/>
          </a:xfrm>
        </p:spPr>
        <p:txBody>
          <a:bodyPr anchor="b">
            <a:noAutofit/>
          </a:bodyPr>
          <a:lstStyle>
            <a:lvl1pPr algn="r">
              <a:defRPr sz="405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solidFill>
                  <a:prstClr val="white">
                    <a:tint val="75000"/>
                  </a:prstClr>
                </a:solidFill>
              </a:rPr>
              <a:pPr/>
              <a:t>8/4/2023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941510" y="2750337"/>
            <a:ext cx="878916" cy="1356442"/>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436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solidFill>
                  <a:prstClr val="white">
                    <a:tint val="75000"/>
                  </a:prstClr>
                </a:solidFill>
              </a:rPr>
              <a:pPr/>
              <a:t>8/4/2023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1559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68" y="4087901"/>
            <a:ext cx="1202248" cy="144270"/>
          </a:xfrm>
          <a:prstGeom prst="rect">
            <a:avLst/>
          </a:prstGeom>
        </p:spPr>
      </p:pic>
      <p:sp>
        <p:nvSpPr>
          <p:cNvPr id="9" name="Rectangle 8"/>
          <p:cNvSpPr/>
          <p:nvPr/>
        </p:nvSpPr>
        <p:spPr bwMode="ltGray">
          <a:xfrm>
            <a:off x="-2" y="2726267"/>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69" y="2726267"/>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2869895"/>
            <a:ext cx="7210395" cy="1090788"/>
          </a:xfrm>
        </p:spPr>
        <p:txBody>
          <a:bodyPr anchor="ctr">
            <a:normAutofit/>
          </a:bodyPr>
          <a:lstStyle>
            <a:lvl1pPr algn="r">
              <a:defRPr sz="2700"/>
            </a:lvl1pPr>
          </a:lstStyle>
          <a:p>
            <a:r>
              <a:rPr lang="en-US" smtClean="0"/>
              <a:t>Click to edit Master title style</a:t>
            </a:r>
            <a:endParaRPr lang="en-US" dirty="0"/>
          </a:p>
        </p:txBody>
      </p:sp>
      <p:sp>
        <p:nvSpPr>
          <p:cNvPr id="3" name="Text Placeholder 2"/>
          <p:cNvSpPr>
            <a:spLocks noGrp="1"/>
          </p:cNvSpPr>
          <p:nvPr>
            <p:ph type="body" idx="1"/>
          </p:nvPr>
        </p:nvSpPr>
        <p:spPr>
          <a:xfrm>
            <a:off x="510242" y="4232172"/>
            <a:ext cx="7210395" cy="1704017"/>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solidFill>
                  <a:prstClr val="white">
                    <a:tint val="75000"/>
                  </a:prstClr>
                </a:solidFill>
              </a:rPr>
              <a:pPr/>
              <a:t>8/4/2023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47092" y="286989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58340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0240" y="2336873"/>
            <a:ext cx="352376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95592" y="2336873"/>
            <a:ext cx="3525044"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07593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2" name="Rectangle 11"/>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753230"/>
            <a:ext cx="7210397"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9763" y="2336874"/>
            <a:ext cx="3354245" cy="69313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10242" y="3030009"/>
            <a:ext cx="3523766"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65116" y="2336873"/>
            <a:ext cx="3355521" cy="6920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195593" y="3030009"/>
            <a:ext cx="3525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solidFill>
                  <a:prstClr val="white">
                    <a:tint val="75000"/>
                  </a:prstClr>
                </a:solidFill>
              </a:rPr>
              <a:pPr/>
              <a:t>8/4/2023</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45861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8" name="Rectangle 7"/>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solidFill>
                  <a:prstClr val="white">
                    <a:tint val="75000"/>
                  </a:prstClr>
                </a:solidFill>
              </a:rPr>
              <a:pPr/>
              <a:t>8/4/2023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8172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6" name="Rectangle 5"/>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solidFill>
                  <a:prstClr val="white">
                    <a:tint val="75000"/>
                  </a:prstClr>
                </a:solidFill>
              </a:rPr>
              <a:pPr/>
              <a:t>8/4/2023</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247452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753227"/>
            <a:ext cx="7210394" cy="1080940"/>
          </a:xfrm>
        </p:spPr>
        <p:txBody>
          <a:bodyPr anchor="ct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4206252"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0241" y="2336873"/>
            <a:ext cx="2842559" cy="359931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7715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F19B51-789B-40DE-937C-917D78D35F6A}"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0" name="Rectangle 9"/>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3" y="753228"/>
            <a:ext cx="7210393" cy="1080938"/>
          </a:xfrm>
        </p:spPr>
        <p:txBody>
          <a:bodyPr anchor="ctr">
            <a:normAutofit/>
          </a:bodyPr>
          <a:lstStyle>
            <a:lvl1pPr>
              <a:defRPr sz="27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51250" y="2336874"/>
            <a:ext cx="4069387" cy="3599312"/>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0242" y="2336874"/>
            <a:ext cx="2907192" cy="3599315"/>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14231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2" y="4711617"/>
            <a:ext cx="7210394" cy="453051"/>
          </a:xfrm>
        </p:spPr>
        <p:txBody>
          <a:bodyPr anchor="b">
            <a:normAutofit/>
          </a:bodyPr>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0242" y="609598"/>
            <a:ext cx="7210394" cy="3589575"/>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0239" y="5169584"/>
            <a:ext cx="7210397" cy="62297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310"/>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3035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0" name="Rectangle 9"/>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1" y="609597"/>
            <a:ext cx="7210394" cy="3592750"/>
          </a:xfrm>
        </p:spPr>
        <p:txBody>
          <a:bodyPr anchor="ctr"/>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2" y="4711616"/>
            <a:ext cx="7210394" cy="1090789"/>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1161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19936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4" name="Rectangle 13"/>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92" y="609599"/>
            <a:ext cx="6539158" cy="3036061"/>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051717" y="3653379"/>
            <a:ext cx="611743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0242" y="4711616"/>
            <a:ext cx="7210394" cy="1090789"/>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6" name="TextBox 15"/>
          <p:cNvSpPr txBox="1"/>
          <p:nvPr/>
        </p:nvSpPr>
        <p:spPr>
          <a:xfrm>
            <a:off x="437679" y="74811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a:r>
              <a:rPr lang="en-US" sz="5400" dirty="0">
                <a:solidFill>
                  <a:prstClr val="white"/>
                </a:solidFill>
                <a:effectLst/>
              </a:rPr>
              <a:t>“</a:t>
            </a:r>
          </a:p>
        </p:txBody>
      </p:sp>
      <p:sp>
        <p:nvSpPr>
          <p:cNvPr id="17" name="TextBox 16"/>
          <p:cNvSpPr txBox="1"/>
          <p:nvPr/>
        </p:nvSpPr>
        <p:spPr>
          <a:xfrm>
            <a:off x="7247107" y="30335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5400" dirty="0">
                <a:solidFill>
                  <a:prstClr val="white"/>
                </a:solidFill>
                <a:effectLst/>
              </a:rPr>
              <a:t>”</a:t>
            </a:r>
          </a:p>
        </p:txBody>
      </p:sp>
    </p:spTree>
    <p:extLst>
      <p:ext uri="{BB962C8B-B14F-4D97-AF65-F5344CB8AC3E}">
        <p14:creationId xmlns:p14="http://schemas.microsoft.com/office/powerpoint/2010/main" val="2144564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7828359"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5929622"/>
            <a:ext cx="1202248" cy="144270"/>
          </a:xfrm>
          <a:prstGeom prst="rect">
            <a:avLst/>
          </a:prstGeom>
        </p:spPr>
      </p:pic>
      <p:sp>
        <p:nvSpPr>
          <p:cNvPr id="11" name="Rectangle 10"/>
          <p:cNvSpPr/>
          <p:nvPr/>
        </p:nvSpPr>
        <p:spPr bwMode="ltGray">
          <a:xfrm>
            <a:off x="0" y="4567988"/>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7939371" y="4567988"/>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39" y="4711616"/>
            <a:ext cx="7210397" cy="588535"/>
          </a:xfrm>
        </p:spPr>
        <p:txBody>
          <a:bodyPr anchor="b"/>
          <a:lstStyle>
            <a:lvl1pP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0240" y="5300150"/>
            <a:ext cx="7210397" cy="50225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solidFill>
                  <a:prstClr val="white">
                    <a:tint val="75000"/>
                  </a:prstClr>
                </a:solidFill>
              </a:rPr>
              <a:pPr/>
              <a:t>8/4/2023</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047092" y="4709926"/>
            <a:ext cx="865613" cy="1090789"/>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77495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6" name="Rectangle 15"/>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501917" y="753228"/>
            <a:ext cx="721872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495709" y="2336873"/>
            <a:ext cx="2302526"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0241" y="3022674"/>
            <a:ext cx="2287277"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2967019" y="233687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2959103" y="3022674"/>
            <a:ext cx="2297430"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418117" y="2336873"/>
            <a:ext cx="230251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418117" y="3022674"/>
            <a:ext cx="2302519" cy="291351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solidFill>
                  <a:prstClr val="white">
                    <a:tint val="75000"/>
                  </a:prstClr>
                </a:solidFill>
              </a:rPr>
              <a:pPr/>
              <a:t>8/4/2023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237888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17" name="Rectangle 16"/>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510242" y="753228"/>
            <a:ext cx="7210395"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solidFill>
                  <a:prstClr val="white">
                    <a:tint val="75000"/>
                  </a:prstClr>
                </a:solidFill>
              </a:rPr>
              <a:pPr/>
              <a:t>8/4/2023</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833953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7828359"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370" y="1971234"/>
            <a:ext cx="1202248" cy="144270"/>
          </a:xfrm>
          <a:prstGeom prst="rect">
            <a:avLst/>
          </a:prstGeom>
        </p:spPr>
      </p:pic>
      <p:sp>
        <p:nvSpPr>
          <p:cNvPr id="9" name="Rectangle 8"/>
          <p:cNvSpPr/>
          <p:nvPr/>
        </p:nvSpPr>
        <p:spPr bwMode="ltGray">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7939371"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solidFill>
                  <a:prstClr val="white">
                    <a:tint val="75000"/>
                  </a:prstClr>
                </a:solidFill>
              </a:rPr>
              <a:pPr/>
              <a:t>8/4/2023</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4790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5448782" y="2040420"/>
            <a:ext cx="5106988" cy="1026149"/>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7200777" y="5543428"/>
            <a:ext cx="1602997" cy="10261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596923" y="609597"/>
            <a:ext cx="80535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652503"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105344" y="5936188"/>
            <a:ext cx="2057400" cy="365125"/>
          </a:xfrm>
        </p:spPr>
        <p:txBody>
          <a:bodyPr/>
          <a:lstStyle/>
          <a:p>
            <a:fld id="{6178E61D-D431-422C-9764-11DAFE33AB63}" type="datetimeFigureOut">
              <a:rPr lang="en-US" dirty="0">
                <a:solidFill>
                  <a:prstClr val="white">
                    <a:tint val="75000"/>
                  </a:prstClr>
                </a:solidFill>
              </a:rPr>
              <a:pPr/>
              <a:t>8/4/2023</a:t>
            </a:fld>
            <a:endParaRPr lang="en-US" dirty="0">
              <a:solidFill>
                <a:prstClr val="white">
                  <a:tint val="75000"/>
                </a:prstClr>
              </a:solidFill>
            </a:endParaRPr>
          </a:p>
        </p:txBody>
      </p:sp>
      <p:sp>
        <p:nvSpPr>
          <p:cNvPr id="5" name="Footer Placeholder 4"/>
          <p:cNvSpPr>
            <a:spLocks noGrp="1"/>
          </p:cNvSpPr>
          <p:nvPr>
            <p:ph type="ftr" sz="quarter" idx="11"/>
          </p:nvPr>
        </p:nvSpPr>
        <p:spPr>
          <a:xfrm>
            <a:off x="510241" y="5936189"/>
            <a:ext cx="4595104"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7573163" y="5398634"/>
            <a:ext cx="865613" cy="1090789"/>
          </a:xfrm>
        </p:spPr>
        <p:txBody>
          <a:bodyPr anchor="t"/>
          <a:lstStyle>
            <a:lvl1pPr algn="ctr">
              <a:defRPr/>
            </a:lvl1p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180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2" indent="0">
              <a:buNone/>
              <a:defRPr sz="1400">
                <a:solidFill>
                  <a:schemeClr val="tx1">
                    <a:tint val="75000"/>
                  </a:schemeClr>
                </a:solidFill>
              </a:defRPr>
            </a:lvl4pPr>
            <a:lvl5pPr marL="1828683" indent="0">
              <a:buNone/>
              <a:defRPr sz="1400">
                <a:solidFill>
                  <a:schemeClr val="tx1">
                    <a:tint val="75000"/>
                  </a:schemeClr>
                </a:solidFill>
              </a:defRPr>
            </a:lvl5pPr>
            <a:lvl6pPr marL="2285854" indent="0">
              <a:buNone/>
              <a:defRPr sz="1400">
                <a:solidFill>
                  <a:schemeClr val="tx1">
                    <a:tint val="75000"/>
                  </a:schemeClr>
                </a:solidFill>
              </a:defRPr>
            </a:lvl6pPr>
            <a:lvl7pPr marL="2743025" indent="0">
              <a:buNone/>
              <a:defRPr sz="1400">
                <a:solidFill>
                  <a:schemeClr val="tx1">
                    <a:tint val="75000"/>
                  </a:schemeClr>
                </a:solidFill>
              </a:defRPr>
            </a:lvl7pPr>
            <a:lvl8pPr marL="3200196" indent="0">
              <a:buNone/>
              <a:defRPr sz="1400">
                <a:solidFill>
                  <a:schemeClr val="tx1">
                    <a:tint val="75000"/>
                  </a:schemeClr>
                </a:solidFill>
              </a:defRPr>
            </a:lvl8pPr>
            <a:lvl9pPr marL="36573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AA4B-2706-450C-996A-DA0C676DDCB1}"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9B1A5-01CA-4358-B1E0-B8B80320EFD6}"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71" indent="0">
              <a:buNone/>
              <a:defRPr sz="2000" b="1"/>
            </a:lvl2pPr>
            <a:lvl3pPr marL="914342" indent="0">
              <a:buNone/>
              <a:defRPr sz="1800" b="1"/>
            </a:lvl3pPr>
            <a:lvl4pPr marL="1371512" indent="0">
              <a:buNone/>
              <a:defRPr sz="1600" b="1"/>
            </a:lvl4pPr>
            <a:lvl5pPr marL="1828683" indent="0">
              <a:buNone/>
              <a:defRPr sz="1600" b="1"/>
            </a:lvl5pPr>
            <a:lvl6pPr marL="2285854" indent="0">
              <a:buNone/>
              <a:defRPr sz="1600" b="1"/>
            </a:lvl6pPr>
            <a:lvl7pPr marL="2743025" indent="0">
              <a:buNone/>
              <a:defRPr sz="1600" b="1"/>
            </a:lvl7pPr>
            <a:lvl8pPr marL="3200196" indent="0">
              <a:buNone/>
              <a:defRPr sz="1600" b="1"/>
            </a:lvl8pPr>
            <a:lvl9pPr marL="36573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4"/>
            <a:ext cx="4041775" cy="639763"/>
          </a:xfrm>
        </p:spPr>
        <p:txBody>
          <a:bodyPr anchor="b"/>
          <a:lstStyle>
            <a:lvl1pPr marL="0" indent="0">
              <a:buNone/>
              <a:defRPr sz="2400" b="1"/>
            </a:lvl1pPr>
            <a:lvl2pPr marL="457171" indent="0">
              <a:buNone/>
              <a:defRPr sz="2000" b="1"/>
            </a:lvl2pPr>
            <a:lvl3pPr marL="914342" indent="0">
              <a:buNone/>
              <a:defRPr sz="1800" b="1"/>
            </a:lvl3pPr>
            <a:lvl4pPr marL="1371512" indent="0">
              <a:buNone/>
              <a:defRPr sz="1600" b="1"/>
            </a:lvl4pPr>
            <a:lvl5pPr marL="1828683" indent="0">
              <a:buNone/>
              <a:defRPr sz="1600" b="1"/>
            </a:lvl5pPr>
            <a:lvl6pPr marL="2285854" indent="0">
              <a:buNone/>
              <a:defRPr sz="1600" b="1"/>
            </a:lvl6pPr>
            <a:lvl7pPr marL="2743025" indent="0">
              <a:buNone/>
              <a:defRPr sz="1600" b="1"/>
            </a:lvl7pPr>
            <a:lvl8pPr marL="3200196" indent="0">
              <a:buNone/>
              <a:defRPr sz="1600" b="1"/>
            </a:lvl8pPr>
            <a:lvl9pPr marL="36573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3FAFD2-155C-4184-9311-4E63875AC444}" type="datetime1">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E66D62-8261-4883-A329-ECCB3EEBD19F}" type="datetime1">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11FAF-1188-4A05-B363-C3C5058C373B}" type="datetime1">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171" indent="0">
              <a:buNone/>
              <a:defRPr sz="1200"/>
            </a:lvl2pPr>
            <a:lvl3pPr marL="914342"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6" indent="0">
              <a:buNone/>
              <a:defRPr sz="900"/>
            </a:lvl8pPr>
            <a:lvl9pPr marL="36573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D19324-B3FD-4B10-B25A-147FF893BBBC}"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71" indent="0">
              <a:buNone/>
              <a:defRPr sz="2800"/>
            </a:lvl2pPr>
            <a:lvl3pPr marL="914342" indent="0">
              <a:buNone/>
              <a:defRPr sz="2400"/>
            </a:lvl3pPr>
            <a:lvl4pPr marL="1371512" indent="0">
              <a:buNone/>
              <a:defRPr sz="2000"/>
            </a:lvl4pPr>
            <a:lvl5pPr marL="1828683" indent="0">
              <a:buNone/>
              <a:defRPr sz="2000"/>
            </a:lvl5pPr>
            <a:lvl6pPr marL="2285854" indent="0">
              <a:buNone/>
              <a:defRPr sz="2000"/>
            </a:lvl6pPr>
            <a:lvl7pPr marL="2743025" indent="0">
              <a:buNone/>
              <a:defRPr sz="2000"/>
            </a:lvl7pPr>
            <a:lvl8pPr marL="3200196" indent="0">
              <a:buNone/>
              <a:defRPr sz="2000"/>
            </a:lvl8pPr>
            <a:lvl9pPr marL="3657368" indent="0">
              <a:buNone/>
              <a:defRPr sz="2000"/>
            </a:lvl9pPr>
          </a:lstStyle>
          <a:p>
            <a:endParaRPr lang="en-US"/>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171" indent="0">
              <a:buNone/>
              <a:defRPr sz="1200"/>
            </a:lvl2pPr>
            <a:lvl3pPr marL="914342" indent="0">
              <a:buNone/>
              <a:defRPr sz="1000"/>
            </a:lvl3pPr>
            <a:lvl4pPr marL="1371512" indent="0">
              <a:buNone/>
              <a:defRPr sz="900"/>
            </a:lvl4pPr>
            <a:lvl5pPr marL="1828683" indent="0">
              <a:buNone/>
              <a:defRPr sz="900"/>
            </a:lvl5pPr>
            <a:lvl6pPr marL="2285854" indent="0">
              <a:buNone/>
              <a:defRPr sz="900"/>
            </a:lvl6pPr>
            <a:lvl7pPr marL="2743025" indent="0">
              <a:buNone/>
              <a:defRPr sz="900"/>
            </a:lvl7pPr>
            <a:lvl8pPr marL="3200196" indent="0">
              <a:buNone/>
              <a:defRPr sz="900"/>
            </a:lvl8pPr>
            <a:lvl9pPr marL="365736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10915-B93D-4ED1-938F-C9EE5EDB6210}"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41667-518F-4F9E-90C5-D7C2D07AF5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169E7-3228-4B35-8D73-9229CC410799}" type="datetime1">
              <a:rPr lang="en-US" smtClean="0"/>
              <a:t>8/4/2023</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41667-518F-4F9E-90C5-D7C2D07AF5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3"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3"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8" algn="l" defTabSz="9143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10241" y="753228"/>
            <a:ext cx="7210396"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0241" y="2336873"/>
            <a:ext cx="7210396"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663236" y="5936188"/>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pPr defTabSz="342900"/>
            <a:fld id="{9D6E9DEC-419B-4CC5-A080-3B06BD5A8291}" type="datetimeFigureOut">
              <a:rPr lang="en-US" smtClean="0">
                <a:solidFill>
                  <a:prstClr val="white">
                    <a:tint val="75000"/>
                  </a:prstClr>
                </a:solidFill>
              </a:rPr>
              <a:pPr defTabSz="342900"/>
              <a:t>8/4/2023</a:t>
            </a:fld>
            <a:endParaRPr lang="en-US" dirty="0">
              <a:solidFill>
                <a:prstClr val="white">
                  <a:tint val="75000"/>
                </a:prstClr>
              </a:solidFill>
            </a:endParaRPr>
          </a:p>
        </p:txBody>
      </p:sp>
      <p:sp>
        <p:nvSpPr>
          <p:cNvPr id="5" name="Footer Placeholder 4"/>
          <p:cNvSpPr>
            <a:spLocks noGrp="1"/>
          </p:cNvSpPr>
          <p:nvPr>
            <p:ph type="ftr" sz="quarter" idx="3"/>
          </p:nvPr>
        </p:nvSpPr>
        <p:spPr>
          <a:xfrm>
            <a:off x="510241" y="5936189"/>
            <a:ext cx="5152995" cy="365125"/>
          </a:xfrm>
          <a:prstGeom prst="rect">
            <a:avLst/>
          </a:prstGeom>
        </p:spPr>
        <p:txBody>
          <a:bodyPr vert="horz" lIns="91440" tIns="45720" rIns="91440" bIns="45720" rtlCol="0" anchor="ctr"/>
          <a:lstStyle>
            <a:lvl1pPr algn="l">
              <a:defRPr sz="788">
                <a:solidFill>
                  <a:schemeClr val="tx1">
                    <a:tint val="75000"/>
                  </a:schemeClr>
                </a:solidFill>
              </a:defRPr>
            </a:lvl1pPr>
          </a:lstStyle>
          <a:p>
            <a:pPr defTabSz="342900"/>
            <a:endParaRPr lang="en-US" dirty="0">
              <a:solidFill>
                <a:prstClr val="white">
                  <a:tint val="75000"/>
                </a:prstClr>
              </a:solidFill>
            </a:endParaRPr>
          </a:p>
        </p:txBody>
      </p:sp>
      <p:sp>
        <p:nvSpPr>
          <p:cNvPr id="6" name="Slide Number Placeholder 5"/>
          <p:cNvSpPr>
            <a:spLocks noGrp="1"/>
          </p:cNvSpPr>
          <p:nvPr>
            <p:ph type="sldNum" sz="quarter" idx="4"/>
          </p:nvPr>
        </p:nvSpPr>
        <p:spPr>
          <a:xfrm>
            <a:off x="8047092" y="753228"/>
            <a:ext cx="865613" cy="1090789"/>
          </a:xfrm>
          <a:prstGeom prst="rect">
            <a:avLst/>
          </a:prstGeom>
        </p:spPr>
        <p:txBody>
          <a:bodyPr vert="horz" lIns="91440" tIns="45720" rIns="91440" bIns="45720" rtlCol="0" anchor="ctr"/>
          <a:lstStyle>
            <a:lvl1pPr algn="l">
              <a:defRPr sz="2700">
                <a:solidFill>
                  <a:schemeClr val="tx1">
                    <a:tint val="75000"/>
                  </a:schemeClr>
                </a:solidFill>
              </a:defRPr>
            </a:lvl1pPr>
          </a:lstStyle>
          <a:p>
            <a:pPr defTabSz="342900"/>
            <a:fld id="{6D22F896-40B5-4ADD-8801-0D06FADFA095}" type="slidenum">
              <a:rPr lang="en-US" smtClean="0">
                <a:solidFill>
                  <a:prstClr val="white">
                    <a:tint val="75000"/>
                  </a:prstClr>
                </a:solidFill>
              </a:rPr>
              <a:pPr defTabSz="342900"/>
              <a:t>‹#›</a:t>
            </a:fld>
            <a:endParaRPr lang="en-US" dirty="0">
              <a:solidFill>
                <a:prstClr val="white">
                  <a:tint val="75000"/>
                </a:prstClr>
              </a:solidFill>
            </a:endParaRPr>
          </a:p>
        </p:txBody>
      </p:sp>
    </p:spTree>
    <p:extLst>
      <p:ext uri="{BB962C8B-B14F-4D97-AF65-F5344CB8AC3E}">
        <p14:creationId xmlns:p14="http://schemas.microsoft.com/office/powerpoint/2010/main" val="14400607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Rgarg\Rgarg-12.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73000"/>
                    </a14:imgEffect>
                    <a14:imgEffect>
                      <a14:colorTemperature colorTemp="4700"/>
                    </a14:imgEffect>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09801" y="0"/>
            <a:ext cx="7010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533400" y="5984188"/>
            <a:ext cx="8534400" cy="645213"/>
          </a:xfrm>
        </p:spPr>
        <p:txBody>
          <a:bodyPr>
            <a:noAutofit/>
          </a:bodyPr>
          <a:lstStyle/>
          <a:p>
            <a:pPr algn="r">
              <a:spcBef>
                <a:spcPts val="299"/>
              </a:spcBef>
              <a:spcAft>
                <a:spcPts val="299"/>
              </a:spcAft>
            </a:pPr>
            <a:r>
              <a:rPr lang="en-US" sz="2400" b="1" cap="small" dirty="0">
                <a:solidFill>
                  <a:srgbClr val="FFFF00"/>
                </a:solidFill>
                <a:effectLst>
                  <a:outerShdw blurRad="38100" dist="38100" dir="2700000" algn="tl">
                    <a:srgbClr val="000000">
                      <a:alpha val="43137"/>
                    </a:srgbClr>
                  </a:outerShdw>
                </a:effectLst>
                <a:latin typeface="Cambria" pitchFamily="18" charset="0"/>
                <a:ea typeface="Cambria" pitchFamily="18" charset="0"/>
              </a:rPr>
              <a:t>Adv. (CA) Rakesh Garg </a:t>
            </a:r>
          </a:p>
        </p:txBody>
      </p:sp>
      <p:sp>
        <p:nvSpPr>
          <p:cNvPr id="8" name="Subtitle 2"/>
          <p:cNvSpPr txBox="1">
            <a:spLocks/>
          </p:cNvSpPr>
          <p:nvPr/>
        </p:nvSpPr>
        <p:spPr>
          <a:xfrm>
            <a:off x="381001" y="2133600"/>
            <a:ext cx="8564880" cy="2971800"/>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150000"/>
              </a:lnSpc>
              <a:spcBef>
                <a:spcPts val="0"/>
              </a:spcBef>
              <a:spcAft>
                <a:spcPts val="600"/>
              </a:spcAft>
            </a:pPr>
            <a:r>
              <a:rPr lang="en-US" sz="4000" b="1" u="sng" dirty="0">
                <a:solidFill>
                  <a:schemeClr val="accent1">
                    <a:lumMod val="75000"/>
                  </a:schemeClr>
                </a:solidFill>
                <a:effectLst>
                  <a:outerShdw blurRad="38100" dist="38100" dir="2700000" algn="tl">
                    <a:srgbClr val="000000">
                      <a:alpha val="43137"/>
                    </a:srgbClr>
                  </a:outerShdw>
                </a:effectLst>
                <a:latin typeface="Cambria" pitchFamily="18" charset="0"/>
                <a:ea typeface="Cambria" pitchFamily="18" charset="0"/>
              </a:rPr>
              <a:t>GST</a:t>
            </a:r>
          </a:p>
          <a:p>
            <a:pPr algn="l">
              <a:spcBef>
                <a:spcPts val="0"/>
              </a:spcBef>
            </a:pPr>
            <a:r>
              <a:rPr lang="en-US" sz="3600" b="1" dirty="0">
                <a:solidFill>
                  <a:schemeClr val="accent1">
                    <a:lumMod val="75000"/>
                  </a:schemeClr>
                </a:solidFill>
                <a:effectLst>
                  <a:outerShdw blurRad="38100" dist="38100" dir="2700000" algn="tl">
                    <a:srgbClr val="000000">
                      <a:alpha val="43137"/>
                    </a:srgbClr>
                  </a:outerShdw>
                </a:effectLst>
                <a:latin typeface="Cambria" pitchFamily="18" charset="0"/>
                <a:ea typeface="Cambria" pitchFamily="18" charset="0"/>
              </a:rPr>
              <a:t>Supply -</a:t>
            </a:r>
          </a:p>
          <a:p>
            <a:pPr algn="l">
              <a:spcBef>
                <a:spcPts val="600"/>
              </a:spcBef>
            </a:pPr>
            <a:r>
              <a:rPr lang="en-US" sz="3600" b="1" dirty="0">
                <a:solidFill>
                  <a:schemeClr val="accent1">
                    <a:lumMod val="75000"/>
                  </a:schemeClr>
                </a:solidFill>
                <a:effectLst>
                  <a:outerShdw blurRad="38100" dist="38100" dir="2700000" algn="tl">
                    <a:srgbClr val="000000">
                      <a:alpha val="43137"/>
                    </a:srgbClr>
                  </a:outerShdw>
                </a:effectLst>
                <a:latin typeface="Cambria" pitchFamily="18" charset="0"/>
                <a:ea typeface="Cambria" pitchFamily="18" charset="0"/>
              </a:rPr>
              <a:t>Critical Issues</a:t>
            </a:r>
          </a:p>
        </p:txBody>
      </p:sp>
      <p:sp>
        <p:nvSpPr>
          <p:cNvPr id="10" name="Subtitle 2"/>
          <p:cNvSpPr txBox="1">
            <a:spLocks/>
          </p:cNvSpPr>
          <p:nvPr/>
        </p:nvSpPr>
        <p:spPr>
          <a:xfrm>
            <a:off x="381000" y="152400"/>
            <a:ext cx="8534400" cy="914400"/>
          </a:xfrm>
          <a:prstGeom prst="rect">
            <a:avLst/>
          </a:prstGeom>
          <a:scene3d>
            <a:camera prst="orthographicFront"/>
            <a:lightRig rig="threePt" dir="t"/>
          </a:scene3d>
          <a:sp3d>
            <a:bevelT/>
          </a:sp3d>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299"/>
              </a:spcBef>
              <a:spcAft>
                <a:spcPts val="299"/>
              </a:spcAft>
            </a:pPr>
            <a:r>
              <a:rPr lang="en-US" sz="3000" b="1" dirty="0" err="1" smtClean="0">
                <a:solidFill>
                  <a:srgbClr val="FF0000"/>
                </a:solidFill>
                <a:effectLst>
                  <a:outerShdw blurRad="38100" dist="38100" dir="2700000" algn="tl">
                    <a:srgbClr val="000000">
                      <a:alpha val="43137"/>
                    </a:srgbClr>
                  </a:outerShdw>
                </a:effectLst>
                <a:latin typeface="Cambria" pitchFamily="18" charset="0"/>
                <a:ea typeface="Cambria" pitchFamily="18" charset="0"/>
              </a:rPr>
              <a:t>AICAS</a:t>
            </a:r>
            <a:r>
              <a:rPr lang="en-US" sz="3000" b="1" dirty="0" smtClean="0">
                <a:solidFill>
                  <a:srgbClr val="FF0000"/>
                </a:solidFill>
                <a:effectLst>
                  <a:outerShdw blurRad="38100" dist="38100" dir="2700000" algn="tl">
                    <a:srgbClr val="000000">
                      <a:alpha val="43137"/>
                    </a:srgbClr>
                  </a:outerShdw>
                </a:effectLst>
                <a:latin typeface="Cambria" pitchFamily="18" charset="0"/>
                <a:ea typeface="Cambria" pitchFamily="18" charset="0"/>
              </a:rPr>
              <a:t>, CFO World &amp; </a:t>
            </a:r>
            <a:r>
              <a:rPr lang="en-US" sz="3000" b="1" dirty="0" err="1" smtClean="0">
                <a:solidFill>
                  <a:srgbClr val="FF0000"/>
                </a:solidFill>
                <a:effectLst>
                  <a:outerShdw blurRad="38100" dist="38100" dir="2700000" algn="tl">
                    <a:srgbClr val="000000">
                      <a:alpha val="43137"/>
                    </a:srgbClr>
                  </a:outerShdw>
                </a:effectLst>
                <a:latin typeface="Cambria" pitchFamily="18" charset="0"/>
                <a:ea typeface="Cambria" pitchFamily="18" charset="0"/>
              </a:rPr>
              <a:t>FICAF</a:t>
            </a:r>
            <a:endPar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a:p>
            <a:pPr algn="l">
              <a:spcBef>
                <a:spcPts val="299"/>
              </a:spcBef>
              <a:spcAft>
                <a:spcPts val="299"/>
              </a:spcAft>
            </a:pPr>
            <a:r>
              <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rPr>
              <a:t>04 </a:t>
            </a:r>
            <a:r>
              <a:rPr lang="en-US" sz="3000" b="1" dirty="0" smtClean="0">
                <a:solidFill>
                  <a:srgbClr val="FF0000"/>
                </a:solidFill>
                <a:effectLst>
                  <a:outerShdw blurRad="38100" dist="38100" dir="2700000" algn="tl">
                    <a:srgbClr val="000000">
                      <a:alpha val="43137"/>
                    </a:srgbClr>
                  </a:outerShdw>
                </a:effectLst>
                <a:latin typeface="Cambria" pitchFamily="18" charset="0"/>
                <a:ea typeface="Cambria" pitchFamily="18" charset="0"/>
              </a:rPr>
              <a:t>August 2023</a:t>
            </a:r>
            <a:endParaRPr lang="en-US" sz="3000" b="1" dirty="0">
              <a:solidFill>
                <a:srgbClr val="FF0000"/>
              </a:solidFill>
              <a:effectLst>
                <a:outerShdw blurRad="38100" dist="38100" dir="2700000" algn="tl">
                  <a:srgbClr val="000000">
                    <a:alpha val="43137"/>
                  </a:srgbClr>
                </a:outerShdw>
              </a:effectLst>
              <a:latin typeface="Cambria" pitchFamily="18" charset="0"/>
              <a:ea typeface="Cambria" pitchFamily="18" charset="0"/>
            </a:endParaRPr>
          </a:p>
          <a:p>
            <a:endParaRPr lang="en-US" sz="3000" dirty="0">
              <a:solidFill>
                <a:srgbClr val="002060"/>
              </a:solidFill>
            </a:endParaRPr>
          </a:p>
        </p:txBody>
      </p:sp>
    </p:spTree>
    <p:extLst>
      <p:ext uri="{BB962C8B-B14F-4D97-AF65-F5344CB8AC3E}">
        <p14:creationId xmlns:p14="http://schemas.microsoft.com/office/powerpoint/2010/main" val="15498833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lnSpcReduction="10000"/>
          </a:bodyPr>
          <a:lstStyle/>
          <a:p>
            <a:pPr marL="0" indent="0">
              <a:lnSpc>
                <a:spcPct val="110000"/>
              </a:lnSpc>
              <a:spcBef>
                <a:spcPts val="600"/>
              </a:spcBef>
              <a:buNone/>
            </a:pPr>
            <a:r>
              <a:rPr lang="en-GB" sz="2200" b="1" dirty="0" smtClean="0"/>
              <a:t>2(17</a:t>
            </a:r>
            <a:r>
              <a:rPr lang="en-GB" sz="2200" b="1" dirty="0"/>
              <a:t>)	</a:t>
            </a:r>
            <a:r>
              <a:rPr lang="en-GB" sz="2200" b="1" dirty="0" smtClean="0"/>
              <a:t>“Business” </a:t>
            </a:r>
            <a:r>
              <a:rPr lang="en-GB" sz="2200" b="1" dirty="0"/>
              <a:t>includes––</a:t>
            </a:r>
            <a:endParaRPr lang="en-IN" sz="2200" b="1" dirty="0"/>
          </a:p>
          <a:p>
            <a:pPr marL="538163" indent="-538163" algn="just">
              <a:lnSpc>
                <a:spcPct val="105000"/>
              </a:lnSpc>
              <a:spcBef>
                <a:spcPts val="600"/>
              </a:spcBef>
              <a:buNone/>
            </a:pPr>
            <a:r>
              <a:rPr lang="en-GB" sz="2200" dirty="0">
                <a:solidFill>
                  <a:srgbClr val="0070C0"/>
                </a:solidFill>
              </a:rPr>
              <a:t>(a)	any trade, commerce, manufacture, profession, vocation, adventure, wager or any other similar activity, whether or not it is for a pecuniary benefit;</a:t>
            </a:r>
            <a:endParaRPr lang="en-IN" sz="2200" dirty="0">
              <a:solidFill>
                <a:srgbClr val="0070C0"/>
              </a:solidFill>
            </a:endParaRPr>
          </a:p>
          <a:p>
            <a:pPr marL="538163" indent="-538163" algn="just">
              <a:lnSpc>
                <a:spcPct val="105000"/>
              </a:lnSpc>
              <a:spcBef>
                <a:spcPts val="600"/>
              </a:spcBef>
              <a:buNone/>
            </a:pPr>
            <a:r>
              <a:rPr lang="en-GB" sz="2200" dirty="0">
                <a:solidFill>
                  <a:srgbClr val="0070C0"/>
                </a:solidFill>
              </a:rPr>
              <a:t>(b)	any activity or transaction in connection with or incidental or ancillary to sub-clause (a);</a:t>
            </a:r>
            <a:endParaRPr lang="en-IN" sz="2200" dirty="0">
              <a:solidFill>
                <a:srgbClr val="0070C0"/>
              </a:solidFill>
            </a:endParaRPr>
          </a:p>
          <a:p>
            <a:pPr marL="538163" indent="-538163" algn="just">
              <a:lnSpc>
                <a:spcPct val="105000"/>
              </a:lnSpc>
              <a:spcBef>
                <a:spcPts val="600"/>
              </a:spcBef>
              <a:buNone/>
            </a:pPr>
            <a:r>
              <a:rPr lang="en-GB" sz="2200" dirty="0">
                <a:solidFill>
                  <a:srgbClr val="0070C0"/>
                </a:solidFill>
              </a:rPr>
              <a:t>(c)	any activity or transaction in the nature of sub-clause (a), whether or not there is volume, frequency, continuity or regularity of such transaction;</a:t>
            </a:r>
            <a:endParaRPr lang="en-IN" sz="2200" dirty="0">
              <a:solidFill>
                <a:srgbClr val="0070C0"/>
              </a:solidFill>
            </a:endParaRPr>
          </a:p>
          <a:p>
            <a:pPr marL="538163" indent="-538163" algn="just">
              <a:lnSpc>
                <a:spcPct val="105000"/>
              </a:lnSpc>
              <a:spcBef>
                <a:spcPts val="600"/>
              </a:spcBef>
              <a:buAutoNum type="alphaLcParenBoth" startAt="4"/>
            </a:pPr>
            <a:r>
              <a:rPr lang="en-GB" sz="2200" dirty="0" smtClean="0">
                <a:solidFill>
                  <a:srgbClr val="0070C0"/>
                </a:solidFill>
              </a:rPr>
              <a:t>supply </a:t>
            </a:r>
            <a:r>
              <a:rPr lang="en-GB" sz="2200" dirty="0">
                <a:solidFill>
                  <a:srgbClr val="0070C0"/>
                </a:solidFill>
              </a:rPr>
              <a:t>or acquisition of goods including capital goods and services in connection with commencement or closure of business</a:t>
            </a:r>
            <a:r>
              <a:rPr lang="en-GB" sz="2200" dirty="0" smtClean="0">
                <a:solidFill>
                  <a:srgbClr val="0070C0"/>
                </a:solidFill>
              </a:rPr>
              <a:t>;</a:t>
            </a:r>
          </a:p>
          <a:p>
            <a:pPr marL="1433513" indent="-1433513" algn="just">
              <a:lnSpc>
                <a:spcPct val="105000"/>
              </a:lnSpc>
              <a:spcBef>
                <a:spcPts val="600"/>
              </a:spcBef>
              <a:buNone/>
            </a:pPr>
            <a:r>
              <a:rPr lang="en-GB" sz="2200" dirty="0" smtClean="0">
                <a:solidFill>
                  <a:srgbClr val="0070C0"/>
                </a:solidFill>
              </a:rPr>
              <a:t>(e) To (h)</a:t>
            </a:r>
            <a:r>
              <a:rPr lang="en-GB" sz="2200" dirty="0" smtClean="0">
                <a:solidFill>
                  <a:srgbClr val="0070C0"/>
                </a:solidFill>
                <a:sym typeface="Wingdings" pitchFamily="2" charset="2"/>
              </a:rPr>
              <a:t> Club/</a:t>
            </a:r>
            <a:r>
              <a:rPr lang="en-GB" sz="2200" dirty="0" err="1" smtClean="0">
                <a:solidFill>
                  <a:srgbClr val="0070C0"/>
                </a:solidFill>
                <a:sym typeface="Wingdings" pitchFamily="2" charset="2"/>
              </a:rPr>
              <a:t>Asso</a:t>
            </a:r>
            <a:r>
              <a:rPr lang="en-GB" sz="2200" dirty="0" smtClean="0">
                <a:solidFill>
                  <a:srgbClr val="0070C0"/>
                </a:solidFill>
                <a:sym typeface="Wingdings" pitchFamily="2" charset="2"/>
              </a:rPr>
              <a:t>; Admission to premises; Holder of an Office; </a:t>
            </a:r>
            <a:r>
              <a:rPr lang="en-GB" sz="2200" dirty="0" err="1" smtClean="0">
                <a:solidFill>
                  <a:srgbClr val="0070C0"/>
                </a:solidFill>
                <a:sym typeface="Wingdings" pitchFamily="2" charset="2"/>
              </a:rPr>
              <a:t>Totalisator</a:t>
            </a:r>
            <a:r>
              <a:rPr lang="en-GB" sz="2200" dirty="0" smtClean="0">
                <a:solidFill>
                  <a:srgbClr val="0070C0"/>
                </a:solidFill>
                <a:sym typeface="Wingdings" pitchFamily="2" charset="2"/>
              </a:rPr>
              <a:t> (Race Club)</a:t>
            </a:r>
            <a:endParaRPr lang="en-GB" sz="2200" dirty="0" smtClean="0">
              <a:solidFill>
                <a:srgbClr val="0070C0"/>
              </a:solidFill>
            </a:endParaRPr>
          </a:p>
          <a:p>
            <a:pPr marL="538163" indent="-538163" algn="just">
              <a:lnSpc>
                <a:spcPct val="110000"/>
              </a:lnSpc>
              <a:spcBef>
                <a:spcPts val="1800"/>
              </a:spcBef>
              <a:buNone/>
            </a:pPr>
            <a:r>
              <a:rPr lang="en-US" sz="1600" b="1" dirty="0">
                <a:solidFill>
                  <a:srgbClr val="0070C0"/>
                </a:solidFill>
                <a:hlinkClick r:id="rId2" action="ppaction://hlinksldjump"/>
              </a:rPr>
              <a:t>Back to slide 4</a:t>
            </a:r>
            <a:endParaRPr lang="en-IN" sz="16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10</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Definition of </a:t>
            </a:r>
            <a:r>
              <a:rPr lang="en-US" sz="3000" b="1" dirty="0">
                <a:solidFill>
                  <a:prstClr val="white"/>
                </a:solidFill>
              </a:rPr>
              <a:t>Supply</a:t>
            </a:r>
          </a:p>
        </p:txBody>
      </p:sp>
    </p:spTree>
    <p:extLst>
      <p:ext uri="{BB962C8B-B14F-4D97-AF65-F5344CB8AC3E}">
        <p14:creationId xmlns:p14="http://schemas.microsoft.com/office/powerpoint/2010/main" val="30854388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a:bodyPr>
          <a:lstStyle/>
          <a:p>
            <a:pPr marL="0" indent="0">
              <a:lnSpc>
                <a:spcPct val="110000"/>
              </a:lnSpc>
              <a:spcBef>
                <a:spcPts val="1200"/>
              </a:spcBef>
              <a:buNone/>
            </a:pPr>
            <a:r>
              <a:rPr lang="en-GB" sz="2200" b="1" u="sng" dirty="0" smtClean="0"/>
              <a:t>Vijay </a:t>
            </a:r>
            <a:r>
              <a:rPr lang="en-GB" sz="2200" b="1" u="sng" dirty="0" err="1"/>
              <a:t>Baburao</a:t>
            </a:r>
            <a:r>
              <a:rPr lang="en-GB" sz="2200" b="1" u="sng" dirty="0"/>
              <a:t> </a:t>
            </a:r>
            <a:r>
              <a:rPr lang="en-GB" sz="2200" b="1" u="sng" dirty="0" err="1" smtClean="0"/>
              <a:t>Shirke</a:t>
            </a:r>
            <a:r>
              <a:rPr lang="en-GB" sz="2200" b="1" u="sng" dirty="0" smtClean="0"/>
              <a:t>-</a:t>
            </a:r>
            <a:r>
              <a:rPr lang="en-US" sz="2200" b="1" u="sng" dirty="0" smtClean="0"/>
              <a:t>2020 </a:t>
            </a:r>
            <a:r>
              <a:rPr lang="en-US" sz="2200" b="1" u="sng" dirty="0"/>
              <a:t>(10) </a:t>
            </a:r>
            <a:r>
              <a:rPr lang="en-US" sz="2200" b="1" u="sng" dirty="0" err="1"/>
              <a:t>TMI</a:t>
            </a:r>
            <a:r>
              <a:rPr lang="en-US" sz="2200" b="1" u="sng" dirty="0"/>
              <a:t> 48 dated 04.06.2020 (</a:t>
            </a:r>
            <a:r>
              <a:rPr lang="en-US" sz="2200" b="1" u="sng" dirty="0" err="1"/>
              <a:t>AAAR-Maha</a:t>
            </a:r>
            <a:r>
              <a:rPr lang="en-US" sz="2200" b="1" u="sng" dirty="0" smtClean="0"/>
              <a:t>.)</a:t>
            </a:r>
            <a:endParaRPr lang="en-IN" sz="2200" b="1" u="sng" dirty="0"/>
          </a:p>
          <a:p>
            <a:pPr algn="just">
              <a:lnSpc>
                <a:spcPct val="110000"/>
              </a:lnSpc>
              <a:spcBef>
                <a:spcPts val="1200"/>
              </a:spcBef>
            </a:pPr>
            <a:r>
              <a:rPr lang="en-US" sz="2200" dirty="0" smtClean="0">
                <a:solidFill>
                  <a:srgbClr val="0070C0"/>
                </a:solidFill>
              </a:rPr>
              <a:t>Every </a:t>
            </a:r>
            <a:r>
              <a:rPr lang="en-US" sz="2200" dirty="0">
                <a:solidFill>
                  <a:srgbClr val="0070C0"/>
                </a:solidFill>
              </a:rPr>
              <a:t>supply is a contract but not every contract is a supply. </a:t>
            </a:r>
            <a:endParaRPr lang="en-US" sz="2200" dirty="0" smtClean="0">
              <a:solidFill>
                <a:srgbClr val="0070C0"/>
              </a:solidFill>
            </a:endParaRPr>
          </a:p>
          <a:p>
            <a:pPr algn="just">
              <a:lnSpc>
                <a:spcPct val="110000"/>
              </a:lnSpc>
              <a:spcBef>
                <a:spcPts val="1200"/>
              </a:spcBef>
            </a:pPr>
            <a:r>
              <a:rPr lang="en-US" sz="2200" dirty="0" smtClean="0">
                <a:solidFill>
                  <a:srgbClr val="0070C0"/>
                </a:solidFill>
              </a:rPr>
              <a:t>Generally, in </a:t>
            </a:r>
            <a:r>
              <a:rPr lang="en-US" sz="2200" dirty="0">
                <a:solidFill>
                  <a:srgbClr val="0070C0"/>
                </a:solidFill>
              </a:rPr>
              <a:t>order to levy tax under the GST Act there should be supply of goods/ service and there should be consideration. </a:t>
            </a:r>
            <a:endParaRPr lang="en-US" sz="2200" dirty="0" smtClean="0">
              <a:solidFill>
                <a:srgbClr val="0070C0"/>
              </a:solidFill>
            </a:endParaRPr>
          </a:p>
          <a:p>
            <a:pPr algn="just">
              <a:lnSpc>
                <a:spcPct val="110000"/>
              </a:lnSpc>
              <a:spcBef>
                <a:spcPts val="1200"/>
              </a:spcBef>
            </a:pPr>
            <a:r>
              <a:rPr lang="en-US" sz="2200" dirty="0" smtClean="0">
                <a:solidFill>
                  <a:srgbClr val="0070C0"/>
                </a:solidFill>
              </a:rPr>
              <a:t>Hence</a:t>
            </a:r>
            <a:r>
              <a:rPr lang="en-US" sz="2200" dirty="0">
                <a:solidFill>
                  <a:srgbClr val="0070C0"/>
                </a:solidFill>
              </a:rPr>
              <a:t>, the prize </a:t>
            </a:r>
            <a:r>
              <a:rPr lang="en-US" sz="2200" dirty="0" smtClean="0">
                <a:solidFill>
                  <a:srgbClr val="0070C0"/>
                </a:solidFill>
              </a:rPr>
              <a:t>money / </a:t>
            </a:r>
            <a:r>
              <a:rPr lang="en-US" sz="2200" dirty="0">
                <a:solidFill>
                  <a:srgbClr val="0070C0"/>
                </a:solidFill>
              </a:rPr>
              <a:t>stakes </a:t>
            </a:r>
            <a:r>
              <a:rPr lang="en-US" sz="2200" i="1" dirty="0" smtClean="0">
                <a:solidFill>
                  <a:srgbClr val="0070C0"/>
                </a:solidFill>
              </a:rPr>
              <a:t>[from </a:t>
            </a:r>
            <a:r>
              <a:rPr lang="en-US" sz="2200" i="1" dirty="0">
                <a:solidFill>
                  <a:srgbClr val="0070C0"/>
                </a:solidFill>
              </a:rPr>
              <a:t>the horse race conducting entities, in the event, horse owned by the applicant wins the </a:t>
            </a:r>
            <a:r>
              <a:rPr lang="en-US" sz="2200" i="1" dirty="0" smtClean="0">
                <a:solidFill>
                  <a:srgbClr val="0070C0"/>
                </a:solidFill>
              </a:rPr>
              <a:t>race] </a:t>
            </a:r>
            <a:r>
              <a:rPr lang="en-US" sz="2200" dirty="0">
                <a:solidFill>
                  <a:srgbClr val="0070C0"/>
                </a:solidFill>
              </a:rPr>
              <a:t>will not be subject to GST in the absence of any supply</a:t>
            </a:r>
            <a:endParaRPr lang="en-IN"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11</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Supply</a:t>
            </a:r>
            <a:endParaRPr lang="en-US" sz="3000" b="1" dirty="0">
              <a:solidFill>
                <a:prstClr val="white"/>
              </a:solidFill>
            </a:endParaRPr>
          </a:p>
        </p:txBody>
      </p:sp>
    </p:spTree>
    <p:extLst>
      <p:ext uri="{BB962C8B-B14F-4D97-AF65-F5344CB8AC3E}">
        <p14:creationId xmlns:p14="http://schemas.microsoft.com/office/powerpoint/2010/main" val="142667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a:bodyPr>
          <a:lstStyle/>
          <a:p>
            <a:pPr algn="just">
              <a:lnSpc>
                <a:spcPct val="110000"/>
              </a:lnSpc>
              <a:spcBef>
                <a:spcPts val="1200"/>
              </a:spcBef>
            </a:pPr>
            <a:r>
              <a:rPr lang="en-US" sz="2200" b="1" dirty="0" smtClean="0">
                <a:solidFill>
                  <a:srgbClr val="0070C0"/>
                </a:solidFill>
              </a:rPr>
              <a:t>Cost sharing </a:t>
            </a:r>
            <a:r>
              <a:rPr lang="en-US" sz="2200" b="1" dirty="0">
                <a:solidFill>
                  <a:srgbClr val="0070C0"/>
                </a:solidFill>
              </a:rPr>
              <a:t>agreement </a:t>
            </a:r>
            <a:r>
              <a:rPr lang="en-US" sz="2200" dirty="0">
                <a:solidFill>
                  <a:srgbClr val="0070C0"/>
                </a:solidFill>
                <a:sym typeface="Wingdings" panose="05000000000000000000" pitchFamily="2" charset="2"/>
              </a:rPr>
              <a:t> Expenses incurred by one party and reimbursement by other party  Not a service [</a:t>
            </a:r>
            <a:r>
              <a:rPr lang="en-US" sz="2200" dirty="0">
                <a:solidFill>
                  <a:srgbClr val="0070C0"/>
                </a:solidFill>
              </a:rPr>
              <a:t>Gujarat State Fertilizers &amp; Chemicals Ltd. vs. </a:t>
            </a:r>
            <a:r>
              <a:rPr lang="en-US" sz="2200" dirty="0" err="1">
                <a:solidFill>
                  <a:srgbClr val="0070C0"/>
                </a:solidFill>
              </a:rPr>
              <a:t>CCE</a:t>
            </a:r>
            <a:r>
              <a:rPr lang="en-US" sz="2200" dirty="0">
                <a:solidFill>
                  <a:srgbClr val="0070C0"/>
                </a:solidFill>
              </a:rPr>
              <a:t>  (SC)]</a:t>
            </a:r>
          </a:p>
          <a:p>
            <a:pPr algn="just">
              <a:lnSpc>
                <a:spcPct val="110000"/>
              </a:lnSpc>
              <a:spcBef>
                <a:spcPts val="1200"/>
              </a:spcBef>
            </a:pPr>
            <a:r>
              <a:rPr lang="en-US" sz="2200" b="1" dirty="0" smtClean="0">
                <a:solidFill>
                  <a:srgbClr val="0070C0"/>
                </a:solidFill>
              </a:rPr>
              <a:t>Revenue sharing </a:t>
            </a:r>
            <a:r>
              <a:rPr lang="en-US" sz="2200" dirty="0" smtClean="0">
                <a:solidFill>
                  <a:srgbClr val="0070C0"/>
                </a:solidFill>
              </a:rPr>
              <a:t>[without involvement of any service by one to another] </a:t>
            </a:r>
            <a:r>
              <a:rPr lang="en-US" sz="2200" dirty="0">
                <a:solidFill>
                  <a:srgbClr val="0070C0"/>
                </a:solidFill>
                <a:sym typeface="Wingdings" panose="05000000000000000000" pitchFamily="2" charset="2"/>
              </a:rPr>
              <a:t> Not a service </a:t>
            </a:r>
            <a:r>
              <a:rPr lang="en-US" sz="2200" dirty="0" smtClean="0">
                <a:solidFill>
                  <a:srgbClr val="0070C0"/>
                </a:solidFill>
                <a:sym typeface="Wingdings" panose="05000000000000000000" pitchFamily="2" charset="2"/>
              </a:rPr>
              <a:t> </a:t>
            </a:r>
          </a:p>
          <a:p>
            <a:pPr lvl="1" algn="just">
              <a:lnSpc>
                <a:spcPct val="110000"/>
              </a:lnSpc>
              <a:spcBef>
                <a:spcPts val="1200"/>
              </a:spcBef>
            </a:pPr>
            <a:r>
              <a:rPr lang="en-US" sz="2000" i="1" dirty="0" err="1" smtClean="0"/>
              <a:t>Inox</a:t>
            </a:r>
            <a:r>
              <a:rPr lang="en-US" sz="2000" i="1" dirty="0" smtClean="0"/>
              <a:t> </a:t>
            </a:r>
            <a:r>
              <a:rPr lang="en-US" sz="2000" i="1" dirty="0"/>
              <a:t>Leisure Ltd</a:t>
            </a:r>
            <a:r>
              <a:rPr lang="en-US" sz="2000" i="1" dirty="0" smtClean="0"/>
              <a:t>. (by the Tribunal) – </a:t>
            </a:r>
            <a:r>
              <a:rPr lang="en-US" sz="2000" i="1" dirty="0" err="1" smtClean="0"/>
              <a:t>SLP</a:t>
            </a:r>
            <a:r>
              <a:rPr lang="en-US" sz="2000" i="1" dirty="0" smtClean="0"/>
              <a:t> dismissed by the SC (2022) in relation to exhibition of cinema in a theatre</a:t>
            </a:r>
          </a:p>
          <a:p>
            <a:pPr lvl="1" algn="just">
              <a:lnSpc>
                <a:spcPct val="110000"/>
              </a:lnSpc>
              <a:spcBef>
                <a:spcPts val="1200"/>
              </a:spcBef>
            </a:pPr>
            <a:r>
              <a:rPr lang="en-US" sz="2000" i="1" dirty="0"/>
              <a:t>CIT vs. Career Launcher India Ltd</a:t>
            </a:r>
            <a:r>
              <a:rPr lang="en-US" sz="2000" i="1" dirty="0" smtClean="0"/>
              <a:t>. – (Delhi HC) – Franchisee Agreement</a:t>
            </a:r>
          </a:p>
          <a:p>
            <a:pPr algn="just">
              <a:lnSpc>
                <a:spcPct val="110000"/>
              </a:lnSpc>
              <a:spcBef>
                <a:spcPts val="1200"/>
              </a:spcBef>
            </a:pPr>
            <a:r>
              <a:rPr lang="en-US" sz="2200" dirty="0">
                <a:solidFill>
                  <a:srgbClr val="0070C0"/>
                </a:solidFill>
              </a:rPr>
              <a:t>Payment received from tenant for illegal occupation (after quit notice) through the court </a:t>
            </a:r>
            <a:r>
              <a:rPr lang="en-US" sz="2200" dirty="0">
                <a:solidFill>
                  <a:srgbClr val="0070C0"/>
                </a:solidFill>
                <a:sym typeface="Wingdings" panose="05000000000000000000" pitchFamily="2" charset="2"/>
              </a:rPr>
              <a:t> No supply  Damages/Mesne Profit -- </a:t>
            </a:r>
            <a:r>
              <a:rPr lang="en-US" sz="2200" dirty="0">
                <a:solidFill>
                  <a:srgbClr val="0070C0"/>
                </a:solidFill>
              </a:rPr>
              <a:t> </a:t>
            </a:r>
            <a:r>
              <a:rPr lang="en-US" sz="2200" i="1" dirty="0">
                <a:solidFill>
                  <a:srgbClr val="0070C0"/>
                </a:solidFill>
              </a:rPr>
              <a:t>Bai </a:t>
            </a:r>
            <a:r>
              <a:rPr lang="en-US" sz="2200" i="1" dirty="0" err="1">
                <a:solidFill>
                  <a:srgbClr val="0070C0"/>
                </a:solidFill>
              </a:rPr>
              <a:t>Mamubai</a:t>
            </a:r>
            <a:r>
              <a:rPr lang="en-US" sz="2200" i="1" dirty="0">
                <a:solidFill>
                  <a:srgbClr val="0070C0"/>
                </a:solidFill>
              </a:rPr>
              <a:t> Trust vs. </a:t>
            </a:r>
            <a:r>
              <a:rPr lang="en-US" sz="2200" i="1" dirty="0" err="1">
                <a:solidFill>
                  <a:srgbClr val="0070C0"/>
                </a:solidFill>
              </a:rPr>
              <a:t>Suchitra</a:t>
            </a:r>
            <a:r>
              <a:rPr lang="en-US" sz="2200" i="1" dirty="0">
                <a:solidFill>
                  <a:srgbClr val="0070C0"/>
                </a:solidFill>
              </a:rPr>
              <a:t> (</a:t>
            </a:r>
            <a:r>
              <a:rPr lang="en-US" sz="2200" i="1" dirty="0" err="1">
                <a:solidFill>
                  <a:srgbClr val="0070C0"/>
                </a:solidFill>
              </a:rPr>
              <a:t>Bom</a:t>
            </a:r>
            <a:r>
              <a:rPr lang="en-US" sz="2200" i="1" dirty="0">
                <a:solidFill>
                  <a:srgbClr val="0070C0"/>
                </a:solidFill>
              </a:rPr>
              <a:t> HC-2019)</a:t>
            </a:r>
            <a:endParaRPr lang="en-IN" sz="2200" i="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12</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Supply</a:t>
            </a:r>
            <a:endParaRPr lang="en-US" sz="3000" b="1" dirty="0">
              <a:solidFill>
                <a:prstClr val="white"/>
              </a:solidFill>
            </a:endParaRPr>
          </a:p>
        </p:txBody>
      </p:sp>
    </p:spTree>
    <p:extLst>
      <p:ext uri="{BB962C8B-B14F-4D97-AF65-F5344CB8AC3E}">
        <p14:creationId xmlns:p14="http://schemas.microsoft.com/office/powerpoint/2010/main" val="300216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143000"/>
            <a:ext cx="8305800" cy="5105400"/>
          </a:xfrm>
        </p:spPr>
        <p:txBody>
          <a:bodyPr>
            <a:normAutofit/>
          </a:bodyPr>
          <a:lstStyle/>
          <a:p>
            <a:pPr marL="95250" indent="-12700" algn="just">
              <a:lnSpc>
                <a:spcPct val="110000"/>
              </a:lnSpc>
              <a:spcBef>
                <a:spcPts val="600"/>
              </a:spcBef>
              <a:buNone/>
            </a:pPr>
            <a:r>
              <a:rPr lang="en-US" sz="2200" b="1" u="sng" dirty="0" smtClean="0">
                <a:solidFill>
                  <a:srgbClr val="002060"/>
                </a:solidFill>
              </a:rPr>
              <a:t>Circular </a:t>
            </a:r>
            <a:r>
              <a:rPr lang="en-US" sz="2200" b="1" u="sng" dirty="0">
                <a:solidFill>
                  <a:srgbClr val="002060"/>
                </a:solidFill>
              </a:rPr>
              <a:t>No. 171/03/2022-GST, dated 06 July 2022 </a:t>
            </a:r>
            <a:endParaRPr lang="en-IN" sz="2200" b="1" u="sng" dirty="0">
              <a:solidFill>
                <a:srgbClr val="002060"/>
              </a:solidFill>
            </a:endParaRPr>
          </a:p>
          <a:p>
            <a:pPr marL="88900" indent="0" algn="just">
              <a:lnSpc>
                <a:spcPct val="110000"/>
              </a:lnSpc>
              <a:spcBef>
                <a:spcPts val="600"/>
              </a:spcBef>
              <a:buNone/>
            </a:pPr>
            <a:r>
              <a:rPr lang="en-US" sz="2200" b="1" i="1" dirty="0" smtClean="0">
                <a:solidFill>
                  <a:srgbClr val="00B050"/>
                </a:solidFill>
              </a:rPr>
              <a:t>Fake Supply Means - Invoice not associated with supply of goods/ service</a:t>
            </a:r>
          </a:p>
          <a:p>
            <a:pPr algn="just">
              <a:lnSpc>
                <a:spcPct val="110000"/>
              </a:lnSpc>
              <a:spcBef>
                <a:spcPts val="600"/>
              </a:spcBef>
            </a:pPr>
            <a:r>
              <a:rPr lang="en-US" sz="2200" dirty="0" smtClean="0">
                <a:solidFill>
                  <a:srgbClr val="0070C0"/>
                </a:solidFill>
              </a:rPr>
              <a:t>If there </a:t>
            </a:r>
            <a:r>
              <a:rPr lang="en-US" sz="2200" dirty="0">
                <a:solidFill>
                  <a:srgbClr val="0070C0"/>
                </a:solidFill>
              </a:rPr>
              <a:t>is only been an issuance of tax invoice by the registered person ‘A’ to registered person ‘B’ without the underlying supply of </a:t>
            </a:r>
            <a:r>
              <a:rPr lang="en-US" sz="2200" dirty="0" smtClean="0">
                <a:solidFill>
                  <a:srgbClr val="0070C0"/>
                </a:solidFill>
              </a:rPr>
              <a:t>goods/services, </a:t>
            </a:r>
            <a:r>
              <a:rPr lang="en-US" sz="2200" dirty="0">
                <a:solidFill>
                  <a:srgbClr val="0070C0"/>
                </a:solidFill>
              </a:rPr>
              <a:t>such an activity does not satisfy the criteria of “supply</a:t>
            </a:r>
            <a:r>
              <a:rPr lang="en-US" sz="2200" dirty="0" smtClean="0">
                <a:solidFill>
                  <a:srgbClr val="0070C0"/>
                </a:solidFill>
              </a:rPr>
              <a:t>”. </a:t>
            </a:r>
            <a:r>
              <a:rPr lang="en-US" sz="2200" dirty="0">
                <a:solidFill>
                  <a:srgbClr val="0070C0"/>
                </a:solidFill>
              </a:rPr>
              <a:t>As there is no </a:t>
            </a:r>
            <a:r>
              <a:rPr lang="en-US" sz="2200" dirty="0" smtClean="0">
                <a:solidFill>
                  <a:srgbClr val="0070C0"/>
                </a:solidFill>
              </a:rPr>
              <a:t>supply, </a:t>
            </a:r>
            <a:r>
              <a:rPr lang="en-US" sz="2200" dirty="0">
                <a:solidFill>
                  <a:srgbClr val="0070C0"/>
                </a:solidFill>
              </a:rPr>
              <a:t>no tax liability arises against ‘A’ for the said </a:t>
            </a:r>
            <a:r>
              <a:rPr lang="en-US" sz="2200" dirty="0" smtClean="0">
                <a:solidFill>
                  <a:srgbClr val="0070C0"/>
                </a:solidFill>
              </a:rPr>
              <a:t>transaction</a:t>
            </a:r>
          </a:p>
          <a:p>
            <a:pPr algn="just">
              <a:lnSpc>
                <a:spcPct val="110000"/>
              </a:lnSpc>
              <a:spcBef>
                <a:spcPts val="600"/>
              </a:spcBef>
            </a:pPr>
            <a:r>
              <a:rPr lang="en-US" sz="2200" dirty="0" smtClean="0">
                <a:solidFill>
                  <a:srgbClr val="0070C0"/>
                </a:solidFill>
              </a:rPr>
              <a:t>However, it will be subject to Penalty under sec 122(1)(ii) and 122(3) [in case of Company]</a:t>
            </a:r>
          </a:p>
          <a:p>
            <a:pPr algn="just">
              <a:lnSpc>
                <a:spcPct val="110000"/>
              </a:lnSpc>
              <a:spcBef>
                <a:spcPts val="600"/>
              </a:spcBef>
            </a:pPr>
            <a:r>
              <a:rPr lang="en-US" sz="2200" dirty="0" smtClean="0">
                <a:solidFill>
                  <a:srgbClr val="0070C0"/>
                </a:solidFill>
              </a:rPr>
              <a:t>Thus, it is essential for the Supplier to prove that he has made supply of goods/services</a:t>
            </a:r>
            <a:endParaRPr lang="en-IN"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a:defRPr/>
            </a:pPr>
            <a:fld id="{CA720142-D166-4FCE-BE75-3DF259D9EE1D}" type="slidenum">
              <a:rPr lang="en-US"/>
              <a:pPr>
                <a:defRPr/>
              </a:pPr>
              <a:t>13</a:t>
            </a:fld>
            <a:endParaRPr lang="en-US"/>
          </a:p>
        </p:txBody>
      </p:sp>
      <p:cxnSp>
        <p:nvCxnSpPr>
          <p:cNvPr id="8" name="Straight Connector 7">
            <a:extLst>
              <a:ext uri="{FF2B5EF4-FFF2-40B4-BE49-F238E27FC236}"/>
            </a:extLst>
          </p:cNvPr>
          <p:cNvCxnSpPr/>
          <p:nvPr/>
        </p:nvCxnSpPr>
        <p:spPr>
          <a:xfrm>
            <a:off x="152400" y="6324602"/>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2. Genuine Supply – Why and How to prove</a:t>
            </a:r>
          </a:p>
        </p:txBody>
      </p:sp>
      <p:sp>
        <p:nvSpPr>
          <p:cNvPr id="7"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5081018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143000"/>
            <a:ext cx="8305800" cy="4999043"/>
          </a:xfrm>
        </p:spPr>
        <p:txBody>
          <a:bodyPr>
            <a:noAutofit/>
          </a:bodyPr>
          <a:lstStyle/>
          <a:p>
            <a:pPr marL="0" indent="0" algn="just">
              <a:lnSpc>
                <a:spcPct val="110000"/>
              </a:lnSpc>
              <a:spcBef>
                <a:spcPts val="1200"/>
              </a:spcBef>
              <a:buNone/>
            </a:pPr>
            <a:r>
              <a:rPr lang="en-US" sz="2200" b="1" u="sng" dirty="0" smtClean="0">
                <a:solidFill>
                  <a:srgbClr val="0070C0"/>
                </a:solidFill>
              </a:rPr>
              <a:t>Critical Issues:</a:t>
            </a:r>
          </a:p>
          <a:p>
            <a:pPr algn="just">
              <a:lnSpc>
                <a:spcPct val="110000"/>
              </a:lnSpc>
              <a:spcBef>
                <a:spcPts val="1200"/>
              </a:spcBef>
            </a:pPr>
            <a:r>
              <a:rPr lang="en-US" sz="2200" b="1" dirty="0" smtClean="0">
                <a:solidFill>
                  <a:srgbClr val="0070C0"/>
                </a:solidFill>
              </a:rPr>
              <a:t>Suppose</a:t>
            </a:r>
            <a:r>
              <a:rPr lang="en-US" sz="2200" dirty="0">
                <a:solidFill>
                  <a:srgbClr val="0070C0"/>
                </a:solidFill>
              </a:rPr>
              <a:t>, supply of goods is made through the agent …. Supplier does not know about and place of business of the purchaser</a:t>
            </a:r>
          </a:p>
          <a:p>
            <a:pPr algn="just">
              <a:lnSpc>
                <a:spcPct val="110000"/>
              </a:lnSpc>
              <a:spcBef>
                <a:spcPts val="1200"/>
              </a:spcBef>
            </a:pPr>
            <a:r>
              <a:rPr lang="en-US" sz="2200" dirty="0">
                <a:solidFill>
                  <a:srgbClr val="0070C0"/>
                </a:solidFill>
              </a:rPr>
              <a:t>Supply of services are very critical ….. </a:t>
            </a:r>
            <a:r>
              <a:rPr lang="en-US" sz="2200" dirty="0" smtClean="0">
                <a:solidFill>
                  <a:srgbClr val="0070C0"/>
                </a:solidFill>
              </a:rPr>
              <a:t> </a:t>
            </a:r>
            <a:endParaRPr lang="en-US" sz="2200" dirty="0">
              <a:solidFill>
                <a:srgbClr val="0070C0"/>
              </a:solidFill>
            </a:endParaRPr>
          </a:p>
          <a:p>
            <a:pPr algn="just">
              <a:lnSpc>
                <a:spcPct val="110000"/>
              </a:lnSpc>
              <a:spcBef>
                <a:spcPts val="1200"/>
              </a:spcBef>
            </a:pPr>
            <a:r>
              <a:rPr lang="en-US" sz="2200" dirty="0" smtClean="0">
                <a:solidFill>
                  <a:srgbClr val="0070C0"/>
                </a:solidFill>
              </a:rPr>
              <a:t>Merely </a:t>
            </a:r>
            <a:r>
              <a:rPr lang="en-US" sz="2200" dirty="0">
                <a:solidFill>
                  <a:srgbClr val="0070C0"/>
                </a:solidFill>
              </a:rPr>
              <a:t>to prove the financial transaction is not enough</a:t>
            </a:r>
          </a:p>
          <a:p>
            <a:pPr algn="just">
              <a:lnSpc>
                <a:spcPct val="110000"/>
              </a:lnSpc>
              <a:spcBef>
                <a:spcPts val="1200"/>
              </a:spcBef>
            </a:pPr>
            <a:r>
              <a:rPr lang="en-US" sz="2200" dirty="0">
                <a:solidFill>
                  <a:srgbClr val="0070C0"/>
                </a:solidFill>
              </a:rPr>
              <a:t>Preserve the documents to prove the genuineness of </a:t>
            </a:r>
            <a:r>
              <a:rPr lang="en-US" sz="2200" dirty="0" smtClean="0">
                <a:solidFill>
                  <a:srgbClr val="0070C0"/>
                </a:solidFill>
              </a:rPr>
              <a:t>supply</a:t>
            </a:r>
            <a:endParaRPr lang="en-US"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14</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2. Genuine Supply – Why and How to prove</a:t>
            </a:r>
          </a:p>
        </p:txBody>
      </p:sp>
    </p:spTree>
    <p:extLst>
      <p:ext uri="{BB962C8B-B14F-4D97-AF65-F5344CB8AC3E}">
        <p14:creationId xmlns:p14="http://schemas.microsoft.com/office/powerpoint/2010/main" val="8821724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066800"/>
            <a:ext cx="8686800" cy="4876800"/>
          </a:xfrm>
        </p:spPr>
        <p:txBody>
          <a:bodyPr>
            <a:noAutofit/>
          </a:bodyPr>
          <a:lstStyle/>
          <a:p>
            <a:pPr algn="just">
              <a:lnSpc>
                <a:spcPct val="110000"/>
              </a:lnSpc>
              <a:spcBef>
                <a:spcPts val="600"/>
              </a:spcBef>
            </a:pPr>
            <a:r>
              <a:rPr lang="en-US" sz="2200" b="1" u="sng" dirty="0">
                <a:solidFill>
                  <a:srgbClr val="002060"/>
                </a:solidFill>
              </a:rPr>
              <a:t>Meaning of discount</a:t>
            </a:r>
          </a:p>
          <a:p>
            <a:pPr marL="538163" indent="0" algn="just">
              <a:lnSpc>
                <a:spcPct val="110000"/>
              </a:lnSpc>
              <a:spcBef>
                <a:spcPts val="600"/>
              </a:spcBef>
              <a:buNone/>
            </a:pPr>
            <a:r>
              <a:rPr lang="en-US" sz="2000" b="1" i="1" dirty="0">
                <a:solidFill>
                  <a:schemeClr val="tx1">
                    <a:lumMod val="65000"/>
                    <a:lumOff val="35000"/>
                  </a:schemeClr>
                </a:solidFill>
              </a:rPr>
              <a:t>Cambridge</a:t>
            </a:r>
            <a:r>
              <a:rPr lang="en-US" sz="2000" i="1" dirty="0">
                <a:solidFill>
                  <a:schemeClr val="tx1">
                    <a:lumMod val="65000"/>
                    <a:lumOff val="35000"/>
                  </a:schemeClr>
                </a:solidFill>
              </a:rPr>
              <a:t> </a:t>
            </a:r>
            <a:r>
              <a:rPr lang="en-US" sz="2000" i="1" dirty="0">
                <a:solidFill>
                  <a:schemeClr val="tx1">
                    <a:lumMod val="65000"/>
                    <a:lumOff val="35000"/>
                  </a:schemeClr>
                </a:solidFill>
                <a:sym typeface="Wingdings" panose="05000000000000000000" pitchFamily="2" charset="2"/>
              </a:rPr>
              <a:t> </a:t>
            </a:r>
            <a:r>
              <a:rPr lang="en-US" sz="2000" i="1" dirty="0" smtClean="0">
                <a:solidFill>
                  <a:schemeClr val="tx1">
                    <a:lumMod val="65000"/>
                    <a:lumOff val="35000"/>
                  </a:schemeClr>
                </a:solidFill>
              </a:rPr>
              <a:t>‘</a:t>
            </a:r>
            <a:r>
              <a:rPr lang="en-US" sz="2000" i="1" dirty="0">
                <a:solidFill>
                  <a:schemeClr val="tx1">
                    <a:lumMod val="65000"/>
                    <a:lumOff val="35000"/>
                  </a:schemeClr>
                </a:solidFill>
              </a:rPr>
              <a:t>discount’ to mean as “a reduction in the usual price”, </a:t>
            </a:r>
          </a:p>
          <a:p>
            <a:pPr marL="538163" indent="0" algn="just">
              <a:lnSpc>
                <a:spcPct val="110000"/>
              </a:lnSpc>
              <a:spcBef>
                <a:spcPts val="600"/>
              </a:spcBef>
              <a:buNone/>
            </a:pPr>
            <a:r>
              <a:rPr lang="en-US" sz="2000" b="1" i="1" dirty="0">
                <a:solidFill>
                  <a:schemeClr val="tx1">
                    <a:lumMod val="65000"/>
                    <a:lumOff val="35000"/>
                  </a:schemeClr>
                </a:solidFill>
              </a:rPr>
              <a:t>Collins</a:t>
            </a:r>
            <a:r>
              <a:rPr lang="en-US" sz="2000" i="1" dirty="0">
                <a:solidFill>
                  <a:schemeClr val="tx1">
                    <a:lumMod val="65000"/>
                    <a:lumOff val="35000"/>
                  </a:schemeClr>
                </a:solidFill>
              </a:rPr>
              <a:t> </a:t>
            </a:r>
            <a:r>
              <a:rPr lang="en-US" sz="2000" i="1" dirty="0">
                <a:solidFill>
                  <a:schemeClr val="tx1">
                    <a:lumMod val="65000"/>
                    <a:lumOff val="35000"/>
                  </a:schemeClr>
                </a:solidFill>
                <a:sym typeface="Wingdings" panose="05000000000000000000" pitchFamily="2" charset="2"/>
              </a:rPr>
              <a:t> </a:t>
            </a:r>
            <a:r>
              <a:rPr lang="en-US" sz="2000" i="1" dirty="0">
                <a:solidFill>
                  <a:schemeClr val="tx1">
                    <a:lumMod val="65000"/>
                    <a:lumOff val="35000"/>
                  </a:schemeClr>
                </a:solidFill>
              </a:rPr>
              <a:t>‘discount’ to mean as “a reduction in </a:t>
            </a:r>
            <a:r>
              <a:rPr lang="en-US" sz="2000" i="1" dirty="0" smtClean="0">
                <a:solidFill>
                  <a:schemeClr val="tx1">
                    <a:lumMod val="65000"/>
                    <a:lumOff val="35000"/>
                  </a:schemeClr>
                </a:solidFill>
              </a:rPr>
              <a:t>usual </a:t>
            </a:r>
            <a:r>
              <a:rPr lang="en-US" sz="2000" i="1" dirty="0">
                <a:solidFill>
                  <a:schemeClr val="tx1">
                    <a:lumMod val="65000"/>
                    <a:lumOff val="35000"/>
                  </a:schemeClr>
                </a:solidFill>
              </a:rPr>
              <a:t>price of something”. </a:t>
            </a:r>
          </a:p>
          <a:p>
            <a:pPr algn="just">
              <a:lnSpc>
                <a:spcPct val="110000"/>
              </a:lnSpc>
              <a:spcBef>
                <a:spcPts val="600"/>
              </a:spcBef>
            </a:pPr>
            <a:r>
              <a:rPr lang="en-GB" sz="2200" dirty="0">
                <a:solidFill>
                  <a:srgbClr val="0070C0"/>
                </a:solidFill>
              </a:rPr>
              <a:t>Discount </a:t>
            </a:r>
            <a:r>
              <a:rPr lang="en-US" sz="2200" dirty="0">
                <a:solidFill>
                  <a:srgbClr val="0070C0"/>
                </a:solidFill>
              </a:rPr>
              <a:t>is consequent to a transaction of sale and </a:t>
            </a:r>
            <a:r>
              <a:rPr lang="en-US" sz="2200" dirty="0" smtClean="0">
                <a:solidFill>
                  <a:srgbClr val="0070C0"/>
                </a:solidFill>
              </a:rPr>
              <a:t>purchase.</a:t>
            </a:r>
            <a:endParaRPr lang="en-IN" sz="2200" dirty="0">
              <a:solidFill>
                <a:srgbClr val="0070C0"/>
              </a:solidFill>
            </a:endParaRPr>
          </a:p>
          <a:p>
            <a:pPr algn="just">
              <a:lnSpc>
                <a:spcPct val="110000"/>
              </a:lnSpc>
              <a:spcBef>
                <a:spcPts val="600"/>
              </a:spcBef>
            </a:pPr>
            <a:r>
              <a:rPr lang="en-GB" sz="2200" dirty="0">
                <a:solidFill>
                  <a:srgbClr val="0070C0"/>
                </a:solidFill>
              </a:rPr>
              <a:t>Discount may be at the time of sale or it post-sale</a:t>
            </a:r>
            <a:r>
              <a:rPr lang="en-US" sz="2200" dirty="0">
                <a:solidFill>
                  <a:srgbClr val="0070C0"/>
                </a:solidFill>
              </a:rPr>
              <a:t> </a:t>
            </a:r>
            <a:r>
              <a:rPr lang="en-US" sz="2200" dirty="0">
                <a:solidFill>
                  <a:srgbClr val="0070C0"/>
                </a:solidFill>
                <a:sym typeface="Wingdings" pitchFamily="2" charset="2"/>
              </a:rPr>
              <a:t> </a:t>
            </a:r>
            <a:r>
              <a:rPr lang="en-US" sz="2200" dirty="0">
                <a:solidFill>
                  <a:srgbClr val="0070C0"/>
                </a:solidFill>
              </a:rPr>
              <a:t>One + one, Volume, Secondary</a:t>
            </a:r>
            <a:endParaRPr lang="en-IN" sz="2200" dirty="0">
              <a:solidFill>
                <a:srgbClr val="0070C0"/>
              </a:solidFill>
            </a:endParaRPr>
          </a:p>
          <a:p>
            <a:pPr algn="just">
              <a:lnSpc>
                <a:spcPct val="110000"/>
              </a:lnSpc>
              <a:spcBef>
                <a:spcPts val="600"/>
              </a:spcBef>
            </a:pPr>
            <a:r>
              <a:rPr lang="en-US" sz="2200" dirty="0">
                <a:solidFill>
                  <a:srgbClr val="0070C0"/>
                </a:solidFill>
              </a:rPr>
              <a:t>Discount may be given either through GST </a:t>
            </a:r>
            <a:r>
              <a:rPr lang="en-US" sz="2200" dirty="0" smtClean="0">
                <a:solidFill>
                  <a:srgbClr val="0070C0"/>
                </a:solidFill>
              </a:rPr>
              <a:t>Credit notes or </a:t>
            </a:r>
            <a:r>
              <a:rPr lang="en-US" sz="2200" dirty="0">
                <a:solidFill>
                  <a:srgbClr val="0070C0"/>
                </a:solidFill>
              </a:rPr>
              <a:t>Commercial </a:t>
            </a:r>
            <a:r>
              <a:rPr lang="en-US" sz="2200" dirty="0" smtClean="0">
                <a:solidFill>
                  <a:srgbClr val="0070C0"/>
                </a:solidFill>
              </a:rPr>
              <a:t>credit notes</a:t>
            </a:r>
            <a:endParaRPr lang="en-US"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15</a:t>
            </a:fld>
            <a:endParaRPr lang="en-US"/>
          </a:p>
        </p:txBody>
      </p:sp>
      <p:cxnSp>
        <p:nvCxnSpPr>
          <p:cNvPr id="8" name="Straight Connector 7">
            <a:extLst>
              <a:ext uri="{FF2B5EF4-FFF2-40B4-BE49-F238E27FC236}"/>
            </a:extLst>
          </p:cNvPr>
          <p:cNvCxnSpPr/>
          <p:nvPr/>
        </p:nvCxnSpPr>
        <p:spPr>
          <a:xfrm>
            <a:off x="125507" y="6040970"/>
            <a:ext cx="8763000" cy="13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3. Post sale supply – Discounts and Incentives</a:t>
            </a:r>
          </a:p>
        </p:txBody>
      </p:sp>
      <p:sp>
        <p:nvSpPr>
          <p:cNvPr id="7"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76002506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219200"/>
            <a:ext cx="8305800" cy="4800601"/>
          </a:xfrm>
        </p:spPr>
        <p:txBody>
          <a:bodyPr>
            <a:normAutofit lnSpcReduction="10000"/>
          </a:bodyPr>
          <a:lstStyle/>
          <a:p>
            <a:pPr marL="0" indent="0" algn="just">
              <a:lnSpc>
                <a:spcPct val="125000"/>
              </a:lnSpc>
              <a:spcBef>
                <a:spcPts val="600"/>
              </a:spcBef>
              <a:buNone/>
            </a:pPr>
            <a:r>
              <a:rPr lang="en-GB" sz="2200" b="1" u="sng" dirty="0">
                <a:solidFill>
                  <a:srgbClr val="002060"/>
                </a:solidFill>
              </a:rPr>
              <a:t>Sec 15(3) </a:t>
            </a:r>
            <a:r>
              <a:rPr lang="en-GB" sz="2200" dirty="0">
                <a:solidFill>
                  <a:srgbClr val="0070C0"/>
                </a:solidFill>
              </a:rPr>
              <a:t>- The value of the supply </a:t>
            </a:r>
            <a:r>
              <a:rPr lang="en-GB" sz="2200" u="sng" dirty="0">
                <a:solidFill>
                  <a:srgbClr val="0070C0"/>
                </a:solidFill>
              </a:rPr>
              <a:t>shall not include </a:t>
            </a:r>
            <a:r>
              <a:rPr lang="en-GB" sz="2200" dirty="0">
                <a:solidFill>
                  <a:srgbClr val="0070C0"/>
                </a:solidFill>
              </a:rPr>
              <a:t>any discount which is given––</a:t>
            </a:r>
            <a:endParaRPr lang="en-IN" sz="2200" dirty="0">
              <a:solidFill>
                <a:srgbClr val="0070C0"/>
              </a:solidFill>
            </a:endParaRPr>
          </a:p>
          <a:p>
            <a:pPr marL="533366" indent="-533366" algn="just">
              <a:lnSpc>
                <a:spcPct val="125000"/>
              </a:lnSpc>
              <a:spcBef>
                <a:spcPts val="600"/>
              </a:spcBef>
              <a:buNone/>
            </a:pPr>
            <a:r>
              <a:rPr lang="en-GB" sz="2200" dirty="0">
                <a:solidFill>
                  <a:srgbClr val="0070C0"/>
                </a:solidFill>
              </a:rPr>
              <a:t>(a)	before or at the time of the supply if such discount has been duly recorded in the invoice issued in respect of such supply; and</a:t>
            </a:r>
            <a:endParaRPr lang="en-IN" sz="2200" dirty="0">
              <a:solidFill>
                <a:srgbClr val="0070C0"/>
              </a:solidFill>
            </a:endParaRPr>
          </a:p>
          <a:p>
            <a:pPr marL="533366" indent="-533366" algn="just">
              <a:lnSpc>
                <a:spcPct val="125000"/>
              </a:lnSpc>
              <a:spcBef>
                <a:spcPts val="600"/>
              </a:spcBef>
              <a:buNone/>
            </a:pPr>
            <a:r>
              <a:rPr lang="en-GB" sz="2200" dirty="0">
                <a:solidFill>
                  <a:srgbClr val="0070C0"/>
                </a:solidFill>
              </a:rPr>
              <a:t>(b)	after the supply has been effected, if—</a:t>
            </a:r>
            <a:endParaRPr lang="en-IN" sz="2200" dirty="0">
              <a:solidFill>
                <a:srgbClr val="0070C0"/>
              </a:solidFill>
            </a:endParaRPr>
          </a:p>
          <a:p>
            <a:pPr marL="1079431" indent="-546064" algn="just">
              <a:lnSpc>
                <a:spcPct val="125000"/>
              </a:lnSpc>
              <a:spcBef>
                <a:spcPts val="600"/>
              </a:spcBef>
              <a:buNone/>
            </a:pPr>
            <a:r>
              <a:rPr lang="en-GB" sz="2200" dirty="0">
                <a:solidFill>
                  <a:srgbClr val="0070C0"/>
                </a:solidFill>
              </a:rPr>
              <a:t>(i)	such discount is established in terms of an agreement entered into at or before the time of such supply and specifically linked to relevant invoices; and</a:t>
            </a:r>
            <a:endParaRPr lang="en-IN" sz="2200" dirty="0">
              <a:solidFill>
                <a:srgbClr val="0070C0"/>
              </a:solidFill>
            </a:endParaRPr>
          </a:p>
          <a:p>
            <a:pPr marL="1079431" indent="-546064" algn="just">
              <a:lnSpc>
                <a:spcPct val="125000"/>
              </a:lnSpc>
              <a:spcBef>
                <a:spcPts val="600"/>
              </a:spcBef>
              <a:buNone/>
            </a:pPr>
            <a:r>
              <a:rPr lang="en-GB" sz="2200" dirty="0">
                <a:solidFill>
                  <a:srgbClr val="0070C0"/>
                </a:solidFill>
              </a:rPr>
              <a:t>(ii)	ITC as is attributable to the discount on the basis of document issued by the supplier has been reversed by the recipient of the supply.</a:t>
            </a:r>
            <a:endParaRPr lang="en-IN" sz="2200" dirty="0">
              <a:solidFill>
                <a:srgbClr val="0070C0"/>
              </a:solidFill>
            </a:endParaRPr>
          </a:p>
          <a:p>
            <a:pPr algn="just">
              <a:lnSpc>
                <a:spcPct val="115000"/>
              </a:lnSpc>
              <a:spcBef>
                <a:spcPts val="600"/>
              </a:spcBef>
            </a:pPr>
            <a:endParaRPr lang="en-IN"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16</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3. Post sale supply – Discounts and Incentives</a:t>
            </a:r>
          </a:p>
        </p:txBody>
      </p:sp>
      <p:sp>
        <p:nvSpPr>
          <p:cNvPr id="7"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124513880"/>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136084"/>
            <a:ext cx="8305800" cy="4959917"/>
          </a:xfrm>
        </p:spPr>
        <p:txBody>
          <a:bodyPr>
            <a:normAutofit/>
          </a:bodyPr>
          <a:lstStyle/>
          <a:p>
            <a:pPr algn="just">
              <a:lnSpc>
                <a:spcPct val="110000"/>
              </a:lnSpc>
              <a:spcBef>
                <a:spcPts val="900"/>
              </a:spcBef>
            </a:pPr>
            <a:r>
              <a:rPr lang="en-US" sz="2200" dirty="0">
                <a:solidFill>
                  <a:srgbClr val="0070C0"/>
                </a:solidFill>
              </a:rPr>
              <a:t>Scheme postulates – Revenue Neutral</a:t>
            </a:r>
          </a:p>
          <a:p>
            <a:pPr algn="just">
              <a:lnSpc>
                <a:spcPct val="110000"/>
              </a:lnSpc>
              <a:spcBef>
                <a:spcPts val="900"/>
              </a:spcBef>
            </a:pPr>
            <a:r>
              <a:rPr lang="en-US" sz="2200" dirty="0">
                <a:solidFill>
                  <a:srgbClr val="0070C0"/>
                </a:solidFill>
              </a:rPr>
              <a:t>Reversal of output tax and reversal of ITC</a:t>
            </a:r>
          </a:p>
          <a:p>
            <a:pPr algn="just">
              <a:lnSpc>
                <a:spcPct val="110000"/>
              </a:lnSpc>
              <a:spcBef>
                <a:spcPts val="900"/>
              </a:spcBef>
            </a:pPr>
            <a:r>
              <a:rPr lang="en-US" sz="2200" dirty="0">
                <a:solidFill>
                  <a:srgbClr val="0070C0"/>
                </a:solidFill>
              </a:rPr>
              <a:t>After the date of invoice – Output tax can be reversed through Credit Note u/s 34 (1, 2) for the following reasons: -</a:t>
            </a:r>
          </a:p>
          <a:p>
            <a:pPr marL="901642" lvl="1" indent="-501619" algn="just">
              <a:lnSpc>
                <a:spcPct val="110000"/>
              </a:lnSpc>
              <a:spcBef>
                <a:spcPts val="900"/>
              </a:spcBef>
              <a:buNone/>
            </a:pPr>
            <a:r>
              <a:rPr lang="en-GB" sz="2200" dirty="0">
                <a:solidFill>
                  <a:srgbClr val="00B050"/>
                </a:solidFill>
              </a:rPr>
              <a:t>●	the taxable value and/or tax charged in that tax invoice is found to exceed the taxable value or tax payable in respect of such supply; or</a:t>
            </a:r>
            <a:endParaRPr lang="en-IN" sz="2200" dirty="0">
              <a:solidFill>
                <a:srgbClr val="00B050"/>
              </a:solidFill>
            </a:endParaRPr>
          </a:p>
          <a:p>
            <a:pPr marL="901642" lvl="1" indent="-501619" algn="just">
              <a:lnSpc>
                <a:spcPct val="110000"/>
              </a:lnSpc>
              <a:spcBef>
                <a:spcPts val="900"/>
              </a:spcBef>
              <a:buNone/>
            </a:pPr>
            <a:r>
              <a:rPr lang="en-GB" sz="2200" dirty="0">
                <a:solidFill>
                  <a:srgbClr val="00B050"/>
                </a:solidFill>
              </a:rPr>
              <a:t>●	where the goods supplied are returned by the recipient; or</a:t>
            </a:r>
            <a:endParaRPr lang="en-IN" sz="2200" dirty="0">
              <a:solidFill>
                <a:srgbClr val="00B050"/>
              </a:solidFill>
            </a:endParaRPr>
          </a:p>
          <a:p>
            <a:pPr marL="901642" lvl="1" indent="-501619" algn="just">
              <a:lnSpc>
                <a:spcPct val="110000"/>
              </a:lnSpc>
              <a:spcBef>
                <a:spcPts val="900"/>
              </a:spcBef>
              <a:buNone/>
            </a:pPr>
            <a:r>
              <a:rPr lang="en-GB" sz="2200" dirty="0">
                <a:solidFill>
                  <a:srgbClr val="00B050"/>
                </a:solidFill>
              </a:rPr>
              <a:t>●	where services supplied are found to be deficient,</a:t>
            </a:r>
          </a:p>
          <a:p>
            <a:pPr algn="just">
              <a:lnSpc>
                <a:spcPct val="110000"/>
              </a:lnSpc>
              <a:spcBef>
                <a:spcPts val="900"/>
              </a:spcBef>
            </a:pPr>
            <a:r>
              <a:rPr lang="en-US" sz="2200" dirty="0">
                <a:solidFill>
                  <a:srgbClr val="0070C0"/>
                </a:solidFill>
              </a:rPr>
              <a:t>Financial </a:t>
            </a:r>
            <a:r>
              <a:rPr lang="en-US" sz="2200" dirty="0" smtClean="0">
                <a:solidFill>
                  <a:srgbClr val="0070C0"/>
                </a:solidFill>
              </a:rPr>
              <a:t>C. N. where </a:t>
            </a:r>
            <a:r>
              <a:rPr lang="en-US" sz="2200" dirty="0">
                <a:solidFill>
                  <a:srgbClr val="0070C0"/>
                </a:solidFill>
              </a:rPr>
              <a:t>conditions of Sec 15(3)(b) not satisfied </a:t>
            </a:r>
            <a:r>
              <a:rPr lang="en-US" sz="2200" i="1" dirty="0">
                <a:solidFill>
                  <a:srgbClr val="0070C0"/>
                </a:solidFill>
              </a:rPr>
              <a:t>[Circular No. 92/11/2019-GST, dated 07 March 2019]</a:t>
            </a:r>
            <a:endParaRPr lang="en-IN"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17</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3. Post sale supply – Discounts and Incentives</a:t>
            </a:r>
          </a:p>
        </p:txBody>
      </p:sp>
      <p:sp>
        <p:nvSpPr>
          <p:cNvPr id="7"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11233527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143000"/>
            <a:ext cx="8229600" cy="5183194"/>
          </a:xfrm>
        </p:spPr>
        <p:txBody>
          <a:bodyPr>
            <a:normAutofit/>
          </a:bodyPr>
          <a:lstStyle/>
          <a:p>
            <a:pPr marL="95244" indent="-12699" algn="just">
              <a:lnSpc>
                <a:spcPct val="115000"/>
              </a:lnSpc>
              <a:spcBef>
                <a:spcPts val="1200"/>
              </a:spcBef>
              <a:buNone/>
            </a:pPr>
            <a:r>
              <a:rPr lang="en-US" sz="2200" b="1" u="sng" dirty="0" smtClean="0">
                <a:solidFill>
                  <a:srgbClr val="002060"/>
                </a:solidFill>
              </a:rPr>
              <a:t>Therefore,</a:t>
            </a:r>
            <a:endParaRPr lang="en-US" sz="2200" b="1" u="sng" dirty="0">
              <a:solidFill>
                <a:srgbClr val="002060"/>
              </a:solidFill>
            </a:endParaRPr>
          </a:p>
          <a:p>
            <a:pPr algn="just">
              <a:lnSpc>
                <a:spcPct val="110000"/>
              </a:lnSpc>
              <a:spcBef>
                <a:spcPts val="600"/>
              </a:spcBef>
            </a:pPr>
            <a:r>
              <a:rPr lang="en-US" sz="2200" dirty="0">
                <a:solidFill>
                  <a:srgbClr val="0070C0"/>
                </a:solidFill>
              </a:rPr>
              <a:t>If </a:t>
            </a:r>
            <a:r>
              <a:rPr lang="en-US" sz="2200" dirty="0" smtClean="0">
                <a:solidFill>
                  <a:srgbClr val="0070C0"/>
                </a:solidFill>
              </a:rPr>
              <a:t>GST </a:t>
            </a:r>
            <a:r>
              <a:rPr lang="en-US" sz="2200" dirty="0" err="1" smtClean="0">
                <a:solidFill>
                  <a:srgbClr val="0070C0"/>
                </a:solidFill>
              </a:rPr>
              <a:t>C.N</a:t>
            </a:r>
            <a:r>
              <a:rPr lang="en-US" sz="2200" dirty="0" smtClean="0">
                <a:solidFill>
                  <a:srgbClr val="0070C0"/>
                </a:solidFill>
              </a:rPr>
              <a:t>. is </a:t>
            </a:r>
            <a:r>
              <a:rPr lang="en-US" sz="2200" dirty="0">
                <a:solidFill>
                  <a:srgbClr val="0070C0"/>
                </a:solidFill>
              </a:rPr>
              <a:t>given u/s 34 </a:t>
            </a:r>
            <a:r>
              <a:rPr lang="en-US" sz="2200" dirty="0">
                <a:solidFill>
                  <a:srgbClr val="0070C0"/>
                </a:solidFill>
                <a:sym typeface="Wingdings" pitchFamily="2" charset="2"/>
              </a:rPr>
              <a:t> ITC would be reversed by the Recipient</a:t>
            </a:r>
            <a:endParaRPr lang="en-US" sz="2200" dirty="0">
              <a:solidFill>
                <a:srgbClr val="0070C0"/>
              </a:solidFill>
            </a:endParaRPr>
          </a:p>
          <a:p>
            <a:pPr algn="just">
              <a:lnSpc>
                <a:spcPct val="110000"/>
              </a:lnSpc>
              <a:spcBef>
                <a:spcPts val="600"/>
              </a:spcBef>
            </a:pPr>
            <a:r>
              <a:rPr lang="en-US" sz="2200" dirty="0" smtClean="0">
                <a:solidFill>
                  <a:srgbClr val="0070C0"/>
                </a:solidFill>
              </a:rPr>
              <a:t>Financial </a:t>
            </a:r>
            <a:r>
              <a:rPr lang="en-US" sz="2200" dirty="0">
                <a:solidFill>
                  <a:srgbClr val="0070C0"/>
                </a:solidFill>
              </a:rPr>
              <a:t>C</a:t>
            </a:r>
            <a:r>
              <a:rPr lang="en-US" sz="2200" dirty="0" smtClean="0">
                <a:solidFill>
                  <a:srgbClr val="0070C0"/>
                </a:solidFill>
              </a:rPr>
              <a:t>. N</a:t>
            </a:r>
            <a:r>
              <a:rPr lang="en-US" sz="2200" dirty="0">
                <a:solidFill>
                  <a:srgbClr val="0070C0"/>
                </a:solidFill>
              </a:rPr>
              <a:t>. – No reversal of output tax; no reversal of ITC</a:t>
            </a:r>
          </a:p>
          <a:p>
            <a:pPr algn="just">
              <a:lnSpc>
                <a:spcPct val="110000"/>
              </a:lnSpc>
              <a:spcBef>
                <a:spcPts val="600"/>
              </a:spcBef>
            </a:pPr>
            <a:r>
              <a:rPr lang="en-US" sz="2200" dirty="0">
                <a:solidFill>
                  <a:srgbClr val="0070C0"/>
                </a:solidFill>
              </a:rPr>
              <a:t>Any unilateral act of reversal of output tax is not allowed</a:t>
            </a:r>
          </a:p>
          <a:p>
            <a:pPr algn="just">
              <a:lnSpc>
                <a:spcPct val="110000"/>
              </a:lnSpc>
              <a:spcBef>
                <a:spcPts val="600"/>
              </a:spcBef>
            </a:pPr>
            <a:r>
              <a:rPr lang="en-US" sz="2200" dirty="0">
                <a:solidFill>
                  <a:srgbClr val="0070C0"/>
                </a:solidFill>
              </a:rPr>
              <a:t>Amount written off / Bad Debts </a:t>
            </a:r>
            <a:r>
              <a:rPr lang="en-US" sz="2200" dirty="0">
                <a:solidFill>
                  <a:srgbClr val="0070C0"/>
                </a:solidFill>
                <a:sym typeface="Wingdings" pitchFamily="2" charset="2"/>
              </a:rPr>
              <a:t> No output tax reversal ; no ITC </a:t>
            </a:r>
            <a:r>
              <a:rPr lang="en-US" sz="2200" dirty="0" smtClean="0">
                <a:solidFill>
                  <a:srgbClr val="0070C0"/>
                </a:solidFill>
                <a:sym typeface="Wingdings" pitchFamily="2" charset="2"/>
              </a:rPr>
              <a:t>reversal; </a:t>
            </a:r>
            <a:r>
              <a:rPr lang="en-US" sz="2200" dirty="0">
                <a:solidFill>
                  <a:srgbClr val="0070C0"/>
                </a:solidFill>
                <a:sym typeface="Wingdings" pitchFamily="2" charset="2"/>
              </a:rPr>
              <a:t>provided document for settlement is available  Otherwise 180 days clause </a:t>
            </a:r>
            <a:r>
              <a:rPr lang="en-US" sz="2200" dirty="0" smtClean="0">
                <a:solidFill>
                  <a:srgbClr val="0070C0"/>
                </a:solidFill>
                <a:sym typeface="Wingdings" pitchFamily="2" charset="2"/>
              </a:rPr>
              <a:t>of Sec 16(2) will </a:t>
            </a:r>
            <a:r>
              <a:rPr lang="en-US" sz="2200" dirty="0">
                <a:solidFill>
                  <a:srgbClr val="0070C0"/>
                </a:solidFill>
                <a:sym typeface="Wingdings" pitchFamily="2" charset="2"/>
              </a:rPr>
              <a:t>apply</a:t>
            </a:r>
          </a:p>
          <a:p>
            <a:pPr marL="0" indent="0" algn="just">
              <a:lnSpc>
                <a:spcPct val="110000"/>
              </a:lnSpc>
              <a:spcBef>
                <a:spcPts val="1800"/>
              </a:spcBef>
              <a:buNone/>
            </a:pPr>
            <a:r>
              <a:rPr lang="en-US" sz="2200" b="1" i="1" u="sng" dirty="0">
                <a:solidFill>
                  <a:srgbClr val="7030A0"/>
                </a:solidFill>
              </a:rPr>
              <a:t>Litigations (Qua Supplier): Whether recipient has reversed ITC</a:t>
            </a:r>
          </a:p>
          <a:p>
            <a:pPr marL="0" indent="0" algn="just">
              <a:lnSpc>
                <a:spcPct val="110000"/>
              </a:lnSpc>
              <a:spcBef>
                <a:spcPts val="600"/>
              </a:spcBef>
              <a:buNone/>
            </a:pPr>
            <a:r>
              <a:rPr lang="en-US" sz="2200" b="1" i="1" u="sng" dirty="0">
                <a:solidFill>
                  <a:srgbClr val="7030A0"/>
                </a:solidFill>
              </a:rPr>
              <a:t>Two sets of litigations (Qua Recipient):</a:t>
            </a:r>
          </a:p>
          <a:p>
            <a:pPr marL="457200" indent="-457200" algn="just">
              <a:lnSpc>
                <a:spcPct val="110000"/>
              </a:lnSpc>
              <a:spcBef>
                <a:spcPts val="600"/>
              </a:spcBef>
              <a:buAutoNum type="arabicPeriod"/>
            </a:pPr>
            <a:r>
              <a:rPr lang="en-US" sz="2200" b="1" i="1" dirty="0">
                <a:solidFill>
                  <a:srgbClr val="7030A0"/>
                </a:solidFill>
              </a:rPr>
              <a:t>Whether requires reversal of ITC?</a:t>
            </a:r>
          </a:p>
          <a:p>
            <a:pPr marL="457200" indent="-457200" algn="just">
              <a:lnSpc>
                <a:spcPct val="110000"/>
              </a:lnSpc>
              <a:spcBef>
                <a:spcPts val="600"/>
              </a:spcBef>
              <a:buAutoNum type="arabicPeriod"/>
            </a:pPr>
            <a:r>
              <a:rPr lang="en-US" sz="2200" b="1" i="1" dirty="0">
                <a:solidFill>
                  <a:srgbClr val="7030A0"/>
                </a:solidFill>
              </a:rPr>
              <a:t>Whether discount is a service income</a:t>
            </a:r>
            <a:r>
              <a:rPr lang="en-US" sz="2200" b="1" i="1" dirty="0" smtClean="0">
                <a:solidFill>
                  <a:srgbClr val="7030A0"/>
                </a:solidFill>
              </a:rPr>
              <a:t>?</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18</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3. Post sale supply – Discounts and Incentives</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1650192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19</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3. Post sale supply – Discounts </a:t>
            </a:r>
            <a:r>
              <a:rPr lang="en-US" sz="3000" b="1" dirty="0" smtClean="0">
                <a:solidFill>
                  <a:prstClr val="white"/>
                </a:solidFill>
              </a:rPr>
              <a:t>vs. Incentives</a:t>
            </a:r>
            <a:endParaRPr lang="en-US" sz="3000" b="1" dirty="0">
              <a:solidFill>
                <a:prstClr val="white"/>
              </a:solidFill>
            </a:endParaRPr>
          </a:p>
        </p:txBody>
      </p:sp>
      <p:graphicFrame>
        <p:nvGraphicFramePr>
          <p:cNvPr id="10" name="Content Placeholder 2"/>
          <p:cNvGraphicFramePr>
            <a:graphicFrameLocks noGrp="1"/>
          </p:cNvGraphicFramePr>
          <p:nvPr>
            <p:ph idx="1"/>
            <p:extLst>
              <p:ext uri="{D42A27DB-BD31-4B8C-83A1-F6EECF244321}">
                <p14:modId xmlns:p14="http://schemas.microsoft.com/office/powerpoint/2010/main" val="2111364654"/>
              </p:ext>
            </p:extLst>
          </p:nvPr>
        </p:nvGraphicFramePr>
        <p:xfrm>
          <a:off x="228600" y="1066800"/>
          <a:ext cx="8686800" cy="5156209"/>
        </p:xfrm>
        <a:graphic>
          <a:graphicData uri="http://schemas.openxmlformats.org/drawingml/2006/table">
            <a:tbl>
              <a:tblPr firstRow="1" bandRow="1">
                <a:tableStyleId>{5C22544A-7EE6-4342-B048-85BDC9FD1C3A}</a:tableStyleId>
              </a:tblPr>
              <a:tblGrid>
                <a:gridCol w="469557"/>
                <a:gridCol w="4102443"/>
                <a:gridCol w="4114800"/>
              </a:tblGrid>
              <a:tr h="730152">
                <a:tc>
                  <a:txBody>
                    <a:bodyPr/>
                    <a:lstStyle/>
                    <a:p>
                      <a:endParaRPr lang="en-IN" sz="2000" dirty="0"/>
                    </a:p>
                  </a:txBody>
                  <a:tcPr marT="38100" marB="38100">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Discount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(May be termed ‘incentive’)</a:t>
                      </a:r>
                      <a:endParaRPr lang="en-IN" sz="2000" dirty="0"/>
                    </a:p>
                  </a:txBody>
                  <a:tcPr marT="38100" marB="38100">
                    <a:solidFill>
                      <a:schemeClr val="tx2">
                        <a:lumMod val="75000"/>
                      </a:schemeClr>
                    </a:solidFill>
                  </a:tcPr>
                </a:tc>
                <a:tc>
                  <a:txBody>
                    <a:bodyPr/>
                    <a:lstStyle/>
                    <a:p>
                      <a:pPr algn="ctr"/>
                      <a:r>
                        <a:rPr lang="en-US" sz="2000" dirty="0" smtClean="0"/>
                        <a:t>Service Charges </a:t>
                      </a:r>
                    </a:p>
                    <a:p>
                      <a:pPr algn="ctr"/>
                      <a:r>
                        <a:rPr lang="en-US" sz="2000" dirty="0" smtClean="0"/>
                        <a:t>(May be termed ‘incentive’)</a:t>
                      </a:r>
                      <a:endParaRPr lang="en-IN" sz="2000" dirty="0"/>
                    </a:p>
                  </a:txBody>
                  <a:tcPr marT="38100" marB="38100">
                    <a:solidFill>
                      <a:schemeClr val="tx2">
                        <a:lumMod val="75000"/>
                      </a:schemeClr>
                    </a:solidFill>
                  </a:tcPr>
                </a:tc>
              </a:tr>
              <a:tr h="730152">
                <a:tc>
                  <a:txBody>
                    <a:bodyPr/>
                    <a:lstStyle/>
                    <a:p>
                      <a:pPr algn="ctr"/>
                      <a:r>
                        <a:rPr lang="en-US" sz="2000" b="1" dirty="0" smtClean="0"/>
                        <a:t>1</a:t>
                      </a:r>
                      <a:endParaRPr lang="en-IN" sz="2000" b="1" dirty="0"/>
                    </a:p>
                  </a:txBody>
                  <a:tcPr marT="38100" marB="38100"/>
                </a:tc>
                <a:tc>
                  <a:txBody>
                    <a:bodyPr/>
                    <a:lstStyle/>
                    <a:p>
                      <a:r>
                        <a:rPr lang="en-US" sz="2000" dirty="0" smtClean="0">
                          <a:solidFill>
                            <a:srgbClr val="002060"/>
                          </a:solidFill>
                        </a:rPr>
                        <a:t>Pertain</a:t>
                      </a:r>
                      <a:r>
                        <a:rPr lang="en-US" sz="2000" baseline="0" dirty="0" smtClean="0">
                          <a:solidFill>
                            <a:srgbClr val="002060"/>
                          </a:solidFill>
                        </a:rPr>
                        <a:t>s to original transaction of purchase and sale</a:t>
                      </a:r>
                      <a:endParaRPr lang="en-IN" sz="2000" dirty="0">
                        <a:solidFill>
                          <a:srgbClr val="002060"/>
                        </a:solidFill>
                      </a:endParaRPr>
                    </a:p>
                  </a:txBody>
                  <a:tcPr marT="38100" marB="38100"/>
                </a:tc>
                <a:tc>
                  <a:txBody>
                    <a:bodyPr/>
                    <a:lstStyle/>
                    <a:p>
                      <a:r>
                        <a:rPr lang="en-US" sz="2000" dirty="0" smtClean="0">
                          <a:solidFill>
                            <a:srgbClr val="002060"/>
                          </a:solidFill>
                        </a:rPr>
                        <a:t>Independent Transaction/Activity of providing service</a:t>
                      </a:r>
                      <a:endParaRPr lang="en-IN" sz="2000" dirty="0">
                        <a:solidFill>
                          <a:srgbClr val="002060"/>
                        </a:solidFill>
                      </a:endParaRPr>
                    </a:p>
                  </a:txBody>
                  <a:tcPr marT="38100" marB="38100"/>
                </a:tc>
              </a:tr>
              <a:tr h="412693">
                <a:tc>
                  <a:txBody>
                    <a:bodyPr/>
                    <a:lstStyle/>
                    <a:p>
                      <a:pPr algn="ctr"/>
                      <a:r>
                        <a:rPr lang="en-US" sz="2000" b="1" dirty="0" smtClean="0"/>
                        <a:t>2</a:t>
                      </a:r>
                      <a:endParaRPr lang="en-IN" sz="2000" b="1" dirty="0"/>
                    </a:p>
                  </a:txBody>
                  <a:tcPr marT="38100" marB="38100"/>
                </a:tc>
                <a:tc>
                  <a:txBody>
                    <a:bodyPr/>
                    <a:lstStyle/>
                    <a:p>
                      <a:r>
                        <a:rPr lang="en-US" sz="2000" dirty="0" smtClean="0">
                          <a:solidFill>
                            <a:srgbClr val="002060"/>
                          </a:solidFill>
                        </a:rPr>
                        <a:t>Received from the Seller/Supplier</a:t>
                      </a:r>
                      <a:endParaRPr lang="en-IN" sz="2000" dirty="0">
                        <a:solidFill>
                          <a:srgbClr val="002060"/>
                        </a:solidFill>
                      </a:endParaRPr>
                    </a:p>
                  </a:txBody>
                  <a:tcPr marT="38100" marB="38100"/>
                </a:tc>
                <a:tc>
                  <a:txBody>
                    <a:bodyPr/>
                    <a:lstStyle/>
                    <a:p>
                      <a:r>
                        <a:rPr lang="en-US" sz="2000" dirty="0" smtClean="0">
                          <a:solidFill>
                            <a:srgbClr val="002060"/>
                          </a:solidFill>
                        </a:rPr>
                        <a:t>May be anybody including Supplier</a:t>
                      </a:r>
                      <a:endParaRPr lang="en-IN" sz="2000" dirty="0">
                        <a:solidFill>
                          <a:srgbClr val="002060"/>
                        </a:solidFill>
                      </a:endParaRPr>
                    </a:p>
                  </a:txBody>
                  <a:tcPr marT="38100" marB="38100"/>
                </a:tc>
              </a:tr>
              <a:tr h="724415">
                <a:tc>
                  <a:txBody>
                    <a:bodyPr/>
                    <a:lstStyle/>
                    <a:p>
                      <a:pPr algn="ctr"/>
                      <a:r>
                        <a:rPr lang="en-US" sz="2000" b="1" dirty="0" smtClean="0"/>
                        <a:t>3</a:t>
                      </a:r>
                      <a:endParaRPr lang="en-IN" sz="2000" b="1" dirty="0"/>
                    </a:p>
                  </a:txBody>
                  <a:tcPr marT="38100" marB="38100"/>
                </a:tc>
                <a:tc>
                  <a:txBody>
                    <a:bodyPr/>
                    <a:lstStyle/>
                    <a:p>
                      <a:r>
                        <a:rPr lang="en-US" sz="2000" dirty="0" smtClean="0">
                          <a:solidFill>
                            <a:srgbClr val="002060"/>
                          </a:solidFill>
                        </a:rPr>
                        <a:t>Paid through GST</a:t>
                      </a:r>
                      <a:r>
                        <a:rPr lang="en-US" sz="2000" baseline="0" dirty="0" smtClean="0">
                          <a:solidFill>
                            <a:srgbClr val="002060"/>
                          </a:solidFill>
                        </a:rPr>
                        <a:t> </a:t>
                      </a:r>
                      <a:r>
                        <a:rPr lang="en-US" sz="2000" baseline="0" dirty="0" err="1" smtClean="0">
                          <a:solidFill>
                            <a:srgbClr val="002060"/>
                          </a:solidFill>
                        </a:rPr>
                        <a:t>C.N</a:t>
                      </a:r>
                      <a:r>
                        <a:rPr lang="en-US" sz="2000" baseline="0" dirty="0" smtClean="0">
                          <a:solidFill>
                            <a:srgbClr val="002060"/>
                          </a:solidFill>
                        </a:rPr>
                        <a:t>. or Commercial </a:t>
                      </a:r>
                      <a:r>
                        <a:rPr lang="en-US" sz="2000" baseline="0" dirty="0" err="1" smtClean="0">
                          <a:solidFill>
                            <a:srgbClr val="002060"/>
                          </a:solidFill>
                        </a:rPr>
                        <a:t>C.N</a:t>
                      </a:r>
                      <a:r>
                        <a:rPr lang="en-US" sz="2000" baseline="0" dirty="0" smtClean="0">
                          <a:solidFill>
                            <a:srgbClr val="002060"/>
                          </a:solidFill>
                        </a:rPr>
                        <a:t>.</a:t>
                      </a:r>
                      <a:endParaRPr lang="en-IN" sz="2000" dirty="0">
                        <a:solidFill>
                          <a:srgbClr val="002060"/>
                        </a:solidFill>
                      </a:endParaRP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rPr>
                        <a:t>Paid through GST</a:t>
                      </a:r>
                      <a:r>
                        <a:rPr lang="en-US" sz="2000" baseline="0" dirty="0" smtClean="0">
                          <a:solidFill>
                            <a:srgbClr val="002060"/>
                          </a:solidFill>
                        </a:rPr>
                        <a:t> Invoice or Debit Note</a:t>
                      </a:r>
                      <a:endParaRPr lang="en-IN" sz="2000" dirty="0">
                        <a:solidFill>
                          <a:srgbClr val="002060"/>
                        </a:solidFill>
                      </a:endParaRPr>
                    </a:p>
                  </a:txBody>
                  <a:tcPr marT="38100" marB="38100"/>
                </a:tc>
              </a:tr>
              <a:tr h="730152">
                <a:tc>
                  <a:txBody>
                    <a:bodyPr/>
                    <a:lstStyle/>
                    <a:p>
                      <a:pPr algn="ctr"/>
                      <a:r>
                        <a:rPr lang="en-US" sz="2000" b="1" dirty="0" smtClean="0"/>
                        <a:t>4</a:t>
                      </a:r>
                      <a:endParaRPr lang="en-IN" sz="2000" b="1" dirty="0"/>
                    </a:p>
                  </a:txBody>
                  <a:tcPr marT="38100" marB="38100"/>
                </a:tc>
                <a:tc>
                  <a:txBody>
                    <a:bodyPr/>
                    <a:lstStyle/>
                    <a:p>
                      <a:r>
                        <a:rPr lang="en-US" sz="2000" dirty="0" smtClean="0">
                          <a:solidFill>
                            <a:srgbClr val="002060"/>
                          </a:solidFill>
                        </a:rPr>
                        <a:t>To be reported as reduction from Purchase</a:t>
                      </a:r>
                      <a:r>
                        <a:rPr lang="en-US" sz="2000" baseline="0" dirty="0" smtClean="0">
                          <a:solidFill>
                            <a:srgbClr val="002060"/>
                          </a:solidFill>
                        </a:rPr>
                        <a:t> / Expenses</a:t>
                      </a:r>
                      <a:endParaRPr lang="en-IN" sz="2000" dirty="0">
                        <a:solidFill>
                          <a:srgbClr val="002060"/>
                        </a:solidFill>
                      </a:endParaRPr>
                    </a:p>
                  </a:txBody>
                  <a:tcPr marT="38100" marB="38100"/>
                </a:tc>
                <a:tc>
                  <a:txBody>
                    <a:bodyPr/>
                    <a:lstStyle/>
                    <a:p>
                      <a:r>
                        <a:rPr lang="en-US" sz="2000" dirty="0" smtClean="0">
                          <a:solidFill>
                            <a:srgbClr val="002060"/>
                          </a:solidFill>
                        </a:rPr>
                        <a:t>Independent Revenue Item</a:t>
                      </a:r>
                      <a:endParaRPr lang="en-IN" sz="2000" dirty="0">
                        <a:solidFill>
                          <a:srgbClr val="002060"/>
                        </a:solidFill>
                      </a:endParaRPr>
                    </a:p>
                  </a:txBody>
                  <a:tcPr marT="38100" marB="38100"/>
                </a:tc>
              </a:tr>
              <a:tr h="730152">
                <a:tc>
                  <a:txBody>
                    <a:bodyPr/>
                    <a:lstStyle/>
                    <a:p>
                      <a:pPr algn="ctr"/>
                      <a:r>
                        <a:rPr lang="en-US" sz="2000" b="1" dirty="0" smtClean="0"/>
                        <a:t>5</a:t>
                      </a:r>
                      <a:endParaRPr lang="en-IN" sz="2000" b="1" dirty="0"/>
                    </a:p>
                  </a:txBody>
                  <a:tcPr marT="38100" marB="38100"/>
                </a:tc>
                <a:tc>
                  <a:txBody>
                    <a:bodyPr/>
                    <a:lstStyle/>
                    <a:p>
                      <a:r>
                        <a:rPr lang="en-US" sz="2000" dirty="0" smtClean="0">
                          <a:solidFill>
                            <a:srgbClr val="002060"/>
                          </a:solidFill>
                        </a:rPr>
                        <a:t>Supplier may reduce output tax subject to sec 15(2)(b) of GST Act</a:t>
                      </a:r>
                      <a:endParaRPr lang="en-IN" sz="2000" dirty="0">
                        <a:solidFill>
                          <a:srgbClr val="002060"/>
                        </a:solidFill>
                      </a:endParaRPr>
                    </a:p>
                  </a:txBody>
                  <a:tcPr marT="38100" marB="38100"/>
                </a:tc>
                <a:tc>
                  <a:txBody>
                    <a:bodyPr/>
                    <a:lstStyle/>
                    <a:p>
                      <a:r>
                        <a:rPr lang="en-US" sz="2000" dirty="0" smtClean="0">
                          <a:solidFill>
                            <a:srgbClr val="002060"/>
                          </a:solidFill>
                        </a:rPr>
                        <a:t>Supplier will charge output tax</a:t>
                      </a:r>
                      <a:endParaRPr lang="en-IN" sz="2000" dirty="0">
                        <a:solidFill>
                          <a:srgbClr val="002060"/>
                        </a:solidFill>
                      </a:endParaRPr>
                    </a:p>
                  </a:txBody>
                  <a:tcPr marT="38100" marB="38100"/>
                </a:tc>
              </a:tr>
              <a:tr h="412693">
                <a:tc>
                  <a:txBody>
                    <a:bodyPr/>
                    <a:lstStyle/>
                    <a:p>
                      <a:pPr algn="ctr"/>
                      <a:r>
                        <a:rPr lang="en-US" sz="2000" b="1" dirty="0" smtClean="0"/>
                        <a:t>6</a:t>
                      </a:r>
                      <a:endParaRPr lang="en-IN" sz="2000" b="1" dirty="0"/>
                    </a:p>
                  </a:txBody>
                  <a:tcPr marT="38100" marB="38100"/>
                </a:tc>
                <a:tc>
                  <a:txBody>
                    <a:bodyPr/>
                    <a:lstStyle/>
                    <a:p>
                      <a:r>
                        <a:rPr lang="en-US" sz="2000" dirty="0" smtClean="0">
                          <a:solidFill>
                            <a:srgbClr val="002060"/>
                          </a:solidFill>
                        </a:rPr>
                        <a:t>Recipient will reduce</a:t>
                      </a:r>
                      <a:r>
                        <a:rPr lang="en-US" sz="2000" baseline="0" dirty="0" smtClean="0">
                          <a:solidFill>
                            <a:srgbClr val="002060"/>
                          </a:solidFill>
                        </a:rPr>
                        <a:t> ITC</a:t>
                      </a:r>
                      <a:endParaRPr lang="en-IN" sz="2000" dirty="0">
                        <a:solidFill>
                          <a:srgbClr val="002060"/>
                        </a:solidFill>
                      </a:endParaRPr>
                    </a:p>
                  </a:txBody>
                  <a:tcPr marT="38100" marB="381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2060"/>
                          </a:solidFill>
                        </a:rPr>
                        <a:t>Recipient will claim</a:t>
                      </a:r>
                      <a:r>
                        <a:rPr lang="en-US" sz="2000" baseline="0" dirty="0" smtClean="0">
                          <a:solidFill>
                            <a:srgbClr val="002060"/>
                          </a:solidFill>
                        </a:rPr>
                        <a:t> ITC</a:t>
                      </a:r>
                      <a:endParaRPr lang="en-IN" sz="2000" dirty="0">
                        <a:solidFill>
                          <a:srgbClr val="002060"/>
                        </a:solidFill>
                      </a:endParaRPr>
                    </a:p>
                  </a:txBody>
                  <a:tcPr marT="38100" marB="38100"/>
                </a:tc>
              </a:tr>
              <a:tr h="412693">
                <a:tc>
                  <a:txBody>
                    <a:bodyPr/>
                    <a:lstStyle/>
                    <a:p>
                      <a:pPr algn="ctr"/>
                      <a:endParaRPr lang="en-IN" sz="2000" b="1" dirty="0"/>
                    </a:p>
                  </a:txBody>
                  <a:tcPr marT="38100" marB="38100"/>
                </a:tc>
                <a:tc gridSpan="2">
                  <a:txBody>
                    <a:bodyPr/>
                    <a:lstStyle/>
                    <a:p>
                      <a:r>
                        <a:rPr lang="en-US" sz="2000" dirty="0" smtClean="0">
                          <a:solidFill>
                            <a:srgbClr val="002060"/>
                          </a:solidFill>
                        </a:rPr>
                        <a:t>Note: Should have sufficient documentary evidences to prove discount.</a:t>
                      </a:r>
                      <a:r>
                        <a:rPr lang="en-US" sz="2000" baseline="0" dirty="0" smtClean="0">
                          <a:solidFill>
                            <a:srgbClr val="002060"/>
                          </a:solidFill>
                        </a:rPr>
                        <a:t> Ideally should not be shown as income in </a:t>
                      </a:r>
                      <a:r>
                        <a:rPr lang="en-US" sz="2000" baseline="0" dirty="0" err="1" smtClean="0">
                          <a:solidFill>
                            <a:srgbClr val="002060"/>
                          </a:solidFill>
                        </a:rPr>
                        <a:t>P&amp;L</a:t>
                      </a:r>
                      <a:r>
                        <a:rPr lang="en-US" sz="2000" baseline="0" dirty="0" smtClean="0">
                          <a:solidFill>
                            <a:srgbClr val="002060"/>
                          </a:solidFill>
                        </a:rPr>
                        <a:t> A/c</a:t>
                      </a:r>
                      <a:endParaRPr lang="en-IN" sz="2000" dirty="0">
                        <a:solidFill>
                          <a:srgbClr val="002060"/>
                        </a:solidFill>
                      </a:endParaRPr>
                    </a:p>
                  </a:txBody>
                  <a:tcPr marT="38100" marB="38100"/>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2000" dirty="0">
                        <a:solidFill>
                          <a:srgbClr val="002060"/>
                        </a:solidFill>
                      </a:endParaRPr>
                    </a:p>
                  </a:txBody>
                  <a:tcPr marT="38100" marB="38100"/>
                </a:tc>
              </a:tr>
            </a:tbl>
          </a:graphicData>
        </a:graphic>
      </p:graphicFrame>
    </p:spTree>
    <p:extLst>
      <p:ext uri="{BB962C8B-B14F-4D97-AF65-F5344CB8AC3E}">
        <p14:creationId xmlns:p14="http://schemas.microsoft.com/office/powerpoint/2010/main" val="59635454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fontScale="85000" lnSpcReduction="10000"/>
          </a:bodyPr>
          <a:lstStyle/>
          <a:p>
            <a:pPr marL="457171" indent="-457171">
              <a:lnSpc>
                <a:spcPct val="120000"/>
              </a:lnSpc>
              <a:spcBef>
                <a:spcPts val="600"/>
              </a:spcBef>
              <a:buFont typeface="+mj-lt"/>
              <a:buAutoNum type="arabicPeriod"/>
            </a:pPr>
            <a:r>
              <a:rPr lang="en-US" sz="2200" dirty="0">
                <a:solidFill>
                  <a:srgbClr val="0070C0"/>
                </a:solidFill>
              </a:rPr>
              <a:t>Difference between various components of Supply</a:t>
            </a:r>
          </a:p>
          <a:p>
            <a:pPr marL="457171" indent="-457171">
              <a:lnSpc>
                <a:spcPct val="120000"/>
              </a:lnSpc>
              <a:spcBef>
                <a:spcPts val="600"/>
              </a:spcBef>
              <a:buFont typeface="+mj-lt"/>
              <a:buAutoNum type="arabicPeriod"/>
            </a:pPr>
            <a:r>
              <a:rPr lang="en-US" sz="2200" dirty="0">
                <a:solidFill>
                  <a:srgbClr val="0070C0"/>
                </a:solidFill>
              </a:rPr>
              <a:t>Precautions needed to establish </a:t>
            </a:r>
            <a:r>
              <a:rPr lang="en-US" sz="2200" dirty="0" err="1">
                <a:solidFill>
                  <a:srgbClr val="0070C0"/>
                </a:solidFill>
              </a:rPr>
              <a:t>genuinity</a:t>
            </a:r>
            <a:r>
              <a:rPr lang="en-US" sz="2200" dirty="0">
                <a:solidFill>
                  <a:srgbClr val="0070C0"/>
                </a:solidFill>
              </a:rPr>
              <a:t> of Supply</a:t>
            </a:r>
          </a:p>
          <a:p>
            <a:pPr marL="457171" indent="-457171">
              <a:lnSpc>
                <a:spcPct val="120000"/>
              </a:lnSpc>
              <a:spcBef>
                <a:spcPts val="600"/>
              </a:spcBef>
              <a:buFont typeface="+mj-lt"/>
              <a:buAutoNum type="arabicPeriod"/>
            </a:pPr>
            <a:r>
              <a:rPr lang="en-US" sz="2200" dirty="0">
                <a:solidFill>
                  <a:srgbClr val="0070C0"/>
                </a:solidFill>
              </a:rPr>
              <a:t>Issues in Post Supply Discount or incentives and Linking with Credit Notes</a:t>
            </a:r>
          </a:p>
          <a:p>
            <a:pPr marL="457171" indent="-457171">
              <a:lnSpc>
                <a:spcPct val="120000"/>
              </a:lnSpc>
              <a:spcBef>
                <a:spcPts val="600"/>
              </a:spcBef>
              <a:buFont typeface="+mj-lt"/>
              <a:buAutoNum type="arabicPeriod"/>
            </a:pPr>
            <a:r>
              <a:rPr lang="en-US" sz="2200" dirty="0">
                <a:solidFill>
                  <a:srgbClr val="0070C0"/>
                </a:solidFill>
              </a:rPr>
              <a:t>Sales Return – Adverse Impact of Issuing Supply Invoices instead of Debit Note</a:t>
            </a:r>
          </a:p>
          <a:p>
            <a:pPr marL="457171" indent="-457171">
              <a:lnSpc>
                <a:spcPct val="120000"/>
              </a:lnSpc>
              <a:spcBef>
                <a:spcPts val="600"/>
              </a:spcBef>
              <a:buFont typeface="+mj-lt"/>
              <a:buAutoNum type="arabicPeriod"/>
            </a:pPr>
            <a:r>
              <a:rPr lang="en-US" sz="2200" dirty="0">
                <a:solidFill>
                  <a:srgbClr val="0070C0"/>
                </a:solidFill>
              </a:rPr>
              <a:t>Exemptions under Reverse Charge Mechanism</a:t>
            </a:r>
          </a:p>
          <a:p>
            <a:pPr marL="457171" indent="-457171">
              <a:lnSpc>
                <a:spcPct val="120000"/>
              </a:lnSpc>
              <a:spcBef>
                <a:spcPts val="600"/>
              </a:spcBef>
              <a:buFont typeface="+mj-lt"/>
              <a:buAutoNum type="arabicPeriod"/>
            </a:pPr>
            <a:r>
              <a:rPr lang="en-US" sz="2200" dirty="0">
                <a:solidFill>
                  <a:srgbClr val="0070C0"/>
                </a:solidFill>
              </a:rPr>
              <a:t>Can the GST under RCM paid after 30</a:t>
            </a:r>
            <a:r>
              <a:rPr lang="en-US" sz="2200" baseline="30000" dirty="0">
                <a:solidFill>
                  <a:srgbClr val="0070C0"/>
                </a:solidFill>
              </a:rPr>
              <a:t>th</a:t>
            </a:r>
            <a:r>
              <a:rPr lang="en-US" sz="2200" dirty="0">
                <a:solidFill>
                  <a:srgbClr val="0070C0"/>
                </a:solidFill>
              </a:rPr>
              <a:t> Nov. of next F. Y. , be availed as ITC?</a:t>
            </a:r>
          </a:p>
          <a:p>
            <a:pPr marL="457171" indent="-457171">
              <a:lnSpc>
                <a:spcPct val="120000"/>
              </a:lnSpc>
              <a:spcBef>
                <a:spcPts val="600"/>
              </a:spcBef>
              <a:buFont typeface="+mj-lt"/>
              <a:buAutoNum type="arabicPeriod"/>
            </a:pPr>
            <a:r>
              <a:rPr lang="en-US" sz="2200" dirty="0">
                <a:solidFill>
                  <a:srgbClr val="0070C0"/>
                </a:solidFill>
              </a:rPr>
              <a:t>GST on Personal Guarantees, Corporate Guarantees, Usage of Common Brand</a:t>
            </a:r>
          </a:p>
          <a:p>
            <a:pPr marL="457171" indent="-457171">
              <a:lnSpc>
                <a:spcPct val="120000"/>
              </a:lnSpc>
              <a:spcBef>
                <a:spcPts val="600"/>
              </a:spcBef>
              <a:buFont typeface="+mj-lt"/>
              <a:buAutoNum type="arabicPeriod"/>
            </a:pPr>
            <a:r>
              <a:rPr lang="en-US" sz="2200" dirty="0" smtClean="0">
                <a:solidFill>
                  <a:srgbClr val="0070C0"/>
                </a:solidFill>
              </a:rPr>
              <a:t>Consideration</a:t>
            </a:r>
            <a:r>
              <a:rPr lang="en-US" sz="2200" dirty="0">
                <a:solidFill>
                  <a:srgbClr val="0070C0"/>
                </a:solidFill>
              </a:rPr>
              <a:t> vs. Value</a:t>
            </a:r>
          </a:p>
          <a:p>
            <a:pPr marL="457171" indent="-457171">
              <a:lnSpc>
                <a:spcPct val="120000"/>
              </a:lnSpc>
              <a:spcBef>
                <a:spcPts val="600"/>
              </a:spcBef>
              <a:buFont typeface="+mj-lt"/>
              <a:buAutoNum type="arabicPeriod"/>
            </a:pPr>
            <a:r>
              <a:rPr lang="en-US" sz="2200" dirty="0">
                <a:solidFill>
                  <a:srgbClr val="0070C0"/>
                </a:solidFill>
              </a:rPr>
              <a:t>Interplay between Section 15 and Valuation Rules</a:t>
            </a:r>
          </a:p>
          <a:p>
            <a:pPr marL="457171" indent="-457171">
              <a:lnSpc>
                <a:spcPct val="120000"/>
              </a:lnSpc>
              <a:spcBef>
                <a:spcPts val="600"/>
              </a:spcBef>
              <a:buFont typeface="+mj-lt"/>
              <a:buAutoNum type="arabicPeriod"/>
            </a:pPr>
            <a:r>
              <a:rPr lang="en-US" sz="2200" dirty="0">
                <a:solidFill>
                  <a:srgbClr val="0070C0"/>
                </a:solidFill>
              </a:rPr>
              <a:t>Facilities provided to receive a supply-Whether Consideration?</a:t>
            </a:r>
          </a:p>
          <a:p>
            <a:pPr marL="457171" indent="-457171">
              <a:lnSpc>
                <a:spcPct val="120000"/>
              </a:lnSpc>
              <a:spcBef>
                <a:spcPts val="600"/>
              </a:spcBef>
              <a:buFont typeface="+mj-lt"/>
              <a:buAutoNum type="arabicPeriod"/>
            </a:pPr>
            <a:r>
              <a:rPr lang="en-US" sz="2200" dirty="0">
                <a:solidFill>
                  <a:srgbClr val="0070C0"/>
                </a:solidFill>
              </a:rPr>
              <a:t>Concept of Pure Agent vs taxability of  Reimbursements vs expenses incurred, or supplies provided by the buyer of Services or goods</a:t>
            </a:r>
          </a:p>
          <a:p>
            <a:pPr marL="457171" indent="-457171">
              <a:lnSpc>
                <a:spcPct val="120000"/>
              </a:lnSpc>
              <a:spcBef>
                <a:spcPts val="600"/>
              </a:spcBef>
              <a:buFont typeface="+mj-lt"/>
              <a:buAutoNum type="arabicPeriod"/>
            </a:pPr>
            <a:r>
              <a:rPr lang="en-US" sz="2200" dirty="0" smtClean="0">
                <a:solidFill>
                  <a:srgbClr val="0070C0"/>
                </a:solidFill>
              </a:rPr>
              <a:t>Important </a:t>
            </a:r>
            <a:r>
              <a:rPr lang="en-US" sz="2200" dirty="0">
                <a:solidFill>
                  <a:srgbClr val="0070C0"/>
                </a:solidFill>
              </a:rPr>
              <a:t>related </a:t>
            </a:r>
            <a:r>
              <a:rPr lang="en-US" sz="2200" dirty="0" err="1">
                <a:solidFill>
                  <a:srgbClr val="0070C0"/>
                </a:solidFill>
              </a:rPr>
              <a:t>AARs</a:t>
            </a:r>
            <a:r>
              <a:rPr lang="en-US" sz="2200" dirty="0">
                <a:solidFill>
                  <a:srgbClr val="0070C0"/>
                </a:solidFill>
              </a:rPr>
              <a:t>, High Court and Supreme Court Rulings</a:t>
            </a: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Topics of the </a:t>
            </a:r>
            <a:r>
              <a:rPr lang="en-US" sz="3000" b="1" dirty="0" smtClean="0">
                <a:solidFill>
                  <a:prstClr val="white"/>
                </a:solidFill>
              </a:rPr>
              <a:t>day [</a:t>
            </a:r>
            <a:r>
              <a:rPr lang="en-US" sz="3000" b="1" dirty="0" err="1">
                <a:solidFill>
                  <a:prstClr val="white"/>
                </a:solidFill>
              </a:rPr>
              <a:t>AICAS</a:t>
            </a:r>
            <a:r>
              <a:rPr lang="en-US" sz="3000" b="1" dirty="0">
                <a:solidFill>
                  <a:prstClr val="white"/>
                </a:solidFill>
              </a:rPr>
              <a:t>, CFO World &amp; </a:t>
            </a:r>
            <a:r>
              <a:rPr lang="en-US" sz="3000" b="1" dirty="0" err="1">
                <a:solidFill>
                  <a:prstClr val="white"/>
                </a:solidFill>
              </a:rPr>
              <a:t>FICAF</a:t>
            </a:r>
            <a:r>
              <a:rPr lang="en-US" sz="3000" b="1" dirty="0">
                <a:solidFill>
                  <a:prstClr val="white"/>
                </a:solidFill>
              </a:rPr>
              <a:t>]</a:t>
            </a:r>
          </a:p>
        </p:txBody>
      </p:sp>
    </p:spTree>
    <p:extLst>
      <p:ext uri="{BB962C8B-B14F-4D97-AF65-F5344CB8AC3E}">
        <p14:creationId xmlns:p14="http://schemas.microsoft.com/office/powerpoint/2010/main" val="336925572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143001"/>
            <a:ext cx="8646459" cy="5151442"/>
          </a:xfrm>
        </p:spPr>
        <p:txBody>
          <a:bodyPr>
            <a:normAutofit fontScale="92500"/>
          </a:bodyPr>
          <a:lstStyle/>
          <a:p>
            <a:pPr marL="95244" indent="-12699" algn="just">
              <a:lnSpc>
                <a:spcPct val="110000"/>
              </a:lnSpc>
              <a:spcBef>
                <a:spcPts val="600"/>
              </a:spcBef>
              <a:buNone/>
            </a:pPr>
            <a:r>
              <a:rPr lang="en-US" sz="2400" b="1" u="sng" dirty="0">
                <a:solidFill>
                  <a:srgbClr val="002060"/>
                </a:solidFill>
              </a:rPr>
              <a:t>Sales Return – Impact of Issuing Supply Invoices instead of Debit Note</a:t>
            </a:r>
          </a:p>
          <a:p>
            <a:pPr marL="0" indent="0" algn="just">
              <a:lnSpc>
                <a:spcPct val="110000"/>
              </a:lnSpc>
              <a:spcBef>
                <a:spcPts val="600"/>
              </a:spcBef>
              <a:buNone/>
            </a:pPr>
            <a:r>
              <a:rPr lang="en-US" sz="2200" b="1" u="sng" dirty="0">
                <a:solidFill>
                  <a:srgbClr val="0070C0"/>
                </a:solidFill>
              </a:rPr>
              <a:t>Three Options </a:t>
            </a:r>
            <a:r>
              <a:rPr lang="en-US" sz="2200" b="1" u="sng" dirty="0" smtClean="0">
                <a:solidFill>
                  <a:srgbClr val="0070C0"/>
                </a:solidFill>
              </a:rPr>
              <a:t>: -</a:t>
            </a:r>
            <a:endParaRPr lang="en-US" sz="2200" b="1" u="sng" dirty="0">
              <a:solidFill>
                <a:srgbClr val="0070C0"/>
              </a:solidFill>
            </a:endParaRPr>
          </a:p>
          <a:p>
            <a:pPr marL="358775" lvl="1" indent="-358775" algn="just">
              <a:lnSpc>
                <a:spcPct val="110000"/>
              </a:lnSpc>
              <a:spcBef>
                <a:spcPts val="600"/>
              </a:spcBef>
            </a:pPr>
            <a:r>
              <a:rPr lang="en-US" sz="2200" b="1" dirty="0">
                <a:solidFill>
                  <a:srgbClr val="0070C0"/>
                </a:solidFill>
                <a:sym typeface="Wingdings" pitchFamily="2" charset="2"/>
              </a:rPr>
              <a:t>Issue GST Credit Note </a:t>
            </a:r>
            <a:r>
              <a:rPr lang="en-US" sz="2200" dirty="0">
                <a:solidFill>
                  <a:srgbClr val="0070C0"/>
                </a:solidFill>
                <a:sym typeface="Wingdings" pitchFamily="2" charset="2"/>
              </a:rPr>
              <a:t>– Subject to time limit specified in Sec 34  Need to ensure that incidence of tax has not been passed (i.e., should also credit the amount of tax to the buyer)</a:t>
            </a:r>
          </a:p>
          <a:p>
            <a:pPr marL="358775" lvl="1" indent="-358775" algn="just">
              <a:lnSpc>
                <a:spcPct val="110000"/>
              </a:lnSpc>
              <a:spcBef>
                <a:spcPts val="600"/>
              </a:spcBef>
            </a:pPr>
            <a:r>
              <a:rPr lang="en-US" sz="2200" b="1" dirty="0">
                <a:solidFill>
                  <a:srgbClr val="0070C0"/>
                </a:solidFill>
                <a:sym typeface="Wingdings" pitchFamily="2" charset="2"/>
              </a:rPr>
              <a:t>Issue Financial Credit Note </a:t>
            </a:r>
            <a:r>
              <a:rPr lang="en-US" sz="2200" dirty="0">
                <a:solidFill>
                  <a:srgbClr val="0070C0"/>
                </a:solidFill>
                <a:sym typeface="Wingdings" pitchFamily="2" charset="2"/>
              </a:rPr>
              <a:t>without reducing output tax</a:t>
            </a:r>
          </a:p>
          <a:p>
            <a:pPr marL="717550" lvl="2" indent="-358775" algn="just">
              <a:lnSpc>
                <a:spcPct val="110000"/>
              </a:lnSpc>
              <a:spcBef>
                <a:spcPts val="600"/>
              </a:spcBef>
            </a:pPr>
            <a:r>
              <a:rPr lang="en-US" sz="2200" dirty="0">
                <a:solidFill>
                  <a:srgbClr val="0070C0"/>
                </a:solidFill>
                <a:sym typeface="Wingdings" pitchFamily="2" charset="2"/>
              </a:rPr>
              <a:t>But since the goods have been returned, the purchaser shall reversed </a:t>
            </a:r>
            <a:r>
              <a:rPr lang="en-US" sz="2200" dirty="0" smtClean="0">
                <a:solidFill>
                  <a:srgbClr val="0070C0"/>
                </a:solidFill>
                <a:sym typeface="Wingdings" pitchFamily="2" charset="2"/>
              </a:rPr>
              <a:t>ITC, whether Financial or Commercial C. N. is issued</a:t>
            </a:r>
            <a:endParaRPr lang="en-US" sz="2200" dirty="0">
              <a:solidFill>
                <a:srgbClr val="0070C0"/>
              </a:solidFill>
              <a:sym typeface="Wingdings" pitchFamily="2" charset="2"/>
            </a:endParaRPr>
          </a:p>
          <a:p>
            <a:pPr marL="358775" lvl="1" indent="-358775" algn="just">
              <a:lnSpc>
                <a:spcPct val="110000"/>
              </a:lnSpc>
              <a:spcBef>
                <a:spcPts val="600"/>
              </a:spcBef>
            </a:pPr>
            <a:r>
              <a:rPr lang="en-US" sz="2200" b="1" dirty="0">
                <a:solidFill>
                  <a:srgbClr val="0070C0"/>
                </a:solidFill>
                <a:sym typeface="Wingdings" pitchFamily="2" charset="2"/>
              </a:rPr>
              <a:t>Buyer to issue Invoice </a:t>
            </a:r>
            <a:r>
              <a:rPr lang="en-US" sz="2200" dirty="0">
                <a:solidFill>
                  <a:srgbClr val="0070C0"/>
                </a:solidFill>
                <a:sym typeface="Wingdings" pitchFamily="2" charset="2"/>
              </a:rPr>
              <a:t>(Ideal where time limit u/s 34 has expired) [Refer </a:t>
            </a:r>
            <a:r>
              <a:rPr lang="en-US" sz="2200" dirty="0">
                <a:solidFill>
                  <a:srgbClr val="0070C0"/>
                </a:solidFill>
              </a:rPr>
              <a:t>Circular No. 72/46/2018-GST dated 26 Oct. 2018 – Time expired goods]</a:t>
            </a:r>
            <a:endParaRPr lang="en-US" sz="2200" dirty="0">
              <a:solidFill>
                <a:srgbClr val="0070C0"/>
              </a:solidFill>
              <a:sym typeface="Wingdings" pitchFamily="2" charset="2"/>
            </a:endParaRPr>
          </a:p>
          <a:p>
            <a:pPr marL="717550" indent="-358775" algn="just">
              <a:lnSpc>
                <a:spcPct val="110000"/>
              </a:lnSpc>
              <a:spcBef>
                <a:spcPts val="600"/>
              </a:spcBef>
            </a:pPr>
            <a:r>
              <a:rPr lang="en-US" sz="2200" dirty="0" smtClean="0">
                <a:solidFill>
                  <a:srgbClr val="0070C0"/>
                </a:solidFill>
                <a:sym typeface="Wingdings" pitchFamily="2" charset="2"/>
              </a:rPr>
              <a:t>Buyer </a:t>
            </a:r>
            <a:r>
              <a:rPr lang="en-US" sz="2200" dirty="0">
                <a:solidFill>
                  <a:srgbClr val="0070C0"/>
                </a:solidFill>
                <a:sym typeface="Wingdings" pitchFamily="2" charset="2"/>
              </a:rPr>
              <a:t>SHALL issue Invoice (Not the </a:t>
            </a:r>
            <a:r>
              <a:rPr lang="en-US" sz="2200" dirty="0" err="1">
                <a:solidFill>
                  <a:srgbClr val="0070C0"/>
                </a:solidFill>
                <a:sym typeface="Wingdings" pitchFamily="2" charset="2"/>
              </a:rPr>
              <a:t>D.N</a:t>
            </a:r>
            <a:r>
              <a:rPr lang="en-US" sz="2200" dirty="0">
                <a:solidFill>
                  <a:srgbClr val="0070C0"/>
                </a:solidFill>
                <a:sym typeface="Wingdings" pitchFamily="2" charset="2"/>
              </a:rPr>
              <a:t>.) as he is considering supply</a:t>
            </a:r>
          </a:p>
          <a:p>
            <a:pPr marL="717550" indent="-358775" algn="just">
              <a:lnSpc>
                <a:spcPct val="110000"/>
              </a:lnSpc>
              <a:spcBef>
                <a:spcPts val="600"/>
              </a:spcBef>
            </a:pPr>
            <a:r>
              <a:rPr lang="en-US" sz="2200" dirty="0">
                <a:solidFill>
                  <a:srgbClr val="0070C0"/>
                </a:solidFill>
                <a:sym typeface="Wingdings" pitchFamily="2" charset="2"/>
              </a:rPr>
              <a:t>Where </a:t>
            </a:r>
            <a:r>
              <a:rPr lang="en-US" sz="2200" dirty="0" smtClean="0">
                <a:solidFill>
                  <a:srgbClr val="0070C0"/>
                </a:solidFill>
                <a:sym typeface="Wingdings" pitchFamily="2" charset="2"/>
              </a:rPr>
              <a:t>Buyer has </a:t>
            </a:r>
            <a:r>
              <a:rPr lang="en-US" sz="2200" dirty="0">
                <a:solidFill>
                  <a:srgbClr val="0070C0"/>
                </a:solidFill>
                <a:sym typeface="Wingdings" pitchFamily="2" charset="2"/>
              </a:rPr>
              <a:t>treated as supply (instead of goods returns), then reconciliation issues </a:t>
            </a:r>
            <a:r>
              <a:rPr lang="en-US" sz="2200" dirty="0" smtClean="0">
                <a:solidFill>
                  <a:srgbClr val="0070C0"/>
                </a:solidFill>
                <a:sym typeface="Wingdings" pitchFamily="2" charset="2"/>
              </a:rPr>
              <a:t>will arise </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20</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smtClean="0">
                <a:solidFill>
                  <a:prstClr val="white"/>
                </a:solidFill>
              </a:rPr>
              <a:t>4. Sales </a:t>
            </a:r>
            <a:r>
              <a:rPr lang="en-US" sz="3000" b="1" dirty="0">
                <a:solidFill>
                  <a:prstClr val="white"/>
                </a:solidFill>
              </a:rPr>
              <a:t>Returns – Invoice vs. Debit Note</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2248104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295401"/>
            <a:ext cx="8646459" cy="4999043"/>
          </a:xfrm>
        </p:spPr>
        <p:txBody>
          <a:bodyPr>
            <a:normAutofit/>
          </a:bodyPr>
          <a:lstStyle/>
          <a:p>
            <a:pPr algn="just">
              <a:lnSpc>
                <a:spcPct val="110000"/>
              </a:lnSpc>
              <a:spcBef>
                <a:spcPts val="1200"/>
              </a:spcBef>
            </a:pPr>
            <a:r>
              <a:rPr lang="en-US" sz="2200" dirty="0">
                <a:solidFill>
                  <a:srgbClr val="0070C0"/>
                </a:solidFill>
              </a:rPr>
              <a:t>The Government may, on the recommendations of the Council, by notification, specify categories of supply of goods/services, the tax on which shall be paid on RCM basis by the </a:t>
            </a:r>
            <a:r>
              <a:rPr lang="en-US" sz="2200" dirty="0" smtClean="0">
                <a:solidFill>
                  <a:srgbClr val="0070C0"/>
                </a:solidFill>
              </a:rPr>
              <a:t>recipient; </a:t>
            </a:r>
            <a:r>
              <a:rPr lang="en-US" sz="2200" dirty="0">
                <a:solidFill>
                  <a:srgbClr val="0070C0"/>
                </a:solidFill>
              </a:rPr>
              <a:t>and </a:t>
            </a:r>
          </a:p>
          <a:p>
            <a:pPr algn="just">
              <a:lnSpc>
                <a:spcPct val="110000"/>
              </a:lnSpc>
              <a:spcBef>
                <a:spcPts val="1200"/>
              </a:spcBef>
            </a:pPr>
            <a:r>
              <a:rPr lang="en-US" sz="2200" dirty="0">
                <a:solidFill>
                  <a:srgbClr val="0070C0"/>
                </a:solidFill>
              </a:rPr>
              <a:t>All provisions of the Act shall apply to such recipient as if he is the person liable for paying the tax in relation to the supply of such goods/ services.</a:t>
            </a:r>
          </a:p>
          <a:p>
            <a:pPr>
              <a:lnSpc>
                <a:spcPct val="110000"/>
              </a:lnSpc>
              <a:spcBef>
                <a:spcPts val="1200"/>
              </a:spcBef>
            </a:pPr>
            <a:r>
              <a:rPr lang="en-US" sz="2200" dirty="0">
                <a:solidFill>
                  <a:srgbClr val="0070C0"/>
                </a:solidFill>
              </a:rPr>
              <a:t>Liability under RCM is absolute. The recipient cannot be absolved from his liability even if tax is paid by the supplier under forward charge.</a:t>
            </a:r>
            <a:endParaRPr lang="en-GB" sz="2200" dirty="0">
              <a:solidFill>
                <a:srgbClr val="0070C0"/>
              </a:solidFill>
            </a:endParaRPr>
          </a:p>
          <a:p>
            <a:pPr algn="just">
              <a:lnSpc>
                <a:spcPct val="110000"/>
              </a:lnSpc>
              <a:spcBef>
                <a:spcPts val="600"/>
              </a:spcBef>
            </a:pPr>
            <a:endParaRPr lang="en-US" sz="2200" dirty="0">
              <a:solidFill>
                <a:srgbClr val="0070C0"/>
              </a:solidFill>
              <a:sym typeface="Wingdings" pitchFamily="2" charset="2"/>
            </a:endParaRPr>
          </a:p>
          <a:p>
            <a:pPr algn="just">
              <a:lnSpc>
                <a:spcPct val="110000"/>
              </a:lnSpc>
              <a:spcBef>
                <a:spcPts val="600"/>
              </a:spcBef>
            </a:pPr>
            <a:endParaRPr lang="en-US" sz="2200" dirty="0">
              <a:solidFill>
                <a:srgbClr val="0070C0"/>
              </a:solidFill>
              <a:sym typeface="Wingdings" pitchFamily="2" charset="2"/>
            </a:endParaRPr>
          </a:p>
          <a:p>
            <a:pPr algn="just">
              <a:lnSpc>
                <a:spcPct val="110000"/>
              </a:lnSpc>
              <a:spcBef>
                <a:spcPts val="600"/>
              </a:spcBef>
            </a:pP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21</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5. Exemptions</a:t>
            </a:r>
            <a:r>
              <a:rPr lang="en-US" sz="3000" b="1" dirty="0">
                <a:solidFill>
                  <a:prstClr val="white"/>
                </a:solidFill>
              </a:rPr>
              <a:t> under </a:t>
            </a:r>
            <a:r>
              <a:rPr lang="en-US" sz="3000" b="1" dirty="0" err="1" smtClean="0">
                <a:solidFill>
                  <a:prstClr val="white"/>
                </a:solidFill>
              </a:rPr>
              <a:t>RCM</a:t>
            </a:r>
            <a:r>
              <a:rPr lang="en-US" sz="3000" b="1" dirty="0" smtClean="0">
                <a:solidFill>
                  <a:prstClr val="white"/>
                </a:solidFill>
              </a:rPr>
              <a:t> u/s 9(3)/5(3)</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7537283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371601"/>
            <a:ext cx="8646459" cy="4922843"/>
          </a:xfrm>
        </p:spPr>
        <p:txBody>
          <a:bodyPr>
            <a:normAutofit/>
          </a:bodyPr>
          <a:lstStyle/>
          <a:p>
            <a:pPr algn="just">
              <a:lnSpc>
                <a:spcPct val="110000"/>
              </a:lnSpc>
              <a:spcBef>
                <a:spcPts val="1200"/>
              </a:spcBef>
            </a:pPr>
            <a:r>
              <a:rPr lang="en-GB" sz="2200" dirty="0">
                <a:solidFill>
                  <a:srgbClr val="0070C0"/>
                </a:solidFill>
              </a:rPr>
              <a:t>There is no exemption </a:t>
            </a:r>
            <a:r>
              <a:rPr lang="en-GB" sz="2200" dirty="0">
                <a:solidFill>
                  <a:srgbClr val="0070C0"/>
                </a:solidFill>
                <a:sym typeface="Wingdings" panose="05000000000000000000" pitchFamily="2" charset="2"/>
              </a:rPr>
              <a:t> if goods/services are notified unless these are </a:t>
            </a:r>
            <a:r>
              <a:rPr lang="en-GB" sz="2200" dirty="0" smtClean="0">
                <a:solidFill>
                  <a:srgbClr val="0070C0"/>
                </a:solidFill>
                <a:sym typeface="Wingdings" panose="05000000000000000000" pitchFamily="2" charset="2"/>
              </a:rPr>
              <a:t>exempt through Notification</a:t>
            </a:r>
            <a:endParaRPr lang="en-GB" sz="2200" dirty="0">
              <a:solidFill>
                <a:srgbClr val="0070C0"/>
              </a:solidFill>
              <a:sym typeface="Wingdings" panose="05000000000000000000" pitchFamily="2" charset="2"/>
            </a:endParaRPr>
          </a:p>
          <a:p>
            <a:pPr algn="just">
              <a:lnSpc>
                <a:spcPct val="110000"/>
              </a:lnSpc>
              <a:spcBef>
                <a:spcPts val="1200"/>
              </a:spcBef>
            </a:pPr>
            <a:r>
              <a:rPr lang="en-US" sz="2200" dirty="0">
                <a:solidFill>
                  <a:srgbClr val="0070C0"/>
                </a:solidFill>
              </a:rPr>
              <a:t>Recipient should be located in the taxable territory.</a:t>
            </a:r>
            <a:endParaRPr lang="en-US" sz="2200" dirty="0">
              <a:solidFill>
                <a:srgbClr val="0070C0"/>
              </a:solidFill>
              <a:sym typeface="Wingdings" pitchFamily="2" charset="2"/>
            </a:endParaRPr>
          </a:p>
          <a:p>
            <a:pPr algn="just">
              <a:lnSpc>
                <a:spcPct val="110000"/>
              </a:lnSpc>
              <a:spcBef>
                <a:spcPts val="1200"/>
              </a:spcBef>
            </a:pPr>
            <a:r>
              <a:rPr lang="en-GB" sz="2200" dirty="0">
                <a:solidFill>
                  <a:srgbClr val="0070C0"/>
                </a:solidFill>
              </a:rPr>
              <a:t>If services are provided from outside India and POS as per Sec 13 is outside India, Service is not taxable and RCM is not applicable</a:t>
            </a:r>
          </a:p>
          <a:p>
            <a:pPr algn="just">
              <a:lnSpc>
                <a:spcPct val="110000"/>
              </a:lnSpc>
              <a:spcBef>
                <a:spcPts val="1200"/>
              </a:spcBef>
            </a:pPr>
            <a:r>
              <a:rPr lang="en-GB" sz="2200" dirty="0">
                <a:solidFill>
                  <a:srgbClr val="0070C0"/>
                </a:solidFill>
              </a:rPr>
              <a:t>Supply should be taxable under the GST Act. If the supply has been exempted under the GST Act, tax shall not be paid by the recipient</a:t>
            </a:r>
            <a:r>
              <a:rPr lang="en-GB" sz="2200" dirty="0" smtClean="0">
                <a:solidFill>
                  <a:srgbClr val="0070C0"/>
                </a:solidFill>
              </a:rPr>
              <a:t>.</a:t>
            </a:r>
          </a:p>
          <a:p>
            <a:pPr algn="just">
              <a:lnSpc>
                <a:spcPct val="110000"/>
              </a:lnSpc>
              <a:spcBef>
                <a:spcPts val="1200"/>
              </a:spcBef>
            </a:pPr>
            <a:r>
              <a:rPr lang="en-GB" sz="2200" dirty="0" smtClean="0">
                <a:solidFill>
                  <a:srgbClr val="0070C0"/>
                </a:solidFill>
              </a:rPr>
              <a:t>Care should be taken for services received from the Government or Govt Authorities/Entities as an agent of the </a:t>
            </a:r>
            <a:r>
              <a:rPr lang="en-GB" sz="2200" dirty="0" smtClean="0">
                <a:solidFill>
                  <a:srgbClr val="0070C0"/>
                </a:solidFill>
              </a:rPr>
              <a:t>Government (243G/W)</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22</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a:solidFill>
                  <a:prstClr val="white"/>
                </a:solidFill>
              </a:rPr>
              <a:t>5. Exemptions under </a:t>
            </a:r>
            <a:r>
              <a:rPr lang="en-US" sz="3000" b="1" dirty="0" err="1">
                <a:solidFill>
                  <a:prstClr val="white"/>
                </a:solidFill>
              </a:rPr>
              <a:t>RCM</a:t>
            </a:r>
            <a:r>
              <a:rPr lang="en-US" sz="3000" b="1" dirty="0">
                <a:solidFill>
                  <a:prstClr val="white"/>
                </a:solidFill>
              </a:rPr>
              <a:t> u/s 9(3)/5(3)</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129122811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043499"/>
          </a:xfrm>
        </p:spPr>
        <p:txBody>
          <a:bodyPr>
            <a:noAutofit/>
          </a:bodyPr>
          <a:lstStyle/>
          <a:p>
            <a:pPr marL="0" indent="0" algn="just">
              <a:lnSpc>
                <a:spcPct val="110000"/>
              </a:lnSpc>
              <a:spcBef>
                <a:spcPts val="600"/>
              </a:spcBef>
              <a:buNone/>
            </a:pPr>
            <a:r>
              <a:rPr lang="en-US" sz="2200" b="1" u="sng" dirty="0" smtClean="0">
                <a:solidFill>
                  <a:srgbClr val="0070C0"/>
                </a:solidFill>
              </a:rPr>
              <a:t>Two Questions:</a:t>
            </a:r>
            <a:endParaRPr lang="en-GB" sz="2200" b="1" u="sng" dirty="0">
              <a:solidFill>
                <a:srgbClr val="0070C0"/>
              </a:solidFill>
            </a:endParaRPr>
          </a:p>
          <a:p>
            <a:pPr algn="just">
              <a:lnSpc>
                <a:spcPct val="110000"/>
              </a:lnSpc>
              <a:spcBef>
                <a:spcPts val="600"/>
              </a:spcBef>
            </a:pPr>
            <a:r>
              <a:rPr lang="en-US" sz="2000" dirty="0" smtClean="0">
                <a:solidFill>
                  <a:srgbClr val="0070C0"/>
                </a:solidFill>
              </a:rPr>
              <a:t>Whether Interest is payable for delay? And </a:t>
            </a:r>
          </a:p>
          <a:p>
            <a:pPr algn="just">
              <a:lnSpc>
                <a:spcPct val="110000"/>
              </a:lnSpc>
              <a:spcBef>
                <a:spcPts val="600"/>
              </a:spcBef>
            </a:pPr>
            <a:r>
              <a:rPr lang="en-US" sz="2000" dirty="0" smtClean="0">
                <a:solidFill>
                  <a:srgbClr val="0070C0"/>
                </a:solidFill>
              </a:rPr>
              <a:t>Whether ITC is available</a:t>
            </a:r>
          </a:p>
          <a:p>
            <a:pPr marL="0" indent="0" algn="just">
              <a:lnSpc>
                <a:spcPct val="110000"/>
              </a:lnSpc>
              <a:spcBef>
                <a:spcPts val="1800"/>
              </a:spcBef>
              <a:buNone/>
            </a:pPr>
            <a:r>
              <a:rPr lang="en-US" sz="2200" b="1" u="sng" dirty="0" smtClean="0">
                <a:solidFill>
                  <a:srgbClr val="0070C0"/>
                </a:solidFill>
              </a:rPr>
              <a:t>Whether interest is payable?</a:t>
            </a:r>
            <a:endParaRPr lang="en-IN" sz="2200" b="1" u="sng" dirty="0" smtClean="0">
              <a:solidFill>
                <a:srgbClr val="0070C0"/>
              </a:solidFill>
            </a:endParaRPr>
          </a:p>
          <a:p>
            <a:pPr marL="285750" indent="-285750" algn="just">
              <a:lnSpc>
                <a:spcPct val="110000"/>
              </a:lnSpc>
              <a:spcBef>
                <a:spcPts val="600"/>
              </a:spcBef>
            </a:pPr>
            <a:r>
              <a:rPr lang="en-US" sz="2200" dirty="0" smtClean="0">
                <a:solidFill>
                  <a:srgbClr val="0070C0"/>
                </a:solidFill>
              </a:rPr>
              <a:t>Interest is compensatory in nature</a:t>
            </a:r>
            <a:endParaRPr lang="en-IN" sz="2200" dirty="0">
              <a:solidFill>
                <a:srgbClr val="0070C0"/>
              </a:solidFill>
            </a:endParaRPr>
          </a:p>
          <a:p>
            <a:pPr marL="398463" lvl="1" indent="319088" algn="just">
              <a:lnSpc>
                <a:spcPct val="110000"/>
              </a:lnSpc>
              <a:spcBef>
                <a:spcPts val="600"/>
              </a:spcBef>
              <a:buNone/>
            </a:pPr>
            <a:r>
              <a:rPr lang="en-US" sz="1600" i="1" dirty="0" err="1" smtClean="0">
                <a:solidFill>
                  <a:schemeClr val="tx1">
                    <a:lumMod val="65000"/>
                    <a:lumOff val="35000"/>
                  </a:schemeClr>
                </a:solidFill>
              </a:rPr>
              <a:t>Pratibha</a:t>
            </a:r>
            <a:r>
              <a:rPr lang="en-US" sz="1600" i="1" dirty="0" smtClean="0">
                <a:solidFill>
                  <a:schemeClr val="tx1">
                    <a:lumMod val="65000"/>
                    <a:lumOff val="35000"/>
                  </a:schemeClr>
                </a:solidFill>
              </a:rPr>
              <a:t> </a:t>
            </a:r>
            <a:r>
              <a:rPr lang="en-US" sz="1600" i="1" dirty="0">
                <a:solidFill>
                  <a:schemeClr val="tx1">
                    <a:lumMod val="65000"/>
                    <a:lumOff val="35000"/>
                  </a:schemeClr>
                </a:solidFill>
              </a:rPr>
              <a:t>Processors </a:t>
            </a:r>
            <a:r>
              <a:rPr lang="en-US" sz="1600" i="1" dirty="0" smtClean="0">
                <a:solidFill>
                  <a:schemeClr val="tx1">
                    <a:lumMod val="65000"/>
                    <a:lumOff val="35000"/>
                  </a:schemeClr>
                </a:solidFill>
              </a:rPr>
              <a:t>-1996 </a:t>
            </a:r>
            <a:r>
              <a:rPr lang="en-US" sz="1600" i="1" dirty="0">
                <a:solidFill>
                  <a:schemeClr val="tx1">
                    <a:lumMod val="65000"/>
                    <a:lumOff val="35000"/>
                  </a:schemeClr>
                </a:solidFill>
              </a:rPr>
              <a:t>(88) ELT 12 (SC</a:t>
            </a:r>
            <a:r>
              <a:rPr lang="en-US" sz="1600" i="1" dirty="0" smtClean="0">
                <a:solidFill>
                  <a:schemeClr val="tx1">
                    <a:lumMod val="65000"/>
                    <a:lumOff val="35000"/>
                  </a:schemeClr>
                </a:solidFill>
              </a:rPr>
              <a:t>)</a:t>
            </a:r>
          </a:p>
          <a:p>
            <a:pPr marL="398463" lvl="1" indent="319088" algn="just">
              <a:lnSpc>
                <a:spcPct val="110000"/>
              </a:lnSpc>
              <a:spcBef>
                <a:spcPts val="600"/>
              </a:spcBef>
              <a:buNone/>
            </a:pPr>
            <a:r>
              <a:rPr lang="en-US" sz="1600" i="1" dirty="0">
                <a:solidFill>
                  <a:schemeClr val="tx1">
                    <a:lumMod val="65000"/>
                    <a:lumOff val="35000"/>
                  </a:schemeClr>
                </a:solidFill>
              </a:rPr>
              <a:t>Shiv Om Paper Mills Pvt. Ltd</a:t>
            </a:r>
            <a:r>
              <a:rPr lang="en-US" sz="1600" i="1" dirty="0" smtClean="0">
                <a:solidFill>
                  <a:schemeClr val="tx1">
                    <a:lumMod val="65000"/>
                    <a:lumOff val="35000"/>
                  </a:schemeClr>
                </a:solidFill>
              </a:rPr>
              <a:t>.- </a:t>
            </a:r>
            <a:r>
              <a:rPr lang="en-US" sz="1600" i="1" dirty="0">
                <a:solidFill>
                  <a:schemeClr val="tx1">
                    <a:lumMod val="65000"/>
                    <a:lumOff val="35000"/>
                  </a:schemeClr>
                </a:solidFill>
              </a:rPr>
              <a:t>2015 (9) </a:t>
            </a:r>
            <a:r>
              <a:rPr lang="en-US" sz="1600" i="1" dirty="0" err="1">
                <a:solidFill>
                  <a:schemeClr val="tx1">
                    <a:lumMod val="65000"/>
                    <a:lumOff val="35000"/>
                  </a:schemeClr>
                </a:solidFill>
              </a:rPr>
              <a:t>TMI</a:t>
            </a:r>
            <a:r>
              <a:rPr lang="en-US" sz="1600" i="1" dirty="0">
                <a:solidFill>
                  <a:schemeClr val="tx1">
                    <a:lumMod val="65000"/>
                    <a:lumOff val="35000"/>
                  </a:schemeClr>
                </a:solidFill>
              </a:rPr>
              <a:t> 1484 (</a:t>
            </a:r>
            <a:r>
              <a:rPr lang="en-US" sz="1600" i="1" dirty="0" err="1">
                <a:solidFill>
                  <a:schemeClr val="tx1">
                    <a:lumMod val="65000"/>
                    <a:lumOff val="35000"/>
                  </a:schemeClr>
                </a:solidFill>
              </a:rPr>
              <a:t>CESTAT</a:t>
            </a:r>
            <a:r>
              <a:rPr lang="en-US" sz="1600" i="1" dirty="0">
                <a:solidFill>
                  <a:schemeClr val="tx1">
                    <a:lumMod val="65000"/>
                    <a:lumOff val="35000"/>
                  </a:schemeClr>
                </a:solidFill>
              </a:rPr>
              <a:t>-Delhi)</a:t>
            </a:r>
          </a:p>
          <a:p>
            <a:pPr algn="just">
              <a:lnSpc>
                <a:spcPct val="110000"/>
              </a:lnSpc>
              <a:spcBef>
                <a:spcPts val="600"/>
              </a:spcBef>
            </a:pPr>
            <a:r>
              <a:rPr lang="en-US" sz="2200" dirty="0" smtClean="0">
                <a:solidFill>
                  <a:srgbClr val="0070C0"/>
                </a:solidFill>
              </a:rPr>
              <a:t>Yet, Interest is payable on delayed payment of RCM (S.T. Case Laws)</a:t>
            </a:r>
            <a:endParaRPr lang="en-IN" sz="2200" dirty="0" smtClean="0">
              <a:solidFill>
                <a:srgbClr val="0070C0"/>
              </a:solidFill>
            </a:endParaRPr>
          </a:p>
          <a:p>
            <a:pPr marL="398463" lvl="1" indent="319088" algn="just">
              <a:lnSpc>
                <a:spcPct val="110000"/>
              </a:lnSpc>
              <a:spcBef>
                <a:spcPts val="600"/>
              </a:spcBef>
              <a:buNone/>
            </a:pPr>
            <a:r>
              <a:rPr lang="en-IN" sz="1600" i="1" dirty="0" smtClean="0">
                <a:solidFill>
                  <a:schemeClr val="tx1">
                    <a:lumMod val="65000"/>
                    <a:lumOff val="35000"/>
                  </a:schemeClr>
                </a:solidFill>
              </a:rPr>
              <a:t>Amway </a:t>
            </a:r>
            <a:r>
              <a:rPr lang="en-IN" sz="1600" i="1" dirty="0">
                <a:solidFill>
                  <a:schemeClr val="tx1">
                    <a:lumMod val="65000"/>
                    <a:lumOff val="35000"/>
                  </a:schemeClr>
                </a:solidFill>
              </a:rPr>
              <a:t>India Enterprises </a:t>
            </a:r>
            <a:r>
              <a:rPr lang="en-IN" sz="1600" i="1" dirty="0" err="1">
                <a:solidFill>
                  <a:schemeClr val="tx1">
                    <a:lumMod val="65000"/>
                    <a:lumOff val="35000"/>
                  </a:schemeClr>
                </a:solidFill>
              </a:rPr>
              <a:t>Pvt.</a:t>
            </a:r>
            <a:r>
              <a:rPr lang="en-IN" sz="1600" i="1" dirty="0">
                <a:solidFill>
                  <a:schemeClr val="tx1">
                    <a:lumMod val="65000"/>
                    <a:lumOff val="35000"/>
                  </a:schemeClr>
                </a:solidFill>
              </a:rPr>
              <a:t> Ltd. - 2017 (3) </a:t>
            </a:r>
            <a:r>
              <a:rPr lang="en-IN" sz="1600" i="1" dirty="0" err="1">
                <a:solidFill>
                  <a:schemeClr val="tx1">
                    <a:lumMod val="65000"/>
                    <a:lumOff val="35000"/>
                  </a:schemeClr>
                </a:solidFill>
              </a:rPr>
              <a:t>TMI</a:t>
            </a:r>
            <a:r>
              <a:rPr lang="en-IN" sz="1600" i="1" dirty="0">
                <a:solidFill>
                  <a:schemeClr val="tx1">
                    <a:lumMod val="65000"/>
                    <a:lumOff val="35000"/>
                  </a:schemeClr>
                </a:solidFill>
              </a:rPr>
              <a:t> 616 - </a:t>
            </a:r>
            <a:r>
              <a:rPr lang="en-IN" sz="1600" i="1" dirty="0" err="1">
                <a:solidFill>
                  <a:schemeClr val="tx1">
                    <a:lumMod val="65000"/>
                    <a:lumOff val="35000"/>
                  </a:schemeClr>
                </a:solidFill>
              </a:rPr>
              <a:t>CESTAT</a:t>
            </a:r>
            <a:r>
              <a:rPr lang="en-IN" sz="1600" i="1" dirty="0">
                <a:solidFill>
                  <a:schemeClr val="tx1">
                    <a:lumMod val="65000"/>
                    <a:lumOff val="35000"/>
                  </a:schemeClr>
                </a:solidFill>
              </a:rPr>
              <a:t> Delhi</a:t>
            </a:r>
          </a:p>
          <a:p>
            <a:pPr marL="398463" lvl="1" indent="319088">
              <a:lnSpc>
                <a:spcPct val="110000"/>
              </a:lnSpc>
              <a:spcBef>
                <a:spcPts val="600"/>
              </a:spcBef>
              <a:buNone/>
            </a:pPr>
            <a:r>
              <a:rPr lang="en-IN" sz="1600" i="1" dirty="0">
                <a:solidFill>
                  <a:schemeClr val="tx1">
                    <a:lumMod val="65000"/>
                    <a:lumOff val="35000"/>
                  </a:schemeClr>
                </a:solidFill>
              </a:rPr>
              <a:t>Tech Mahindra Ltd. - 2018 (7) </a:t>
            </a:r>
            <a:r>
              <a:rPr lang="en-IN" sz="1600" i="1" dirty="0" err="1">
                <a:solidFill>
                  <a:schemeClr val="tx1">
                    <a:lumMod val="65000"/>
                    <a:lumOff val="35000"/>
                  </a:schemeClr>
                </a:solidFill>
              </a:rPr>
              <a:t>TMI</a:t>
            </a:r>
            <a:r>
              <a:rPr lang="en-IN" sz="1600" i="1" dirty="0">
                <a:solidFill>
                  <a:schemeClr val="tx1">
                    <a:lumMod val="65000"/>
                    <a:lumOff val="35000"/>
                  </a:schemeClr>
                </a:solidFill>
              </a:rPr>
              <a:t> 1598 - </a:t>
            </a:r>
            <a:r>
              <a:rPr lang="en-IN" sz="1600" i="1" dirty="0" err="1">
                <a:solidFill>
                  <a:schemeClr val="tx1">
                    <a:lumMod val="65000"/>
                    <a:lumOff val="35000"/>
                  </a:schemeClr>
                </a:solidFill>
              </a:rPr>
              <a:t>CESTAT</a:t>
            </a:r>
            <a:r>
              <a:rPr lang="en-IN" sz="1600" i="1" dirty="0">
                <a:solidFill>
                  <a:schemeClr val="tx1">
                    <a:lumMod val="65000"/>
                    <a:lumOff val="35000"/>
                  </a:schemeClr>
                </a:solidFill>
              </a:rPr>
              <a:t> </a:t>
            </a:r>
            <a:r>
              <a:rPr lang="en-IN" sz="1600" i="1" dirty="0" smtClean="0">
                <a:solidFill>
                  <a:schemeClr val="tx1">
                    <a:lumMod val="65000"/>
                    <a:lumOff val="35000"/>
                  </a:schemeClr>
                </a:solidFill>
              </a:rPr>
              <a:t>Mumbai</a:t>
            </a:r>
          </a:p>
          <a:p>
            <a:pPr marL="398463" lvl="2" indent="319088">
              <a:buNone/>
            </a:pPr>
            <a:r>
              <a:rPr lang="en-IN" sz="1600" i="1" dirty="0" smtClean="0">
                <a:solidFill>
                  <a:schemeClr val="tx1">
                    <a:lumMod val="65000"/>
                    <a:lumOff val="35000"/>
                  </a:schemeClr>
                </a:solidFill>
              </a:rPr>
              <a:t>DELL </a:t>
            </a:r>
            <a:r>
              <a:rPr lang="en-IN" sz="1600" i="1" dirty="0">
                <a:solidFill>
                  <a:schemeClr val="tx1">
                    <a:lumMod val="65000"/>
                    <a:lumOff val="35000"/>
                  </a:schemeClr>
                </a:solidFill>
              </a:rPr>
              <a:t>International</a:t>
            </a:r>
            <a:r>
              <a:rPr lang="en-IN" sz="1600" i="1" dirty="0" smtClean="0">
                <a:solidFill>
                  <a:schemeClr val="tx1">
                    <a:lumMod val="65000"/>
                    <a:lumOff val="35000"/>
                  </a:schemeClr>
                </a:solidFill>
              </a:rPr>
              <a:t> Services India </a:t>
            </a:r>
            <a:r>
              <a:rPr lang="en-IN" sz="1600" i="1" dirty="0" err="1" smtClean="0">
                <a:solidFill>
                  <a:schemeClr val="tx1">
                    <a:lumMod val="65000"/>
                    <a:lumOff val="35000"/>
                  </a:schemeClr>
                </a:solidFill>
              </a:rPr>
              <a:t>Pvt.</a:t>
            </a:r>
            <a:r>
              <a:rPr lang="en-IN" sz="1600" i="1" dirty="0" smtClean="0">
                <a:solidFill>
                  <a:schemeClr val="tx1">
                    <a:lumMod val="65000"/>
                    <a:lumOff val="35000"/>
                  </a:schemeClr>
                </a:solidFill>
              </a:rPr>
              <a:t> Ltd - 2023 </a:t>
            </a:r>
            <a:r>
              <a:rPr lang="en-IN" sz="1600" i="1" dirty="0">
                <a:solidFill>
                  <a:schemeClr val="tx1">
                    <a:lumMod val="65000"/>
                    <a:lumOff val="35000"/>
                  </a:schemeClr>
                </a:solidFill>
              </a:rPr>
              <a:t>(2) </a:t>
            </a:r>
            <a:r>
              <a:rPr lang="en-IN" sz="1600" i="1" dirty="0" err="1">
                <a:solidFill>
                  <a:schemeClr val="tx1">
                    <a:lumMod val="65000"/>
                    <a:lumOff val="35000"/>
                  </a:schemeClr>
                </a:solidFill>
              </a:rPr>
              <a:t>TMI</a:t>
            </a:r>
            <a:r>
              <a:rPr lang="en-IN" sz="1600" i="1" dirty="0">
                <a:solidFill>
                  <a:schemeClr val="tx1">
                    <a:lumMod val="65000"/>
                    <a:lumOff val="35000"/>
                  </a:schemeClr>
                </a:solidFill>
              </a:rPr>
              <a:t> 183 - </a:t>
            </a:r>
            <a:r>
              <a:rPr lang="en-IN" sz="1600" i="1" dirty="0" err="1">
                <a:solidFill>
                  <a:schemeClr val="tx1">
                    <a:lumMod val="65000"/>
                    <a:lumOff val="35000"/>
                  </a:schemeClr>
                </a:solidFill>
              </a:rPr>
              <a:t>CESTAT</a:t>
            </a:r>
            <a:r>
              <a:rPr lang="en-IN" sz="1600" i="1" dirty="0">
                <a:solidFill>
                  <a:schemeClr val="tx1">
                    <a:lumMod val="65000"/>
                    <a:lumOff val="35000"/>
                  </a:schemeClr>
                </a:solidFill>
              </a:rPr>
              <a:t> </a:t>
            </a:r>
            <a:r>
              <a:rPr lang="en-IN" sz="1600" i="1" dirty="0" smtClean="0">
                <a:solidFill>
                  <a:schemeClr val="tx1">
                    <a:lumMod val="65000"/>
                    <a:lumOff val="35000"/>
                  </a:schemeClr>
                </a:solidFill>
              </a:rPr>
              <a:t>Bang.</a:t>
            </a:r>
          </a:p>
          <a:p>
            <a:pPr marL="398463" lvl="2" indent="319088">
              <a:buNone/>
            </a:pPr>
            <a:r>
              <a:rPr lang="en-IN" sz="1600" i="1" dirty="0">
                <a:solidFill>
                  <a:schemeClr val="tx1">
                    <a:lumMod val="65000"/>
                    <a:lumOff val="35000"/>
                  </a:schemeClr>
                </a:solidFill>
              </a:rPr>
              <a:t>Komatsu India (P) </a:t>
            </a:r>
            <a:r>
              <a:rPr lang="en-IN" sz="1600" i="1" dirty="0" smtClean="0">
                <a:solidFill>
                  <a:schemeClr val="tx1">
                    <a:lumMod val="65000"/>
                    <a:lumOff val="35000"/>
                  </a:schemeClr>
                </a:solidFill>
              </a:rPr>
              <a:t>Limited - 2021 (10) </a:t>
            </a:r>
            <a:r>
              <a:rPr lang="en-IN" sz="1600" i="1" dirty="0" err="1">
                <a:solidFill>
                  <a:schemeClr val="tx1">
                    <a:lumMod val="65000"/>
                    <a:lumOff val="35000"/>
                  </a:schemeClr>
                </a:solidFill>
              </a:rPr>
              <a:t>TMI</a:t>
            </a:r>
            <a:r>
              <a:rPr lang="en-IN" sz="1600" i="1" dirty="0">
                <a:solidFill>
                  <a:schemeClr val="tx1">
                    <a:lumMod val="65000"/>
                    <a:lumOff val="35000"/>
                  </a:schemeClr>
                </a:solidFill>
              </a:rPr>
              <a:t> </a:t>
            </a:r>
            <a:r>
              <a:rPr lang="en-IN" sz="1600" i="1" dirty="0" smtClean="0">
                <a:solidFill>
                  <a:schemeClr val="tx1">
                    <a:lumMod val="65000"/>
                    <a:lumOff val="35000"/>
                  </a:schemeClr>
                </a:solidFill>
              </a:rPr>
              <a:t>1171- </a:t>
            </a:r>
            <a:r>
              <a:rPr lang="en-IN" sz="1600" i="1" dirty="0" err="1">
                <a:solidFill>
                  <a:schemeClr val="tx1">
                    <a:lumMod val="65000"/>
                    <a:lumOff val="35000"/>
                  </a:schemeClr>
                </a:solidFill>
              </a:rPr>
              <a:t>CESTAT</a:t>
            </a:r>
            <a:r>
              <a:rPr lang="en-IN" sz="1600" i="1" dirty="0">
                <a:solidFill>
                  <a:schemeClr val="tx1">
                    <a:lumMod val="65000"/>
                    <a:lumOff val="35000"/>
                  </a:schemeClr>
                </a:solidFill>
              </a:rPr>
              <a:t> </a:t>
            </a:r>
            <a:r>
              <a:rPr lang="en-IN" sz="1600" i="1" dirty="0" smtClean="0">
                <a:solidFill>
                  <a:schemeClr val="tx1">
                    <a:lumMod val="65000"/>
                    <a:lumOff val="35000"/>
                  </a:schemeClr>
                </a:solidFill>
              </a:rPr>
              <a:t>Chennai</a:t>
            </a:r>
            <a:endParaRPr lang="en-IN" sz="1600" i="1" dirty="0">
              <a:solidFill>
                <a:schemeClr val="tx1">
                  <a:lumMod val="65000"/>
                  <a:lumOff val="35000"/>
                </a:schemeClr>
              </a:solidFill>
            </a:endParaRPr>
          </a:p>
          <a:p>
            <a:pPr marL="398463" lvl="1" indent="319088">
              <a:lnSpc>
                <a:spcPct val="110000"/>
              </a:lnSpc>
              <a:spcBef>
                <a:spcPts val="600"/>
              </a:spcBef>
              <a:buNone/>
            </a:pPr>
            <a:r>
              <a:rPr lang="en-US" sz="1600" i="1" dirty="0" smtClean="0">
                <a:solidFill>
                  <a:schemeClr val="tx1">
                    <a:lumMod val="65000"/>
                    <a:lumOff val="35000"/>
                  </a:schemeClr>
                </a:solidFill>
              </a:rPr>
              <a:t>Northern operating Systems (2022) (SC) – Confirmed without </a:t>
            </a:r>
            <a:r>
              <a:rPr lang="en-US" sz="1600" i="1" dirty="0" smtClean="0">
                <a:solidFill>
                  <a:schemeClr val="tx1">
                    <a:lumMod val="65000"/>
                    <a:lumOff val="35000"/>
                  </a:schemeClr>
                </a:solidFill>
              </a:rPr>
              <a:t>discussion</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23</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0"/>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6. </a:t>
            </a:r>
            <a:r>
              <a:rPr lang="en-US" sz="3000" b="1" dirty="0">
                <a:solidFill>
                  <a:prstClr val="white"/>
                </a:solidFill>
              </a:rPr>
              <a:t>GST-RCM paid after 30th Nov. of next F. Y</a:t>
            </a:r>
            <a:r>
              <a:rPr lang="en-US" sz="3000" b="1" dirty="0" smtClean="0">
                <a:solidFill>
                  <a:prstClr val="white"/>
                </a:solidFill>
              </a:rPr>
              <a:t>.</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14341559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gn="just">
              <a:lnSpc>
                <a:spcPct val="110000"/>
              </a:lnSpc>
              <a:spcBef>
                <a:spcPts val="600"/>
              </a:spcBef>
              <a:buNone/>
            </a:pPr>
            <a:r>
              <a:rPr lang="en-US" sz="2200" b="1" u="sng" dirty="0" smtClean="0">
                <a:solidFill>
                  <a:srgbClr val="0070C0"/>
                </a:solidFill>
              </a:rPr>
              <a:t>Whether ITC is available? </a:t>
            </a:r>
            <a:r>
              <a:rPr lang="en-US" sz="2200" b="1" u="sng" dirty="0">
                <a:solidFill>
                  <a:srgbClr val="00B050"/>
                </a:solidFill>
              </a:rPr>
              <a:t>Should be YES</a:t>
            </a:r>
            <a:endParaRPr lang="en-IN" sz="2200" b="1" u="sng" dirty="0">
              <a:solidFill>
                <a:srgbClr val="00B050"/>
              </a:solidFill>
            </a:endParaRPr>
          </a:p>
          <a:p>
            <a:pPr marL="285750" indent="-285750" algn="just">
              <a:lnSpc>
                <a:spcPct val="110000"/>
              </a:lnSpc>
              <a:spcBef>
                <a:spcPts val="600"/>
              </a:spcBef>
            </a:pPr>
            <a:r>
              <a:rPr lang="en-US" sz="2000" dirty="0" smtClean="0">
                <a:solidFill>
                  <a:srgbClr val="0070C0"/>
                </a:solidFill>
              </a:rPr>
              <a:t>Sec 16(4)…..A </a:t>
            </a:r>
            <a:r>
              <a:rPr lang="en-US" sz="2000" dirty="0">
                <a:solidFill>
                  <a:srgbClr val="0070C0"/>
                </a:solidFill>
              </a:rPr>
              <a:t>registered person shall not be entitled to take </a:t>
            </a:r>
            <a:r>
              <a:rPr lang="en-US" sz="2000" dirty="0" smtClean="0">
                <a:solidFill>
                  <a:srgbClr val="0070C0"/>
                </a:solidFill>
              </a:rPr>
              <a:t>ITC in </a:t>
            </a:r>
            <a:r>
              <a:rPr lang="en-US" sz="2000" dirty="0">
                <a:solidFill>
                  <a:srgbClr val="0070C0"/>
                </a:solidFill>
              </a:rPr>
              <a:t>respect of any invoice or debit note for </a:t>
            </a:r>
            <a:r>
              <a:rPr lang="en-US" sz="2000" dirty="0" smtClean="0">
                <a:solidFill>
                  <a:srgbClr val="0070C0"/>
                </a:solidFill>
              </a:rPr>
              <a:t>supply….. </a:t>
            </a:r>
          </a:p>
          <a:p>
            <a:pPr marL="685775" lvl="1" indent="-285750" algn="just">
              <a:lnSpc>
                <a:spcPct val="110000"/>
              </a:lnSpc>
              <a:spcBef>
                <a:spcPts val="600"/>
              </a:spcBef>
            </a:pPr>
            <a:r>
              <a:rPr lang="en-US" sz="1800" dirty="0" smtClean="0">
                <a:solidFill>
                  <a:schemeClr val="tx1">
                    <a:lumMod val="65000"/>
                    <a:lumOff val="35000"/>
                  </a:schemeClr>
                </a:solidFill>
              </a:rPr>
              <a:t>In our view, it refers to invoices raised by the supplier on forward charge and does not refer to self invoices</a:t>
            </a:r>
          </a:p>
          <a:p>
            <a:pPr marL="685775" lvl="1" indent="-285750" algn="just">
              <a:lnSpc>
                <a:spcPct val="110000"/>
              </a:lnSpc>
              <a:spcBef>
                <a:spcPts val="600"/>
              </a:spcBef>
            </a:pPr>
            <a:r>
              <a:rPr lang="en-US" sz="1800" i="1" dirty="0" smtClean="0"/>
              <a:t>Proviso inserted on 31.12.2018 </a:t>
            </a:r>
            <a:r>
              <a:rPr lang="en-US" sz="1800" dirty="0" smtClean="0"/>
              <a:t>….. Provided </a:t>
            </a:r>
            <a:r>
              <a:rPr lang="en-US" sz="1800" dirty="0"/>
              <a:t>that the registered person shall be entitled to take </a:t>
            </a:r>
            <a:r>
              <a:rPr lang="en-US" sz="1800" dirty="0" smtClean="0"/>
              <a:t>ITC after </a:t>
            </a:r>
            <a:r>
              <a:rPr lang="en-US" sz="1800" dirty="0"/>
              <a:t>the due date of furnishing of the return </a:t>
            </a:r>
            <a:r>
              <a:rPr lang="en-US" sz="1800" dirty="0" smtClean="0"/>
              <a:t>u/s</a:t>
            </a:r>
            <a:r>
              <a:rPr lang="en-US" sz="1800" dirty="0"/>
              <a:t> 39 for the month of </a:t>
            </a:r>
            <a:r>
              <a:rPr lang="en-US" sz="1800" dirty="0" smtClean="0"/>
              <a:t>Sept., </a:t>
            </a:r>
            <a:r>
              <a:rPr lang="en-US" sz="1800" dirty="0"/>
              <a:t>2018 till the due date of furnishing of the return under the said section for the month of March, 2019 in respect of any invoice </a:t>
            </a:r>
            <a:r>
              <a:rPr lang="en-US" sz="1800" dirty="0" smtClean="0"/>
              <a:t>for </a:t>
            </a:r>
            <a:r>
              <a:rPr lang="en-US" sz="1800" dirty="0"/>
              <a:t>supply of </a:t>
            </a:r>
            <a:r>
              <a:rPr lang="en-US" sz="1800" dirty="0" smtClean="0"/>
              <a:t>goods/services made </a:t>
            </a:r>
            <a:r>
              <a:rPr lang="en-US" sz="1800" dirty="0"/>
              <a:t>during the </a:t>
            </a:r>
            <a:r>
              <a:rPr lang="en-US" sz="1800" dirty="0" err="1" smtClean="0"/>
              <a:t>F.Y</a:t>
            </a:r>
            <a:r>
              <a:rPr lang="en-US" sz="1800" dirty="0" smtClean="0"/>
              <a:t>. 2017-18</a:t>
            </a:r>
            <a:r>
              <a:rPr lang="en-US" sz="1800" dirty="0"/>
              <a:t>, </a:t>
            </a:r>
            <a:r>
              <a:rPr lang="en-US" sz="1800" u="sng" dirty="0"/>
              <a:t>the details of which have been uploaded by the supplier under </a:t>
            </a:r>
            <a:r>
              <a:rPr lang="en-US" sz="1800" u="sng" dirty="0" smtClean="0"/>
              <a:t>sec</a:t>
            </a:r>
            <a:r>
              <a:rPr lang="en-US" sz="1800" u="sng" dirty="0"/>
              <a:t> </a:t>
            </a:r>
            <a:r>
              <a:rPr lang="en-US" sz="1800" u="sng" dirty="0" smtClean="0"/>
              <a:t>37(1) </a:t>
            </a:r>
            <a:r>
              <a:rPr lang="en-US" sz="1800" u="sng" dirty="0"/>
              <a:t>till the due date for furnishing the details under sub-section (1) of said section for the month of March, 2019</a:t>
            </a:r>
            <a:endParaRPr lang="en-US" sz="1800" u="sng" dirty="0" smtClean="0">
              <a:solidFill>
                <a:srgbClr val="0070C0"/>
              </a:solidFill>
            </a:endParaRPr>
          </a:p>
          <a:p>
            <a:pPr marL="285750" indent="-285750" algn="just">
              <a:lnSpc>
                <a:spcPct val="110000"/>
              </a:lnSpc>
              <a:spcBef>
                <a:spcPts val="600"/>
              </a:spcBef>
            </a:pPr>
            <a:r>
              <a:rPr lang="en-US" sz="2000" dirty="0" smtClean="0">
                <a:solidFill>
                  <a:srgbClr val="0070C0"/>
                </a:solidFill>
              </a:rPr>
              <a:t>Even if ….. We can say that self invoice has been raised only at the time of payment of RCM….. Purpose of self invoice is to pay RCM only</a:t>
            </a:r>
          </a:p>
          <a:p>
            <a:pPr marL="285750" indent="-285750" algn="just">
              <a:lnSpc>
                <a:spcPct val="110000"/>
              </a:lnSpc>
              <a:spcBef>
                <a:spcPts val="600"/>
              </a:spcBef>
            </a:pPr>
            <a:r>
              <a:rPr lang="en-US" sz="2000" dirty="0" smtClean="0">
                <a:solidFill>
                  <a:srgbClr val="0070C0"/>
                </a:solidFill>
              </a:rPr>
              <a:t>Newly inserted Rule 37A … Allows ITC at the time of payment by </a:t>
            </a:r>
            <a:r>
              <a:rPr lang="en-US" sz="2000" dirty="0" smtClean="0">
                <a:solidFill>
                  <a:srgbClr val="0070C0"/>
                </a:solidFill>
              </a:rPr>
              <a:t>Supplier</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24</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0"/>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6. </a:t>
            </a:r>
            <a:r>
              <a:rPr lang="en-US" sz="3000" b="1" dirty="0">
                <a:solidFill>
                  <a:prstClr val="white"/>
                </a:solidFill>
              </a:rPr>
              <a:t>GST-RCM paid after 30th Nov. of next F. Y</a:t>
            </a:r>
            <a:r>
              <a:rPr lang="en-US" sz="3000" b="1" dirty="0" smtClean="0">
                <a:solidFill>
                  <a:prstClr val="white"/>
                </a:solidFill>
              </a:rPr>
              <a:t>.</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8459554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gn="just">
              <a:lnSpc>
                <a:spcPct val="110000"/>
              </a:lnSpc>
              <a:spcBef>
                <a:spcPts val="600"/>
              </a:spcBef>
              <a:buNone/>
            </a:pPr>
            <a:r>
              <a:rPr lang="en-US" sz="2200" b="1" u="sng" dirty="0" smtClean="0">
                <a:solidFill>
                  <a:srgbClr val="002060"/>
                </a:solidFill>
              </a:rPr>
              <a:t>Corporate Guarantee</a:t>
            </a:r>
            <a:endParaRPr lang="en-IN" sz="2200" b="1" u="sng" dirty="0" smtClean="0">
              <a:solidFill>
                <a:srgbClr val="002060"/>
              </a:solidFill>
            </a:endParaRPr>
          </a:p>
          <a:p>
            <a:pPr marL="285750" indent="-285750" algn="just">
              <a:lnSpc>
                <a:spcPct val="110000"/>
              </a:lnSpc>
              <a:spcBef>
                <a:spcPts val="600"/>
              </a:spcBef>
            </a:pPr>
            <a:r>
              <a:rPr lang="en-US" sz="2000" dirty="0" smtClean="0">
                <a:solidFill>
                  <a:srgbClr val="0070C0"/>
                </a:solidFill>
              </a:rPr>
              <a:t>Guarantee was provided by the Parent Foreign Co. to Indian Bank for obtaining loan by its Indian Co.</a:t>
            </a:r>
            <a:r>
              <a:rPr lang="en-US" sz="2000" dirty="0">
                <a:solidFill>
                  <a:srgbClr val="0070C0"/>
                </a:solidFill>
                <a:sym typeface="Wingdings" panose="05000000000000000000" pitchFamily="2" charset="2"/>
              </a:rPr>
              <a:t> Indian Co. pays 1% as service charges  Held taxable as </a:t>
            </a:r>
            <a:r>
              <a:rPr lang="en-US" sz="2000" dirty="0" smtClean="0">
                <a:solidFill>
                  <a:srgbClr val="0070C0"/>
                </a:solidFill>
                <a:sym typeface="Wingdings" panose="05000000000000000000" pitchFamily="2" charset="2"/>
              </a:rPr>
              <a:t>“Business Auxiliary Services” </a:t>
            </a:r>
            <a:r>
              <a:rPr lang="en-US" sz="2000" dirty="0">
                <a:solidFill>
                  <a:srgbClr val="0070C0"/>
                </a:solidFill>
                <a:sym typeface="Wingdings" panose="05000000000000000000" pitchFamily="2" charset="2"/>
              </a:rPr>
              <a:t>– </a:t>
            </a:r>
            <a:r>
              <a:rPr lang="en-US" sz="2000" i="1" dirty="0">
                <a:solidFill>
                  <a:schemeClr val="tx1">
                    <a:lumMod val="50000"/>
                    <a:lumOff val="50000"/>
                  </a:schemeClr>
                </a:solidFill>
                <a:sym typeface="Wingdings" panose="05000000000000000000" pitchFamily="2" charset="2"/>
              </a:rPr>
              <a:t>Olam Agro </a:t>
            </a:r>
            <a:r>
              <a:rPr lang="en-IN" sz="2000" i="1" dirty="0">
                <a:solidFill>
                  <a:schemeClr val="tx1">
                    <a:lumMod val="50000"/>
                    <a:lumOff val="50000"/>
                  </a:schemeClr>
                </a:solidFill>
              </a:rPr>
              <a:t>2018 (8) </a:t>
            </a:r>
            <a:r>
              <a:rPr lang="en-IN" sz="2000" i="1" dirty="0" err="1">
                <a:solidFill>
                  <a:schemeClr val="tx1">
                    <a:lumMod val="50000"/>
                    <a:lumOff val="50000"/>
                  </a:schemeClr>
                </a:solidFill>
              </a:rPr>
              <a:t>TMI</a:t>
            </a:r>
            <a:r>
              <a:rPr lang="en-IN" sz="2000" i="1" dirty="0">
                <a:solidFill>
                  <a:schemeClr val="tx1">
                    <a:lumMod val="50000"/>
                    <a:lumOff val="50000"/>
                  </a:schemeClr>
                </a:solidFill>
              </a:rPr>
              <a:t> 102 - </a:t>
            </a:r>
            <a:r>
              <a:rPr lang="en-IN" sz="2000" i="1" dirty="0" err="1">
                <a:solidFill>
                  <a:schemeClr val="tx1">
                    <a:lumMod val="50000"/>
                    <a:lumOff val="50000"/>
                  </a:schemeClr>
                </a:solidFill>
              </a:rPr>
              <a:t>CESTAT</a:t>
            </a:r>
            <a:r>
              <a:rPr lang="en-IN" sz="2000" i="1" dirty="0">
                <a:solidFill>
                  <a:schemeClr val="tx1">
                    <a:lumMod val="50000"/>
                    <a:lumOff val="50000"/>
                  </a:schemeClr>
                </a:solidFill>
              </a:rPr>
              <a:t> NEW DELHI – </a:t>
            </a:r>
            <a:r>
              <a:rPr lang="en-IN" sz="2000" i="1" dirty="0" err="1">
                <a:solidFill>
                  <a:schemeClr val="tx1">
                    <a:lumMod val="50000"/>
                    <a:lumOff val="50000"/>
                  </a:schemeClr>
                </a:solidFill>
              </a:rPr>
              <a:t>SLP</a:t>
            </a:r>
            <a:r>
              <a:rPr lang="en-IN" sz="2000" i="1" dirty="0">
                <a:solidFill>
                  <a:schemeClr val="tx1">
                    <a:lumMod val="50000"/>
                    <a:lumOff val="50000"/>
                  </a:schemeClr>
                </a:solidFill>
              </a:rPr>
              <a:t> </a:t>
            </a:r>
            <a:r>
              <a:rPr lang="en-IN" sz="2000" i="1" dirty="0" smtClean="0">
                <a:solidFill>
                  <a:schemeClr val="tx1">
                    <a:lumMod val="50000"/>
                    <a:lumOff val="50000"/>
                  </a:schemeClr>
                </a:solidFill>
              </a:rPr>
              <a:t>admitted in SC, </a:t>
            </a:r>
            <a:r>
              <a:rPr lang="en-IN" sz="2000" i="1" dirty="0">
                <a:solidFill>
                  <a:schemeClr val="tx1">
                    <a:lumMod val="50000"/>
                    <a:lumOff val="50000"/>
                  </a:schemeClr>
                </a:solidFill>
              </a:rPr>
              <a:t>but without any </a:t>
            </a:r>
            <a:r>
              <a:rPr lang="en-IN" sz="2000" i="1" dirty="0" smtClean="0">
                <a:solidFill>
                  <a:schemeClr val="tx1">
                    <a:lumMod val="50000"/>
                    <a:lumOff val="50000"/>
                  </a:schemeClr>
                </a:solidFill>
              </a:rPr>
              <a:t>stay</a:t>
            </a:r>
          </a:p>
          <a:p>
            <a:pPr marL="285750" indent="-285750" algn="just">
              <a:lnSpc>
                <a:spcPct val="110000"/>
              </a:lnSpc>
              <a:spcBef>
                <a:spcPts val="600"/>
              </a:spcBef>
            </a:pPr>
            <a:r>
              <a:rPr lang="en-US" sz="2000" dirty="0" smtClean="0">
                <a:solidFill>
                  <a:srgbClr val="0070C0"/>
                </a:solidFill>
              </a:rPr>
              <a:t>In </a:t>
            </a:r>
            <a:r>
              <a:rPr lang="en-US" sz="2000" dirty="0">
                <a:solidFill>
                  <a:srgbClr val="0070C0"/>
                </a:solidFill>
              </a:rPr>
              <a:t>number of cases, including </a:t>
            </a:r>
            <a:r>
              <a:rPr lang="en-IN" sz="2000" i="1" dirty="0">
                <a:solidFill>
                  <a:schemeClr val="tx1">
                    <a:lumMod val="50000"/>
                    <a:lumOff val="50000"/>
                  </a:schemeClr>
                </a:solidFill>
              </a:rPr>
              <a:t>Infrastructure Leasing &amp; Financial Services </a:t>
            </a:r>
            <a:r>
              <a:rPr lang="en-IN" sz="2000" i="1" dirty="0" smtClean="0">
                <a:solidFill>
                  <a:schemeClr val="tx1">
                    <a:lumMod val="50000"/>
                    <a:lumOff val="50000"/>
                  </a:schemeClr>
                </a:solidFill>
              </a:rPr>
              <a:t>Ltd- 2021 </a:t>
            </a:r>
            <a:r>
              <a:rPr lang="en-IN" sz="2000" i="1" dirty="0">
                <a:solidFill>
                  <a:schemeClr val="tx1">
                    <a:lumMod val="50000"/>
                    <a:lumOff val="50000"/>
                  </a:schemeClr>
                </a:solidFill>
              </a:rPr>
              <a:t>(9) </a:t>
            </a:r>
            <a:r>
              <a:rPr lang="en-IN" sz="2000" i="1" dirty="0" err="1">
                <a:solidFill>
                  <a:schemeClr val="tx1">
                    <a:lumMod val="50000"/>
                    <a:lumOff val="50000"/>
                  </a:schemeClr>
                </a:solidFill>
              </a:rPr>
              <a:t>TMI</a:t>
            </a:r>
            <a:r>
              <a:rPr lang="en-IN" sz="2000" i="1" dirty="0">
                <a:solidFill>
                  <a:schemeClr val="tx1">
                    <a:lumMod val="50000"/>
                    <a:lumOff val="50000"/>
                  </a:schemeClr>
                </a:solidFill>
              </a:rPr>
              <a:t> 450 - </a:t>
            </a:r>
            <a:r>
              <a:rPr lang="en-IN" sz="2000" i="1" dirty="0" err="1">
                <a:solidFill>
                  <a:schemeClr val="tx1">
                    <a:lumMod val="50000"/>
                    <a:lumOff val="50000"/>
                  </a:schemeClr>
                </a:solidFill>
              </a:rPr>
              <a:t>CESTAT</a:t>
            </a:r>
            <a:r>
              <a:rPr lang="en-IN" sz="2000" i="1" dirty="0">
                <a:solidFill>
                  <a:schemeClr val="tx1">
                    <a:lumMod val="50000"/>
                    <a:lumOff val="50000"/>
                  </a:schemeClr>
                </a:solidFill>
              </a:rPr>
              <a:t> </a:t>
            </a:r>
            <a:r>
              <a:rPr lang="en-IN" sz="2000" i="1" dirty="0" smtClean="0">
                <a:solidFill>
                  <a:schemeClr val="tx1">
                    <a:lumMod val="50000"/>
                    <a:lumOff val="50000"/>
                  </a:schemeClr>
                </a:solidFill>
              </a:rPr>
              <a:t>Mumbai </a:t>
            </a:r>
            <a:r>
              <a:rPr lang="en-IN" sz="2000" dirty="0" smtClean="0">
                <a:solidFill>
                  <a:srgbClr val="0070C0"/>
                </a:solidFill>
              </a:rPr>
              <a:t>held that it is not taxable as “</a:t>
            </a:r>
            <a:r>
              <a:rPr lang="en-US" sz="2000" dirty="0" smtClean="0">
                <a:solidFill>
                  <a:srgbClr val="0070C0"/>
                </a:solidFill>
              </a:rPr>
              <a:t>Banking </a:t>
            </a:r>
            <a:r>
              <a:rPr lang="en-US" sz="2000" dirty="0">
                <a:solidFill>
                  <a:srgbClr val="0070C0"/>
                </a:solidFill>
              </a:rPr>
              <a:t>and other financial </a:t>
            </a:r>
            <a:r>
              <a:rPr lang="en-US" sz="2000" dirty="0" smtClean="0">
                <a:solidFill>
                  <a:srgbClr val="0070C0"/>
                </a:solidFill>
              </a:rPr>
              <a:t>services”</a:t>
            </a:r>
          </a:p>
          <a:p>
            <a:pPr marL="285750" indent="-285750" algn="just">
              <a:lnSpc>
                <a:spcPct val="110000"/>
              </a:lnSpc>
              <a:spcBef>
                <a:spcPts val="600"/>
              </a:spcBef>
            </a:pPr>
            <a:r>
              <a:rPr lang="en-US" sz="2000" dirty="0">
                <a:solidFill>
                  <a:srgbClr val="0070C0"/>
                </a:solidFill>
              </a:rPr>
              <a:t>In </a:t>
            </a:r>
            <a:r>
              <a:rPr lang="en-IN" sz="2000" i="1" dirty="0" smtClean="0">
                <a:solidFill>
                  <a:schemeClr val="tx1">
                    <a:lumMod val="50000"/>
                    <a:lumOff val="50000"/>
                  </a:schemeClr>
                </a:solidFill>
              </a:rPr>
              <a:t>Edelweiss Financial Services Ltd (Feb. 2022)</a:t>
            </a:r>
            <a:r>
              <a:rPr lang="en-IN" sz="2000" dirty="0" smtClean="0">
                <a:solidFill>
                  <a:srgbClr val="0070C0"/>
                </a:solidFill>
              </a:rPr>
              <a:t>, the </a:t>
            </a:r>
            <a:r>
              <a:rPr lang="en-IN" sz="2000" dirty="0" err="1" smtClean="0">
                <a:solidFill>
                  <a:srgbClr val="0070C0"/>
                </a:solidFill>
              </a:rPr>
              <a:t>CESTAT</a:t>
            </a:r>
            <a:r>
              <a:rPr lang="en-IN" sz="2000" dirty="0" smtClean="0">
                <a:solidFill>
                  <a:srgbClr val="0070C0"/>
                </a:solidFill>
              </a:rPr>
              <a:t> Mumbai held that corporate guarantee is not taxable since there is no consideration </a:t>
            </a:r>
            <a:r>
              <a:rPr lang="en-IN" sz="2000" dirty="0" smtClean="0">
                <a:solidFill>
                  <a:srgbClr val="0070C0"/>
                </a:solidFill>
                <a:sym typeface="Wingdings" panose="05000000000000000000" pitchFamily="2" charset="2"/>
              </a:rPr>
              <a:t> </a:t>
            </a:r>
            <a:r>
              <a:rPr lang="en-US" sz="2000" i="1" dirty="0" smtClean="0">
                <a:solidFill>
                  <a:schemeClr val="tx1">
                    <a:lumMod val="50000"/>
                    <a:lumOff val="50000"/>
                  </a:schemeClr>
                </a:solidFill>
                <a:sym typeface="Wingdings" panose="05000000000000000000" pitchFamily="2" charset="2"/>
              </a:rPr>
              <a:t>The SC </a:t>
            </a:r>
            <a:r>
              <a:rPr lang="en-US" sz="2000" dirty="0" smtClean="0">
                <a:solidFill>
                  <a:srgbClr val="0070C0"/>
                </a:solidFill>
                <a:sym typeface="Wingdings" panose="05000000000000000000" pitchFamily="2" charset="2"/>
              </a:rPr>
              <a:t>has dismissed appeal at threshold in March 2023</a:t>
            </a:r>
          </a:p>
          <a:p>
            <a:pPr marL="285750" indent="-285750" algn="just">
              <a:lnSpc>
                <a:spcPct val="110000"/>
              </a:lnSpc>
              <a:spcBef>
                <a:spcPts val="600"/>
              </a:spcBef>
            </a:pPr>
            <a:r>
              <a:rPr lang="en-US" sz="2000" b="1" u="sng" dirty="0" smtClean="0">
                <a:solidFill>
                  <a:srgbClr val="0070C0"/>
                </a:solidFill>
                <a:sym typeface="Wingdings" panose="05000000000000000000" pitchFamily="2" charset="2"/>
              </a:rPr>
              <a:t>In GST </a:t>
            </a:r>
            <a:r>
              <a:rPr lang="en-US" sz="2000" dirty="0" smtClean="0">
                <a:solidFill>
                  <a:srgbClr val="0070C0"/>
                </a:solidFill>
                <a:sym typeface="Wingdings" panose="05000000000000000000" pitchFamily="2" charset="2"/>
              </a:rPr>
              <a:t> If there is no consideration  Schedule I will trigger  </a:t>
            </a:r>
          </a:p>
          <a:p>
            <a:pPr marL="285750" indent="-285750" algn="just">
              <a:lnSpc>
                <a:spcPct val="110000"/>
              </a:lnSpc>
              <a:spcBef>
                <a:spcPts val="600"/>
              </a:spcBef>
            </a:pPr>
            <a:r>
              <a:rPr lang="en-US" sz="2000" dirty="0" smtClean="0">
                <a:solidFill>
                  <a:srgbClr val="0070C0"/>
                </a:solidFill>
                <a:sym typeface="Wingdings" panose="05000000000000000000" pitchFamily="2" charset="2"/>
              </a:rPr>
              <a:t>The main question, even without consideration is  Whether there is a supply while giving guarantee for the related party  in the course of </a:t>
            </a:r>
            <a:r>
              <a:rPr lang="en-US" sz="2000" dirty="0" smtClean="0">
                <a:solidFill>
                  <a:srgbClr val="0070C0"/>
                </a:solidFill>
                <a:sym typeface="Wingdings" panose="05000000000000000000" pitchFamily="2" charset="2"/>
              </a:rPr>
              <a:t>business</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25</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0"/>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7A. Personal/Corporate Guarantees</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8448366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gn="just">
              <a:lnSpc>
                <a:spcPct val="110000"/>
              </a:lnSpc>
              <a:spcBef>
                <a:spcPts val="600"/>
              </a:spcBef>
              <a:buNone/>
            </a:pPr>
            <a:r>
              <a:rPr lang="en-US" sz="2200" b="1" u="sng" dirty="0" smtClean="0">
                <a:solidFill>
                  <a:srgbClr val="002060"/>
                </a:solidFill>
              </a:rPr>
              <a:t> </a:t>
            </a:r>
            <a:r>
              <a:rPr lang="en-US" sz="2000" b="1" u="sng" dirty="0" smtClean="0">
                <a:solidFill>
                  <a:srgbClr val="002060"/>
                </a:solidFill>
              </a:rPr>
              <a:t>Personal Guarantee by the Directors or the Employees</a:t>
            </a:r>
            <a:endParaRPr lang="en-IN" sz="2000" b="1" u="sng" dirty="0">
              <a:solidFill>
                <a:srgbClr val="002060"/>
              </a:solidFill>
            </a:endParaRPr>
          </a:p>
          <a:p>
            <a:pPr marL="285750" indent="-285750" algn="just">
              <a:lnSpc>
                <a:spcPct val="110000"/>
              </a:lnSpc>
              <a:spcBef>
                <a:spcPts val="600"/>
              </a:spcBef>
            </a:pPr>
            <a:r>
              <a:rPr lang="en-US" sz="2000" dirty="0" smtClean="0">
                <a:solidFill>
                  <a:srgbClr val="0070C0"/>
                </a:solidFill>
              </a:rPr>
              <a:t>If guarantee is NOT given in the course or furtherance of business by an individual (e.g. Employee-CFO) </a:t>
            </a:r>
            <a:r>
              <a:rPr lang="en-US" sz="2000" dirty="0" smtClean="0">
                <a:solidFill>
                  <a:srgbClr val="0070C0"/>
                </a:solidFill>
                <a:sym typeface="Wingdings" panose="05000000000000000000" pitchFamily="2" charset="2"/>
              </a:rPr>
              <a:t> Not taxable</a:t>
            </a:r>
          </a:p>
          <a:p>
            <a:pPr marL="285750" indent="-285750" algn="just">
              <a:lnSpc>
                <a:spcPct val="110000"/>
              </a:lnSpc>
              <a:spcBef>
                <a:spcPts val="600"/>
              </a:spcBef>
            </a:pPr>
            <a:r>
              <a:rPr lang="en-US" sz="2000" dirty="0" smtClean="0">
                <a:solidFill>
                  <a:srgbClr val="0070C0"/>
                </a:solidFill>
                <a:sym typeface="Wingdings" panose="05000000000000000000" pitchFamily="2" charset="2"/>
              </a:rPr>
              <a:t>Guarantee given by the Employee is also covered in Sch. I/Entry 1</a:t>
            </a:r>
          </a:p>
          <a:p>
            <a:pPr marL="285750" indent="-285750" algn="just">
              <a:lnSpc>
                <a:spcPct val="110000"/>
              </a:lnSpc>
              <a:spcBef>
                <a:spcPts val="600"/>
              </a:spcBef>
            </a:pPr>
            <a:r>
              <a:rPr lang="en-US" sz="2000" dirty="0" smtClean="0">
                <a:solidFill>
                  <a:srgbClr val="0070C0"/>
                </a:solidFill>
                <a:sym typeface="Wingdings" panose="05000000000000000000" pitchFamily="2" charset="2"/>
              </a:rPr>
              <a:t>If Guarantee is given by the Director  Subject to RCM</a:t>
            </a:r>
          </a:p>
          <a:p>
            <a:pPr marL="285750" indent="-285750" algn="just">
              <a:lnSpc>
                <a:spcPct val="110000"/>
              </a:lnSpc>
              <a:spcBef>
                <a:spcPts val="600"/>
              </a:spcBef>
            </a:pPr>
            <a:r>
              <a:rPr lang="en-US" sz="2000" dirty="0" smtClean="0">
                <a:solidFill>
                  <a:srgbClr val="0070C0"/>
                </a:solidFill>
                <a:sym typeface="Wingdings" panose="05000000000000000000" pitchFamily="2" charset="2"/>
              </a:rPr>
              <a:t>Valuation – Certainly an Issue</a:t>
            </a:r>
            <a:endParaRPr lang="en-US" sz="2000" dirty="0">
              <a:solidFill>
                <a:srgbClr val="0070C0"/>
              </a:solidFill>
            </a:endParaRPr>
          </a:p>
          <a:p>
            <a:pPr marL="400025" lvl="1" indent="0" algn="just">
              <a:lnSpc>
                <a:spcPct val="110000"/>
              </a:lnSpc>
              <a:spcBef>
                <a:spcPts val="600"/>
              </a:spcBef>
              <a:buNone/>
            </a:pPr>
            <a:r>
              <a:rPr lang="en-US" sz="2000" dirty="0">
                <a:solidFill>
                  <a:srgbClr val="0070C0"/>
                </a:solidFill>
              </a:rPr>
              <a:t> </a:t>
            </a:r>
            <a:endParaRPr lang="en-IN" sz="2000" dirty="0">
              <a:solidFill>
                <a:srgbClr val="0070C0"/>
              </a:solidFill>
            </a:endParaRPr>
          </a:p>
          <a:p>
            <a:pPr marL="398463" lvl="1" indent="319088" algn="just">
              <a:lnSpc>
                <a:spcPct val="110000"/>
              </a:lnSpc>
              <a:spcBef>
                <a:spcPts val="600"/>
              </a:spcBef>
              <a:buNone/>
            </a:pPr>
            <a:r>
              <a:rPr lang="en-US" sz="1600" i="1" dirty="0" smtClean="0">
                <a:solidFill>
                  <a:schemeClr val="tx1">
                    <a:lumMod val="65000"/>
                    <a:lumOff val="35000"/>
                  </a:schemeClr>
                </a:solidFill>
              </a:rPr>
              <a:t> </a:t>
            </a:r>
            <a:endParaRPr lang="en-IN" sz="1600" i="1" dirty="0">
              <a:solidFill>
                <a:schemeClr val="tx1">
                  <a:lumMod val="65000"/>
                  <a:lumOff val="35000"/>
                </a:schemeClr>
              </a:solidFill>
            </a:endParaRPr>
          </a:p>
          <a:p>
            <a:pPr>
              <a:lnSpc>
                <a:spcPct val="110000"/>
              </a:lnSpc>
              <a:spcBef>
                <a:spcPts val="600"/>
              </a:spcBef>
            </a:pPr>
            <a:endParaRPr lang="en-IN" sz="2200" dirty="0"/>
          </a:p>
          <a:p>
            <a:pPr algn="just">
              <a:lnSpc>
                <a:spcPct val="110000"/>
              </a:lnSpc>
              <a:spcBef>
                <a:spcPts val="600"/>
              </a:spcBef>
            </a:pPr>
            <a:endParaRPr lang="en-US" sz="2200" dirty="0">
              <a:solidFill>
                <a:srgbClr val="0070C0"/>
              </a:solidFill>
              <a:sym typeface="Wingdings" pitchFamily="2" charset="2"/>
            </a:endParaRPr>
          </a:p>
          <a:p>
            <a:pPr algn="just">
              <a:lnSpc>
                <a:spcPct val="110000"/>
              </a:lnSpc>
              <a:spcBef>
                <a:spcPts val="600"/>
              </a:spcBef>
            </a:pPr>
            <a:endParaRPr lang="en-US" sz="2200" dirty="0">
              <a:solidFill>
                <a:srgbClr val="0070C0"/>
              </a:solidFill>
              <a:sym typeface="Wingdings" pitchFamily="2" charset="2"/>
            </a:endParaRPr>
          </a:p>
          <a:p>
            <a:pPr algn="just">
              <a:lnSpc>
                <a:spcPct val="110000"/>
              </a:lnSpc>
              <a:spcBef>
                <a:spcPts val="600"/>
              </a:spcBef>
            </a:pP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26</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0"/>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7A. Personal/Corporate Guarantees</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68088368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gn="just">
              <a:lnSpc>
                <a:spcPct val="110000"/>
              </a:lnSpc>
              <a:spcBef>
                <a:spcPts val="600"/>
              </a:spcBef>
              <a:buNone/>
            </a:pPr>
            <a:r>
              <a:rPr lang="en-US" sz="2200" b="1" u="sng" dirty="0" smtClean="0">
                <a:solidFill>
                  <a:srgbClr val="002060"/>
                </a:solidFill>
              </a:rPr>
              <a:t>Usage of common brand</a:t>
            </a:r>
            <a:endParaRPr lang="en-IN" sz="2200" b="1" u="sng" dirty="0" smtClean="0">
              <a:solidFill>
                <a:srgbClr val="002060"/>
              </a:solidFill>
            </a:endParaRPr>
          </a:p>
          <a:p>
            <a:pPr marL="285750" indent="-285750" algn="just">
              <a:lnSpc>
                <a:spcPct val="110000"/>
              </a:lnSpc>
              <a:spcBef>
                <a:spcPts val="600"/>
              </a:spcBef>
            </a:pPr>
            <a:r>
              <a:rPr lang="en-US" sz="2000" dirty="0" smtClean="0">
                <a:solidFill>
                  <a:srgbClr val="0070C0"/>
                </a:solidFill>
              </a:rPr>
              <a:t>Suppose Brand is held in the name of holding company or Trust, which is used by all the associate Companies in the umbrella </a:t>
            </a:r>
            <a:r>
              <a:rPr lang="en-US" sz="2000" dirty="0" smtClean="0">
                <a:solidFill>
                  <a:srgbClr val="0070C0"/>
                </a:solidFill>
                <a:sym typeface="Wingdings" panose="05000000000000000000" pitchFamily="2" charset="2"/>
              </a:rPr>
              <a:t> Taxable even without consideration  </a:t>
            </a:r>
            <a:r>
              <a:rPr lang="en-US" sz="2000" dirty="0" smtClean="0">
                <a:solidFill>
                  <a:srgbClr val="0070C0"/>
                </a:solidFill>
              </a:rPr>
              <a:t>If Company is located in India only, then valuation may be done as per II proviso to Rule 28(2)</a:t>
            </a:r>
          </a:p>
          <a:p>
            <a:pPr marL="285750" indent="-285750" algn="just">
              <a:lnSpc>
                <a:spcPct val="110000"/>
              </a:lnSpc>
              <a:spcBef>
                <a:spcPts val="600"/>
              </a:spcBef>
            </a:pPr>
            <a:r>
              <a:rPr lang="en-US" sz="2000" dirty="0" smtClean="0">
                <a:solidFill>
                  <a:srgbClr val="0070C0"/>
                </a:solidFill>
              </a:rPr>
              <a:t>If Brand is located outside India (</a:t>
            </a:r>
            <a:r>
              <a:rPr lang="en-US" sz="2000" dirty="0" err="1" smtClean="0">
                <a:solidFill>
                  <a:srgbClr val="0070C0"/>
                </a:solidFill>
              </a:rPr>
              <a:t>MNC</a:t>
            </a:r>
            <a:r>
              <a:rPr lang="en-US" sz="2000" dirty="0" smtClean="0">
                <a:solidFill>
                  <a:srgbClr val="0070C0"/>
                </a:solidFill>
              </a:rPr>
              <a:t>), then for Indian Company, brand usage is an import of service, subject to RCM</a:t>
            </a:r>
          </a:p>
          <a:p>
            <a:pPr marL="285750" indent="-285750" algn="just">
              <a:lnSpc>
                <a:spcPct val="110000"/>
              </a:lnSpc>
              <a:spcBef>
                <a:spcPts val="600"/>
              </a:spcBef>
            </a:pPr>
            <a:r>
              <a:rPr lang="en-US" sz="2000" dirty="0">
                <a:solidFill>
                  <a:srgbClr val="0070C0"/>
                </a:solidFill>
                <a:sym typeface="Wingdings" panose="05000000000000000000" pitchFamily="2" charset="2"/>
              </a:rPr>
              <a:t>Valuation – </a:t>
            </a:r>
            <a:r>
              <a:rPr lang="en-US" sz="2000" dirty="0" smtClean="0">
                <a:solidFill>
                  <a:srgbClr val="0070C0"/>
                </a:solidFill>
                <a:sym typeface="Wingdings" panose="05000000000000000000" pitchFamily="2" charset="2"/>
              </a:rPr>
              <a:t>A critical </a:t>
            </a:r>
            <a:r>
              <a:rPr lang="en-US" sz="2000" dirty="0" smtClean="0">
                <a:solidFill>
                  <a:srgbClr val="0070C0"/>
                </a:solidFill>
                <a:sym typeface="Wingdings" panose="05000000000000000000" pitchFamily="2" charset="2"/>
              </a:rPr>
              <a:t>Issue</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27</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0"/>
            <a:ext cx="9144000" cy="990599"/>
          </a:xfrm>
          <a:prstGeom prst="rect">
            <a:avLst/>
          </a:prstGeom>
          <a:solidFill>
            <a:srgbClr val="002060"/>
          </a:solidFill>
        </p:spPr>
        <p:txBody>
          <a:bodyPr vert="horz" lIns="91440" tIns="45720" rIns="91440" bIns="45720" rtlCol="0" anchor="ctr">
            <a:noAutofit/>
          </a:bodyPr>
          <a:lstStyle/>
          <a:p>
            <a:pPr algn="ctr">
              <a:spcBef>
                <a:spcPct val="0"/>
              </a:spcBef>
              <a:defRPr/>
            </a:pPr>
            <a:r>
              <a:rPr lang="en-US" sz="3000" b="1" dirty="0" smtClean="0">
                <a:solidFill>
                  <a:prstClr val="white"/>
                </a:solidFill>
              </a:rPr>
              <a:t>7B. Usage </a:t>
            </a:r>
            <a:r>
              <a:rPr lang="en-US" sz="3000" b="1" dirty="0">
                <a:solidFill>
                  <a:prstClr val="white"/>
                </a:solidFill>
              </a:rPr>
              <a:t>of Common </a:t>
            </a:r>
            <a:r>
              <a:rPr lang="en-US" sz="3000" b="1" dirty="0" smtClean="0">
                <a:solidFill>
                  <a:prstClr val="white"/>
                </a:solidFill>
              </a:rPr>
              <a:t>Brand</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17026212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nSpc>
                <a:spcPct val="110000"/>
              </a:lnSpc>
              <a:spcBef>
                <a:spcPts val="600"/>
              </a:spcBef>
              <a:buNone/>
            </a:pPr>
            <a:r>
              <a:rPr lang="en-US" sz="2200" b="1" u="sng" dirty="0">
                <a:solidFill>
                  <a:srgbClr val="002060"/>
                </a:solidFill>
              </a:rPr>
              <a:t>Consideration vs. Value</a:t>
            </a:r>
          </a:p>
          <a:p>
            <a:pPr marL="285750" indent="-285750" algn="just">
              <a:lnSpc>
                <a:spcPct val="110000"/>
              </a:lnSpc>
              <a:spcBef>
                <a:spcPts val="600"/>
              </a:spcBef>
            </a:pPr>
            <a:r>
              <a:rPr lang="en-US" sz="2000" dirty="0" smtClean="0">
                <a:solidFill>
                  <a:srgbClr val="0070C0"/>
                </a:solidFill>
              </a:rPr>
              <a:t>Consideration is the amount paid or agreed to pay, either in money or otherwise, for any supply of goods/services </a:t>
            </a:r>
            <a:r>
              <a:rPr lang="en-US" sz="2000" dirty="0" smtClean="0">
                <a:solidFill>
                  <a:srgbClr val="0070C0"/>
                </a:solidFill>
                <a:sym typeface="Wingdings" panose="05000000000000000000" pitchFamily="2" charset="2"/>
              </a:rPr>
              <a:t> </a:t>
            </a:r>
            <a:endParaRPr lang="en-US" sz="2000" dirty="0" smtClean="0">
              <a:solidFill>
                <a:srgbClr val="0070C0"/>
              </a:solidFill>
              <a:sym typeface="Wingdings" panose="05000000000000000000" pitchFamily="2" charset="2"/>
            </a:endParaRPr>
          </a:p>
          <a:p>
            <a:pPr marL="285750" indent="-285750" algn="just">
              <a:lnSpc>
                <a:spcPct val="110000"/>
              </a:lnSpc>
              <a:spcBef>
                <a:spcPts val="600"/>
              </a:spcBef>
            </a:pPr>
            <a:r>
              <a:rPr lang="en-US" sz="2000" dirty="0" smtClean="0">
                <a:solidFill>
                  <a:srgbClr val="0070C0"/>
                </a:solidFill>
                <a:sym typeface="Wingdings" panose="05000000000000000000" pitchFamily="2" charset="2"/>
              </a:rPr>
              <a:t>Value comes later to determine the taxability of transaction/activity</a:t>
            </a:r>
            <a:endParaRPr lang="en-US" sz="2000" dirty="0">
              <a:solidFill>
                <a:srgbClr val="0070C0"/>
              </a:solidFill>
              <a:sym typeface="Wingdings" panose="05000000000000000000" pitchFamily="2" charset="2"/>
            </a:endParaRPr>
          </a:p>
          <a:p>
            <a:pPr marL="285750" indent="-285750" algn="just">
              <a:lnSpc>
                <a:spcPct val="110000"/>
              </a:lnSpc>
              <a:spcBef>
                <a:spcPts val="600"/>
              </a:spcBef>
            </a:pPr>
            <a:r>
              <a:rPr lang="en-US" sz="2000" dirty="0" smtClean="0">
                <a:solidFill>
                  <a:srgbClr val="0070C0"/>
                </a:solidFill>
                <a:sym typeface="Wingdings" panose="05000000000000000000" pitchFamily="2" charset="2"/>
              </a:rPr>
              <a:t>Sch</a:t>
            </a:r>
            <a:r>
              <a:rPr lang="en-US" sz="2000" dirty="0" smtClean="0">
                <a:solidFill>
                  <a:srgbClr val="0070C0"/>
                </a:solidFill>
                <a:sym typeface="Wingdings" panose="05000000000000000000" pitchFamily="2" charset="2"/>
              </a:rPr>
              <a:t>. I supplies are without consideration, yet value is determined to levy tax </a:t>
            </a:r>
          </a:p>
          <a:p>
            <a:pPr marL="285750" indent="-285750" algn="just">
              <a:lnSpc>
                <a:spcPct val="110000"/>
              </a:lnSpc>
              <a:spcBef>
                <a:spcPts val="600"/>
              </a:spcBef>
            </a:pPr>
            <a:r>
              <a:rPr lang="en-US" sz="2000" dirty="0" smtClean="0">
                <a:solidFill>
                  <a:srgbClr val="0070C0"/>
                </a:solidFill>
                <a:sym typeface="Wingdings" panose="05000000000000000000" pitchFamily="2" charset="2"/>
              </a:rPr>
              <a:t>Consideration is the question of fact; whereas value is a mixed question of law (as per Sec 15 read with Rules) and facts</a:t>
            </a:r>
          </a:p>
          <a:p>
            <a:pPr marL="285750" indent="-285750" algn="just">
              <a:lnSpc>
                <a:spcPct val="110000"/>
              </a:lnSpc>
              <a:spcBef>
                <a:spcPts val="600"/>
              </a:spcBef>
            </a:pPr>
            <a:r>
              <a:rPr lang="en-US" sz="2000" dirty="0" smtClean="0">
                <a:solidFill>
                  <a:srgbClr val="0070C0"/>
                </a:solidFill>
                <a:sym typeface="Wingdings" panose="05000000000000000000" pitchFamily="2" charset="2"/>
              </a:rPr>
              <a:t>In case of related party transactions, valuation becomes more crucial and decided as per </a:t>
            </a:r>
            <a:r>
              <a:rPr lang="en-US" sz="2000" dirty="0" smtClean="0">
                <a:solidFill>
                  <a:srgbClr val="0070C0"/>
                </a:solidFill>
                <a:sym typeface="Wingdings" panose="05000000000000000000" pitchFamily="2" charset="2"/>
              </a:rPr>
              <a:t>Rules</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28</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lnSpc>
                <a:spcPct val="120000"/>
              </a:lnSpc>
              <a:spcBef>
                <a:spcPts val="600"/>
              </a:spcBef>
            </a:pPr>
            <a:r>
              <a:rPr lang="en-US" sz="3000" b="1" dirty="0">
                <a:solidFill>
                  <a:prstClr val="white"/>
                </a:solidFill>
              </a:rPr>
              <a:t>8</a:t>
            </a:r>
            <a:r>
              <a:rPr lang="en-US" sz="3000" b="1" dirty="0" smtClean="0">
                <a:solidFill>
                  <a:prstClr val="white"/>
                </a:solidFill>
              </a:rPr>
              <a:t>. </a:t>
            </a:r>
            <a:r>
              <a:rPr lang="en-US" sz="3000" b="1" dirty="0">
                <a:solidFill>
                  <a:prstClr val="white"/>
                </a:solidFill>
              </a:rPr>
              <a:t>Consideration vs. Value</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5700730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nSpc>
                <a:spcPct val="110000"/>
              </a:lnSpc>
              <a:spcBef>
                <a:spcPts val="600"/>
              </a:spcBef>
              <a:buNone/>
            </a:pPr>
            <a:r>
              <a:rPr lang="en-US" sz="2200" b="1" u="sng" dirty="0" smtClean="0">
                <a:solidFill>
                  <a:srgbClr val="002060"/>
                </a:solidFill>
              </a:rPr>
              <a:t>Section 15</a:t>
            </a:r>
            <a:endParaRPr lang="en-US" sz="2200" b="1" u="sng" dirty="0">
              <a:solidFill>
                <a:srgbClr val="002060"/>
              </a:solidFill>
            </a:endParaRPr>
          </a:p>
          <a:p>
            <a:pPr marL="538163" indent="-538163" algn="just">
              <a:lnSpc>
                <a:spcPct val="110000"/>
              </a:lnSpc>
              <a:spcBef>
                <a:spcPts val="600"/>
              </a:spcBef>
              <a:buAutoNum type="arabicParenBoth"/>
            </a:pPr>
            <a:r>
              <a:rPr lang="en-GB" sz="2000" dirty="0" smtClean="0">
                <a:solidFill>
                  <a:srgbClr val="0070C0"/>
                </a:solidFill>
              </a:rPr>
              <a:t>The </a:t>
            </a:r>
            <a:r>
              <a:rPr lang="en-GB" sz="2000" dirty="0">
                <a:solidFill>
                  <a:srgbClr val="0070C0"/>
                </a:solidFill>
              </a:rPr>
              <a:t>value of a supply of goods or services or both shall be the transaction value, which is the price actually paid or payable for </a:t>
            </a:r>
            <a:r>
              <a:rPr lang="en-GB" sz="2000" dirty="0" smtClean="0">
                <a:solidFill>
                  <a:srgbClr val="0070C0"/>
                </a:solidFill>
              </a:rPr>
              <a:t>said </a:t>
            </a:r>
            <a:r>
              <a:rPr lang="en-GB" sz="2000" dirty="0">
                <a:solidFill>
                  <a:srgbClr val="0070C0"/>
                </a:solidFill>
              </a:rPr>
              <a:t>supply of </a:t>
            </a:r>
            <a:r>
              <a:rPr lang="en-GB" sz="2000" dirty="0" smtClean="0">
                <a:solidFill>
                  <a:srgbClr val="0070C0"/>
                </a:solidFill>
              </a:rPr>
              <a:t>goods/ services </a:t>
            </a:r>
            <a:r>
              <a:rPr lang="en-GB" sz="2000" dirty="0" smtClean="0">
                <a:solidFill>
                  <a:srgbClr val="0070C0"/>
                </a:solidFill>
                <a:sym typeface="Wingdings" panose="05000000000000000000" pitchFamily="2" charset="2"/>
              </a:rPr>
              <a:t> </a:t>
            </a:r>
            <a:r>
              <a:rPr lang="en-GB" sz="2000" dirty="0" smtClean="0">
                <a:solidFill>
                  <a:srgbClr val="0070C0"/>
                </a:solidFill>
              </a:rPr>
              <a:t>where </a:t>
            </a:r>
            <a:r>
              <a:rPr lang="en-GB" sz="2000" dirty="0">
                <a:solidFill>
                  <a:srgbClr val="0070C0"/>
                </a:solidFill>
              </a:rPr>
              <a:t>the supplier and the recipient of the supply are not related and the price is the sole consideration for the supply</a:t>
            </a:r>
            <a:r>
              <a:rPr lang="en-GB" sz="2000" dirty="0" smtClean="0">
                <a:solidFill>
                  <a:srgbClr val="0070C0"/>
                </a:solidFill>
              </a:rPr>
              <a:t>.</a:t>
            </a:r>
          </a:p>
          <a:p>
            <a:pPr marL="800049" lvl="2" indent="0" algn="just">
              <a:lnSpc>
                <a:spcPct val="110000"/>
              </a:lnSpc>
              <a:spcBef>
                <a:spcPts val="600"/>
              </a:spcBef>
              <a:buNone/>
            </a:pPr>
            <a:r>
              <a:rPr lang="en-US" sz="2000" i="1" dirty="0" err="1"/>
              <a:t>CCE</a:t>
            </a:r>
            <a:r>
              <a:rPr lang="en-US" sz="2000" i="1" dirty="0"/>
              <a:t> vs. Fiat India Pvt. Ltd.</a:t>
            </a:r>
            <a:r>
              <a:rPr lang="en-IN" sz="2000" dirty="0"/>
              <a:t> </a:t>
            </a:r>
            <a:r>
              <a:rPr lang="en-US" sz="2000" dirty="0"/>
              <a:t>(2012) 283 ELT 161 (SC</a:t>
            </a:r>
            <a:r>
              <a:rPr lang="en-US" sz="2000" dirty="0" smtClean="0"/>
              <a:t>) –Selling continuously at a loss for 5 years – Extra commercial consideration</a:t>
            </a:r>
            <a:endParaRPr lang="en-IN" sz="2000" dirty="0"/>
          </a:p>
          <a:p>
            <a:pPr marL="538163" indent="-538163" algn="just">
              <a:lnSpc>
                <a:spcPct val="110000"/>
              </a:lnSpc>
              <a:spcBef>
                <a:spcPts val="600"/>
              </a:spcBef>
              <a:buNone/>
            </a:pPr>
            <a:r>
              <a:rPr lang="en-GB" sz="2000" dirty="0">
                <a:solidFill>
                  <a:srgbClr val="0070C0"/>
                </a:solidFill>
              </a:rPr>
              <a:t>(4)	Where the value of the supply of goods or services or both cannot be determined under sec 15(1), the same shall be determined in such manner as may be prescribed.</a:t>
            </a:r>
            <a:endParaRPr lang="en-IN" sz="2000" dirty="0">
              <a:solidFill>
                <a:srgbClr val="0070C0"/>
              </a:solidFill>
            </a:endParaRPr>
          </a:p>
          <a:p>
            <a:pPr marL="538163" indent="-538163" algn="just">
              <a:lnSpc>
                <a:spcPct val="110000"/>
              </a:lnSpc>
              <a:spcBef>
                <a:spcPts val="600"/>
              </a:spcBef>
              <a:buNone/>
            </a:pPr>
            <a:r>
              <a:rPr lang="en-US" sz="2000" dirty="0" smtClean="0">
                <a:solidFill>
                  <a:srgbClr val="0070C0"/>
                </a:solidFill>
              </a:rPr>
              <a:t>(2)/(3) </a:t>
            </a:r>
            <a:r>
              <a:rPr lang="en-US" sz="2000" dirty="0" smtClean="0">
                <a:solidFill>
                  <a:srgbClr val="0070C0"/>
                </a:solidFill>
                <a:sym typeface="Wingdings" panose="05000000000000000000" pitchFamily="2" charset="2"/>
              </a:rPr>
              <a:t> Inclusions and Exclusions and </a:t>
            </a:r>
            <a:r>
              <a:rPr lang="en-US" sz="2000" dirty="0" smtClean="0">
                <a:solidFill>
                  <a:srgbClr val="0070C0"/>
                </a:solidFill>
                <a:sym typeface="Wingdings" panose="05000000000000000000" pitchFamily="2" charset="2"/>
              </a:rPr>
              <a:t>Discount</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29</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lnSpc>
                <a:spcPct val="120000"/>
              </a:lnSpc>
              <a:spcBef>
                <a:spcPts val="600"/>
              </a:spcBef>
            </a:pPr>
            <a:r>
              <a:rPr lang="en-US" sz="3000" b="1" dirty="0" smtClean="0">
                <a:solidFill>
                  <a:prstClr val="white"/>
                </a:solidFill>
              </a:rPr>
              <a:t>9. </a:t>
            </a:r>
            <a:r>
              <a:rPr lang="en-US" sz="3000" b="1" dirty="0">
                <a:solidFill>
                  <a:prstClr val="white"/>
                </a:solidFill>
              </a:rPr>
              <a:t>Interplay between </a:t>
            </a:r>
            <a:r>
              <a:rPr lang="en-US" sz="3000" b="1" dirty="0" smtClean="0">
                <a:solidFill>
                  <a:prstClr val="white"/>
                </a:solidFill>
              </a:rPr>
              <a:t>Sec</a:t>
            </a:r>
            <a:r>
              <a:rPr lang="en-US" sz="3000" b="1" dirty="0">
                <a:solidFill>
                  <a:prstClr val="white"/>
                </a:solidFill>
              </a:rPr>
              <a:t> 15 and Valuation </a:t>
            </a:r>
            <a:r>
              <a:rPr lang="en-US" sz="3000" b="1" dirty="0" smtClean="0">
                <a:solidFill>
                  <a:prstClr val="white"/>
                </a:solidFill>
              </a:rPr>
              <a:t>Rules</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307127540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143001"/>
            <a:ext cx="8229600" cy="5151442"/>
          </a:xfrm>
        </p:spPr>
        <p:txBody>
          <a:bodyPr>
            <a:noAutofit/>
          </a:bodyPr>
          <a:lstStyle/>
          <a:p>
            <a:pPr algn="just">
              <a:lnSpc>
                <a:spcPct val="110000"/>
              </a:lnSpc>
              <a:spcBef>
                <a:spcPts val="600"/>
              </a:spcBef>
            </a:pPr>
            <a:r>
              <a:rPr lang="en-US" sz="2200" b="1" dirty="0" smtClean="0">
                <a:solidFill>
                  <a:srgbClr val="00B050"/>
                </a:solidFill>
              </a:rPr>
              <a:t>There is no definition of the term “Supply” under the GST Act or the Constitution </a:t>
            </a:r>
            <a:r>
              <a:rPr lang="en-US" sz="2200" b="1" dirty="0" smtClean="0">
                <a:solidFill>
                  <a:srgbClr val="00B050"/>
                </a:solidFill>
                <a:sym typeface="Wingdings" panose="05000000000000000000" pitchFamily="2" charset="2"/>
              </a:rPr>
              <a:t> It is only inclusive definition </a:t>
            </a:r>
            <a:r>
              <a:rPr lang="en-US" sz="2200" i="1" dirty="0" smtClean="0">
                <a:solidFill>
                  <a:srgbClr val="00B050"/>
                </a:solidFill>
                <a:sym typeface="Wingdings" panose="05000000000000000000" pitchFamily="2" charset="2"/>
              </a:rPr>
              <a:t> Next slide</a:t>
            </a:r>
            <a:endParaRPr lang="en-IN" sz="2200" i="1" dirty="0">
              <a:solidFill>
                <a:srgbClr val="00B050"/>
              </a:solidFill>
            </a:endParaRPr>
          </a:p>
          <a:p>
            <a:pPr marL="358775" lvl="1" indent="-358775" algn="just">
              <a:lnSpc>
                <a:spcPct val="110000"/>
              </a:lnSpc>
              <a:spcBef>
                <a:spcPts val="1800"/>
              </a:spcBef>
              <a:buFont typeface="Arial" panose="020B0604020202020204" pitchFamily="34" charset="0"/>
              <a:buChar char="•"/>
            </a:pPr>
            <a:r>
              <a:rPr lang="en-US" sz="2200" b="1" dirty="0" smtClean="0">
                <a:solidFill>
                  <a:srgbClr val="002060"/>
                </a:solidFill>
              </a:rPr>
              <a:t>Unlike Sec 2(g) </a:t>
            </a:r>
            <a:r>
              <a:rPr lang="en-US" sz="2200" b="1" dirty="0">
                <a:solidFill>
                  <a:srgbClr val="002060"/>
                </a:solidFill>
              </a:rPr>
              <a:t>of the </a:t>
            </a:r>
            <a:r>
              <a:rPr lang="en-US" sz="2200" b="1" dirty="0" smtClean="0">
                <a:solidFill>
                  <a:srgbClr val="002060"/>
                </a:solidFill>
              </a:rPr>
              <a:t>CST Act</a:t>
            </a:r>
            <a:r>
              <a:rPr lang="en-US" sz="2200" b="1" dirty="0">
                <a:solidFill>
                  <a:srgbClr val="002060"/>
                </a:solidFill>
              </a:rPr>
              <a:t>, </a:t>
            </a:r>
            <a:r>
              <a:rPr lang="en-US" sz="2200" b="1" dirty="0" smtClean="0">
                <a:solidFill>
                  <a:srgbClr val="002060"/>
                </a:solidFill>
              </a:rPr>
              <a:t>1956 </a:t>
            </a:r>
            <a:r>
              <a:rPr lang="en-US" sz="2200" b="1" dirty="0" smtClean="0">
                <a:solidFill>
                  <a:srgbClr val="002060"/>
                </a:solidFill>
                <a:sym typeface="Wingdings" panose="05000000000000000000" pitchFamily="2" charset="2"/>
              </a:rPr>
              <a:t> </a:t>
            </a:r>
          </a:p>
          <a:p>
            <a:pPr marL="717550" lvl="1" indent="0" algn="just">
              <a:lnSpc>
                <a:spcPct val="110000"/>
              </a:lnSpc>
              <a:spcBef>
                <a:spcPts val="600"/>
              </a:spcBef>
              <a:buNone/>
            </a:pPr>
            <a:r>
              <a:rPr lang="en-US" sz="2000" i="1" dirty="0" smtClean="0">
                <a:solidFill>
                  <a:srgbClr val="0070C0"/>
                </a:solidFill>
              </a:rPr>
              <a:t>“</a:t>
            </a:r>
            <a:r>
              <a:rPr lang="en-US" sz="2000" b="1" i="1" dirty="0" smtClean="0">
                <a:solidFill>
                  <a:srgbClr val="002060"/>
                </a:solidFill>
              </a:rPr>
              <a:t>Sale</a:t>
            </a:r>
            <a:r>
              <a:rPr lang="en-US" sz="2000" i="1" dirty="0" smtClean="0">
                <a:solidFill>
                  <a:srgbClr val="0070C0"/>
                </a:solidFill>
              </a:rPr>
              <a:t>”, </a:t>
            </a:r>
            <a:r>
              <a:rPr lang="en-US" sz="2000" i="1" dirty="0">
                <a:solidFill>
                  <a:srgbClr val="0070C0"/>
                </a:solidFill>
              </a:rPr>
              <a:t>with its grammatical variations and cognate expressions, </a:t>
            </a:r>
            <a:r>
              <a:rPr lang="en-US" sz="2000" i="1" u="sng" dirty="0">
                <a:solidFill>
                  <a:srgbClr val="0070C0"/>
                </a:solidFill>
              </a:rPr>
              <a:t>means any transfer of property in goods by one person to another for </a:t>
            </a:r>
            <a:r>
              <a:rPr lang="en-US" sz="2000" i="1" dirty="0">
                <a:solidFill>
                  <a:srgbClr val="0070C0"/>
                </a:solidFill>
              </a:rPr>
              <a:t>cash or deferred payment or for any other </a:t>
            </a:r>
            <a:r>
              <a:rPr lang="en-US" sz="2000" i="1" u="sng" dirty="0">
                <a:solidFill>
                  <a:srgbClr val="0070C0"/>
                </a:solidFill>
              </a:rPr>
              <a:t>valuable consideration</a:t>
            </a:r>
            <a:r>
              <a:rPr lang="en-US" sz="2000" i="1" dirty="0">
                <a:solidFill>
                  <a:srgbClr val="0070C0"/>
                </a:solidFill>
              </a:rPr>
              <a:t>, and </a:t>
            </a:r>
            <a:r>
              <a:rPr lang="en-US" sz="2000" i="1" u="sng" dirty="0">
                <a:solidFill>
                  <a:srgbClr val="0070C0"/>
                </a:solidFill>
              </a:rPr>
              <a:t>includes</a:t>
            </a:r>
            <a:r>
              <a:rPr lang="en-US" sz="2000" i="1" dirty="0" smtClean="0">
                <a:solidFill>
                  <a:srgbClr val="0070C0"/>
                </a:solidFill>
              </a:rPr>
              <a:t>,–</a:t>
            </a:r>
          </a:p>
          <a:p>
            <a:pPr marL="1076325" lvl="2" indent="0" algn="just">
              <a:lnSpc>
                <a:spcPct val="110000"/>
              </a:lnSpc>
              <a:spcBef>
                <a:spcPts val="600"/>
              </a:spcBef>
              <a:buNone/>
            </a:pPr>
            <a:r>
              <a:rPr lang="en-US" sz="2000" i="1" dirty="0" smtClean="0">
                <a:solidFill>
                  <a:srgbClr val="0070C0"/>
                </a:solidFill>
              </a:rPr>
              <a:t>6 deemed sales under Article 366(29A) of the COI</a:t>
            </a:r>
            <a:endParaRPr lang="en-IN" sz="2000" i="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smtClean="0">
                <a:solidFill>
                  <a:prstClr val="white"/>
                </a:solidFill>
              </a:rPr>
              <a:t>1. </a:t>
            </a:r>
            <a:r>
              <a:rPr lang="en-US" sz="3000" b="1" dirty="0" smtClean="0">
                <a:solidFill>
                  <a:prstClr val="white"/>
                </a:solidFill>
              </a:rPr>
              <a:t>Supply</a:t>
            </a:r>
            <a:endParaRPr lang="en-US" sz="3000" b="1" dirty="0">
              <a:solidFill>
                <a:prstClr val="white"/>
              </a:solidFill>
            </a:endParaRPr>
          </a:p>
        </p:txBody>
      </p:sp>
    </p:spTree>
    <p:extLst>
      <p:ext uri="{BB962C8B-B14F-4D97-AF65-F5344CB8AC3E}">
        <p14:creationId xmlns:p14="http://schemas.microsoft.com/office/powerpoint/2010/main" val="6596335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30</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lnSpc>
                <a:spcPct val="120000"/>
              </a:lnSpc>
              <a:spcBef>
                <a:spcPts val="600"/>
              </a:spcBef>
            </a:pPr>
            <a:r>
              <a:rPr lang="en-US" sz="3000" b="1" dirty="0" smtClean="0">
                <a:solidFill>
                  <a:prstClr val="white"/>
                </a:solidFill>
              </a:rPr>
              <a:t>9. </a:t>
            </a:r>
            <a:r>
              <a:rPr lang="en-US" sz="3000" b="1" dirty="0">
                <a:solidFill>
                  <a:prstClr val="white"/>
                </a:solidFill>
              </a:rPr>
              <a:t>Interplay between </a:t>
            </a:r>
            <a:r>
              <a:rPr lang="en-US" sz="3000" b="1" dirty="0" smtClean="0">
                <a:solidFill>
                  <a:prstClr val="white"/>
                </a:solidFill>
              </a:rPr>
              <a:t>Sec</a:t>
            </a:r>
            <a:r>
              <a:rPr lang="en-US" sz="3000" b="1" dirty="0">
                <a:solidFill>
                  <a:prstClr val="white"/>
                </a:solidFill>
              </a:rPr>
              <a:t> 15 and Valuation </a:t>
            </a:r>
            <a:r>
              <a:rPr lang="en-US" sz="3000" b="1" dirty="0" smtClean="0">
                <a:solidFill>
                  <a:prstClr val="white"/>
                </a:solidFill>
              </a:rPr>
              <a:t>Rules</a:t>
            </a:r>
            <a:endParaRPr lang="en-US" sz="3000" b="1" dirty="0">
              <a:solidFill>
                <a:prstClr val="white"/>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0774445"/>
              </p:ext>
            </p:extLst>
          </p:nvPr>
        </p:nvGraphicFramePr>
        <p:xfrm>
          <a:off x="228600" y="1066800"/>
          <a:ext cx="8686800" cy="4973320"/>
        </p:xfrm>
        <a:graphic>
          <a:graphicData uri="http://schemas.openxmlformats.org/drawingml/2006/table">
            <a:tbl>
              <a:tblPr firstRow="1" bandRow="1">
                <a:tableStyleId>{5C22544A-7EE6-4342-B048-85BDC9FD1C3A}</a:tableStyleId>
              </a:tblPr>
              <a:tblGrid>
                <a:gridCol w="609600"/>
                <a:gridCol w="3200400"/>
                <a:gridCol w="4876800"/>
              </a:tblGrid>
              <a:tr h="370840">
                <a:tc>
                  <a:txBody>
                    <a:bodyPr/>
                    <a:lstStyle/>
                    <a:p>
                      <a:r>
                        <a:rPr lang="en-US" dirty="0" smtClean="0"/>
                        <a:t>Rule</a:t>
                      </a:r>
                      <a:endParaRPr lang="en-IN" dirty="0"/>
                    </a:p>
                  </a:txBody>
                  <a:tcPr/>
                </a:tc>
                <a:tc>
                  <a:txBody>
                    <a:bodyPr/>
                    <a:lstStyle/>
                    <a:p>
                      <a:endParaRPr lang="en-IN" dirty="0"/>
                    </a:p>
                  </a:txBody>
                  <a:tcPr/>
                </a:tc>
                <a:tc>
                  <a:txBody>
                    <a:bodyPr/>
                    <a:lstStyle/>
                    <a:p>
                      <a:endParaRPr lang="en-IN"/>
                    </a:p>
                  </a:txBody>
                  <a:tcPr/>
                </a:tc>
              </a:tr>
              <a:tr h="370840">
                <a:tc>
                  <a:txBody>
                    <a:bodyPr/>
                    <a:lstStyle/>
                    <a:p>
                      <a:pPr algn="ctr"/>
                      <a:r>
                        <a:rPr lang="en-US" sz="2000" dirty="0" smtClean="0"/>
                        <a:t>27</a:t>
                      </a:r>
                      <a:endParaRPr lang="en-IN" sz="2000" dirty="0"/>
                    </a:p>
                  </a:txBody>
                  <a:tcPr/>
                </a:tc>
                <a:tc>
                  <a:txBody>
                    <a:bodyPr/>
                    <a:lstStyle/>
                    <a:p>
                      <a:r>
                        <a:rPr lang="en-US" sz="2000" kern="1200" dirty="0" smtClean="0">
                          <a:solidFill>
                            <a:srgbClr val="002060"/>
                          </a:solidFill>
                          <a:effectLst/>
                          <a:latin typeface="+mn-lt"/>
                          <a:ea typeface="+mn-ea"/>
                          <a:cs typeface="+mn-cs"/>
                        </a:rPr>
                        <a:t>Value of supply of goods</a:t>
                      </a:r>
                      <a:r>
                        <a:rPr lang="en-US" sz="2000" kern="1200" baseline="0" dirty="0" smtClean="0">
                          <a:solidFill>
                            <a:srgbClr val="002060"/>
                          </a:solidFill>
                          <a:effectLst/>
                          <a:latin typeface="+mn-lt"/>
                          <a:ea typeface="+mn-ea"/>
                          <a:cs typeface="+mn-cs"/>
                        </a:rPr>
                        <a:t> or </a:t>
                      </a:r>
                      <a:r>
                        <a:rPr lang="en-US" sz="2000" kern="1200" dirty="0" smtClean="0">
                          <a:solidFill>
                            <a:srgbClr val="002060"/>
                          </a:solidFill>
                          <a:effectLst/>
                          <a:latin typeface="+mn-lt"/>
                          <a:ea typeface="+mn-ea"/>
                          <a:cs typeface="+mn-cs"/>
                        </a:rPr>
                        <a:t>services where consideration is not wholly in money</a:t>
                      </a:r>
                      <a:endParaRPr lang="en-IN" sz="2000" dirty="0">
                        <a:solidFill>
                          <a:srgbClr val="002060"/>
                        </a:solidFill>
                      </a:endParaRPr>
                    </a:p>
                  </a:txBody>
                  <a:tcPr/>
                </a:tc>
                <a:tc>
                  <a:txBody>
                    <a:bodyPr/>
                    <a:lstStyle/>
                    <a:p>
                      <a:r>
                        <a:rPr lang="en-US" sz="2000" dirty="0" smtClean="0">
                          <a:solidFill>
                            <a:srgbClr val="002060"/>
                          </a:solidFill>
                        </a:rPr>
                        <a:t>Open Market Value; Money + Non-money; Like kind or quantity; Rule 30/31</a:t>
                      </a:r>
                      <a:endParaRPr lang="en-IN" sz="2000" dirty="0">
                        <a:solidFill>
                          <a:srgbClr val="002060"/>
                        </a:solidFill>
                      </a:endParaRPr>
                    </a:p>
                  </a:txBody>
                  <a:tcPr/>
                </a:tc>
              </a:tr>
              <a:tr h="370840">
                <a:tc>
                  <a:txBody>
                    <a:bodyPr/>
                    <a:lstStyle/>
                    <a:p>
                      <a:pPr algn="ctr"/>
                      <a:r>
                        <a:rPr lang="en-US" sz="2000" dirty="0" smtClean="0"/>
                        <a:t>28</a:t>
                      </a:r>
                      <a:endParaRPr lang="en-IN" sz="2000" dirty="0"/>
                    </a:p>
                  </a:txBody>
                  <a:tcPr/>
                </a:tc>
                <a:tc>
                  <a:txBody>
                    <a:bodyPr/>
                    <a:lstStyle/>
                    <a:p>
                      <a:r>
                        <a:rPr lang="en-US" sz="2000" dirty="0" smtClean="0">
                          <a:solidFill>
                            <a:srgbClr val="002060"/>
                          </a:solidFill>
                        </a:rPr>
                        <a:t>Related/distinct persons</a:t>
                      </a:r>
                      <a:endParaRPr lang="en-IN" sz="2000" dirty="0">
                        <a:solidFill>
                          <a:srgbClr val="002060"/>
                        </a:solidFill>
                      </a:endParaRPr>
                    </a:p>
                  </a:txBody>
                  <a:tcPr/>
                </a:tc>
                <a:tc>
                  <a:txBody>
                    <a:bodyPr/>
                    <a:lstStyle/>
                    <a:p>
                      <a:endParaRPr lang="en-IN" sz="2000" dirty="0">
                        <a:solidFill>
                          <a:srgbClr val="002060"/>
                        </a:solidFill>
                      </a:endParaRPr>
                    </a:p>
                  </a:txBody>
                  <a:tcPr/>
                </a:tc>
              </a:tr>
              <a:tr h="370840">
                <a:tc>
                  <a:txBody>
                    <a:bodyPr/>
                    <a:lstStyle/>
                    <a:p>
                      <a:pPr algn="ctr"/>
                      <a:r>
                        <a:rPr lang="en-US" sz="2000" dirty="0" smtClean="0"/>
                        <a:t>29</a:t>
                      </a:r>
                      <a:endParaRPr lang="en-IN" sz="2000" dirty="0"/>
                    </a:p>
                  </a:txBody>
                  <a:tcPr/>
                </a:tc>
                <a:tc>
                  <a:txBody>
                    <a:bodyPr/>
                    <a:lstStyle/>
                    <a:p>
                      <a:r>
                        <a:rPr lang="en-US" sz="2000" dirty="0" smtClean="0">
                          <a:solidFill>
                            <a:srgbClr val="002060"/>
                          </a:solidFill>
                        </a:rPr>
                        <a:t>Supplies through Agent</a:t>
                      </a:r>
                      <a:endParaRPr lang="en-IN" sz="2000" dirty="0">
                        <a:solidFill>
                          <a:srgbClr val="002060"/>
                        </a:solidFill>
                      </a:endParaRPr>
                    </a:p>
                  </a:txBody>
                  <a:tcPr/>
                </a:tc>
                <a:tc>
                  <a:txBody>
                    <a:bodyPr/>
                    <a:lstStyle/>
                    <a:p>
                      <a:endParaRPr lang="en-IN" sz="2000" dirty="0">
                        <a:solidFill>
                          <a:srgbClr val="002060"/>
                        </a:solidFill>
                      </a:endParaRPr>
                    </a:p>
                  </a:txBody>
                  <a:tcPr/>
                </a:tc>
              </a:tr>
              <a:tr h="370840">
                <a:tc>
                  <a:txBody>
                    <a:bodyPr/>
                    <a:lstStyle/>
                    <a:p>
                      <a:pPr algn="ctr"/>
                      <a:r>
                        <a:rPr lang="en-US" sz="2000" dirty="0" smtClean="0"/>
                        <a:t>30</a:t>
                      </a:r>
                      <a:endParaRPr lang="en-IN" sz="2000" dirty="0"/>
                    </a:p>
                  </a:txBody>
                  <a:tcPr/>
                </a:tc>
                <a:tc>
                  <a:txBody>
                    <a:bodyPr/>
                    <a:lstStyle/>
                    <a:p>
                      <a:r>
                        <a:rPr lang="en-US" sz="2000" dirty="0" smtClean="0">
                          <a:solidFill>
                            <a:srgbClr val="002060"/>
                          </a:solidFill>
                        </a:rPr>
                        <a:t>Value based upon Cost</a:t>
                      </a:r>
                      <a:endParaRPr lang="en-IN" sz="2000" dirty="0">
                        <a:solidFill>
                          <a:srgbClr val="002060"/>
                        </a:solidFill>
                      </a:endParaRPr>
                    </a:p>
                  </a:txBody>
                  <a:tcPr/>
                </a:tc>
                <a:tc>
                  <a:txBody>
                    <a:bodyPr/>
                    <a:lstStyle/>
                    <a:p>
                      <a:r>
                        <a:rPr lang="en-US" sz="2000" dirty="0" smtClean="0">
                          <a:solidFill>
                            <a:srgbClr val="002060"/>
                          </a:solidFill>
                        </a:rPr>
                        <a:t>110% of the Cost</a:t>
                      </a:r>
                      <a:endParaRPr lang="en-IN" sz="2000" dirty="0">
                        <a:solidFill>
                          <a:srgbClr val="002060"/>
                        </a:solidFill>
                      </a:endParaRPr>
                    </a:p>
                  </a:txBody>
                  <a:tcPr/>
                </a:tc>
              </a:tr>
              <a:tr h="370840">
                <a:tc>
                  <a:txBody>
                    <a:bodyPr/>
                    <a:lstStyle/>
                    <a:p>
                      <a:pPr algn="ctr"/>
                      <a:r>
                        <a:rPr lang="en-US" sz="2000" dirty="0" smtClean="0"/>
                        <a:t>31</a:t>
                      </a:r>
                      <a:endParaRPr lang="en-IN" sz="2000" dirty="0"/>
                    </a:p>
                  </a:txBody>
                  <a:tcPr/>
                </a:tc>
                <a:tc>
                  <a:txBody>
                    <a:bodyPr/>
                    <a:lstStyle/>
                    <a:p>
                      <a:r>
                        <a:rPr lang="en-US" sz="2000" dirty="0" smtClean="0">
                          <a:solidFill>
                            <a:srgbClr val="002060"/>
                          </a:solidFill>
                        </a:rPr>
                        <a:t>Residual</a:t>
                      </a:r>
                      <a:endParaRPr lang="en-IN" sz="2000" dirty="0">
                        <a:solidFill>
                          <a:srgbClr val="002060"/>
                        </a:solidFill>
                      </a:endParaRPr>
                    </a:p>
                  </a:txBody>
                  <a:tcPr/>
                </a:tc>
                <a:tc>
                  <a:txBody>
                    <a:bodyPr/>
                    <a:lstStyle/>
                    <a:p>
                      <a:r>
                        <a:rPr lang="en-US" sz="2000" kern="1200" dirty="0" smtClean="0">
                          <a:solidFill>
                            <a:srgbClr val="002060"/>
                          </a:solidFill>
                          <a:effectLst/>
                          <a:latin typeface="+mn-lt"/>
                          <a:ea typeface="+mn-ea"/>
                          <a:cs typeface="+mn-cs"/>
                        </a:rPr>
                        <a:t>using reasonable means consistent with the principles and the sec 15</a:t>
                      </a:r>
                      <a:endParaRPr lang="en-IN" sz="2000" dirty="0">
                        <a:solidFill>
                          <a:srgbClr val="002060"/>
                        </a:solidFill>
                      </a:endParaRPr>
                    </a:p>
                  </a:txBody>
                  <a:tcPr/>
                </a:tc>
              </a:tr>
              <a:tr h="370840">
                <a:tc>
                  <a:txBody>
                    <a:bodyPr/>
                    <a:lstStyle/>
                    <a:p>
                      <a:pPr algn="ctr"/>
                      <a:r>
                        <a:rPr lang="en-US" sz="2000" dirty="0" smtClean="0"/>
                        <a:t>31A</a:t>
                      </a:r>
                      <a:endParaRPr lang="en-IN" sz="2000" dirty="0"/>
                    </a:p>
                  </a:txBody>
                  <a:tcPr/>
                </a:tc>
                <a:tc>
                  <a:txBody>
                    <a:bodyPr/>
                    <a:lstStyle/>
                    <a:p>
                      <a:r>
                        <a:rPr lang="en-US" sz="2000" kern="1200" dirty="0" smtClean="0">
                          <a:solidFill>
                            <a:srgbClr val="002060"/>
                          </a:solidFill>
                          <a:effectLst/>
                          <a:latin typeface="+mn-lt"/>
                          <a:ea typeface="+mn-ea"/>
                          <a:cs typeface="+mn-cs"/>
                        </a:rPr>
                        <a:t>Lottery, betting, gambling and horse racing</a:t>
                      </a:r>
                      <a:endParaRPr lang="en-IN" sz="2000" dirty="0">
                        <a:solidFill>
                          <a:srgbClr val="002060"/>
                        </a:solidFill>
                      </a:endParaRPr>
                    </a:p>
                  </a:txBody>
                  <a:tcPr/>
                </a:tc>
                <a:tc>
                  <a:txBody>
                    <a:bodyPr/>
                    <a:lstStyle/>
                    <a:p>
                      <a:endParaRPr lang="en-IN" sz="2000" dirty="0">
                        <a:solidFill>
                          <a:srgbClr val="002060"/>
                        </a:solidFill>
                      </a:endParaRPr>
                    </a:p>
                  </a:txBody>
                  <a:tcPr/>
                </a:tc>
              </a:tr>
              <a:tr h="370840">
                <a:tc>
                  <a:txBody>
                    <a:bodyPr/>
                    <a:lstStyle/>
                    <a:p>
                      <a:pPr algn="ctr"/>
                      <a:r>
                        <a:rPr lang="en-US" sz="2000" dirty="0" smtClean="0"/>
                        <a:t>32</a:t>
                      </a:r>
                      <a:endParaRPr lang="en-IN" sz="2000" dirty="0"/>
                    </a:p>
                  </a:txBody>
                  <a:tcPr/>
                </a:tc>
                <a:tc>
                  <a:txBody>
                    <a:bodyPr/>
                    <a:lstStyle/>
                    <a:p>
                      <a:r>
                        <a:rPr lang="en-US" sz="2000" dirty="0" smtClean="0">
                          <a:solidFill>
                            <a:srgbClr val="002060"/>
                          </a:solidFill>
                        </a:rPr>
                        <a:t>At</a:t>
                      </a:r>
                      <a:r>
                        <a:rPr lang="en-US" sz="2000" baseline="0" dirty="0" smtClean="0">
                          <a:solidFill>
                            <a:srgbClr val="002060"/>
                          </a:solidFill>
                        </a:rPr>
                        <a:t> the option of supplier</a:t>
                      </a:r>
                      <a:endParaRPr lang="en-IN" sz="2000" dirty="0">
                        <a:solidFill>
                          <a:srgbClr val="002060"/>
                        </a:solidFill>
                      </a:endParaRPr>
                    </a:p>
                  </a:txBody>
                  <a:tcPr/>
                </a:tc>
                <a:tc>
                  <a:txBody>
                    <a:bodyPr/>
                    <a:lstStyle/>
                    <a:p>
                      <a:r>
                        <a:rPr lang="en-US" sz="2000" dirty="0" smtClean="0">
                          <a:solidFill>
                            <a:srgbClr val="002060"/>
                          </a:solidFill>
                        </a:rPr>
                        <a:t>(2)Sale of foreign Currency; (3) Air Travel Agent;</a:t>
                      </a:r>
                      <a:r>
                        <a:rPr lang="en-US" sz="2000" baseline="0" dirty="0" smtClean="0">
                          <a:solidFill>
                            <a:srgbClr val="002060"/>
                          </a:solidFill>
                        </a:rPr>
                        <a:t> (4) Life Insurance; (5) Second hand goods; (6) Voucher, coupons; </a:t>
                      </a:r>
                      <a:endParaRPr lang="en-IN" sz="2000" dirty="0">
                        <a:solidFill>
                          <a:srgbClr val="002060"/>
                        </a:solidFill>
                      </a:endParaRPr>
                    </a:p>
                  </a:txBody>
                  <a:tcPr/>
                </a:tc>
              </a:tr>
            </a:tbl>
          </a:graphicData>
        </a:graphic>
      </p:graphicFrame>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1955652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371600"/>
            <a:ext cx="8646459" cy="4922847"/>
          </a:xfrm>
        </p:spPr>
        <p:txBody>
          <a:bodyPr>
            <a:noAutofit/>
          </a:bodyPr>
          <a:lstStyle/>
          <a:p>
            <a:pPr algn="just">
              <a:lnSpc>
                <a:spcPct val="110000"/>
              </a:lnSpc>
              <a:spcBef>
                <a:spcPts val="1200"/>
              </a:spcBef>
            </a:pPr>
            <a:r>
              <a:rPr lang="en-GB" sz="2200" dirty="0">
                <a:solidFill>
                  <a:srgbClr val="0070C0"/>
                </a:solidFill>
              </a:rPr>
              <a:t>In few cases, AAR held that cost of diesel </a:t>
            </a:r>
            <a:r>
              <a:rPr lang="en-GB" sz="2200" dirty="0" smtClean="0">
                <a:solidFill>
                  <a:srgbClr val="0070C0"/>
                </a:solidFill>
              </a:rPr>
              <a:t>provided by the Recipient shall </a:t>
            </a:r>
            <a:r>
              <a:rPr lang="en-GB" sz="2200" dirty="0">
                <a:solidFill>
                  <a:srgbClr val="0070C0"/>
                </a:solidFill>
              </a:rPr>
              <a:t>be included in the value of </a:t>
            </a:r>
            <a:r>
              <a:rPr lang="en-GB" sz="2200" dirty="0" smtClean="0">
                <a:solidFill>
                  <a:srgbClr val="0070C0"/>
                </a:solidFill>
              </a:rPr>
              <a:t>supply </a:t>
            </a:r>
            <a:r>
              <a:rPr lang="en-GB" sz="2000" i="1" dirty="0" smtClean="0">
                <a:solidFill>
                  <a:schemeClr val="tx1">
                    <a:lumMod val="65000"/>
                    <a:lumOff val="35000"/>
                  </a:schemeClr>
                </a:solidFill>
              </a:rPr>
              <a:t>[</a:t>
            </a:r>
            <a:r>
              <a:rPr lang="en-US" sz="2000" i="1" dirty="0" err="1" smtClean="0">
                <a:solidFill>
                  <a:schemeClr val="tx1">
                    <a:lumMod val="65000"/>
                    <a:lumOff val="35000"/>
                  </a:schemeClr>
                </a:solidFill>
              </a:rPr>
              <a:t>Gurjinder</a:t>
            </a:r>
            <a:r>
              <a:rPr lang="en-US" sz="2000" i="1" dirty="0" smtClean="0">
                <a:solidFill>
                  <a:schemeClr val="tx1">
                    <a:lumMod val="65000"/>
                    <a:lumOff val="35000"/>
                  </a:schemeClr>
                </a:solidFill>
              </a:rPr>
              <a:t> Singh Prop of Jai Hind Transport – AAR-Uttara]</a:t>
            </a:r>
            <a:endParaRPr lang="en-GB" sz="2000" i="1" dirty="0">
              <a:solidFill>
                <a:schemeClr val="tx1">
                  <a:lumMod val="65000"/>
                  <a:lumOff val="35000"/>
                </a:schemeClr>
              </a:solidFill>
            </a:endParaRPr>
          </a:p>
          <a:p>
            <a:pPr algn="just">
              <a:lnSpc>
                <a:spcPct val="110000"/>
              </a:lnSpc>
              <a:spcBef>
                <a:spcPts val="1200"/>
              </a:spcBef>
            </a:pPr>
            <a:r>
              <a:rPr lang="en-GB" sz="2200" i="1" dirty="0" smtClean="0">
                <a:solidFill>
                  <a:schemeClr val="tx1">
                    <a:lumMod val="75000"/>
                    <a:lumOff val="25000"/>
                  </a:schemeClr>
                </a:solidFill>
              </a:rPr>
              <a:t>Suppose</a:t>
            </a:r>
            <a:r>
              <a:rPr lang="en-GB" sz="2200" dirty="0" smtClean="0">
                <a:solidFill>
                  <a:srgbClr val="0070C0"/>
                </a:solidFill>
              </a:rPr>
              <a:t>, </a:t>
            </a:r>
          </a:p>
          <a:p>
            <a:pPr lvl="1" algn="just">
              <a:lnSpc>
                <a:spcPct val="110000"/>
              </a:lnSpc>
              <a:spcBef>
                <a:spcPts val="1200"/>
              </a:spcBef>
            </a:pPr>
            <a:r>
              <a:rPr lang="en-GB" sz="2000" dirty="0" smtClean="0">
                <a:solidFill>
                  <a:srgbClr val="0070C0"/>
                </a:solidFill>
              </a:rPr>
              <a:t>Electricity is provided to the contractor; or </a:t>
            </a:r>
          </a:p>
          <a:p>
            <a:pPr lvl="1" algn="just">
              <a:lnSpc>
                <a:spcPct val="110000"/>
              </a:lnSpc>
              <a:spcBef>
                <a:spcPts val="1200"/>
              </a:spcBef>
            </a:pPr>
            <a:r>
              <a:rPr lang="en-GB" sz="2000" dirty="0" smtClean="0">
                <a:solidFill>
                  <a:srgbClr val="0070C0"/>
                </a:solidFill>
              </a:rPr>
              <a:t>Space/infrastructure is provided to service provider (contractor or CA); or </a:t>
            </a:r>
          </a:p>
          <a:p>
            <a:pPr lvl="1" algn="just">
              <a:lnSpc>
                <a:spcPct val="110000"/>
              </a:lnSpc>
              <a:spcBef>
                <a:spcPts val="1200"/>
              </a:spcBef>
            </a:pPr>
            <a:r>
              <a:rPr lang="en-GB" sz="2000" dirty="0" smtClean="0">
                <a:solidFill>
                  <a:srgbClr val="0070C0"/>
                </a:solidFill>
              </a:rPr>
              <a:t>Diesel is supplied by the Recipient to the car rental or Gen. set; or</a:t>
            </a:r>
          </a:p>
          <a:p>
            <a:pPr lvl="1" algn="just">
              <a:lnSpc>
                <a:spcPct val="110000"/>
              </a:lnSpc>
              <a:spcBef>
                <a:spcPts val="1200"/>
              </a:spcBef>
            </a:pPr>
            <a:r>
              <a:rPr lang="en-GB" sz="2000" dirty="0" smtClean="0">
                <a:solidFill>
                  <a:srgbClr val="0070C0"/>
                </a:solidFill>
              </a:rPr>
              <a:t>Supply of machines and equipment by the Principal to Job-worker</a:t>
            </a:r>
          </a:p>
          <a:p>
            <a:pPr marL="400025" lvl="1" indent="0" algn="just">
              <a:lnSpc>
                <a:spcPct val="110000"/>
              </a:lnSpc>
              <a:spcBef>
                <a:spcPts val="1200"/>
              </a:spcBef>
              <a:buNone/>
            </a:pPr>
            <a:r>
              <a:rPr lang="en-US" sz="2200" dirty="0" smtClean="0">
                <a:solidFill>
                  <a:srgbClr val="0070C0"/>
                </a:solidFill>
              </a:rPr>
              <a:t> </a:t>
            </a:r>
            <a:endParaRPr lang="en-IN" sz="2200" dirty="0">
              <a:solidFill>
                <a:srgbClr val="0070C0"/>
              </a:solidFill>
            </a:endParaRPr>
          </a:p>
          <a:p>
            <a:pPr marL="398463" lvl="1" indent="319088" algn="r">
              <a:lnSpc>
                <a:spcPct val="110000"/>
              </a:lnSpc>
              <a:spcBef>
                <a:spcPts val="1200"/>
              </a:spcBef>
              <a:buNone/>
            </a:pPr>
            <a:r>
              <a:rPr lang="en-US" sz="2200" i="1" dirty="0" smtClean="0">
                <a:solidFill>
                  <a:schemeClr val="tx1">
                    <a:lumMod val="65000"/>
                    <a:lumOff val="35000"/>
                  </a:schemeClr>
                </a:solidFill>
              </a:rPr>
              <a:t> </a:t>
            </a:r>
            <a:r>
              <a:rPr lang="en-US" sz="2200" i="1" dirty="0" err="1" smtClean="0">
                <a:solidFill>
                  <a:schemeClr val="tx1">
                    <a:lumMod val="65000"/>
                    <a:lumOff val="35000"/>
                  </a:schemeClr>
                </a:solidFill>
              </a:rPr>
              <a:t>contd</a:t>
            </a:r>
            <a:r>
              <a:rPr lang="en-US" sz="2200" i="1" dirty="0" smtClean="0">
                <a:solidFill>
                  <a:schemeClr val="tx1">
                    <a:lumMod val="65000"/>
                    <a:lumOff val="35000"/>
                  </a:schemeClr>
                </a:solidFill>
              </a:rPr>
              <a:t>….</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31</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10. Facilities </a:t>
            </a:r>
            <a:r>
              <a:rPr lang="en-US" sz="3000" b="1" dirty="0">
                <a:solidFill>
                  <a:prstClr val="white"/>
                </a:solidFill>
              </a:rPr>
              <a:t>provided to receive a </a:t>
            </a:r>
            <a:r>
              <a:rPr lang="en-US" sz="3000" b="1" dirty="0" smtClean="0">
                <a:solidFill>
                  <a:prstClr val="white"/>
                </a:solidFill>
              </a:rPr>
              <a:t>supply -Whether</a:t>
            </a:r>
            <a:r>
              <a:rPr lang="en-US" sz="3000" b="1" dirty="0">
                <a:solidFill>
                  <a:prstClr val="white"/>
                </a:solidFill>
              </a:rPr>
              <a:t> Consideration?</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6563720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219200"/>
            <a:ext cx="8229600" cy="5075247"/>
          </a:xfrm>
        </p:spPr>
        <p:txBody>
          <a:bodyPr>
            <a:noAutofit/>
          </a:bodyPr>
          <a:lstStyle/>
          <a:p>
            <a:pPr algn="just">
              <a:lnSpc>
                <a:spcPct val="110000"/>
              </a:lnSpc>
              <a:spcBef>
                <a:spcPts val="1200"/>
              </a:spcBef>
            </a:pPr>
            <a:r>
              <a:rPr lang="en-GB" sz="2200" dirty="0" smtClean="0">
                <a:solidFill>
                  <a:srgbClr val="002060"/>
                </a:solidFill>
              </a:rPr>
              <a:t>Sec 15(2)(</a:t>
            </a:r>
            <a:r>
              <a:rPr lang="en-GB" sz="2200" dirty="0">
                <a:solidFill>
                  <a:srgbClr val="002060"/>
                </a:solidFill>
              </a:rPr>
              <a:t>b</a:t>
            </a:r>
            <a:r>
              <a:rPr lang="en-GB" sz="2200" dirty="0" smtClean="0">
                <a:solidFill>
                  <a:srgbClr val="002060"/>
                </a:solidFill>
              </a:rPr>
              <a:t>) – </a:t>
            </a:r>
            <a:r>
              <a:rPr lang="en-GB" sz="2200" i="1" u="sng" dirty="0" smtClean="0">
                <a:solidFill>
                  <a:srgbClr val="002060"/>
                </a:solidFill>
              </a:rPr>
              <a:t>Value of supply shall include </a:t>
            </a:r>
            <a:r>
              <a:rPr lang="en-GB" sz="2200" i="1" dirty="0" smtClean="0">
                <a:solidFill>
                  <a:srgbClr val="002060"/>
                </a:solidFill>
              </a:rPr>
              <a:t>– Any amount </a:t>
            </a:r>
            <a:r>
              <a:rPr lang="en-GB" sz="2200" i="1" dirty="0">
                <a:solidFill>
                  <a:srgbClr val="002060"/>
                </a:solidFill>
              </a:rPr>
              <a:t>that the supplier is liable to pay in relation to such supply but which has been incurred by the recipient of the supply and not included in the price actually paid or payable for the goods or services or </a:t>
            </a:r>
            <a:r>
              <a:rPr lang="en-GB" sz="2200" i="1" dirty="0" smtClean="0">
                <a:solidFill>
                  <a:srgbClr val="002060"/>
                </a:solidFill>
              </a:rPr>
              <a:t>both</a:t>
            </a:r>
            <a:endParaRPr lang="en-IN" sz="2200" i="1" dirty="0">
              <a:solidFill>
                <a:srgbClr val="002060"/>
              </a:solidFill>
            </a:endParaRPr>
          </a:p>
          <a:p>
            <a:pPr marL="285750" indent="-285750" algn="just">
              <a:lnSpc>
                <a:spcPct val="110000"/>
              </a:lnSpc>
              <a:spcBef>
                <a:spcPts val="1200"/>
              </a:spcBef>
            </a:pPr>
            <a:r>
              <a:rPr lang="en-US" sz="2200" dirty="0" smtClean="0">
                <a:solidFill>
                  <a:srgbClr val="0070C0"/>
                </a:solidFill>
              </a:rPr>
              <a:t>One has to look at the agreement and find the scope of each party</a:t>
            </a:r>
          </a:p>
          <a:p>
            <a:pPr marL="285750" indent="-285750" algn="just">
              <a:lnSpc>
                <a:spcPct val="110000"/>
              </a:lnSpc>
              <a:spcBef>
                <a:spcPts val="1200"/>
              </a:spcBef>
            </a:pPr>
            <a:r>
              <a:rPr lang="en-US" sz="2200" dirty="0" smtClean="0">
                <a:solidFill>
                  <a:srgbClr val="0070C0"/>
                </a:solidFill>
              </a:rPr>
              <a:t>If the facility has been supplied and amount has been recovered by the Recipient, directly or indirectly (deduction from the bills of the supplier), then supply of facilities/goods shall be included in the Value </a:t>
            </a:r>
            <a:endParaRPr lang="en-US" sz="2200" dirty="0">
              <a:solidFill>
                <a:srgbClr val="0070C0"/>
              </a:solidFill>
            </a:endParaRPr>
          </a:p>
          <a:p>
            <a:pPr marL="400025" lvl="1" indent="0" algn="just">
              <a:lnSpc>
                <a:spcPct val="110000"/>
              </a:lnSpc>
              <a:spcBef>
                <a:spcPts val="1200"/>
              </a:spcBef>
              <a:buNone/>
            </a:pPr>
            <a:r>
              <a:rPr lang="en-US" sz="2200" dirty="0">
                <a:solidFill>
                  <a:srgbClr val="0070C0"/>
                </a:solidFill>
              </a:rPr>
              <a:t> </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32</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10. Facilities </a:t>
            </a:r>
            <a:r>
              <a:rPr lang="en-US" sz="3000" b="1" dirty="0">
                <a:solidFill>
                  <a:prstClr val="white"/>
                </a:solidFill>
              </a:rPr>
              <a:t>provided to receive a </a:t>
            </a:r>
            <a:r>
              <a:rPr lang="en-US" sz="3000" b="1" dirty="0" smtClean="0">
                <a:solidFill>
                  <a:prstClr val="white"/>
                </a:solidFill>
              </a:rPr>
              <a:t>supply -Whether</a:t>
            </a:r>
            <a:r>
              <a:rPr lang="en-US" sz="3000" b="1" dirty="0">
                <a:solidFill>
                  <a:prstClr val="white"/>
                </a:solidFill>
              </a:rPr>
              <a:t> Consideration?</a:t>
            </a: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648020109"/>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marL="0" indent="0">
              <a:lnSpc>
                <a:spcPct val="110000"/>
              </a:lnSpc>
              <a:spcBef>
                <a:spcPts val="600"/>
              </a:spcBef>
              <a:buNone/>
            </a:pPr>
            <a:r>
              <a:rPr lang="en-US" sz="2200" b="1" u="sng" dirty="0" smtClean="0">
                <a:solidFill>
                  <a:srgbClr val="002060"/>
                </a:solidFill>
              </a:rPr>
              <a:t>Meaning of Pure Agent (Supplier)</a:t>
            </a:r>
            <a:endParaRPr lang="en-US" sz="2200" b="1" u="sng" dirty="0">
              <a:solidFill>
                <a:srgbClr val="002060"/>
              </a:solidFill>
            </a:endParaRPr>
          </a:p>
          <a:p>
            <a:pPr marL="538163" indent="-538163" algn="just">
              <a:buNone/>
            </a:pPr>
            <a:r>
              <a:rPr lang="en-GB" sz="2200" dirty="0" smtClean="0">
                <a:solidFill>
                  <a:srgbClr val="0070C0"/>
                </a:solidFill>
              </a:rPr>
              <a:t>(</a:t>
            </a:r>
            <a:r>
              <a:rPr lang="en-GB" sz="2200" dirty="0">
                <a:solidFill>
                  <a:srgbClr val="0070C0"/>
                </a:solidFill>
              </a:rPr>
              <a:t>a)	</a:t>
            </a:r>
            <a:r>
              <a:rPr lang="en-GB" sz="2100" dirty="0">
                <a:solidFill>
                  <a:srgbClr val="0070C0"/>
                </a:solidFill>
              </a:rPr>
              <a:t>enters into a contractual agreement with </a:t>
            </a:r>
            <a:r>
              <a:rPr lang="en-GB" sz="2100" dirty="0" smtClean="0">
                <a:solidFill>
                  <a:srgbClr val="0070C0"/>
                </a:solidFill>
              </a:rPr>
              <a:t>recipient </a:t>
            </a:r>
            <a:r>
              <a:rPr lang="en-GB" sz="2100" dirty="0">
                <a:solidFill>
                  <a:srgbClr val="0070C0"/>
                </a:solidFill>
              </a:rPr>
              <a:t>of supply to act as his pure agent to incur </a:t>
            </a:r>
            <a:r>
              <a:rPr lang="en-GB" sz="2100" dirty="0" smtClean="0">
                <a:solidFill>
                  <a:srgbClr val="0070C0"/>
                </a:solidFill>
              </a:rPr>
              <a:t>expenditure/costs </a:t>
            </a:r>
            <a:r>
              <a:rPr lang="en-GB" sz="2100" dirty="0">
                <a:solidFill>
                  <a:srgbClr val="0070C0"/>
                </a:solidFill>
              </a:rPr>
              <a:t>in the course of </a:t>
            </a:r>
            <a:r>
              <a:rPr lang="en-GB" sz="2100" dirty="0" smtClean="0">
                <a:solidFill>
                  <a:srgbClr val="0070C0"/>
                </a:solidFill>
              </a:rPr>
              <a:t>supply; </a:t>
            </a:r>
            <a:endParaRPr lang="en-IN" sz="2100" dirty="0">
              <a:solidFill>
                <a:srgbClr val="0070C0"/>
              </a:solidFill>
            </a:endParaRPr>
          </a:p>
          <a:p>
            <a:pPr marL="538163" indent="-538163" algn="just">
              <a:buNone/>
            </a:pPr>
            <a:r>
              <a:rPr lang="en-GB" sz="2100" dirty="0">
                <a:solidFill>
                  <a:srgbClr val="0070C0"/>
                </a:solidFill>
              </a:rPr>
              <a:t>(b)	neither intends to hold nor holds any title to the </a:t>
            </a:r>
            <a:r>
              <a:rPr lang="en-GB" sz="2100" dirty="0" smtClean="0">
                <a:solidFill>
                  <a:srgbClr val="0070C0"/>
                </a:solidFill>
              </a:rPr>
              <a:t>goods/services so </a:t>
            </a:r>
            <a:r>
              <a:rPr lang="en-GB" sz="2100" dirty="0">
                <a:solidFill>
                  <a:srgbClr val="0070C0"/>
                </a:solidFill>
              </a:rPr>
              <a:t>procured or supplied as pure agent of the recipient of supply; </a:t>
            </a:r>
            <a:endParaRPr lang="en-IN" sz="2100" dirty="0">
              <a:solidFill>
                <a:srgbClr val="0070C0"/>
              </a:solidFill>
            </a:endParaRPr>
          </a:p>
          <a:p>
            <a:pPr marL="538163" indent="-538163" algn="just">
              <a:buNone/>
            </a:pPr>
            <a:r>
              <a:rPr lang="en-GB" sz="2100" dirty="0">
                <a:solidFill>
                  <a:srgbClr val="0070C0"/>
                </a:solidFill>
              </a:rPr>
              <a:t>(c)	does not use for his own interest such </a:t>
            </a:r>
            <a:r>
              <a:rPr lang="en-GB" sz="2100" dirty="0" smtClean="0">
                <a:solidFill>
                  <a:srgbClr val="0070C0"/>
                </a:solidFill>
              </a:rPr>
              <a:t>goods/services </a:t>
            </a:r>
            <a:r>
              <a:rPr lang="en-GB" sz="2100" dirty="0">
                <a:solidFill>
                  <a:srgbClr val="0070C0"/>
                </a:solidFill>
              </a:rPr>
              <a:t>so procured; and </a:t>
            </a:r>
            <a:endParaRPr lang="en-IN" sz="2100" dirty="0">
              <a:solidFill>
                <a:srgbClr val="0070C0"/>
              </a:solidFill>
            </a:endParaRPr>
          </a:p>
          <a:p>
            <a:pPr marL="538163" indent="-538163" algn="just">
              <a:buNone/>
            </a:pPr>
            <a:r>
              <a:rPr lang="en-GB" sz="2100" dirty="0">
                <a:solidFill>
                  <a:srgbClr val="0070C0"/>
                </a:solidFill>
              </a:rPr>
              <a:t>(d)	receives only </a:t>
            </a:r>
            <a:r>
              <a:rPr lang="en-GB" sz="2100" dirty="0" smtClean="0">
                <a:solidFill>
                  <a:srgbClr val="0070C0"/>
                </a:solidFill>
              </a:rPr>
              <a:t>actual </a:t>
            </a:r>
            <a:r>
              <a:rPr lang="en-GB" sz="2100" dirty="0">
                <a:solidFill>
                  <a:srgbClr val="0070C0"/>
                </a:solidFill>
              </a:rPr>
              <a:t>amount incurred to procure such </a:t>
            </a:r>
            <a:r>
              <a:rPr lang="en-GB" sz="2100" dirty="0" smtClean="0">
                <a:solidFill>
                  <a:srgbClr val="0070C0"/>
                </a:solidFill>
              </a:rPr>
              <a:t>goods/services </a:t>
            </a:r>
            <a:r>
              <a:rPr lang="en-GB" sz="2100" dirty="0">
                <a:solidFill>
                  <a:srgbClr val="0070C0"/>
                </a:solidFill>
              </a:rPr>
              <a:t>in addition to </a:t>
            </a:r>
            <a:r>
              <a:rPr lang="en-GB" sz="2100" dirty="0" smtClean="0">
                <a:solidFill>
                  <a:srgbClr val="0070C0"/>
                </a:solidFill>
              </a:rPr>
              <a:t>amount </a:t>
            </a:r>
            <a:r>
              <a:rPr lang="en-GB" sz="2100" dirty="0">
                <a:solidFill>
                  <a:srgbClr val="0070C0"/>
                </a:solidFill>
              </a:rPr>
              <a:t>received for supply he provides on his own account. </a:t>
            </a:r>
            <a:endParaRPr lang="en-IN" sz="2100" dirty="0">
              <a:solidFill>
                <a:srgbClr val="0070C0"/>
              </a:solidFill>
            </a:endParaRPr>
          </a:p>
          <a:p>
            <a:pPr marL="0" indent="0" algn="just">
              <a:lnSpc>
                <a:spcPct val="110000"/>
              </a:lnSpc>
              <a:spcBef>
                <a:spcPts val="600"/>
              </a:spcBef>
              <a:buNone/>
            </a:pPr>
            <a:r>
              <a:rPr lang="en-US" sz="2200" b="1" u="sng" dirty="0" smtClean="0">
                <a:solidFill>
                  <a:srgbClr val="002060"/>
                </a:solidFill>
              </a:rPr>
              <a:t>Main conditions for exclusion of value</a:t>
            </a:r>
            <a:endParaRPr lang="en-US" sz="2200" b="1" u="sng" dirty="0">
              <a:solidFill>
                <a:srgbClr val="002060"/>
              </a:solidFill>
            </a:endParaRPr>
          </a:p>
          <a:p>
            <a:pPr marL="538163" indent="-538163" algn="just">
              <a:buNone/>
            </a:pPr>
            <a:r>
              <a:rPr lang="en-GB" sz="2100" dirty="0">
                <a:solidFill>
                  <a:srgbClr val="0070C0"/>
                </a:solidFill>
              </a:rPr>
              <a:t>(</a:t>
            </a:r>
            <a:r>
              <a:rPr lang="en-GB" sz="2100" dirty="0" err="1">
                <a:solidFill>
                  <a:srgbClr val="0070C0"/>
                </a:solidFill>
              </a:rPr>
              <a:t>i</a:t>
            </a:r>
            <a:r>
              <a:rPr lang="en-GB" sz="2100" dirty="0">
                <a:solidFill>
                  <a:srgbClr val="0070C0"/>
                </a:solidFill>
              </a:rPr>
              <a:t>)	the supplier acts as a pure agent of the recipient of the supply, when he makes the payment to the third party on authorisation by such recipient;</a:t>
            </a:r>
            <a:endParaRPr lang="en-IN" sz="2100" dirty="0">
              <a:solidFill>
                <a:srgbClr val="0070C0"/>
              </a:solidFill>
            </a:endParaRPr>
          </a:p>
          <a:p>
            <a:pPr marL="538163" indent="-538163" algn="just">
              <a:buNone/>
            </a:pPr>
            <a:r>
              <a:rPr lang="en-GB" sz="2100" dirty="0">
                <a:solidFill>
                  <a:srgbClr val="0070C0"/>
                </a:solidFill>
              </a:rPr>
              <a:t>(ii)	payment made by the pure agent on behalf of the recipient of supply has been separately indicated in the invoice issued by the pure agent to the recipient of </a:t>
            </a:r>
            <a:r>
              <a:rPr lang="en-GB" sz="2100" dirty="0" smtClean="0">
                <a:solidFill>
                  <a:srgbClr val="0070C0"/>
                </a:solidFill>
              </a:rPr>
              <a:t>service</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33</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11. Pure Agent vs. Reimbursement</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253830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algn="just">
              <a:lnSpc>
                <a:spcPct val="110000"/>
              </a:lnSpc>
              <a:spcBef>
                <a:spcPts val="600"/>
              </a:spcBef>
            </a:pPr>
            <a:r>
              <a:rPr lang="en-GB" sz="2200" dirty="0" smtClean="0">
                <a:solidFill>
                  <a:srgbClr val="0070C0"/>
                </a:solidFill>
              </a:rPr>
              <a:t>Generally </a:t>
            </a:r>
            <a:r>
              <a:rPr lang="en-GB" sz="2200" dirty="0" smtClean="0">
                <a:solidFill>
                  <a:srgbClr val="0070C0"/>
                </a:solidFill>
              </a:rPr>
              <a:t>invoice </a:t>
            </a:r>
            <a:r>
              <a:rPr lang="en-GB" sz="2200" dirty="0" smtClean="0">
                <a:solidFill>
                  <a:srgbClr val="0070C0"/>
                </a:solidFill>
              </a:rPr>
              <a:t>/ Receipt issued by the third person should be in the name of </a:t>
            </a:r>
            <a:r>
              <a:rPr lang="en-GB" sz="2200" dirty="0" smtClean="0">
                <a:solidFill>
                  <a:srgbClr val="0070C0"/>
                </a:solidFill>
              </a:rPr>
              <a:t>Recipient </a:t>
            </a:r>
            <a:r>
              <a:rPr lang="en-GB" sz="2200" dirty="0" smtClean="0">
                <a:solidFill>
                  <a:srgbClr val="0070C0"/>
                </a:solidFill>
              </a:rPr>
              <a:t>(such as, fees, taxes, duties, freight, </a:t>
            </a:r>
            <a:r>
              <a:rPr lang="en-GB" sz="2200" dirty="0" err="1" smtClean="0">
                <a:solidFill>
                  <a:srgbClr val="0070C0"/>
                </a:solidFill>
              </a:rPr>
              <a:t>etc</a:t>
            </a:r>
            <a:r>
              <a:rPr lang="en-GB" sz="2200" dirty="0" smtClean="0">
                <a:solidFill>
                  <a:srgbClr val="0070C0"/>
                </a:solidFill>
              </a:rPr>
              <a:t>); otherwise,</a:t>
            </a:r>
          </a:p>
          <a:p>
            <a:pPr marL="896938" lvl="1" indent="-439738" algn="just">
              <a:lnSpc>
                <a:spcPct val="110000"/>
              </a:lnSpc>
              <a:spcBef>
                <a:spcPts val="600"/>
              </a:spcBef>
              <a:buFont typeface="Wingdings" panose="05000000000000000000" pitchFamily="2" charset="2"/>
              <a:buChar char="v"/>
            </a:pPr>
            <a:r>
              <a:rPr lang="en-GB" sz="2200" dirty="0" smtClean="0">
                <a:solidFill>
                  <a:srgbClr val="0070C0"/>
                </a:solidFill>
              </a:rPr>
              <a:t>There should be tripartite agreement between the three parties</a:t>
            </a:r>
          </a:p>
          <a:p>
            <a:pPr algn="just">
              <a:lnSpc>
                <a:spcPct val="110000"/>
              </a:lnSpc>
              <a:spcBef>
                <a:spcPts val="600"/>
              </a:spcBef>
            </a:pPr>
            <a:r>
              <a:rPr lang="en-GB" sz="2200" dirty="0" smtClean="0">
                <a:solidFill>
                  <a:srgbClr val="0070C0"/>
                </a:solidFill>
              </a:rPr>
              <a:t>Only the supplier can act as pure agent, and not the Recipient; e.g., passenger filling the fuel in cab can’t be agent of transport co.</a:t>
            </a:r>
          </a:p>
          <a:p>
            <a:pPr algn="just">
              <a:lnSpc>
                <a:spcPct val="110000"/>
              </a:lnSpc>
              <a:spcBef>
                <a:spcPts val="600"/>
              </a:spcBef>
            </a:pPr>
            <a:r>
              <a:rPr lang="en-GB" sz="2200" dirty="0" smtClean="0">
                <a:solidFill>
                  <a:srgbClr val="0070C0"/>
                </a:solidFill>
              </a:rPr>
              <a:t>If the inputs or input services are consumed/used by the supplier in providing of services </a:t>
            </a:r>
            <a:r>
              <a:rPr lang="en-GB" sz="2200" dirty="0" smtClean="0">
                <a:solidFill>
                  <a:srgbClr val="0070C0"/>
                </a:solidFill>
                <a:sym typeface="Wingdings" panose="05000000000000000000" pitchFamily="2" charset="2"/>
              </a:rPr>
              <a:t> Can never be pure agent</a:t>
            </a:r>
          </a:p>
          <a:p>
            <a:pPr algn="just">
              <a:lnSpc>
                <a:spcPct val="110000"/>
              </a:lnSpc>
              <a:spcBef>
                <a:spcPts val="600"/>
              </a:spcBef>
            </a:pPr>
            <a:r>
              <a:rPr lang="en-GB" sz="2200" dirty="0" smtClean="0">
                <a:solidFill>
                  <a:srgbClr val="0070C0"/>
                </a:solidFill>
                <a:sym typeface="Wingdings" panose="05000000000000000000" pitchFamily="2" charset="2"/>
              </a:rPr>
              <a:t>Electricity sub-meters are provided to occupants in a Mall/Complex; Main meter in the name of Owner – Not a pure agent </a:t>
            </a:r>
            <a:r>
              <a:rPr lang="en-GB" sz="2200" dirty="0" smtClean="0">
                <a:solidFill>
                  <a:srgbClr val="0070C0"/>
                </a:solidFill>
                <a:sym typeface="Wingdings" panose="05000000000000000000" pitchFamily="2" charset="2"/>
              </a:rPr>
              <a:t>between electricity co and the occupant (Held </a:t>
            </a:r>
            <a:r>
              <a:rPr lang="en-GB" sz="2200" dirty="0" smtClean="0">
                <a:solidFill>
                  <a:srgbClr val="0070C0"/>
                </a:solidFill>
                <a:sym typeface="Wingdings" panose="05000000000000000000" pitchFamily="2" charset="2"/>
              </a:rPr>
              <a:t>in several </a:t>
            </a:r>
            <a:r>
              <a:rPr lang="en-GB" sz="2200" dirty="0" smtClean="0">
                <a:solidFill>
                  <a:srgbClr val="0070C0"/>
                </a:solidFill>
                <a:sym typeface="Wingdings" panose="05000000000000000000" pitchFamily="2" charset="2"/>
              </a:rPr>
              <a:t>cases)</a:t>
            </a:r>
          </a:p>
          <a:p>
            <a:pPr algn="just">
              <a:lnSpc>
                <a:spcPct val="110000"/>
              </a:lnSpc>
              <a:spcBef>
                <a:spcPts val="600"/>
              </a:spcBef>
            </a:pPr>
            <a:r>
              <a:rPr lang="en-GB" sz="2200" dirty="0">
                <a:solidFill>
                  <a:srgbClr val="0070C0"/>
                </a:solidFill>
              </a:rPr>
              <a:t>The services provided as the pure agent should not be main or incidental activity of the </a:t>
            </a:r>
            <a:r>
              <a:rPr lang="en-GB" sz="2200" dirty="0" smtClean="0">
                <a:solidFill>
                  <a:srgbClr val="0070C0"/>
                </a:solidFill>
              </a:rPr>
              <a:t>supplier</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34</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11. Pure Agent vs. Reimbursement</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42526251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68941" y="1066800"/>
            <a:ext cx="8646459" cy="5227647"/>
          </a:xfrm>
        </p:spPr>
        <p:txBody>
          <a:bodyPr>
            <a:noAutofit/>
          </a:bodyPr>
          <a:lstStyle/>
          <a:p>
            <a:pPr algn="just">
              <a:lnSpc>
                <a:spcPct val="110000"/>
              </a:lnSpc>
              <a:spcBef>
                <a:spcPts val="600"/>
              </a:spcBef>
            </a:pPr>
            <a:r>
              <a:rPr lang="en-GB" sz="2200" b="1" dirty="0" smtClean="0">
                <a:solidFill>
                  <a:srgbClr val="0070C0"/>
                </a:solidFill>
              </a:rPr>
              <a:t>Case </a:t>
            </a:r>
            <a:r>
              <a:rPr lang="en-GB" sz="2200" b="1" dirty="0" smtClean="0">
                <a:solidFill>
                  <a:srgbClr val="0070C0"/>
                </a:solidFill>
              </a:rPr>
              <a:t>Laws/AAR:</a:t>
            </a:r>
          </a:p>
          <a:p>
            <a:pPr marL="896938" lvl="1" indent="-439738" algn="just">
              <a:lnSpc>
                <a:spcPct val="110000"/>
              </a:lnSpc>
              <a:spcBef>
                <a:spcPts val="600"/>
              </a:spcBef>
              <a:buFont typeface="Wingdings" panose="05000000000000000000" pitchFamily="2" charset="2"/>
              <a:buChar char="v"/>
            </a:pPr>
            <a:r>
              <a:rPr lang="en-GB" sz="2000" dirty="0" smtClean="0">
                <a:solidFill>
                  <a:srgbClr val="0070C0"/>
                </a:solidFill>
              </a:rPr>
              <a:t>Contract between </a:t>
            </a:r>
            <a:r>
              <a:rPr lang="en-GB" sz="2000" dirty="0" err="1" smtClean="0">
                <a:solidFill>
                  <a:srgbClr val="0070C0"/>
                </a:solidFill>
              </a:rPr>
              <a:t>FCI</a:t>
            </a:r>
            <a:r>
              <a:rPr lang="en-GB" sz="2000" dirty="0" smtClean="0">
                <a:solidFill>
                  <a:srgbClr val="0070C0"/>
                </a:solidFill>
              </a:rPr>
              <a:t> &amp; Warehousing Corp. (WC) </a:t>
            </a:r>
            <a:r>
              <a:rPr lang="en-GB" sz="2000" dirty="0" smtClean="0">
                <a:solidFill>
                  <a:srgbClr val="0070C0"/>
                </a:solidFill>
                <a:sym typeface="Wingdings" panose="05000000000000000000" pitchFamily="2" charset="2"/>
              </a:rPr>
              <a:t> Handing &amp; Transport contractors were appointed by WC for and on behalf of </a:t>
            </a:r>
            <a:r>
              <a:rPr lang="en-GB" sz="2000" dirty="0" err="1" smtClean="0">
                <a:solidFill>
                  <a:srgbClr val="0070C0"/>
                </a:solidFill>
                <a:sym typeface="Wingdings" panose="05000000000000000000" pitchFamily="2" charset="2"/>
              </a:rPr>
              <a:t>FCI</a:t>
            </a:r>
            <a:r>
              <a:rPr lang="en-GB" sz="2000" dirty="0" smtClean="0">
                <a:solidFill>
                  <a:srgbClr val="0070C0"/>
                </a:solidFill>
                <a:sym typeface="Wingdings" panose="05000000000000000000" pitchFamily="2" charset="2"/>
              </a:rPr>
              <a:t>  held as pure </a:t>
            </a:r>
            <a:r>
              <a:rPr lang="en-GB" sz="2000" dirty="0">
                <a:solidFill>
                  <a:srgbClr val="0070C0"/>
                </a:solidFill>
                <a:sym typeface="Wingdings" panose="05000000000000000000" pitchFamily="2" charset="2"/>
              </a:rPr>
              <a:t>agent </a:t>
            </a:r>
            <a:r>
              <a:rPr lang="en-GB" sz="2000" i="1" dirty="0">
                <a:solidFill>
                  <a:schemeClr val="bg1">
                    <a:lumMod val="50000"/>
                  </a:schemeClr>
                </a:solidFill>
                <a:sym typeface="Wingdings" panose="05000000000000000000" pitchFamily="2" charset="2"/>
              </a:rPr>
              <a:t>(</a:t>
            </a:r>
            <a:r>
              <a:rPr lang="en-US" sz="2000" i="1" dirty="0">
                <a:solidFill>
                  <a:schemeClr val="bg1">
                    <a:lumMod val="50000"/>
                  </a:schemeClr>
                </a:solidFill>
              </a:rPr>
              <a:t>Karnataka State Warehousing Corporation - </a:t>
            </a:r>
            <a:r>
              <a:rPr lang="en-GB" sz="2000" i="1" dirty="0">
                <a:solidFill>
                  <a:schemeClr val="bg1">
                    <a:lumMod val="50000"/>
                  </a:schemeClr>
                </a:solidFill>
                <a:sym typeface="Wingdings" panose="05000000000000000000" pitchFamily="2" charset="2"/>
              </a:rPr>
              <a:t>AAR-Karnataka</a:t>
            </a:r>
            <a:r>
              <a:rPr lang="en-GB" sz="2000" i="1" dirty="0" smtClean="0">
                <a:solidFill>
                  <a:schemeClr val="bg1">
                    <a:lumMod val="50000"/>
                  </a:schemeClr>
                </a:solidFill>
                <a:sym typeface="Wingdings" panose="05000000000000000000" pitchFamily="2" charset="2"/>
              </a:rPr>
              <a:t>)</a:t>
            </a:r>
          </a:p>
          <a:p>
            <a:pPr marL="896938" lvl="1" indent="-439738" algn="just">
              <a:lnSpc>
                <a:spcPct val="110000"/>
              </a:lnSpc>
              <a:spcBef>
                <a:spcPts val="600"/>
              </a:spcBef>
              <a:buFont typeface="Wingdings" panose="05000000000000000000" pitchFamily="2" charset="2"/>
              <a:buChar char="v"/>
            </a:pPr>
            <a:r>
              <a:rPr lang="en-GB" sz="2000" dirty="0">
                <a:solidFill>
                  <a:srgbClr val="0070C0"/>
                </a:solidFill>
              </a:rPr>
              <a:t>Contract </a:t>
            </a:r>
            <a:r>
              <a:rPr lang="en-GB" sz="2000" dirty="0" smtClean="0">
                <a:solidFill>
                  <a:srgbClr val="0070C0"/>
                </a:solidFill>
              </a:rPr>
              <a:t>for cutting of trees </a:t>
            </a:r>
            <a:r>
              <a:rPr lang="en-GB" sz="2000" dirty="0" smtClean="0">
                <a:solidFill>
                  <a:srgbClr val="0070C0"/>
                </a:solidFill>
                <a:sym typeface="Wingdings" panose="05000000000000000000" pitchFamily="2" charset="2"/>
              </a:rPr>
              <a:t> Certain compensation to the Farmers  </a:t>
            </a:r>
            <a:r>
              <a:rPr lang="en-GB" sz="2000" dirty="0">
                <a:solidFill>
                  <a:srgbClr val="0070C0"/>
                </a:solidFill>
                <a:sym typeface="Wingdings" panose="05000000000000000000" pitchFamily="2" charset="2"/>
              </a:rPr>
              <a:t>held as pure agent </a:t>
            </a:r>
            <a:r>
              <a:rPr lang="en-GB" sz="2000" i="1" dirty="0">
                <a:solidFill>
                  <a:schemeClr val="bg1">
                    <a:lumMod val="50000"/>
                  </a:schemeClr>
                </a:solidFill>
                <a:sym typeface="Wingdings" panose="05000000000000000000" pitchFamily="2" charset="2"/>
              </a:rPr>
              <a:t>(</a:t>
            </a:r>
            <a:r>
              <a:rPr lang="en-US" sz="2000" i="1" dirty="0" err="1">
                <a:solidFill>
                  <a:schemeClr val="bg1">
                    <a:lumMod val="50000"/>
                  </a:schemeClr>
                </a:solidFill>
              </a:rPr>
              <a:t>Sree</a:t>
            </a:r>
            <a:r>
              <a:rPr lang="en-US" sz="2000" i="1" dirty="0">
                <a:solidFill>
                  <a:schemeClr val="bg1">
                    <a:lumMod val="50000"/>
                  </a:schemeClr>
                </a:solidFill>
              </a:rPr>
              <a:t> </a:t>
            </a:r>
            <a:r>
              <a:rPr lang="en-US" sz="2000" i="1" dirty="0" err="1">
                <a:solidFill>
                  <a:schemeClr val="bg1">
                    <a:lumMod val="50000"/>
                  </a:schemeClr>
                </a:solidFill>
              </a:rPr>
              <a:t>Subha</a:t>
            </a:r>
            <a:r>
              <a:rPr lang="en-US" sz="2000" i="1" dirty="0">
                <a:solidFill>
                  <a:schemeClr val="bg1">
                    <a:lumMod val="50000"/>
                  </a:schemeClr>
                </a:solidFill>
              </a:rPr>
              <a:t> Sales - </a:t>
            </a:r>
            <a:r>
              <a:rPr lang="en-GB" sz="2000" i="1" dirty="0">
                <a:solidFill>
                  <a:schemeClr val="bg1">
                    <a:lumMod val="50000"/>
                  </a:schemeClr>
                </a:solidFill>
                <a:sym typeface="Wingdings" panose="05000000000000000000" pitchFamily="2" charset="2"/>
              </a:rPr>
              <a:t>AAR-Karnataka)</a:t>
            </a:r>
          </a:p>
          <a:p>
            <a:pPr marL="896938" lvl="1" indent="-439738" algn="just">
              <a:lnSpc>
                <a:spcPct val="110000"/>
              </a:lnSpc>
              <a:spcBef>
                <a:spcPts val="600"/>
              </a:spcBef>
              <a:buFont typeface="Wingdings" panose="05000000000000000000" pitchFamily="2" charset="2"/>
              <a:buChar char="v"/>
            </a:pPr>
            <a:r>
              <a:rPr lang="en-GB" sz="2000" dirty="0">
                <a:solidFill>
                  <a:srgbClr val="0070C0"/>
                </a:solidFill>
                <a:sym typeface="Wingdings" panose="05000000000000000000" pitchFamily="2" charset="2"/>
              </a:rPr>
              <a:t>Training and Coaching  Exam fee collected from students and remitted to University  Held as pure agent </a:t>
            </a:r>
            <a:r>
              <a:rPr lang="en-US" sz="2000" i="1" dirty="0">
                <a:solidFill>
                  <a:schemeClr val="bg1">
                    <a:lumMod val="50000"/>
                  </a:schemeClr>
                </a:solidFill>
              </a:rPr>
              <a:t>[</a:t>
            </a:r>
            <a:r>
              <a:rPr lang="en-US" sz="2000" i="1" dirty="0" err="1">
                <a:solidFill>
                  <a:schemeClr val="bg1">
                    <a:lumMod val="50000"/>
                  </a:schemeClr>
                </a:solidFill>
              </a:rPr>
              <a:t>Arivu</a:t>
            </a:r>
            <a:r>
              <a:rPr lang="en-US" sz="2000" i="1" dirty="0">
                <a:solidFill>
                  <a:schemeClr val="bg1">
                    <a:lumMod val="50000"/>
                  </a:schemeClr>
                </a:solidFill>
              </a:rPr>
              <a:t> Educational Consultants - </a:t>
            </a:r>
            <a:r>
              <a:rPr lang="en-GB" sz="2000" i="1" dirty="0">
                <a:solidFill>
                  <a:schemeClr val="bg1">
                    <a:lumMod val="50000"/>
                  </a:schemeClr>
                </a:solidFill>
                <a:sym typeface="Wingdings" panose="05000000000000000000" pitchFamily="2" charset="2"/>
              </a:rPr>
              <a:t>AAR-Karnataka)</a:t>
            </a:r>
            <a:endParaRPr lang="en-IN" sz="2200" b="1" dirty="0">
              <a:solidFill>
                <a:srgbClr val="0070C0"/>
              </a:solidFill>
            </a:endParaRPr>
          </a:p>
          <a:p>
            <a:pPr marL="896938" lvl="1" indent="-439738" algn="just">
              <a:lnSpc>
                <a:spcPct val="110000"/>
              </a:lnSpc>
              <a:spcBef>
                <a:spcPts val="600"/>
              </a:spcBef>
              <a:buFont typeface="Wingdings" panose="05000000000000000000" pitchFamily="2" charset="2"/>
              <a:buChar char="v"/>
            </a:pPr>
            <a:r>
              <a:rPr lang="en-GB" sz="2000" dirty="0" smtClean="0">
                <a:solidFill>
                  <a:srgbClr val="0070C0"/>
                </a:solidFill>
                <a:sym typeface="Wingdings" panose="05000000000000000000" pitchFamily="2" charset="2"/>
              </a:rPr>
              <a:t>Enters </a:t>
            </a:r>
            <a:r>
              <a:rPr lang="en-GB" sz="2000" dirty="0" smtClean="0">
                <a:solidFill>
                  <a:srgbClr val="0070C0"/>
                </a:solidFill>
                <a:sym typeface="Wingdings" panose="05000000000000000000" pitchFamily="2" charset="2"/>
              </a:rPr>
              <a:t>into operating lease  </a:t>
            </a:r>
            <a:r>
              <a:rPr lang="en-GB" sz="2000" dirty="0">
                <a:solidFill>
                  <a:srgbClr val="0070C0"/>
                </a:solidFill>
                <a:sym typeface="Wingdings" panose="05000000000000000000" pitchFamily="2" charset="2"/>
              </a:rPr>
              <a:t>separate </a:t>
            </a:r>
            <a:r>
              <a:rPr lang="en-US" sz="2000" dirty="0">
                <a:solidFill>
                  <a:srgbClr val="0070C0"/>
                </a:solidFill>
              </a:rPr>
              <a:t>‘debit note’ towards the ‘on-road component’ comprising of registration charges, road tax, etc. </a:t>
            </a:r>
            <a:r>
              <a:rPr lang="en-US" sz="2000" dirty="0" smtClean="0">
                <a:solidFill>
                  <a:srgbClr val="0070C0"/>
                </a:solidFill>
                <a:sym typeface="Wingdings" panose="05000000000000000000" pitchFamily="2" charset="2"/>
              </a:rPr>
              <a:t> Held as </a:t>
            </a:r>
            <a:r>
              <a:rPr lang="en-US" sz="2000" dirty="0" smtClean="0">
                <a:solidFill>
                  <a:srgbClr val="0070C0"/>
                </a:solidFill>
                <a:sym typeface="Wingdings" panose="05000000000000000000" pitchFamily="2" charset="2"/>
              </a:rPr>
              <a:t>NOT a </a:t>
            </a:r>
            <a:r>
              <a:rPr lang="en-US" sz="2000" dirty="0" smtClean="0">
                <a:solidFill>
                  <a:srgbClr val="0070C0"/>
                </a:solidFill>
                <a:sym typeface="Wingdings" panose="05000000000000000000" pitchFamily="2" charset="2"/>
              </a:rPr>
              <a:t>pure agent </a:t>
            </a:r>
            <a:r>
              <a:rPr lang="en-GB" sz="2000" i="1" dirty="0">
                <a:solidFill>
                  <a:schemeClr val="bg1">
                    <a:lumMod val="50000"/>
                  </a:schemeClr>
                </a:solidFill>
                <a:sym typeface="Wingdings" panose="05000000000000000000" pitchFamily="2" charset="2"/>
              </a:rPr>
              <a:t>(</a:t>
            </a:r>
            <a:r>
              <a:rPr lang="en-GB" sz="2000" i="1" dirty="0" err="1">
                <a:solidFill>
                  <a:schemeClr val="bg1">
                    <a:lumMod val="50000"/>
                  </a:schemeClr>
                </a:solidFill>
                <a:sym typeface="Wingdings" panose="05000000000000000000" pitchFamily="2" charset="2"/>
              </a:rPr>
              <a:t>Sundaram</a:t>
            </a:r>
            <a:r>
              <a:rPr lang="en-GB" sz="2000" i="1" dirty="0">
                <a:solidFill>
                  <a:schemeClr val="bg1">
                    <a:lumMod val="50000"/>
                  </a:schemeClr>
                </a:solidFill>
                <a:sym typeface="Wingdings" panose="05000000000000000000" pitchFamily="2" charset="2"/>
              </a:rPr>
              <a:t> Finance - AAR-</a:t>
            </a:r>
            <a:r>
              <a:rPr lang="en-GB" sz="2000" i="1" dirty="0" err="1">
                <a:solidFill>
                  <a:schemeClr val="bg1">
                    <a:lumMod val="50000"/>
                  </a:schemeClr>
                </a:solidFill>
                <a:sym typeface="Wingdings" panose="05000000000000000000" pitchFamily="2" charset="2"/>
              </a:rPr>
              <a:t>T.N</a:t>
            </a:r>
            <a:r>
              <a:rPr lang="en-GB" sz="2000" i="1" dirty="0" smtClean="0">
                <a:solidFill>
                  <a:schemeClr val="bg1">
                    <a:lumMod val="50000"/>
                  </a:schemeClr>
                </a:solidFill>
                <a:sym typeface="Wingdings" panose="05000000000000000000" pitchFamily="2" charset="2"/>
              </a:rPr>
              <a:t>.)</a:t>
            </a:r>
            <a:endParaRPr lang="en-GB" sz="2000" i="1" dirty="0" smtClean="0">
              <a:solidFill>
                <a:schemeClr val="bg1">
                  <a:lumMod val="50000"/>
                </a:schemeClr>
              </a:solidFill>
              <a:sym typeface="Wingdings" panose="05000000000000000000" pitchFamily="2" charset="2"/>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35</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11. Pure Agent vs. Reimbursement</a:t>
            </a:r>
            <a:endParaRPr lang="en-US" sz="3000" b="1" dirty="0">
              <a:solidFill>
                <a:prstClr val="white"/>
              </a:solidFill>
            </a:endParaRPr>
          </a:p>
        </p:txBody>
      </p:sp>
      <p:sp>
        <p:nvSpPr>
          <p:cNvPr id="10"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40911947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609600" y="1219200"/>
            <a:ext cx="7848600" cy="4846647"/>
          </a:xfrm>
        </p:spPr>
        <p:txBody>
          <a:bodyPr>
            <a:noAutofit/>
          </a:bodyPr>
          <a:lstStyle/>
          <a:p>
            <a:pPr algn="just">
              <a:lnSpc>
                <a:spcPct val="110000"/>
              </a:lnSpc>
              <a:spcBef>
                <a:spcPts val="600"/>
              </a:spcBef>
            </a:pPr>
            <a:r>
              <a:rPr lang="en-GB" sz="2200" dirty="0" smtClean="0">
                <a:solidFill>
                  <a:srgbClr val="0070C0"/>
                </a:solidFill>
              </a:rPr>
              <a:t>Supplier should create or obtain proper agreements, and documentary evidence to prove his transaction and </a:t>
            </a:r>
            <a:r>
              <a:rPr lang="en-GB" sz="2200" dirty="0" smtClean="0">
                <a:solidFill>
                  <a:srgbClr val="0070C0"/>
                </a:solidFill>
              </a:rPr>
              <a:t>exemption or concession, </a:t>
            </a:r>
            <a:r>
              <a:rPr lang="en-GB" sz="2200" dirty="0" smtClean="0">
                <a:solidFill>
                  <a:srgbClr val="0070C0"/>
                </a:solidFill>
              </a:rPr>
              <a:t>if </a:t>
            </a:r>
            <a:r>
              <a:rPr lang="en-GB" sz="2200" dirty="0" smtClean="0">
                <a:solidFill>
                  <a:srgbClr val="0070C0"/>
                </a:solidFill>
              </a:rPr>
              <a:t>any, </a:t>
            </a:r>
            <a:r>
              <a:rPr lang="en-GB" sz="2200" smtClean="0">
                <a:solidFill>
                  <a:srgbClr val="0070C0"/>
                </a:solidFill>
              </a:rPr>
              <a:t>and valuation</a:t>
            </a:r>
            <a:endParaRPr lang="en-GB" sz="2200" dirty="0" smtClean="0">
              <a:solidFill>
                <a:srgbClr val="0070C0"/>
              </a:solidFill>
            </a:endParaRPr>
          </a:p>
          <a:p>
            <a:pPr algn="just">
              <a:lnSpc>
                <a:spcPct val="110000"/>
              </a:lnSpc>
              <a:spcBef>
                <a:spcPts val="600"/>
              </a:spcBef>
            </a:pPr>
            <a:r>
              <a:rPr lang="en-GB" sz="2200" dirty="0" smtClean="0">
                <a:solidFill>
                  <a:srgbClr val="0070C0"/>
                </a:solidFill>
              </a:rPr>
              <a:t>He should also preserve these documents/evidence</a:t>
            </a:r>
          </a:p>
          <a:p>
            <a:pPr algn="just">
              <a:lnSpc>
                <a:spcPct val="110000"/>
              </a:lnSpc>
              <a:spcBef>
                <a:spcPts val="600"/>
              </a:spcBef>
            </a:pPr>
            <a:r>
              <a:rPr lang="en-GB" sz="2200" dirty="0" smtClean="0">
                <a:solidFill>
                  <a:srgbClr val="0070C0"/>
                </a:solidFill>
              </a:rPr>
              <a:t>His books of accounts should also show the transaction in that </a:t>
            </a:r>
            <a:r>
              <a:rPr lang="en-GB" sz="2200" dirty="0" smtClean="0">
                <a:solidFill>
                  <a:srgbClr val="0070C0"/>
                </a:solidFill>
              </a:rPr>
              <a:t>manner</a:t>
            </a:r>
            <a:endParaRPr lang="en-IN"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36</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0" y="-8965"/>
            <a:ext cx="9144000" cy="990599"/>
          </a:xfrm>
          <a:prstGeom prst="rect">
            <a:avLst/>
          </a:prstGeom>
          <a:solidFill>
            <a:srgbClr val="002060"/>
          </a:solidFill>
        </p:spPr>
        <p:txBody>
          <a:bodyPr vert="horz" lIns="91440" tIns="45720" rIns="91440" bIns="45720" rtlCol="0" anchor="ctr">
            <a:noAutofit/>
          </a:bodyPr>
          <a:lstStyle/>
          <a:p>
            <a:pPr algn="ctr">
              <a:spcBef>
                <a:spcPts val="600"/>
              </a:spcBef>
            </a:pPr>
            <a:r>
              <a:rPr lang="en-US" sz="3000" b="1" dirty="0" smtClean="0">
                <a:solidFill>
                  <a:prstClr val="white"/>
                </a:solidFill>
              </a:rPr>
              <a:t>Conclusion</a:t>
            </a:r>
            <a:endParaRPr lang="en-US" sz="3000" b="1" dirty="0">
              <a:solidFill>
                <a:prstClr val="white"/>
              </a:solidFill>
            </a:endParaRPr>
          </a:p>
        </p:txBody>
      </p:sp>
      <p:sp>
        <p:nvSpPr>
          <p:cNvPr id="11"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Tree>
    <p:extLst>
      <p:ext uri="{BB962C8B-B14F-4D97-AF65-F5344CB8AC3E}">
        <p14:creationId xmlns:p14="http://schemas.microsoft.com/office/powerpoint/2010/main" val="254053457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10241" y="2733709"/>
            <a:ext cx="6108101" cy="923891"/>
          </a:xfrm>
        </p:spPr>
        <p:txBody>
          <a:bodyPr/>
          <a:lstStyle/>
          <a:p>
            <a:pPr algn="ctr"/>
            <a:r>
              <a:rPr lang="en-US" sz="4800" b="1" spc="300" dirty="0" smtClean="0">
                <a:effectLst>
                  <a:outerShdw blurRad="38100" dist="38100" dir="2700000" algn="tl">
                    <a:srgbClr val="000000">
                      <a:alpha val="43137"/>
                    </a:srgbClr>
                  </a:outerShdw>
                </a:effectLst>
                <a:latin typeface="Lucida Calligraphy" panose="03010101010101010101" pitchFamily="66" charset="0"/>
              </a:rPr>
              <a:t>Thank You</a:t>
            </a:r>
            <a:endParaRPr lang="en-IN" sz="4800" b="1" spc="300" dirty="0">
              <a:effectLst>
                <a:outerShdw blurRad="38100" dist="38100" dir="2700000" algn="tl">
                  <a:srgbClr val="000000">
                    <a:alpha val="43137"/>
                  </a:srgbClr>
                </a:outerShdw>
              </a:effectLst>
              <a:latin typeface="Lucida Calligraphy" panose="03010101010101010101" pitchFamily="66" charset="0"/>
            </a:endParaRPr>
          </a:p>
        </p:txBody>
      </p:sp>
      <p:pic>
        <p:nvPicPr>
          <p:cNvPr id="4" name="Picture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9" y="4267200"/>
            <a:ext cx="5636630" cy="2514601"/>
          </a:xfrm>
          <a:prstGeom prst="rect">
            <a:avLst/>
          </a:prstGeom>
          <a:noFill/>
          <a:ln>
            <a:noFill/>
          </a:ln>
          <a:effectLst>
            <a:glow rad="101600">
              <a:srgbClr val="FFFF00">
                <a:alpha val="24000"/>
              </a:srgbClr>
            </a:glow>
            <a:outerShdw blurRad="139700" dist="38100" dir="2700000" algn="tl" rotWithShape="0">
              <a:schemeClr val="bg1">
                <a:lumMod val="75000"/>
                <a:lumOff val="25000"/>
                <a:alpha val="40000"/>
              </a:schemeClr>
            </a:outerShdw>
          </a:effectLst>
          <a:scene3d>
            <a:camera prst="orthographicFront"/>
            <a:lightRig rig="threePt" dir="t"/>
          </a:scene3d>
          <a:sp3d prstMaterial="dkEdge">
            <a:bevelT w="254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3"/>
          <p:cNvSpPr>
            <a:spLocks noChangeArrowheads="1"/>
          </p:cNvSpPr>
          <p:nvPr/>
        </p:nvSpPr>
        <p:spPr bwMode="auto">
          <a:xfrm>
            <a:off x="5486401" y="4572000"/>
            <a:ext cx="3429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spcBef>
                <a:spcPct val="20000"/>
              </a:spcBef>
              <a:buClr>
                <a:schemeClr val="bg2"/>
              </a:buClr>
              <a:buSzPct val="75000"/>
              <a:buFont typeface="Wingdings" pitchFamily="2" charset="2"/>
              <a:buNone/>
            </a:pPr>
            <a:r>
              <a:rPr lang="en-US" sz="2400" b="1" dirty="0">
                <a:solidFill>
                  <a:srgbClr val="FFFF00"/>
                </a:solidFill>
                <a:latin typeface="Cambria Math" panose="02040503050406030204" pitchFamily="18" charset="0"/>
                <a:ea typeface="Cambria Math" panose="02040503050406030204" pitchFamily="18" charset="0"/>
              </a:rPr>
              <a:t>Adv. (CA) RAKESH GARG</a:t>
            </a:r>
          </a:p>
          <a:p>
            <a:pPr algn="r">
              <a:spcBef>
                <a:spcPts val="272"/>
              </a:spcBef>
              <a:buClr>
                <a:schemeClr val="bg2"/>
              </a:buClr>
              <a:buSzPct val="75000"/>
            </a:pPr>
            <a:r>
              <a:rPr lang="en-US" sz="1700" b="1" dirty="0">
                <a:latin typeface="Cambria Math" panose="02040503050406030204" pitchFamily="18" charset="0"/>
                <a:ea typeface="Cambria Math" panose="02040503050406030204" pitchFamily="18" charset="0"/>
              </a:rPr>
              <a:t>Phone: 98102 16270</a:t>
            </a:r>
          </a:p>
          <a:p>
            <a:pPr algn="r">
              <a:spcBef>
                <a:spcPts val="272"/>
              </a:spcBef>
              <a:buClr>
                <a:schemeClr val="bg2"/>
              </a:buClr>
              <a:buSzPct val="75000"/>
            </a:pPr>
            <a:r>
              <a:rPr lang="en-US" sz="1700" b="1" dirty="0">
                <a:latin typeface="Cambria Math" panose="02040503050406030204" pitchFamily="18" charset="0"/>
                <a:ea typeface="Cambria Math" panose="02040503050406030204" pitchFamily="18" charset="0"/>
              </a:rPr>
              <a:t>Mail: </a:t>
            </a:r>
            <a:r>
              <a:rPr lang="en-US" sz="1700" b="1" dirty="0" smtClean="0">
                <a:latin typeface="Cambria Math" panose="02040503050406030204" pitchFamily="18" charset="0"/>
                <a:ea typeface="Cambria Math" panose="02040503050406030204" pitchFamily="18" charset="0"/>
              </a:rPr>
              <a:t>sarlegal.rgarg@gmail.com</a:t>
            </a:r>
          </a:p>
          <a:p>
            <a:pPr algn="r">
              <a:spcBef>
                <a:spcPts val="272"/>
              </a:spcBef>
              <a:buClr>
                <a:schemeClr val="bg2"/>
              </a:buClr>
              <a:buSzPct val="75000"/>
            </a:pPr>
            <a:r>
              <a:rPr lang="en-US" sz="1700" b="1" dirty="0" smtClean="0">
                <a:solidFill>
                  <a:schemeClr val="tx1">
                    <a:lumMod val="65000"/>
                    <a:lumOff val="35000"/>
                  </a:schemeClr>
                </a:solidFill>
                <a:latin typeface="Cambria Math" panose="02040503050406030204" pitchFamily="18" charset="0"/>
                <a:ea typeface="Cambria Math" panose="02040503050406030204" pitchFamily="18" charset="0"/>
              </a:rPr>
              <a:t>www.rgargsgarg.com</a:t>
            </a:r>
            <a:endParaRPr lang="en-US" sz="1700" b="1" dirty="0">
              <a:solidFill>
                <a:schemeClr val="tx1">
                  <a:lumMod val="65000"/>
                  <a:lumOff val="35000"/>
                </a:schemeClr>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9552048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86800" cy="5151442"/>
          </a:xfrm>
        </p:spPr>
        <p:txBody>
          <a:bodyPr>
            <a:noAutofit/>
          </a:bodyPr>
          <a:lstStyle/>
          <a:p>
            <a:pPr marL="0" indent="0" algn="just">
              <a:lnSpc>
                <a:spcPct val="110000"/>
              </a:lnSpc>
              <a:spcBef>
                <a:spcPts val="600"/>
              </a:spcBef>
              <a:buNone/>
            </a:pPr>
            <a:r>
              <a:rPr lang="en-GB" sz="2200" b="1" dirty="0"/>
              <a:t>7(1)	For the purposes of </a:t>
            </a:r>
            <a:r>
              <a:rPr lang="en-GB" sz="2200" b="1" dirty="0" smtClean="0"/>
              <a:t>GST Act</a:t>
            </a:r>
            <a:r>
              <a:rPr lang="en-GB" sz="2200" b="1" dirty="0"/>
              <a:t>, the expression “supply” </a:t>
            </a:r>
            <a:r>
              <a:rPr lang="en-GB" sz="2200" b="1" u="sng" dirty="0"/>
              <a:t>includes</a:t>
            </a:r>
            <a:r>
              <a:rPr lang="en-GB" sz="2200" b="1" dirty="0"/>
              <a:t>––</a:t>
            </a:r>
            <a:endParaRPr lang="en-IN" sz="2200" b="1" dirty="0"/>
          </a:p>
          <a:p>
            <a:pPr marL="717550" lvl="1" indent="-628650" algn="just">
              <a:lnSpc>
                <a:spcPct val="110000"/>
              </a:lnSpc>
              <a:spcBef>
                <a:spcPts val="600"/>
              </a:spcBef>
              <a:buNone/>
            </a:pPr>
            <a:r>
              <a:rPr lang="en-GB" sz="2200" dirty="0">
                <a:solidFill>
                  <a:srgbClr val="0070C0"/>
                </a:solidFill>
              </a:rPr>
              <a:t>(a)	all forms of supply of goods or services or both </a:t>
            </a:r>
            <a:r>
              <a:rPr lang="en-GB" sz="2200" b="1" i="1" dirty="0">
                <a:solidFill>
                  <a:srgbClr val="0070C0"/>
                </a:solidFill>
              </a:rPr>
              <a:t>such as </a:t>
            </a:r>
            <a:r>
              <a:rPr lang="en-GB" sz="2200" dirty="0">
                <a:solidFill>
                  <a:srgbClr val="0070C0"/>
                </a:solidFill>
              </a:rPr>
              <a:t>sale, transfer, barter, exchange, licence, rental, lease or disposal made or agreed to be made for a </a:t>
            </a:r>
            <a:r>
              <a:rPr lang="en-GB" sz="2200" dirty="0">
                <a:solidFill>
                  <a:srgbClr val="0070C0"/>
                </a:solidFill>
                <a:hlinkClick r:id="rId2" action="ppaction://hlinksldjump"/>
              </a:rPr>
              <a:t>consideration </a:t>
            </a:r>
            <a:r>
              <a:rPr lang="en-GB" sz="2200" dirty="0">
                <a:solidFill>
                  <a:srgbClr val="0070C0"/>
                </a:solidFill>
              </a:rPr>
              <a:t>by a person </a:t>
            </a:r>
            <a:r>
              <a:rPr lang="en-GB" sz="2200" dirty="0">
                <a:solidFill>
                  <a:srgbClr val="0070C0"/>
                </a:solidFill>
                <a:hlinkClick r:id="rId3" action="ppaction://hlinksldjump"/>
              </a:rPr>
              <a:t>in the course or furtherance of business</a:t>
            </a:r>
            <a:r>
              <a:rPr lang="en-GB" sz="2200" dirty="0">
                <a:solidFill>
                  <a:srgbClr val="0070C0"/>
                </a:solidFill>
              </a:rPr>
              <a:t>;</a:t>
            </a:r>
            <a:endParaRPr lang="en-IN" sz="2200" dirty="0">
              <a:solidFill>
                <a:srgbClr val="0070C0"/>
              </a:solidFill>
            </a:endParaRPr>
          </a:p>
          <a:p>
            <a:pPr marL="717550" lvl="1" indent="-628650" algn="just">
              <a:lnSpc>
                <a:spcPct val="110000"/>
              </a:lnSpc>
              <a:spcBef>
                <a:spcPts val="600"/>
              </a:spcBef>
              <a:buNone/>
            </a:pPr>
            <a:r>
              <a:rPr lang="en-GB" sz="2200" dirty="0">
                <a:solidFill>
                  <a:srgbClr val="0070C0"/>
                </a:solidFill>
              </a:rPr>
              <a:t>(aa) </a:t>
            </a:r>
            <a:r>
              <a:rPr lang="en-GB" sz="2200" dirty="0" smtClean="0">
                <a:solidFill>
                  <a:srgbClr val="0070C0"/>
                </a:solidFill>
              </a:rPr>
              <a:t>	</a:t>
            </a:r>
            <a:r>
              <a:rPr lang="en-GB" sz="2200" i="1" dirty="0" smtClean="0">
                <a:solidFill>
                  <a:schemeClr val="tx1">
                    <a:lumMod val="50000"/>
                    <a:lumOff val="50000"/>
                  </a:schemeClr>
                </a:solidFill>
              </a:rPr>
              <a:t>Ins. </a:t>
            </a:r>
            <a:r>
              <a:rPr lang="en-GB" sz="2200" i="1" dirty="0">
                <a:solidFill>
                  <a:schemeClr val="tx1">
                    <a:lumMod val="50000"/>
                    <a:lumOff val="50000"/>
                  </a:schemeClr>
                </a:solidFill>
              </a:rPr>
              <a:t>on 21.12.2021 </a:t>
            </a:r>
            <a:r>
              <a:rPr lang="en-GB" sz="2200" i="1" dirty="0" err="1">
                <a:solidFill>
                  <a:schemeClr val="tx1">
                    <a:lumMod val="50000"/>
                    <a:lumOff val="50000"/>
                  </a:schemeClr>
                </a:solidFill>
              </a:rPr>
              <a:t>w.e.f</a:t>
            </a:r>
            <a:r>
              <a:rPr lang="en-GB" sz="2200" i="1" dirty="0">
                <a:solidFill>
                  <a:schemeClr val="tx1">
                    <a:lumMod val="50000"/>
                    <a:lumOff val="50000"/>
                  </a:schemeClr>
                </a:solidFill>
              </a:rPr>
              <a:t> 01.04.2017 </a:t>
            </a:r>
            <a:r>
              <a:rPr lang="en-GB" sz="2200" dirty="0" smtClean="0">
                <a:solidFill>
                  <a:srgbClr val="0070C0"/>
                </a:solidFill>
              </a:rPr>
              <a:t>-- Activities </a:t>
            </a:r>
            <a:r>
              <a:rPr lang="en-GB" sz="2200" dirty="0">
                <a:solidFill>
                  <a:srgbClr val="0070C0"/>
                </a:solidFill>
              </a:rPr>
              <a:t>or transactions, by a person, other than an individual, to its members or constituents or vice-versa, for </a:t>
            </a:r>
            <a:r>
              <a:rPr lang="en-GB" sz="2200" dirty="0" smtClean="0">
                <a:solidFill>
                  <a:srgbClr val="0070C0"/>
                </a:solidFill>
              </a:rPr>
              <a:t>a consideration </a:t>
            </a:r>
            <a:r>
              <a:rPr lang="en-GB" sz="2200" i="1" dirty="0" smtClean="0">
                <a:solidFill>
                  <a:srgbClr val="00B050"/>
                </a:solidFill>
              </a:rPr>
              <a:t>[requirement of Business excluded]</a:t>
            </a:r>
            <a:endParaRPr lang="en-IN" sz="2200" i="1" dirty="0">
              <a:solidFill>
                <a:srgbClr val="00B050"/>
              </a:solidFill>
            </a:endParaRPr>
          </a:p>
          <a:p>
            <a:pPr marL="800049" lvl="2" indent="0" algn="just">
              <a:lnSpc>
                <a:spcPct val="110000"/>
              </a:lnSpc>
              <a:spcBef>
                <a:spcPts val="600"/>
              </a:spcBef>
              <a:buNone/>
            </a:pPr>
            <a:r>
              <a:rPr lang="en-GB" sz="2000" i="1" dirty="0">
                <a:solidFill>
                  <a:srgbClr val="0070C0"/>
                </a:solidFill>
              </a:rPr>
              <a:t>Explanation</a:t>
            </a:r>
            <a:r>
              <a:rPr lang="en-GB" sz="2000" dirty="0">
                <a:solidFill>
                  <a:srgbClr val="0070C0"/>
                </a:solidFill>
              </a:rPr>
              <a:t>.–– Clarified that, </a:t>
            </a:r>
            <a:r>
              <a:rPr lang="en-GB" sz="2000" i="1" dirty="0">
                <a:solidFill>
                  <a:srgbClr val="0070C0"/>
                </a:solidFill>
              </a:rPr>
              <a:t>notwithstanding anything contained in any other law for the time being in force or any judgment, or order </a:t>
            </a:r>
            <a:r>
              <a:rPr lang="en-GB" sz="2000" dirty="0">
                <a:solidFill>
                  <a:srgbClr val="0070C0"/>
                </a:solidFill>
              </a:rPr>
              <a:t>… the person and its members or constituents shall be deemed to be two separate persons and the supply of activities or transactions </a:t>
            </a:r>
            <a:r>
              <a:rPr lang="en-GB" sz="2000" i="1" dirty="0">
                <a:solidFill>
                  <a:srgbClr val="0070C0"/>
                </a:solidFill>
              </a:rPr>
              <a:t>inter se </a:t>
            </a:r>
            <a:r>
              <a:rPr lang="en-GB" sz="2000" dirty="0">
                <a:solidFill>
                  <a:srgbClr val="0070C0"/>
                </a:solidFill>
              </a:rPr>
              <a:t>shall be deemed to take place from one such person to </a:t>
            </a:r>
            <a:r>
              <a:rPr lang="en-GB" sz="2000" dirty="0" smtClean="0">
                <a:solidFill>
                  <a:srgbClr val="0070C0"/>
                </a:solidFill>
              </a:rPr>
              <a:t>another</a:t>
            </a:r>
            <a:endParaRPr lang="en-IN" sz="2200" dirty="0"/>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4</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Definition of </a:t>
            </a:r>
            <a:r>
              <a:rPr lang="en-US" sz="3000" b="1" dirty="0">
                <a:solidFill>
                  <a:prstClr val="white"/>
                </a:solidFill>
              </a:rPr>
              <a:t>Supply</a:t>
            </a:r>
          </a:p>
        </p:txBody>
      </p:sp>
    </p:spTree>
    <p:extLst>
      <p:ext uri="{BB962C8B-B14F-4D97-AF65-F5344CB8AC3E}">
        <p14:creationId xmlns:p14="http://schemas.microsoft.com/office/powerpoint/2010/main" val="1790424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533400" y="1143000"/>
            <a:ext cx="8153400" cy="5151447"/>
          </a:xfrm>
        </p:spPr>
        <p:txBody>
          <a:bodyPr>
            <a:noAutofit/>
          </a:bodyPr>
          <a:lstStyle/>
          <a:p>
            <a:pPr marL="0" indent="0" algn="just">
              <a:lnSpc>
                <a:spcPct val="110000"/>
              </a:lnSpc>
              <a:spcBef>
                <a:spcPts val="600"/>
              </a:spcBef>
              <a:buNone/>
            </a:pPr>
            <a:r>
              <a:rPr lang="en-GB" sz="2200" b="1" dirty="0">
                <a:solidFill>
                  <a:srgbClr val="002060"/>
                </a:solidFill>
              </a:rPr>
              <a:t>7(1)	For the purposes of </a:t>
            </a:r>
            <a:r>
              <a:rPr lang="en-GB" sz="2200" b="1" dirty="0" smtClean="0">
                <a:solidFill>
                  <a:srgbClr val="002060"/>
                </a:solidFill>
              </a:rPr>
              <a:t>the GST Act</a:t>
            </a:r>
            <a:r>
              <a:rPr lang="en-GB" sz="2200" b="1" dirty="0">
                <a:solidFill>
                  <a:srgbClr val="002060"/>
                </a:solidFill>
              </a:rPr>
              <a:t>, the expression “supply” </a:t>
            </a:r>
            <a:r>
              <a:rPr lang="en-GB" sz="2200" b="1" u="sng" dirty="0">
                <a:solidFill>
                  <a:srgbClr val="002060"/>
                </a:solidFill>
              </a:rPr>
              <a:t>includes</a:t>
            </a:r>
            <a:r>
              <a:rPr lang="en-GB" sz="2200" b="1" dirty="0" smtClean="0">
                <a:solidFill>
                  <a:srgbClr val="002060"/>
                </a:solidFill>
              </a:rPr>
              <a:t>–– </a:t>
            </a:r>
            <a:r>
              <a:rPr lang="en-GB" sz="2200" b="1" dirty="0" err="1" smtClean="0">
                <a:solidFill>
                  <a:srgbClr val="002060"/>
                </a:solidFill>
              </a:rPr>
              <a:t>contd</a:t>
            </a:r>
            <a:r>
              <a:rPr lang="en-GB" sz="2200" b="1" dirty="0" smtClean="0">
                <a:solidFill>
                  <a:srgbClr val="002060"/>
                </a:solidFill>
              </a:rPr>
              <a:t>….</a:t>
            </a:r>
            <a:endParaRPr lang="en-IN" sz="2200" b="1" dirty="0">
              <a:solidFill>
                <a:srgbClr val="002060"/>
              </a:solidFill>
            </a:endParaRPr>
          </a:p>
          <a:p>
            <a:pPr marL="538129" lvl="1" indent="-449234" algn="just">
              <a:lnSpc>
                <a:spcPct val="110000"/>
              </a:lnSpc>
              <a:spcBef>
                <a:spcPts val="600"/>
              </a:spcBef>
              <a:buNone/>
            </a:pPr>
            <a:r>
              <a:rPr lang="en-GB" sz="2200" dirty="0" smtClean="0">
                <a:solidFill>
                  <a:srgbClr val="0070C0"/>
                </a:solidFill>
              </a:rPr>
              <a:t>(</a:t>
            </a:r>
            <a:r>
              <a:rPr lang="en-GB" sz="2200" dirty="0">
                <a:solidFill>
                  <a:srgbClr val="0070C0"/>
                </a:solidFill>
              </a:rPr>
              <a:t>b)	import of services for a consideration whether or not in the course or furtherance of </a:t>
            </a:r>
            <a:r>
              <a:rPr lang="en-GB" sz="2200" dirty="0" smtClean="0">
                <a:solidFill>
                  <a:srgbClr val="0070C0"/>
                </a:solidFill>
              </a:rPr>
              <a:t>business, </a:t>
            </a:r>
            <a:r>
              <a:rPr lang="en-GB" sz="2200" dirty="0">
                <a:solidFill>
                  <a:srgbClr val="0070C0"/>
                </a:solidFill>
              </a:rPr>
              <a:t>and;</a:t>
            </a:r>
            <a:endParaRPr lang="en-IN" sz="2200" dirty="0">
              <a:solidFill>
                <a:srgbClr val="0070C0"/>
              </a:solidFill>
            </a:endParaRPr>
          </a:p>
          <a:p>
            <a:pPr marL="546095" lvl="1" indent="-457200" algn="just">
              <a:lnSpc>
                <a:spcPct val="110000"/>
              </a:lnSpc>
              <a:spcBef>
                <a:spcPts val="600"/>
              </a:spcBef>
              <a:buAutoNum type="alphaLcParenBoth" startAt="3"/>
            </a:pPr>
            <a:r>
              <a:rPr lang="en-GB" sz="2200" dirty="0" smtClean="0">
                <a:solidFill>
                  <a:srgbClr val="0070C0"/>
                </a:solidFill>
              </a:rPr>
              <a:t>the </a:t>
            </a:r>
            <a:r>
              <a:rPr lang="en-GB" sz="2200" dirty="0">
                <a:solidFill>
                  <a:srgbClr val="0070C0"/>
                </a:solidFill>
              </a:rPr>
              <a:t>activities specified in Sch. I, made or agreed to be made without a </a:t>
            </a:r>
            <a:r>
              <a:rPr lang="en-GB" sz="2200" dirty="0" smtClean="0">
                <a:solidFill>
                  <a:srgbClr val="0070C0"/>
                </a:solidFill>
              </a:rPr>
              <a:t>consideration</a:t>
            </a:r>
          </a:p>
          <a:p>
            <a:pPr marL="88895" lvl="1" indent="0" algn="just">
              <a:lnSpc>
                <a:spcPct val="110000"/>
              </a:lnSpc>
              <a:spcBef>
                <a:spcPts val="1200"/>
              </a:spcBef>
              <a:buNone/>
            </a:pPr>
            <a:r>
              <a:rPr lang="en-GB" sz="2200" b="1" dirty="0" smtClean="0">
                <a:solidFill>
                  <a:srgbClr val="0070C0"/>
                </a:solidFill>
              </a:rPr>
              <a:t>Schedule II (Goods vs. Service) </a:t>
            </a:r>
          </a:p>
          <a:p>
            <a:pPr marL="88895" lvl="1" indent="0" algn="just">
              <a:lnSpc>
                <a:spcPct val="110000"/>
              </a:lnSpc>
              <a:spcBef>
                <a:spcPts val="1200"/>
              </a:spcBef>
              <a:buNone/>
            </a:pPr>
            <a:r>
              <a:rPr lang="en-GB" sz="2200" b="1" dirty="0">
                <a:solidFill>
                  <a:srgbClr val="0070C0"/>
                </a:solidFill>
              </a:rPr>
              <a:t>Schedule III </a:t>
            </a:r>
            <a:r>
              <a:rPr lang="en-GB" sz="2200" b="1" dirty="0" smtClean="0">
                <a:solidFill>
                  <a:srgbClr val="0070C0"/>
                </a:solidFill>
              </a:rPr>
              <a:t>(Neither activity of goods nor service)</a:t>
            </a:r>
            <a:endParaRPr lang="en-IN" sz="2200" dirty="0">
              <a:solidFill>
                <a:srgbClr val="0070C0"/>
              </a:solidFill>
            </a:endParaRPr>
          </a:p>
          <a:p>
            <a:pPr marL="0" indent="0" algn="just">
              <a:lnSpc>
                <a:spcPct val="110000"/>
              </a:lnSpc>
              <a:spcBef>
                <a:spcPts val="600"/>
              </a:spcBef>
              <a:buNone/>
            </a:pPr>
            <a:r>
              <a:rPr lang="en-US" sz="2200" b="1" u="sng" dirty="0" smtClean="0">
                <a:solidFill>
                  <a:srgbClr val="00B050"/>
                </a:solidFill>
              </a:rPr>
              <a:t>Critical Question: </a:t>
            </a:r>
            <a:r>
              <a:rPr lang="en-US" sz="2200" dirty="0" smtClean="0">
                <a:solidFill>
                  <a:srgbClr val="00B050"/>
                </a:solidFill>
              </a:rPr>
              <a:t>Can there is trading of services; and if yes, what would be treatment; Whether trading of services be treated as goods? Such as, sale of sim cards, cinema tickets, hotel booking </a:t>
            </a:r>
            <a:r>
              <a:rPr lang="en-US" sz="2200" dirty="0" smtClean="0">
                <a:solidFill>
                  <a:srgbClr val="00B050"/>
                </a:solidFill>
              </a:rPr>
              <a:t>? Can there be two service providers/recipient of same activity</a:t>
            </a:r>
            <a:endParaRPr lang="en-IN" sz="2200" dirty="0"/>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5</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Definition of </a:t>
            </a:r>
            <a:r>
              <a:rPr lang="en-US" sz="3000" b="1" dirty="0">
                <a:solidFill>
                  <a:prstClr val="white"/>
                </a:solidFill>
              </a:rPr>
              <a:t>Supply</a:t>
            </a:r>
          </a:p>
        </p:txBody>
      </p:sp>
    </p:spTree>
    <p:extLst>
      <p:ext uri="{BB962C8B-B14F-4D97-AF65-F5344CB8AC3E}">
        <p14:creationId xmlns:p14="http://schemas.microsoft.com/office/powerpoint/2010/main" val="17812943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Autofit/>
          </a:bodyPr>
          <a:lstStyle/>
          <a:p>
            <a:pPr marL="0" indent="0">
              <a:spcBef>
                <a:spcPts val="600"/>
              </a:spcBef>
              <a:buNone/>
            </a:pPr>
            <a:r>
              <a:rPr lang="en-US" sz="2200" b="1" u="sng" dirty="0" smtClean="0"/>
              <a:t>Schedule I – The Centre of litigation</a:t>
            </a:r>
            <a:endParaRPr lang="en-IN" sz="2200" b="1" u="sng" dirty="0"/>
          </a:p>
          <a:p>
            <a:pPr marL="538163" indent="-538163" algn="just">
              <a:spcBef>
                <a:spcPts val="600"/>
              </a:spcBef>
              <a:buNone/>
            </a:pPr>
            <a:r>
              <a:rPr lang="en-GB" sz="2200" dirty="0" smtClean="0">
                <a:solidFill>
                  <a:srgbClr val="0070C0"/>
                </a:solidFill>
              </a:rPr>
              <a:t>1</a:t>
            </a:r>
            <a:r>
              <a:rPr lang="en-GB" sz="2200" dirty="0">
                <a:solidFill>
                  <a:srgbClr val="0070C0"/>
                </a:solidFill>
              </a:rPr>
              <a:t>.	Permanent transfer or disposal of </a:t>
            </a:r>
            <a:r>
              <a:rPr lang="en-GB" sz="2200" u="sng" dirty="0">
                <a:solidFill>
                  <a:srgbClr val="0070C0"/>
                </a:solidFill>
              </a:rPr>
              <a:t>business assets </a:t>
            </a:r>
            <a:r>
              <a:rPr lang="en-GB" sz="2200" dirty="0">
                <a:solidFill>
                  <a:srgbClr val="0070C0"/>
                </a:solidFill>
              </a:rPr>
              <a:t>where </a:t>
            </a:r>
            <a:r>
              <a:rPr lang="en-GB" sz="2200" dirty="0" smtClean="0">
                <a:solidFill>
                  <a:srgbClr val="0070C0"/>
                </a:solidFill>
              </a:rPr>
              <a:t>ITC has </a:t>
            </a:r>
            <a:r>
              <a:rPr lang="en-GB" sz="2200" dirty="0">
                <a:solidFill>
                  <a:srgbClr val="0070C0"/>
                </a:solidFill>
              </a:rPr>
              <a:t>been availed on such </a:t>
            </a:r>
            <a:r>
              <a:rPr lang="en-GB" sz="2200" dirty="0" smtClean="0">
                <a:solidFill>
                  <a:srgbClr val="0070C0"/>
                </a:solidFill>
              </a:rPr>
              <a:t>assets………. Pertains to goods, not services</a:t>
            </a:r>
            <a:endParaRPr lang="en-IN" sz="2200" dirty="0">
              <a:solidFill>
                <a:srgbClr val="0070C0"/>
              </a:solidFill>
            </a:endParaRPr>
          </a:p>
          <a:p>
            <a:pPr marL="538163" indent="-538163" algn="just">
              <a:spcBef>
                <a:spcPts val="600"/>
              </a:spcBef>
              <a:buNone/>
            </a:pPr>
            <a:r>
              <a:rPr lang="en-GB" sz="2200" dirty="0">
                <a:solidFill>
                  <a:srgbClr val="00B050"/>
                </a:solidFill>
              </a:rPr>
              <a:t>2.	</a:t>
            </a:r>
            <a:r>
              <a:rPr lang="en-GB" sz="2200" b="1" dirty="0">
                <a:solidFill>
                  <a:srgbClr val="00B050"/>
                </a:solidFill>
              </a:rPr>
              <a:t>Supply of </a:t>
            </a:r>
            <a:r>
              <a:rPr lang="en-GB" sz="2200" b="1" dirty="0" smtClean="0">
                <a:solidFill>
                  <a:srgbClr val="00B050"/>
                </a:solidFill>
              </a:rPr>
              <a:t>goods/services between </a:t>
            </a:r>
            <a:r>
              <a:rPr lang="en-GB" sz="2200" b="1" dirty="0">
                <a:solidFill>
                  <a:srgbClr val="00B050"/>
                </a:solidFill>
              </a:rPr>
              <a:t>related persons or between distinct persons as specified in </a:t>
            </a:r>
            <a:r>
              <a:rPr lang="en-GB" sz="2200" b="1" dirty="0" smtClean="0">
                <a:solidFill>
                  <a:srgbClr val="00B050"/>
                </a:solidFill>
              </a:rPr>
              <a:t>sec</a:t>
            </a:r>
            <a:r>
              <a:rPr lang="en-GB" sz="2200" b="1" dirty="0">
                <a:solidFill>
                  <a:srgbClr val="00B050"/>
                </a:solidFill>
              </a:rPr>
              <a:t> 25, </a:t>
            </a:r>
            <a:r>
              <a:rPr lang="en-GB" sz="2200" b="1" u="sng" dirty="0">
                <a:solidFill>
                  <a:srgbClr val="00B050"/>
                </a:solidFill>
              </a:rPr>
              <a:t>when made in the course or furtherance of business</a:t>
            </a:r>
            <a:r>
              <a:rPr lang="en-GB" sz="2200" u="sng" dirty="0">
                <a:solidFill>
                  <a:srgbClr val="00B050"/>
                </a:solidFill>
              </a:rPr>
              <a:t>:</a:t>
            </a:r>
            <a:endParaRPr lang="en-IN" sz="2200" u="sng" dirty="0">
              <a:solidFill>
                <a:srgbClr val="00B050"/>
              </a:solidFill>
            </a:endParaRPr>
          </a:p>
          <a:p>
            <a:pPr marL="538163" indent="-538163" algn="just">
              <a:spcBef>
                <a:spcPts val="600"/>
              </a:spcBef>
              <a:buNone/>
            </a:pPr>
            <a:r>
              <a:rPr lang="en-GB" sz="2200" dirty="0" smtClean="0">
                <a:solidFill>
                  <a:srgbClr val="0070C0"/>
                </a:solidFill>
              </a:rPr>
              <a:t>	Provided </a:t>
            </a:r>
            <a:r>
              <a:rPr lang="en-GB" sz="2200" dirty="0">
                <a:solidFill>
                  <a:srgbClr val="0070C0"/>
                </a:solidFill>
              </a:rPr>
              <a:t>that gifts not exceeding </a:t>
            </a:r>
            <a:r>
              <a:rPr lang="en-GB" sz="2200" dirty="0" smtClean="0">
                <a:solidFill>
                  <a:srgbClr val="0070C0"/>
                </a:solidFill>
              </a:rPr>
              <a:t>Rs.50,000/- in </a:t>
            </a:r>
            <a:r>
              <a:rPr lang="en-GB" sz="2200" dirty="0">
                <a:solidFill>
                  <a:srgbClr val="0070C0"/>
                </a:solidFill>
              </a:rPr>
              <a:t>value in a </a:t>
            </a:r>
            <a:r>
              <a:rPr lang="en-GB" sz="2200" dirty="0" smtClean="0">
                <a:solidFill>
                  <a:srgbClr val="0070C0"/>
                </a:solidFill>
              </a:rPr>
              <a:t>FY by </a:t>
            </a:r>
            <a:r>
              <a:rPr lang="en-GB" sz="2200" dirty="0">
                <a:solidFill>
                  <a:srgbClr val="0070C0"/>
                </a:solidFill>
              </a:rPr>
              <a:t>an employer to an employee shall not be treated as supply of goods or services or both.</a:t>
            </a:r>
            <a:endParaRPr lang="en-IN" sz="2200" dirty="0">
              <a:solidFill>
                <a:srgbClr val="0070C0"/>
              </a:solidFill>
            </a:endParaRPr>
          </a:p>
          <a:p>
            <a:pPr marL="538163" indent="-538163" algn="just">
              <a:spcBef>
                <a:spcPts val="600"/>
              </a:spcBef>
              <a:buNone/>
            </a:pPr>
            <a:r>
              <a:rPr lang="en-GB" sz="2200" dirty="0">
                <a:solidFill>
                  <a:srgbClr val="0070C0"/>
                </a:solidFill>
              </a:rPr>
              <a:t>3.	Supply of </a:t>
            </a:r>
            <a:r>
              <a:rPr lang="en-GB" sz="2200" dirty="0" smtClean="0">
                <a:solidFill>
                  <a:srgbClr val="0070C0"/>
                </a:solidFill>
              </a:rPr>
              <a:t>goods by the principal to the agent or vice a versa</a:t>
            </a:r>
            <a:endParaRPr lang="en-IN" sz="2200" dirty="0">
              <a:solidFill>
                <a:srgbClr val="0070C0"/>
              </a:solidFill>
            </a:endParaRPr>
          </a:p>
          <a:p>
            <a:pPr marL="538163" indent="-538163" algn="just">
              <a:spcBef>
                <a:spcPts val="600"/>
              </a:spcBef>
              <a:buNone/>
            </a:pPr>
            <a:r>
              <a:rPr lang="en-GB" sz="2200" dirty="0" smtClean="0">
                <a:solidFill>
                  <a:srgbClr val="0070C0"/>
                </a:solidFill>
              </a:rPr>
              <a:t>4</a:t>
            </a:r>
            <a:r>
              <a:rPr lang="en-GB" sz="2200" dirty="0">
                <a:solidFill>
                  <a:srgbClr val="0070C0"/>
                </a:solidFill>
              </a:rPr>
              <a:t>.	Import of services by a </a:t>
            </a:r>
            <a:r>
              <a:rPr lang="en-GB" sz="2200" dirty="0" smtClean="0">
                <a:solidFill>
                  <a:srgbClr val="0070C0"/>
                </a:solidFill>
              </a:rPr>
              <a:t>person </a:t>
            </a:r>
            <a:r>
              <a:rPr lang="en-GB" sz="2200" dirty="0">
                <a:solidFill>
                  <a:srgbClr val="0070C0"/>
                </a:solidFill>
              </a:rPr>
              <a:t>from a related person or from any of </a:t>
            </a:r>
            <a:r>
              <a:rPr lang="en-GB" sz="2200" u="sng" dirty="0">
                <a:solidFill>
                  <a:srgbClr val="0070C0"/>
                </a:solidFill>
              </a:rPr>
              <a:t>his</a:t>
            </a:r>
            <a:r>
              <a:rPr lang="en-GB" sz="2200" dirty="0">
                <a:solidFill>
                  <a:srgbClr val="0070C0"/>
                </a:solidFill>
              </a:rPr>
              <a:t> other establishments outside India, in the course or furtherance of business</a:t>
            </a:r>
            <a:r>
              <a:rPr lang="en-GB" sz="2200" dirty="0" smtClean="0">
                <a:solidFill>
                  <a:srgbClr val="0070C0"/>
                </a:solidFill>
              </a:rPr>
              <a:t>.</a:t>
            </a:r>
            <a:r>
              <a:rPr lang="en-US" sz="2200" dirty="0"/>
              <a:t>	</a:t>
            </a:r>
            <a:r>
              <a:rPr lang="en-US" sz="2200" i="1" dirty="0" smtClean="0"/>
              <a:t> </a:t>
            </a:r>
            <a:endParaRPr lang="en-IN" sz="2200" dirty="0"/>
          </a:p>
          <a:p>
            <a:pPr algn="just">
              <a:spcBef>
                <a:spcPts val="600"/>
              </a:spcBef>
            </a:pPr>
            <a:endParaRPr lang="en-IN" sz="2200"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6</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Definition of </a:t>
            </a:r>
            <a:r>
              <a:rPr lang="en-US" sz="3000" b="1" dirty="0">
                <a:solidFill>
                  <a:prstClr val="white"/>
                </a:solidFill>
              </a:rPr>
              <a:t>Supply</a:t>
            </a:r>
          </a:p>
        </p:txBody>
      </p:sp>
    </p:spTree>
    <p:extLst>
      <p:ext uri="{BB962C8B-B14F-4D97-AF65-F5344CB8AC3E}">
        <p14:creationId xmlns:p14="http://schemas.microsoft.com/office/powerpoint/2010/main" val="8744495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a:bodyPr>
          <a:lstStyle/>
          <a:p>
            <a:pPr marL="457171" indent="-457171">
              <a:spcBef>
                <a:spcPts val="600"/>
              </a:spcBef>
              <a:buFont typeface="+mj-lt"/>
              <a:buAutoNum type="arabicPeriod"/>
            </a:pPr>
            <a:r>
              <a:rPr lang="en-US" sz="2200" b="1" dirty="0">
                <a:solidFill>
                  <a:srgbClr val="0070C0"/>
                </a:solidFill>
              </a:rPr>
              <a:t>Forms of Supply</a:t>
            </a:r>
          </a:p>
          <a:p>
            <a:pPr marL="685756" lvl="1">
              <a:spcBef>
                <a:spcPts val="600"/>
              </a:spcBef>
            </a:pPr>
            <a:r>
              <a:rPr lang="en-GB" sz="2200" dirty="0">
                <a:solidFill>
                  <a:srgbClr val="0070C0"/>
                </a:solidFill>
              </a:rPr>
              <a:t>Sale, transfer, barter, exchange, licence, rental, lease or disposal</a:t>
            </a:r>
            <a:endParaRPr lang="en-US" sz="2200" dirty="0">
              <a:solidFill>
                <a:srgbClr val="0070C0"/>
              </a:solidFill>
            </a:endParaRPr>
          </a:p>
          <a:p>
            <a:pPr marL="457171" indent="-457171">
              <a:spcBef>
                <a:spcPts val="600"/>
              </a:spcBef>
              <a:buFont typeface="+mj-lt"/>
              <a:buAutoNum type="arabicPeriod"/>
            </a:pPr>
            <a:r>
              <a:rPr lang="en-US" sz="2200" b="1" dirty="0">
                <a:solidFill>
                  <a:srgbClr val="0070C0"/>
                </a:solidFill>
              </a:rPr>
              <a:t>Types of Supply</a:t>
            </a:r>
          </a:p>
          <a:p>
            <a:pPr marL="685756" lvl="1">
              <a:spcBef>
                <a:spcPts val="600"/>
              </a:spcBef>
            </a:pPr>
            <a:r>
              <a:rPr lang="en-US" sz="2200" dirty="0">
                <a:solidFill>
                  <a:srgbClr val="0070C0"/>
                </a:solidFill>
              </a:rPr>
              <a:t>Taxable / Exempt / Zero-rated Supply</a:t>
            </a:r>
          </a:p>
          <a:p>
            <a:pPr marL="457171" indent="-457171">
              <a:spcBef>
                <a:spcPts val="600"/>
              </a:spcBef>
              <a:buFont typeface="+mj-lt"/>
              <a:buAutoNum type="arabicPeriod"/>
            </a:pPr>
            <a:r>
              <a:rPr lang="en-US" sz="2200" b="1" dirty="0">
                <a:solidFill>
                  <a:srgbClr val="0070C0"/>
                </a:solidFill>
              </a:rPr>
              <a:t>Components/Attributes of Supply</a:t>
            </a:r>
          </a:p>
          <a:p>
            <a:pPr marL="685756" lvl="1">
              <a:spcBef>
                <a:spcPts val="600"/>
              </a:spcBef>
            </a:pPr>
            <a:r>
              <a:rPr lang="en-US" sz="2200" dirty="0">
                <a:solidFill>
                  <a:srgbClr val="0070C0"/>
                </a:solidFill>
              </a:rPr>
              <a:t>Forms of Supply,</a:t>
            </a:r>
          </a:p>
          <a:p>
            <a:pPr marL="685756" lvl="1">
              <a:spcBef>
                <a:spcPts val="600"/>
              </a:spcBef>
            </a:pPr>
            <a:r>
              <a:rPr lang="en-GB" sz="2200" dirty="0">
                <a:solidFill>
                  <a:srgbClr val="0070C0"/>
                </a:solidFill>
              </a:rPr>
              <a:t>made or agreed to be made, </a:t>
            </a:r>
          </a:p>
          <a:p>
            <a:pPr marL="685756" lvl="1">
              <a:spcBef>
                <a:spcPts val="600"/>
              </a:spcBef>
            </a:pPr>
            <a:r>
              <a:rPr lang="en-GB" sz="2200" dirty="0">
                <a:solidFill>
                  <a:srgbClr val="0070C0"/>
                </a:solidFill>
              </a:rPr>
              <a:t>for a </a:t>
            </a:r>
            <a:r>
              <a:rPr lang="en-GB" sz="2200" u="sng" dirty="0">
                <a:solidFill>
                  <a:srgbClr val="0070C0"/>
                </a:solidFill>
              </a:rPr>
              <a:t>consideration</a:t>
            </a:r>
            <a:r>
              <a:rPr lang="en-GB" sz="2200" dirty="0">
                <a:solidFill>
                  <a:srgbClr val="0070C0"/>
                </a:solidFill>
              </a:rPr>
              <a:t> </a:t>
            </a:r>
            <a:r>
              <a:rPr lang="en-GB" sz="2200" i="1" dirty="0" smtClean="0">
                <a:solidFill>
                  <a:schemeClr val="tx1">
                    <a:lumMod val="50000"/>
                    <a:lumOff val="50000"/>
                  </a:schemeClr>
                </a:solidFill>
              </a:rPr>
              <a:t>[S.2(31] </a:t>
            </a:r>
            <a:r>
              <a:rPr lang="en-GB" sz="2200" dirty="0" smtClean="0">
                <a:solidFill>
                  <a:srgbClr val="0070C0"/>
                </a:solidFill>
              </a:rPr>
              <a:t>by </a:t>
            </a:r>
            <a:r>
              <a:rPr lang="en-GB" sz="2200" dirty="0">
                <a:solidFill>
                  <a:srgbClr val="0070C0"/>
                </a:solidFill>
              </a:rPr>
              <a:t>a person </a:t>
            </a:r>
            <a:r>
              <a:rPr lang="en-GB" sz="2200" i="1" dirty="0">
                <a:solidFill>
                  <a:srgbClr val="0070C0"/>
                </a:solidFill>
              </a:rPr>
              <a:t>– Except Sch. I Activities</a:t>
            </a:r>
          </a:p>
          <a:p>
            <a:pPr marL="685756" lvl="1">
              <a:spcBef>
                <a:spcPts val="600"/>
              </a:spcBef>
            </a:pPr>
            <a:r>
              <a:rPr lang="en-GB" sz="2200" dirty="0">
                <a:solidFill>
                  <a:srgbClr val="0070C0"/>
                </a:solidFill>
              </a:rPr>
              <a:t>in the course or furtherance of </a:t>
            </a:r>
            <a:r>
              <a:rPr lang="en-GB" sz="2200" u="sng" dirty="0">
                <a:solidFill>
                  <a:srgbClr val="0070C0"/>
                </a:solidFill>
              </a:rPr>
              <a:t>business </a:t>
            </a:r>
            <a:r>
              <a:rPr lang="en-GB" sz="2200" i="1" dirty="0">
                <a:solidFill>
                  <a:schemeClr val="tx1">
                    <a:lumMod val="50000"/>
                    <a:lumOff val="50000"/>
                  </a:schemeClr>
                </a:solidFill>
              </a:rPr>
              <a:t>[</a:t>
            </a:r>
            <a:r>
              <a:rPr lang="en-GB" sz="2200" i="1" dirty="0" smtClean="0">
                <a:solidFill>
                  <a:schemeClr val="tx1">
                    <a:lumMod val="50000"/>
                    <a:lumOff val="50000"/>
                  </a:schemeClr>
                </a:solidFill>
              </a:rPr>
              <a:t>S.2(17] </a:t>
            </a:r>
            <a:r>
              <a:rPr lang="en-GB" sz="2200" i="1" dirty="0" smtClean="0">
                <a:solidFill>
                  <a:srgbClr val="0070C0"/>
                </a:solidFill>
              </a:rPr>
              <a:t>– </a:t>
            </a:r>
            <a:r>
              <a:rPr lang="en-GB" sz="2200" i="1" dirty="0">
                <a:solidFill>
                  <a:srgbClr val="0070C0"/>
                </a:solidFill>
              </a:rPr>
              <a:t>Except import of service for a consideration</a:t>
            </a:r>
            <a:endParaRPr lang="en-US" sz="2200" i="1" dirty="0">
              <a:solidFill>
                <a:srgbClr val="0070C0"/>
              </a:solidFill>
            </a:endParaRPr>
          </a:p>
          <a:p>
            <a:pPr marL="457171" indent="-457171">
              <a:spcBef>
                <a:spcPts val="600"/>
              </a:spcBef>
              <a:buFont typeface="+mj-lt"/>
              <a:buAutoNum type="arabicPeriod"/>
            </a:pPr>
            <a:r>
              <a:rPr lang="en-US" sz="2200" b="1" dirty="0" smtClean="0">
                <a:solidFill>
                  <a:srgbClr val="0070C0"/>
                </a:solidFill>
              </a:rPr>
              <a:t>Factors deciding the taxability </a:t>
            </a:r>
            <a:r>
              <a:rPr lang="en-US" sz="2200" b="1" dirty="0">
                <a:solidFill>
                  <a:srgbClr val="0070C0"/>
                </a:solidFill>
              </a:rPr>
              <a:t>of Taxable Supply</a:t>
            </a:r>
          </a:p>
          <a:p>
            <a:pPr marL="717505" lvl="1" indent="-317480">
              <a:spcBef>
                <a:spcPts val="600"/>
              </a:spcBef>
            </a:pPr>
            <a:r>
              <a:rPr lang="en-US" sz="2200" dirty="0">
                <a:solidFill>
                  <a:srgbClr val="0070C0"/>
                </a:solidFill>
              </a:rPr>
              <a:t>Time of supply, its Value and Place of Supply</a:t>
            </a:r>
            <a:endParaRPr lang="en-US" sz="22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7</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Components of Supply</a:t>
            </a:r>
          </a:p>
        </p:txBody>
      </p:sp>
    </p:spTree>
    <p:extLst>
      <p:ext uri="{BB962C8B-B14F-4D97-AF65-F5344CB8AC3E}">
        <p14:creationId xmlns:p14="http://schemas.microsoft.com/office/powerpoint/2010/main" val="2712434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1143001"/>
            <a:ext cx="8610600" cy="5151442"/>
          </a:xfrm>
        </p:spPr>
        <p:txBody>
          <a:bodyPr>
            <a:normAutofit/>
          </a:bodyPr>
          <a:lstStyle/>
          <a:p>
            <a:pPr marL="0" indent="0" algn="just">
              <a:lnSpc>
                <a:spcPct val="110000"/>
              </a:lnSpc>
              <a:spcBef>
                <a:spcPts val="600"/>
              </a:spcBef>
              <a:buNone/>
            </a:pPr>
            <a:r>
              <a:rPr lang="en-US" sz="2200" b="1" u="sng" dirty="0" smtClean="0"/>
              <a:t>Charging Section</a:t>
            </a:r>
            <a:endParaRPr lang="en-IN" sz="2200" b="1" u="sng" dirty="0"/>
          </a:p>
          <a:p>
            <a:pPr marL="538163" indent="-538163" algn="just">
              <a:lnSpc>
                <a:spcPct val="110000"/>
              </a:lnSpc>
              <a:spcBef>
                <a:spcPts val="1200"/>
              </a:spcBef>
              <a:buNone/>
            </a:pPr>
            <a:r>
              <a:rPr lang="en-GB" sz="2200" dirty="0" smtClean="0">
                <a:solidFill>
                  <a:srgbClr val="0070C0"/>
                </a:solidFill>
              </a:rPr>
              <a:t>9(1</a:t>
            </a:r>
            <a:r>
              <a:rPr lang="en-GB" sz="2200" dirty="0">
                <a:solidFill>
                  <a:srgbClr val="0070C0"/>
                </a:solidFill>
              </a:rPr>
              <a:t>)	Subject to the provisions of sub-section (2), there shall be levied a tax called the </a:t>
            </a:r>
            <a:r>
              <a:rPr lang="en-GB" sz="2200" dirty="0" smtClean="0">
                <a:solidFill>
                  <a:srgbClr val="0070C0"/>
                </a:solidFill>
              </a:rPr>
              <a:t>CGST on </a:t>
            </a:r>
            <a:r>
              <a:rPr lang="en-GB" sz="2200" dirty="0">
                <a:solidFill>
                  <a:srgbClr val="0070C0"/>
                </a:solidFill>
              </a:rPr>
              <a:t>all </a:t>
            </a:r>
            <a:r>
              <a:rPr lang="en-GB" sz="2200" u="sng" dirty="0">
                <a:solidFill>
                  <a:srgbClr val="0070C0"/>
                </a:solidFill>
              </a:rPr>
              <a:t>intra-State supplies </a:t>
            </a:r>
            <a:r>
              <a:rPr lang="en-GB" sz="2200" dirty="0">
                <a:solidFill>
                  <a:srgbClr val="0070C0"/>
                </a:solidFill>
              </a:rPr>
              <a:t>of goods or services or both, </a:t>
            </a:r>
            <a:r>
              <a:rPr lang="en-GB" sz="2200" i="1" dirty="0">
                <a:solidFill>
                  <a:srgbClr val="0070C0"/>
                </a:solidFill>
              </a:rPr>
              <a:t>except on </a:t>
            </a:r>
            <a:r>
              <a:rPr lang="en-GB" sz="2200" i="1" dirty="0" smtClean="0">
                <a:solidFill>
                  <a:srgbClr val="0070C0"/>
                </a:solidFill>
              </a:rPr>
              <a:t>supply </a:t>
            </a:r>
            <a:r>
              <a:rPr lang="en-GB" sz="2200" i="1" dirty="0">
                <a:solidFill>
                  <a:srgbClr val="0070C0"/>
                </a:solidFill>
              </a:rPr>
              <a:t>of alcoholic liquor for human consumption</a:t>
            </a:r>
            <a:r>
              <a:rPr lang="en-GB" sz="2200" dirty="0">
                <a:solidFill>
                  <a:srgbClr val="0070C0"/>
                </a:solidFill>
              </a:rPr>
              <a:t>, on the value determined </a:t>
            </a:r>
            <a:r>
              <a:rPr lang="en-GB" sz="2200" dirty="0" smtClean="0">
                <a:solidFill>
                  <a:srgbClr val="0070C0"/>
                </a:solidFill>
              </a:rPr>
              <a:t>u/s</a:t>
            </a:r>
            <a:r>
              <a:rPr lang="en-GB" sz="2200" dirty="0">
                <a:solidFill>
                  <a:srgbClr val="0070C0"/>
                </a:solidFill>
              </a:rPr>
              <a:t> 15 and at such rates, not exceeding </a:t>
            </a:r>
            <a:r>
              <a:rPr lang="en-GB" sz="2200" dirty="0" smtClean="0">
                <a:solidFill>
                  <a:srgbClr val="0070C0"/>
                </a:solidFill>
              </a:rPr>
              <a:t>20%, </a:t>
            </a:r>
            <a:r>
              <a:rPr lang="en-GB" sz="2200" dirty="0">
                <a:solidFill>
                  <a:srgbClr val="0070C0"/>
                </a:solidFill>
              </a:rPr>
              <a:t>as may be notified by </a:t>
            </a:r>
            <a:r>
              <a:rPr lang="en-GB" sz="2200" dirty="0" smtClean="0">
                <a:solidFill>
                  <a:srgbClr val="0070C0"/>
                </a:solidFill>
              </a:rPr>
              <a:t>…….. and </a:t>
            </a:r>
            <a:r>
              <a:rPr lang="en-GB" sz="2200" dirty="0">
                <a:solidFill>
                  <a:srgbClr val="0070C0"/>
                </a:solidFill>
              </a:rPr>
              <a:t>collected in such manner as may be prescribed and shall be paid by the taxable person.</a:t>
            </a:r>
            <a:endParaRPr lang="en-IN" sz="2200" dirty="0">
              <a:solidFill>
                <a:srgbClr val="0070C0"/>
              </a:solidFill>
            </a:endParaRPr>
          </a:p>
          <a:p>
            <a:pPr marL="538163" indent="-538163" algn="just">
              <a:lnSpc>
                <a:spcPct val="110000"/>
              </a:lnSpc>
              <a:spcBef>
                <a:spcPts val="1200"/>
              </a:spcBef>
              <a:buNone/>
            </a:pPr>
            <a:r>
              <a:rPr lang="en-GB" sz="2200" dirty="0" smtClean="0">
                <a:solidFill>
                  <a:srgbClr val="0070C0"/>
                </a:solidFill>
              </a:rPr>
              <a:t>12(1)/13(1)</a:t>
            </a:r>
            <a:r>
              <a:rPr lang="en-GB" sz="2200" dirty="0">
                <a:solidFill>
                  <a:srgbClr val="0070C0"/>
                </a:solidFill>
              </a:rPr>
              <a:t>	The liability to pay tax on </a:t>
            </a:r>
            <a:r>
              <a:rPr lang="en-GB" sz="2200" dirty="0" smtClean="0">
                <a:solidFill>
                  <a:srgbClr val="0070C0"/>
                </a:solidFill>
              </a:rPr>
              <a:t>goods/services </a:t>
            </a:r>
            <a:r>
              <a:rPr lang="en-GB" sz="2200" dirty="0">
                <a:solidFill>
                  <a:srgbClr val="0070C0"/>
                </a:solidFill>
              </a:rPr>
              <a:t>shall arise at the time of supply, as determined in accordance with the provisions of this section</a:t>
            </a:r>
            <a:r>
              <a:rPr lang="en-GB" sz="2200" dirty="0" smtClean="0">
                <a:solidFill>
                  <a:srgbClr val="0070C0"/>
                </a:solidFill>
              </a:rPr>
              <a:t>.</a:t>
            </a:r>
          </a:p>
          <a:p>
            <a:pPr marL="0" indent="0" algn="just">
              <a:lnSpc>
                <a:spcPct val="110000"/>
              </a:lnSpc>
              <a:spcBef>
                <a:spcPts val="1200"/>
              </a:spcBef>
              <a:buNone/>
            </a:pPr>
            <a:r>
              <a:rPr lang="en-GB" sz="2200" dirty="0" smtClean="0">
                <a:solidFill>
                  <a:srgbClr val="00B050"/>
                </a:solidFill>
              </a:rPr>
              <a:t>Purpose of Sec 7/8 read with sec 10 to 13 of </a:t>
            </a:r>
            <a:r>
              <a:rPr lang="en-GB" sz="2200" dirty="0" err="1" smtClean="0">
                <a:solidFill>
                  <a:srgbClr val="00B050"/>
                </a:solidFill>
              </a:rPr>
              <a:t>IGST</a:t>
            </a:r>
            <a:r>
              <a:rPr lang="en-GB" sz="2200" dirty="0" smtClean="0">
                <a:solidFill>
                  <a:srgbClr val="00B050"/>
                </a:solidFill>
              </a:rPr>
              <a:t> Act to determine whether supply is inter-state or intra-state: To charge correct tax</a:t>
            </a:r>
            <a:endParaRPr lang="en-IN" sz="2200" dirty="0">
              <a:solidFill>
                <a:srgbClr val="00B05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8</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Charging Section</a:t>
            </a:r>
            <a:endParaRPr lang="en-US" sz="3000" b="1" dirty="0">
              <a:solidFill>
                <a:prstClr val="white"/>
              </a:solidFill>
            </a:endParaRPr>
          </a:p>
        </p:txBody>
      </p:sp>
    </p:spTree>
    <p:extLst>
      <p:ext uri="{BB962C8B-B14F-4D97-AF65-F5344CB8AC3E}">
        <p14:creationId xmlns:p14="http://schemas.microsoft.com/office/powerpoint/2010/main" val="1839255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228600" y="997977"/>
            <a:ext cx="8610600" cy="5296466"/>
          </a:xfrm>
        </p:spPr>
        <p:txBody>
          <a:bodyPr>
            <a:normAutofit/>
          </a:bodyPr>
          <a:lstStyle/>
          <a:p>
            <a:pPr marL="0" indent="0" algn="just">
              <a:lnSpc>
                <a:spcPct val="110000"/>
              </a:lnSpc>
              <a:spcBef>
                <a:spcPts val="600"/>
              </a:spcBef>
              <a:buNone/>
            </a:pPr>
            <a:r>
              <a:rPr lang="en-US" sz="2200" b="1" dirty="0" smtClean="0"/>
              <a:t>2</a:t>
            </a:r>
            <a:r>
              <a:rPr lang="en-GB" sz="2200" b="1" dirty="0" smtClean="0"/>
              <a:t>(31) - “</a:t>
            </a:r>
            <a:r>
              <a:rPr lang="en-GB" sz="2200" b="1" dirty="0"/>
              <a:t>consideration” in relation to </a:t>
            </a:r>
            <a:r>
              <a:rPr lang="en-GB" sz="2200" b="1" dirty="0" smtClean="0"/>
              <a:t>supply </a:t>
            </a:r>
            <a:r>
              <a:rPr lang="en-GB" sz="2200" b="1" dirty="0"/>
              <a:t>of </a:t>
            </a:r>
            <a:r>
              <a:rPr lang="en-GB" sz="2200" b="1" dirty="0" smtClean="0"/>
              <a:t>goods/services  includes</a:t>
            </a:r>
            <a:r>
              <a:rPr lang="en-GB" sz="2200" b="1" dirty="0"/>
              <a:t> </a:t>
            </a:r>
            <a:r>
              <a:rPr lang="en-GB" sz="2200" b="1" dirty="0" smtClean="0"/>
              <a:t>--</a:t>
            </a:r>
            <a:endParaRPr lang="en-IN" sz="2200" b="1" dirty="0"/>
          </a:p>
          <a:p>
            <a:pPr marL="538163" indent="-538163" algn="just">
              <a:lnSpc>
                <a:spcPct val="110000"/>
              </a:lnSpc>
              <a:spcBef>
                <a:spcPts val="600"/>
              </a:spcBef>
              <a:buNone/>
            </a:pPr>
            <a:r>
              <a:rPr lang="en-GB" sz="2200" dirty="0">
                <a:solidFill>
                  <a:srgbClr val="0070C0"/>
                </a:solidFill>
              </a:rPr>
              <a:t>(a)	</a:t>
            </a:r>
            <a:r>
              <a:rPr lang="en-GB" sz="2200" u="sng" dirty="0">
                <a:solidFill>
                  <a:srgbClr val="0070C0"/>
                </a:solidFill>
              </a:rPr>
              <a:t>any payment made or to be made</a:t>
            </a:r>
            <a:r>
              <a:rPr lang="en-GB" sz="2200" dirty="0">
                <a:solidFill>
                  <a:srgbClr val="0070C0"/>
                </a:solidFill>
              </a:rPr>
              <a:t>, whether in money or otherwise, in respect of, in response to, or for the inducement of, the supply of </a:t>
            </a:r>
            <a:r>
              <a:rPr lang="en-GB" sz="2200" dirty="0" smtClean="0">
                <a:solidFill>
                  <a:srgbClr val="0070C0"/>
                </a:solidFill>
              </a:rPr>
              <a:t>goods/services, </a:t>
            </a:r>
            <a:r>
              <a:rPr lang="en-GB" sz="2200" dirty="0">
                <a:solidFill>
                  <a:srgbClr val="0070C0"/>
                </a:solidFill>
              </a:rPr>
              <a:t>whether by the recipient or by any other person but shall not include any subsidy given by the Central </a:t>
            </a:r>
            <a:r>
              <a:rPr lang="en-GB" sz="2200" dirty="0" smtClean="0">
                <a:solidFill>
                  <a:srgbClr val="0070C0"/>
                </a:solidFill>
              </a:rPr>
              <a:t>/ </a:t>
            </a:r>
            <a:r>
              <a:rPr lang="en-GB" sz="2200" dirty="0">
                <a:solidFill>
                  <a:srgbClr val="0070C0"/>
                </a:solidFill>
              </a:rPr>
              <a:t>State </a:t>
            </a:r>
            <a:r>
              <a:rPr lang="en-GB" sz="2200" dirty="0" smtClean="0">
                <a:solidFill>
                  <a:srgbClr val="0070C0"/>
                </a:solidFill>
              </a:rPr>
              <a:t>Govt.;</a:t>
            </a:r>
            <a:endParaRPr lang="en-IN" sz="2200" dirty="0">
              <a:solidFill>
                <a:srgbClr val="0070C0"/>
              </a:solidFill>
            </a:endParaRPr>
          </a:p>
          <a:p>
            <a:pPr marL="538163" indent="-538163" algn="just">
              <a:lnSpc>
                <a:spcPct val="110000"/>
              </a:lnSpc>
              <a:spcBef>
                <a:spcPts val="600"/>
              </a:spcBef>
              <a:buNone/>
            </a:pPr>
            <a:r>
              <a:rPr lang="en-GB" sz="2200" dirty="0">
                <a:solidFill>
                  <a:srgbClr val="0070C0"/>
                </a:solidFill>
              </a:rPr>
              <a:t>(b)	</a:t>
            </a:r>
            <a:r>
              <a:rPr lang="en-GB" sz="2200" u="sng" dirty="0">
                <a:solidFill>
                  <a:srgbClr val="0070C0"/>
                </a:solidFill>
              </a:rPr>
              <a:t>the monetary value of any act or forbearance</a:t>
            </a:r>
            <a:r>
              <a:rPr lang="en-GB" sz="2200" dirty="0">
                <a:solidFill>
                  <a:srgbClr val="0070C0"/>
                </a:solidFill>
              </a:rPr>
              <a:t>, in respect of, in response to, or for the inducement of, the supply of </a:t>
            </a:r>
            <a:r>
              <a:rPr lang="en-GB" sz="2200" dirty="0" smtClean="0">
                <a:solidFill>
                  <a:srgbClr val="0070C0"/>
                </a:solidFill>
              </a:rPr>
              <a:t>goods/services, </a:t>
            </a:r>
            <a:r>
              <a:rPr lang="en-GB" sz="2200" dirty="0">
                <a:solidFill>
                  <a:srgbClr val="0070C0"/>
                </a:solidFill>
              </a:rPr>
              <a:t>whether by the recipient or by any other person but shall not include any subsidy given by the Central </a:t>
            </a:r>
            <a:r>
              <a:rPr lang="en-GB" sz="2200" dirty="0" smtClean="0">
                <a:solidFill>
                  <a:srgbClr val="0070C0"/>
                </a:solidFill>
              </a:rPr>
              <a:t>/ </a:t>
            </a:r>
            <a:r>
              <a:rPr lang="en-GB" sz="2200" dirty="0">
                <a:solidFill>
                  <a:srgbClr val="0070C0"/>
                </a:solidFill>
              </a:rPr>
              <a:t>State </a:t>
            </a:r>
            <a:r>
              <a:rPr lang="en-GB" sz="2200" dirty="0" smtClean="0">
                <a:solidFill>
                  <a:srgbClr val="0070C0"/>
                </a:solidFill>
              </a:rPr>
              <a:t>Govt.:</a:t>
            </a:r>
            <a:endParaRPr lang="en-IN" sz="2200" dirty="0">
              <a:solidFill>
                <a:srgbClr val="0070C0"/>
              </a:solidFill>
            </a:endParaRPr>
          </a:p>
          <a:p>
            <a:pPr marL="0" indent="538163" algn="just">
              <a:lnSpc>
                <a:spcPct val="110000"/>
              </a:lnSpc>
              <a:spcBef>
                <a:spcPts val="600"/>
              </a:spcBef>
              <a:buNone/>
            </a:pPr>
            <a:r>
              <a:rPr lang="en-US" sz="2200" dirty="0">
                <a:solidFill>
                  <a:srgbClr val="0070C0"/>
                </a:solidFill>
              </a:rPr>
              <a:t>Provided that a deposit given in respect of the supply of </a:t>
            </a:r>
            <a:r>
              <a:rPr lang="en-US" sz="2200" dirty="0" smtClean="0">
                <a:solidFill>
                  <a:srgbClr val="0070C0"/>
                </a:solidFill>
              </a:rPr>
              <a:t>goods/ </a:t>
            </a:r>
            <a:r>
              <a:rPr lang="en-US" sz="2200" dirty="0">
                <a:solidFill>
                  <a:srgbClr val="0070C0"/>
                </a:solidFill>
              </a:rPr>
              <a:t>services </a:t>
            </a:r>
            <a:r>
              <a:rPr lang="en-US" sz="2200" dirty="0" smtClean="0">
                <a:solidFill>
                  <a:srgbClr val="0070C0"/>
                </a:solidFill>
              </a:rPr>
              <a:t>shall </a:t>
            </a:r>
            <a:r>
              <a:rPr lang="en-US" sz="2200" dirty="0">
                <a:solidFill>
                  <a:srgbClr val="0070C0"/>
                </a:solidFill>
              </a:rPr>
              <a:t>not be considered as payment made for such </a:t>
            </a:r>
            <a:r>
              <a:rPr lang="en-US" sz="2200" dirty="0" smtClean="0">
                <a:solidFill>
                  <a:srgbClr val="0070C0"/>
                </a:solidFill>
              </a:rPr>
              <a:t>supply, </a:t>
            </a:r>
            <a:r>
              <a:rPr lang="en-US" sz="2200" dirty="0">
                <a:solidFill>
                  <a:srgbClr val="0070C0"/>
                </a:solidFill>
              </a:rPr>
              <a:t>unless the supplier applies such deposit as consideration for the said </a:t>
            </a:r>
            <a:r>
              <a:rPr lang="en-US" sz="2200" dirty="0" smtClean="0">
                <a:solidFill>
                  <a:srgbClr val="0070C0"/>
                </a:solidFill>
              </a:rPr>
              <a:t>supply</a:t>
            </a:r>
          </a:p>
          <a:p>
            <a:pPr marL="0" indent="538163" algn="just">
              <a:lnSpc>
                <a:spcPct val="110000"/>
              </a:lnSpc>
              <a:spcBef>
                <a:spcPts val="1800"/>
              </a:spcBef>
              <a:buNone/>
            </a:pPr>
            <a:r>
              <a:rPr lang="en-US" sz="1600" b="1" dirty="0" smtClean="0">
                <a:solidFill>
                  <a:srgbClr val="0070C0"/>
                </a:solidFill>
                <a:hlinkClick r:id="rId2" action="ppaction://hlinksldjump"/>
              </a:rPr>
              <a:t>Back to slide 4</a:t>
            </a:r>
            <a:endParaRPr lang="en-US" sz="1600" b="1" dirty="0">
              <a:solidFill>
                <a:srgbClr val="0070C0"/>
              </a:solidFill>
            </a:endParaRPr>
          </a:p>
        </p:txBody>
      </p:sp>
      <p:sp>
        <p:nvSpPr>
          <p:cNvPr id="12292" name="Slide Number Placeholder 3"/>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CA720142-D166-4FCE-BE75-3DF259D9EE1D}" type="slidenum">
              <a:rPr lang="en-US"/>
              <a:pPr>
                <a:defRPr/>
              </a:pPr>
              <a:t>9</a:t>
            </a:fld>
            <a:endParaRPr lang="en-US"/>
          </a:p>
        </p:txBody>
      </p:sp>
      <p:cxnSp>
        <p:nvCxnSpPr>
          <p:cNvPr id="8" name="Straight Connector 7">
            <a:extLst>
              <a:ext uri="{FF2B5EF4-FFF2-40B4-BE49-F238E27FC236}"/>
            </a:extLst>
          </p:cNvPr>
          <p:cNvCxnSpPr/>
          <p:nvPr/>
        </p:nvCxnSpPr>
        <p:spPr>
          <a:xfrm>
            <a:off x="152400" y="6324606"/>
            <a:ext cx="876300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bwMode="auto">
          <a:xfrm>
            <a:off x="146054" y="6464301"/>
            <a:ext cx="2520951" cy="32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ts val="299"/>
              </a:spcBef>
              <a:spcAft>
                <a:spcPts val="299"/>
              </a:spcAft>
            </a:pPr>
            <a:r>
              <a:rPr lang="en-US" sz="1600" b="1" dirty="0">
                <a:solidFill>
                  <a:schemeClr val="tx2"/>
                </a:solidFill>
                <a:latin typeface="Cambria" pitchFamily="18" charset="0"/>
              </a:rPr>
              <a:t>Adv. (CA) RAKESH </a:t>
            </a:r>
            <a:r>
              <a:rPr lang="en-US" sz="1600" b="1" dirty="0" smtClean="0">
                <a:solidFill>
                  <a:schemeClr val="tx2"/>
                </a:solidFill>
                <a:latin typeface="Cambria" pitchFamily="18" charset="0"/>
              </a:rPr>
              <a:t>GARG</a:t>
            </a:r>
            <a:endParaRPr lang="en-US" sz="1600" b="1" dirty="0">
              <a:solidFill>
                <a:schemeClr val="tx2"/>
              </a:solidFill>
              <a:latin typeface="Cambria" pitchFamily="18" charset="0"/>
            </a:endParaRPr>
          </a:p>
        </p:txBody>
      </p:sp>
      <p:sp>
        <p:nvSpPr>
          <p:cNvPr id="7" name="Title 1">
            <a:extLst>
              <a:ext uri="{FF2B5EF4-FFF2-40B4-BE49-F238E27FC236}">
                <a16:creationId xmlns:a16="http://schemas.microsoft.com/office/drawing/2014/main" xmlns="" id="{DF1399C0-B133-40DA-8419-6C1AC3A0503F}"/>
              </a:ext>
            </a:extLst>
          </p:cNvPr>
          <p:cNvSpPr txBox="1">
            <a:spLocks/>
          </p:cNvSpPr>
          <p:nvPr/>
        </p:nvSpPr>
        <p:spPr>
          <a:xfrm>
            <a:off x="15241" y="7378"/>
            <a:ext cx="9144000" cy="990599"/>
          </a:xfrm>
          <a:prstGeom prst="rect">
            <a:avLst/>
          </a:prstGeom>
          <a:solidFill>
            <a:srgbClr val="002060"/>
          </a:solidFill>
        </p:spPr>
        <p:txBody>
          <a:bodyPr vert="horz" lIns="91440" tIns="45720" rIns="91440" bIns="45720" rtlCol="0" anchor="ctr">
            <a:noAutofit/>
          </a:bodyPr>
          <a:lstStyle/>
          <a:p>
            <a:pPr lvl="0" algn="ctr">
              <a:spcBef>
                <a:spcPct val="0"/>
              </a:spcBef>
              <a:defRPr/>
            </a:pPr>
            <a:r>
              <a:rPr lang="en-US" sz="3000" b="1" dirty="0">
                <a:solidFill>
                  <a:prstClr val="white"/>
                </a:solidFill>
              </a:rPr>
              <a:t>1. </a:t>
            </a:r>
            <a:r>
              <a:rPr lang="en-US" sz="3000" b="1" dirty="0" smtClean="0">
                <a:solidFill>
                  <a:prstClr val="white"/>
                </a:solidFill>
              </a:rPr>
              <a:t>Definition of </a:t>
            </a:r>
            <a:r>
              <a:rPr lang="en-US" sz="3000" b="1" dirty="0">
                <a:solidFill>
                  <a:prstClr val="white"/>
                </a:solidFill>
              </a:rPr>
              <a:t>Supply</a:t>
            </a:r>
          </a:p>
        </p:txBody>
      </p:sp>
    </p:spTree>
    <p:extLst>
      <p:ext uri="{BB962C8B-B14F-4D97-AF65-F5344CB8AC3E}">
        <p14:creationId xmlns:p14="http://schemas.microsoft.com/office/powerpoint/2010/main" val="12189181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28618</TotalTime>
  <Words>2933</Words>
  <Application>Microsoft Office PowerPoint</Application>
  <PresentationFormat>On-screen Show (4:3)</PresentationFormat>
  <Paragraphs>364</Paragraphs>
  <Slides>37</Slides>
  <Notes>1</Notes>
  <HiddenSlides>2</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of  Goods and Services Tax</dc:title>
  <dc:creator>Raghav LQ</dc:creator>
  <cp:lastModifiedBy>RG</cp:lastModifiedBy>
  <cp:revision>1307</cp:revision>
  <cp:lastPrinted>2017-05-09T05:45:13Z</cp:lastPrinted>
  <dcterms:created xsi:type="dcterms:W3CDTF">2017-03-16T08:38:17Z</dcterms:created>
  <dcterms:modified xsi:type="dcterms:W3CDTF">2023-08-04T03:48:37Z</dcterms:modified>
</cp:coreProperties>
</file>