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6" r:id="rId3"/>
    <p:sldId id="284" r:id="rId4"/>
    <p:sldId id="288"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7" r:id="rId31"/>
    <p:sldId id="285" r:id="rId32"/>
    <p:sldId id="282"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2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E4A0DF5B-73E2-41A4-B709-590779F09C29}"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17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F88FC-A21B-4522-8664-CE1CA868DB49}" type="datetimeFigureOut">
              <a:rPr lang="en-IN" smtClean="0"/>
              <a:t>07-08-2023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A0DF5B-73E2-41A4-B709-590779F09C29}" type="slidenum">
              <a:rPr lang="en-IN" smtClean="0"/>
              <a:t>‹#›</a:t>
            </a:fld>
            <a:endParaRPr lang="en-IN"/>
          </a:p>
        </p:txBody>
      </p:sp>
    </p:spTree>
    <p:extLst>
      <p:ext uri="{BB962C8B-B14F-4D97-AF65-F5344CB8AC3E}">
        <p14:creationId xmlns:p14="http://schemas.microsoft.com/office/powerpoint/2010/main" val="292595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48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30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spTree>
    <p:extLst>
      <p:ext uri="{BB962C8B-B14F-4D97-AF65-F5344CB8AC3E}">
        <p14:creationId xmlns:p14="http://schemas.microsoft.com/office/powerpoint/2010/main" val="108536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88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60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42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60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spTree>
    <p:extLst>
      <p:ext uri="{BB962C8B-B14F-4D97-AF65-F5344CB8AC3E}">
        <p14:creationId xmlns:p14="http://schemas.microsoft.com/office/powerpoint/2010/main" val="402414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F88FC-A21B-4522-8664-CE1CA868DB49}" type="datetimeFigureOut">
              <a:rPr lang="en-IN" smtClean="0"/>
              <a:t>07-08-2023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A0DF5B-73E2-41A4-B709-590779F09C29}"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11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F88FC-A21B-4522-8664-CE1CA868DB49}" type="datetimeFigureOut">
              <a:rPr lang="en-IN" smtClean="0"/>
              <a:t>07-08-2023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A0DF5B-73E2-41A4-B709-590779F09C29}" type="slidenum">
              <a:rPr lang="en-IN" smtClean="0"/>
              <a:t>‹#›</a:t>
            </a:fld>
            <a:endParaRPr lang="en-IN"/>
          </a:p>
        </p:txBody>
      </p:sp>
    </p:spTree>
    <p:extLst>
      <p:ext uri="{BB962C8B-B14F-4D97-AF65-F5344CB8AC3E}">
        <p14:creationId xmlns:p14="http://schemas.microsoft.com/office/powerpoint/2010/main" val="274833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F88FC-A21B-4522-8664-CE1CA868DB49}" type="datetimeFigureOut">
              <a:rPr lang="en-IN" smtClean="0"/>
              <a:t>07-08-2023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A0DF5B-73E2-41A4-B709-590779F09C29}"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08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F88FC-A21B-4522-8664-CE1CA868DB49}" type="datetimeFigureOut">
              <a:rPr lang="en-IN" smtClean="0"/>
              <a:t>07-08-2023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A0DF5B-73E2-41A4-B709-590779F09C29}"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66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F88FC-A21B-4522-8664-CE1CA868DB49}" type="datetimeFigureOut">
              <a:rPr lang="en-IN" smtClean="0"/>
              <a:t>07-08-2023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A0DF5B-73E2-41A4-B709-590779F09C29}" type="slidenum">
              <a:rPr lang="en-IN" smtClean="0"/>
              <a:t>‹#›</a:t>
            </a:fld>
            <a:endParaRPr lang="en-IN"/>
          </a:p>
        </p:txBody>
      </p:sp>
    </p:spTree>
    <p:extLst>
      <p:ext uri="{BB962C8B-B14F-4D97-AF65-F5344CB8AC3E}">
        <p14:creationId xmlns:p14="http://schemas.microsoft.com/office/powerpoint/2010/main" val="34057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F88FC-A21B-4522-8664-CE1CA868DB49}" type="datetimeFigureOut">
              <a:rPr lang="en-IN" smtClean="0"/>
              <a:t>07-08-2023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A0DF5B-73E2-41A4-B709-590779F09C29}"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17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F88FC-A21B-4522-8664-CE1CA868DB49}" type="datetimeFigureOut">
              <a:rPr lang="en-IN" smtClean="0"/>
              <a:t>07-08-2023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A0DF5B-73E2-41A4-B709-590779F09C29}" type="slidenum">
              <a:rPr lang="en-IN" smtClean="0"/>
              <a:t>‹#›</a:t>
            </a:fld>
            <a:endParaRPr lang="en-IN"/>
          </a:p>
        </p:txBody>
      </p:sp>
    </p:spTree>
    <p:extLst>
      <p:ext uri="{BB962C8B-B14F-4D97-AF65-F5344CB8AC3E}">
        <p14:creationId xmlns:p14="http://schemas.microsoft.com/office/powerpoint/2010/main" val="60853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BF88FC-A21B-4522-8664-CE1CA868DB49}" type="datetimeFigureOut">
              <a:rPr lang="en-IN" smtClean="0"/>
              <a:t>07-08-2023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A0DF5B-73E2-41A4-B709-590779F09C29}" type="slidenum">
              <a:rPr lang="en-IN" smtClean="0"/>
              <a:t>‹#›</a:t>
            </a:fld>
            <a:endParaRPr lang="en-IN"/>
          </a:p>
        </p:txBody>
      </p:sp>
    </p:spTree>
    <p:extLst>
      <p:ext uri="{BB962C8B-B14F-4D97-AF65-F5344CB8AC3E}">
        <p14:creationId xmlns:p14="http://schemas.microsoft.com/office/powerpoint/2010/main" val="1018694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vconsultants.co.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ndiankanoon.org/doc/12243373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ndiankanoon.org/doc/1045726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ndiankanoon.org/doc/10537906/" TargetMode="External"/><Relationship Id="rId2" Type="http://schemas.openxmlformats.org/officeDocument/2006/relationships/hyperlink" Target="https://indiankanoon.org/doc/122670562/" TargetMode="External"/><Relationship Id="rId1" Type="http://schemas.openxmlformats.org/officeDocument/2006/relationships/slideLayout" Target="../slideLayouts/slideLayout2.xml"/><Relationship Id="rId4" Type="http://schemas.openxmlformats.org/officeDocument/2006/relationships/hyperlink" Target="https://indiankanoon.org/doc/17099375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stsafar.com/wp-content/uploads/2023/03/Pinstar-Automotive-India-Pvt.-Ltd.-Vs-Additional-Commissioner-Madras-High-Cour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vilgst.com/showiframe?V1Zaa1VsQlJQVDA9=TWpnNU5ERT0=&amp;datatable=c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714A-5571-3A30-FB45-B682B304E8AF}"/>
              </a:ext>
            </a:extLst>
          </p:cNvPr>
          <p:cNvSpPr>
            <a:spLocks noGrp="1"/>
          </p:cNvSpPr>
          <p:nvPr>
            <p:ph type="ctrTitle"/>
          </p:nvPr>
        </p:nvSpPr>
        <p:spPr/>
        <p:txBody>
          <a:bodyPr>
            <a:normAutofit fontScale="90000"/>
          </a:bodyPr>
          <a:lstStyle/>
          <a:p>
            <a:r>
              <a:rPr lang="en-US" sz="3200" b="1" i="1" dirty="0">
                <a:latin typeface="Arial Black" panose="020B0A04020102020204" pitchFamily="34" charset="0"/>
              </a:rPr>
              <a:t>FIVE LEADING SUPREME COURT JUGDMENTS – GST REGIME.</a:t>
            </a:r>
            <a:endParaRPr lang="en-IN" sz="3200" b="1" i="1" dirty="0">
              <a:latin typeface="Arial Black" panose="020B0A04020102020204" pitchFamily="34" charset="0"/>
            </a:endParaRPr>
          </a:p>
        </p:txBody>
      </p:sp>
      <p:sp>
        <p:nvSpPr>
          <p:cNvPr id="3" name="Subtitle 2">
            <a:extLst>
              <a:ext uri="{FF2B5EF4-FFF2-40B4-BE49-F238E27FC236}">
                <a16:creationId xmlns:a16="http://schemas.microsoft.com/office/drawing/2014/main" id="{A42E4B65-AD03-21B4-5CEE-184328946EAD}"/>
              </a:ext>
            </a:extLst>
          </p:cNvPr>
          <p:cNvSpPr>
            <a:spLocks noGrp="1"/>
          </p:cNvSpPr>
          <p:nvPr>
            <p:ph type="subTitle" idx="1"/>
          </p:nvPr>
        </p:nvSpPr>
        <p:spPr>
          <a:xfrm>
            <a:off x="2417780" y="3531204"/>
            <a:ext cx="8637072" cy="2319263"/>
          </a:xfrm>
        </p:spPr>
        <p:txBody>
          <a:bodyPr>
            <a:normAutofit fontScale="32500" lnSpcReduction="20000"/>
          </a:bodyPr>
          <a:lstStyle/>
          <a:p>
            <a:r>
              <a:rPr lang="en-US" sz="7200" i="1" dirty="0"/>
              <a:t>Sushil K Verma</a:t>
            </a:r>
          </a:p>
          <a:p>
            <a:r>
              <a:rPr lang="en-US" sz="7200" i="1" dirty="0"/>
              <a:t>Advocate</a:t>
            </a:r>
          </a:p>
          <a:p>
            <a:r>
              <a:rPr lang="en-US" sz="7200" i="1" dirty="0"/>
              <a:t>Delhi</a:t>
            </a:r>
          </a:p>
          <a:p>
            <a:r>
              <a:rPr lang="en-US" sz="7200" i="1" dirty="0"/>
              <a:t>9810188710</a:t>
            </a:r>
          </a:p>
          <a:p>
            <a:r>
              <a:rPr lang="en-US" sz="7200" i="1" dirty="0">
                <a:hlinkClick r:id="rId2">
                  <a:extLst>
                    <a:ext uri="{A12FA001-AC4F-418D-AE19-62706E023703}">
                      <ahyp:hlinkClr xmlns:ahyp="http://schemas.microsoft.com/office/drawing/2018/hyperlinkcolor" val="tx"/>
                    </a:ext>
                  </a:extLst>
                </a:hlinkClick>
              </a:rPr>
              <a:t>www.svconsultants.co.in</a:t>
            </a:r>
            <a:endParaRPr lang="en-US" sz="7200" i="1" dirty="0"/>
          </a:p>
          <a:p>
            <a:endParaRPr lang="en-US" sz="1600" i="1" dirty="0"/>
          </a:p>
        </p:txBody>
      </p:sp>
    </p:spTree>
    <p:extLst>
      <p:ext uri="{BB962C8B-B14F-4D97-AF65-F5344CB8AC3E}">
        <p14:creationId xmlns:p14="http://schemas.microsoft.com/office/powerpoint/2010/main" val="129770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C424-AA84-6E13-2849-4EC759BAC98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EB49B88F-92B4-7DAF-EEE6-DDA28F2D90AD}"/>
              </a:ext>
            </a:extLst>
          </p:cNvPr>
          <p:cNvSpPr>
            <a:spLocks noGrp="1"/>
          </p:cNvSpPr>
          <p:nvPr>
            <p:ph idx="1"/>
          </p:nvPr>
        </p:nvSpPr>
        <p:spPr/>
        <p:txBody>
          <a:bodyPr>
            <a:normAutofit/>
          </a:bodyPr>
          <a:lstStyle/>
          <a:p>
            <a:pPr marL="0" indent="0" algn="just">
              <a:lnSpc>
                <a:spcPct val="107000"/>
              </a:lnSpc>
              <a:spcAft>
                <a:spcPts val="800"/>
              </a:spcAft>
              <a:buNone/>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IN" sz="2400" b="1" i="1" u="sng" kern="100" dirty="0">
              <a:solidFill>
                <a:srgbClr val="0563C1"/>
              </a:solidFill>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gn="ctr"/>
            <a:r>
              <a:rPr lang="en-IN" sz="2400" b="1" i="1" u="sng" kern="100" dirty="0">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The State of Karnataka v. </a:t>
            </a:r>
            <a:r>
              <a:rPr lang="en-IN" sz="2400" b="1" i="1" u="sng" kern="100" dirty="0" err="1">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Ecom</a:t>
            </a:r>
            <a:r>
              <a:rPr lang="en-IN" sz="2400" b="1" i="1" u="sng" kern="100" dirty="0">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Gill Coffee Trading Private Limited</a:t>
            </a:r>
            <a:r>
              <a:rPr lang="en-IN" sz="2400" b="1" i="1" kern="100" dirty="0">
                <a:effectLst/>
                <a:latin typeface="Lora" pitchFamily="2" charset="0"/>
                <a:ea typeface="Calibri" panose="020F0502020204030204" pitchFamily="34" charset="0"/>
                <a:cs typeface="Times New Roman" panose="02020603050405020304" pitchFamily="18" charset="0"/>
              </a:rPr>
              <a:t>(“</a:t>
            </a:r>
            <a:r>
              <a:rPr lang="en-IN" sz="2400" b="1" i="1" kern="100" dirty="0" err="1">
                <a:effectLst/>
                <a:latin typeface="Lora" pitchFamily="2" charset="0"/>
                <a:ea typeface="Calibri" panose="020F0502020204030204" pitchFamily="34" charset="0"/>
                <a:cs typeface="Times New Roman" panose="02020603050405020304" pitchFamily="18" charset="0"/>
              </a:rPr>
              <a:t>Ecom</a:t>
            </a:r>
            <a:r>
              <a:rPr lang="en-IN" sz="2400" b="1" i="1" kern="100" dirty="0">
                <a:effectLst/>
                <a:latin typeface="Lora" pitchFamily="2" charset="0"/>
                <a:ea typeface="Calibri" panose="020F0502020204030204" pitchFamily="34" charset="0"/>
                <a:cs typeface="Times New Roman" panose="02020603050405020304" pitchFamily="18" charset="0"/>
              </a:rPr>
              <a:t> Gill”)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86669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351C-D80C-6CED-B56E-440ADF2FC28B}"/>
              </a:ext>
            </a:extLst>
          </p:cNvPr>
          <p:cNvSpPr>
            <a:spLocks noGrp="1"/>
          </p:cNvSpPr>
          <p:nvPr>
            <p:ph type="title"/>
          </p:nvPr>
        </p:nvSpPr>
        <p:spPr/>
        <p:txBody>
          <a:bodyPr>
            <a:normAutofit/>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sz="1800" b="1" i="1" dirty="0">
              <a:solidFill>
                <a:srgbClr val="7030A0"/>
              </a:solidFill>
            </a:endParaRPr>
          </a:p>
        </p:txBody>
      </p:sp>
      <p:sp>
        <p:nvSpPr>
          <p:cNvPr id="3" name="Content Placeholder 2">
            <a:extLst>
              <a:ext uri="{FF2B5EF4-FFF2-40B4-BE49-F238E27FC236}">
                <a16:creationId xmlns:a16="http://schemas.microsoft.com/office/drawing/2014/main" id="{A914BAD9-37C4-0A26-E191-7E9188765367}"/>
              </a:ext>
            </a:extLst>
          </p:cNvPr>
          <p:cNvSpPr>
            <a:spLocks noGrp="1"/>
          </p:cNvSpPr>
          <p:nvPr>
            <p:ph idx="1"/>
          </p:nvPr>
        </p:nvSpPr>
        <p:spPr/>
        <p:txBody>
          <a:bodyPr>
            <a:normAutofit fontScale="85000" lnSpcReduction="20000"/>
          </a:bodyPr>
          <a:lstStyle/>
          <a:p>
            <a:pPr algn="just">
              <a:lnSpc>
                <a:spcPct val="107000"/>
              </a:lnSpc>
              <a:spcAft>
                <a:spcPts val="800"/>
              </a:spcAft>
            </a:pPr>
            <a:r>
              <a:rPr lang="en-IN" sz="2000" kern="100" dirty="0">
                <a:solidFill>
                  <a:srgbClr val="333333"/>
                </a:solidFill>
                <a:effectLst/>
                <a:latin typeface="Lora" pitchFamily="2" charset="0"/>
                <a:ea typeface="Calibri" panose="020F0502020204030204" pitchFamily="34" charset="0"/>
                <a:cs typeface="Times New Roman" panose="02020603050405020304" pitchFamily="18" charset="0"/>
              </a:rPr>
              <a:t>ITC on purchases – the genuineness of the transactions was doubted based on the appreciation of evidence – appellate authority did not confirm the order of the adjudicating authority- HC too allowed the appeal primarily based on the theory of tax invoice and cheque payments. Against this judgment of the High Court Revenue filed an appeal before the apex court.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000" kern="100" dirty="0">
                <a:solidFill>
                  <a:srgbClr val="333333"/>
                </a:solidFill>
                <a:effectLst/>
                <a:latin typeface="Lora" pitchFamily="2" charset="0"/>
                <a:ea typeface="Calibri" panose="020F0502020204030204" pitchFamily="34" charset="0"/>
                <a:cs typeface="Times New Roman" panose="02020603050405020304" pitchFamily="18" charset="0"/>
              </a:rPr>
              <a:t>The question before the Supreme Court was whether the Second Appellate Authority as well as the High Court were justified in allowing the credit.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000" dirty="0">
                <a:solidFill>
                  <a:srgbClr val="333333"/>
                </a:solidFill>
                <a:effectLst/>
                <a:latin typeface="Lora" pitchFamily="2" charset="0"/>
                <a:ea typeface="Calibri" panose="020F0502020204030204" pitchFamily="34" charset="0"/>
                <a:cs typeface="Times New Roman" panose="02020603050405020304" pitchFamily="18" charset="0"/>
              </a:rPr>
              <a:t>It is pertinent to note that the counsel for the </a:t>
            </a:r>
            <a:r>
              <a:rPr lang="en-IN" sz="2000" dirty="0" err="1">
                <a:solidFill>
                  <a:srgbClr val="333333"/>
                </a:solidFill>
                <a:effectLst/>
                <a:latin typeface="Lora" pitchFamily="2" charset="0"/>
                <a:ea typeface="Calibri" panose="020F0502020204030204" pitchFamily="34" charset="0"/>
                <a:cs typeface="Times New Roman" panose="02020603050405020304" pitchFamily="18" charset="0"/>
              </a:rPr>
              <a:t>assessees</a:t>
            </a:r>
            <a:r>
              <a:rPr lang="en-IN" sz="2000" dirty="0">
                <a:solidFill>
                  <a:srgbClr val="333333"/>
                </a:solidFill>
                <a:effectLst/>
                <a:latin typeface="Lora" pitchFamily="2" charset="0"/>
                <a:ea typeface="Calibri" panose="020F0502020204030204" pitchFamily="34" charset="0"/>
                <a:cs typeface="Times New Roman" panose="02020603050405020304" pitchFamily="18" charset="0"/>
              </a:rPr>
              <a:t> placed reliance on the Delhi High Court’s decision </a:t>
            </a:r>
            <a:r>
              <a:rPr lang="en-IN" sz="2000" b="1" dirty="0">
                <a:solidFill>
                  <a:srgbClr val="000000"/>
                </a:solidFill>
                <a:effectLst/>
                <a:latin typeface="Lora" pitchFamily="2" charset="0"/>
                <a:ea typeface="Calibri" panose="020F0502020204030204" pitchFamily="34" charset="0"/>
                <a:cs typeface="Times New Roman" panose="02020603050405020304" pitchFamily="18" charset="0"/>
              </a:rPr>
              <a:t>in </a:t>
            </a:r>
            <a:r>
              <a:rPr lang="en-IN" sz="2000" b="1" i="1" u="none" strike="noStrike" dirty="0">
                <a:solidFill>
                  <a:srgbClr val="0563C1"/>
                </a:solidFill>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On Quest Merchandising India </a:t>
            </a:r>
            <a:r>
              <a:rPr lang="en-IN" sz="2000" b="1" i="1" u="none" strike="noStrike" dirty="0" err="1">
                <a:solidFill>
                  <a:srgbClr val="0563C1"/>
                </a:solidFill>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Pvt.</a:t>
            </a:r>
            <a:r>
              <a:rPr lang="en-IN" sz="2000" b="1" i="1" u="none" strike="noStrike" dirty="0">
                <a:solidFill>
                  <a:srgbClr val="C00000"/>
                </a:solidFill>
                <a:effectLst/>
                <a:latin typeface="Lora"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Ltd. v. Government of NCT of Delhi,</a:t>
            </a:r>
            <a:r>
              <a:rPr lang="en-IN" sz="2000" i="1" dirty="0">
                <a:solidFill>
                  <a:srgbClr val="333333"/>
                </a:solidFill>
                <a:effectLst/>
                <a:latin typeface="Lora" pitchFamily="2" charset="0"/>
                <a:ea typeface="Calibri" panose="020F0502020204030204" pitchFamily="34" charset="0"/>
                <a:cs typeface="Times New Roman" panose="02020603050405020304" pitchFamily="18" charset="0"/>
              </a:rPr>
              <a:t> </a:t>
            </a:r>
            <a:r>
              <a:rPr lang="en-IN" sz="2000" dirty="0">
                <a:solidFill>
                  <a:srgbClr val="333333"/>
                </a:solidFill>
                <a:effectLst/>
                <a:latin typeface="Lora" pitchFamily="2" charset="0"/>
                <a:ea typeface="Calibri" panose="020F0502020204030204" pitchFamily="34" charset="0"/>
                <a:cs typeface="Times New Roman" panose="02020603050405020304" pitchFamily="18" charset="0"/>
              </a:rPr>
              <a:t>wherein Section 9(2)(g) of the Delhi VAT Act, which disallowed the input tax credit to the buyer when the supplier failed to pay the tax to the Government, was read down as violative of Article 14 of the Constitution</a:t>
            </a:r>
            <a:endParaRPr lang="en-IN" sz="2000" dirty="0"/>
          </a:p>
        </p:txBody>
      </p:sp>
    </p:spTree>
    <p:extLst>
      <p:ext uri="{BB962C8B-B14F-4D97-AF65-F5344CB8AC3E}">
        <p14:creationId xmlns:p14="http://schemas.microsoft.com/office/powerpoint/2010/main" val="318386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0611-7BFF-1C62-9306-2005EA173EC6}"/>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dirty="0"/>
          </a:p>
        </p:txBody>
      </p:sp>
      <p:sp>
        <p:nvSpPr>
          <p:cNvPr id="3" name="Content Placeholder 2">
            <a:extLst>
              <a:ext uri="{FF2B5EF4-FFF2-40B4-BE49-F238E27FC236}">
                <a16:creationId xmlns:a16="http://schemas.microsoft.com/office/drawing/2014/main" id="{B1724D30-51DB-335B-A86A-AED85DBAB9ED}"/>
              </a:ext>
            </a:extLst>
          </p:cNvPr>
          <p:cNvSpPr>
            <a:spLocks noGrp="1"/>
          </p:cNvSpPr>
          <p:nvPr>
            <p:ph idx="1"/>
          </p:nvPr>
        </p:nvSpPr>
        <p:spPr/>
        <p:txBody>
          <a:bodyPr>
            <a:normAutofit fontScale="92500" lnSpcReduction="20000"/>
          </a:bodyPr>
          <a:lstStyle/>
          <a:p>
            <a:pPr algn="just">
              <a:lnSpc>
                <a:spcPct val="107000"/>
              </a:lnSpc>
              <a:spcAft>
                <a:spcPts val="800"/>
              </a:spcAft>
            </a:pPr>
            <a:r>
              <a:rPr lang="en-IN" sz="1800" i="1" kern="100" dirty="0">
                <a:solidFill>
                  <a:srgbClr val="333333"/>
                </a:solidFill>
                <a:effectLst/>
                <a:latin typeface="Lora" pitchFamily="2" charset="0"/>
                <a:ea typeface="Calibri" panose="020F0502020204030204" pitchFamily="34" charset="0"/>
                <a:cs typeface="Times New Roman" panose="02020603050405020304" pitchFamily="18" charset="0"/>
              </a:rPr>
              <a:t>On Quest (supra)</a:t>
            </a:r>
            <a:r>
              <a:rPr lang="en-IN" sz="1800" kern="100" dirty="0">
                <a:solidFill>
                  <a:srgbClr val="333333"/>
                </a:solidFill>
                <a:effectLst/>
                <a:latin typeface="Lora" pitchFamily="2" charset="0"/>
                <a:ea typeface="Calibri" panose="020F0502020204030204" pitchFamily="34" charset="0"/>
                <a:cs typeface="Times New Roman" panose="02020603050405020304" pitchFamily="18" charset="0"/>
              </a:rPr>
              <a:t> has attained finality after a Special Leave Petition against the same was dismissed by the Hon’ble Supreme Court as reported in 2018-VIL-01-SC</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Lora" pitchFamily="2" charset="0"/>
                <a:ea typeface="Calibri" panose="020F0502020204030204" pitchFamily="34" charset="0"/>
                <a:cs typeface="Times New Roman" panose="02020603050405020304" pitchFamily="18" charset="0"/>
              </a:rPr>
              <a:t>However, the Supreme Court, in this case, distinguished </a:t>
            </a:r>
            <a:r>
              <a:rPr lang="en-IN" sz="1800" i="1" kern="100" dirty="0">
                <a:solidFill>
                  <a:srgbClr val="333333"/>
                </a:solidFill>
                <a:effectLst/>
                <a:latin typeface="Lora" pitchFamily="2" charset="0"/>
                <a:ea typeface="Calibri" panose="020F0502020204030204" pitchFamily="34" charset="0"/>
                <a:cs typeface="Times New Roman" panose="02020603050405020304" pitchFamily="18" charset="0"/>
              </a:rPr>
              <a:t>On Quest (supra)</a:t>
            </a:r>
            <a:r>
              <a:rPr lang="en-IN" sz="1800" kern="100" dirty="0">
                <a:solidFill>
                  <a:srgbClr val="333333"/>
                </a:solidFill>
                <a:effectLst/>
                <a:latin typeface="Lora" pitchFamily="2" charset="0"/>
                <a:ea typeface="Calibri" panose="020F0502020204030204" pitchFamily="34" charset="0"/>
                <a:cs typeface="Times New Roman" panose="02020603050405020304" pitchFamily="18" charset="0"/>
              </a:rPr>
              <a:t> </a:t>
            </a:r>
            <a:r>
              <a:rPr lang="en-IN" sz="1800" b="1" kern="100" dirty="0">
                <a:solidFill>
                  <a:srgbClr val="333333"/>
                </a:solidFill>
                <a:effectLst/>
                <a:latin typeface="Lora" pitchFamily="2" charset="0"/>
                <a:ea typeface="Calibri" panose="020F0502020204030204" pitchFamily="34" charset="0"/>
                <a:cs typeface="Times New Roman" panose="02020603050405020304" pitchFamily="18" charset="0"/>
              </a:rPr>
              <a:t>on the reasoning that the burden of proof as per Section 70 of the KVAT Act was not under issue in the said case.</a:t>
            </a:r>
          </a:p>
          <a:p>
            <a:pPr algn="just">
              <a:lnSpc>
                <a:spcPct val="107000"/>
              </a:lnSpc>
              <a:spcAft>
                <a:spcPts val="800"/>
              </a:spcAft>
            </a:pPr>
            <a:r>
              <a:rPr lang="en-IN" sz="1800" b="1" u="sng" kern="100" dirty="0">
                <a:solidFill>
                  <a:srgbClr val="333333"/>
                </a:solidFill>
                <a:effectLst/>
                <a:latin typeface="Lora" pitchFamily="2" charset="0"/>
                <a:ea typeface="Calibri" panose="020F0502020204030204" pitchFamily="34" charset="0"/>
                <a:cs typeface="Times New Roman" panose="02020603050405020304" pitchFamily="18" charset="0"/>
              </a:rPr>
              <a:t>Since the dealer had only furnished invoices and payment proof and these were accepted as sufficient; the apex court interpreting Section 70 – Delhi HC did not interpret any such provision – the apex court allowed the Revenue appeals and restored the orders of the assessing authority. </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b="1" u="none" strike="noStrike" kern="100" dirty="0">
                <a:solidFill>
                  <a:srgbClr val="333333"/>
                </a:solidFill>
                <a:effectLst/>
                <a:latin typeface="Lora" pitchFamily="2" charset="0"/>
                <a:ea typeface="Calibri" panose="020F0502020204030204" pitchFamily="34" charset="0"/>
                <a:cs typeface="Times New Roman" panose="02020603050405020304" pitchFamily="18" charset="0"/>
              </a:rPr>
              <a:t> </a:t>
            </a:r>
            <a:r>
              <a:rPr lang="en-IN" sz="2000" b="1" kern="100" dirty="0">
                <a:solidFill>
                  <a:srgbClr val="333333"/>
                </a:solidFill>
                <a:effectLst/>
                <a:latin typeface="Lora" pitchFamily="2" charset="0"/>
                <a:ea typeface="Calibri" panose="020F0502020204030204" pitchFamily="34" charset="0"/>
                <a:cs typeface="Times New Roman" panose="02020603050405020304" pitchFamily="18" charset="0"/>
              </a:rPr>
              <a:t>The Supreme Court, on analysing the text and intent of Section 70 of the KVAT Act observed as under:</a:t>
            </a: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86734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F89-86AC-34B5-D0F6-D97414F78629}"/>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dirty="0"/>
          </a:p>
        </p:txBody>
      </p:sp>
      <p:sp>
        <p:nvSpPr>
          <p:cNvPr id="3" name="Content Placeholder 2">
            <a:extLst>
              <a:ext uri="{FF2B5EF4-FFF2-40B4-BE49-F238E27FC236}">
                <a16:creationId xmlns:a16="http://schemas.microsoft.com/office/drawing/2014/main" id="{FCA5AA69-9C76-CE2F-4DCF-16E4D4584BEF}"/>
              </a:ext>
            </a:extLst>
          </p:cNvPr>
          <p:cNvSpPr>
            <a:spLocks noGrp="1"/>
          </p:cNvSpPr>
          <p:nvPr>
            <p:ph idx="1"/>
          </p:nvPr>
        </p:nvSpPr>
        <p:spPr/>
        <p:txBody>
          <a:bodyPr>
            <a:normAutofit fontScale="85000" lnSpcReduction="10000"/>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000" kern="100" dirty="0">
                <a:solidFill>
                  <a:srgbClr val="333333"/>
                </a:solidFill>
                <a:effectLst/>
                <a:latin typeface="Lora" pitchFamily="2" charset="0"/>
                <a:ea typeface="Calibri" panose="020F0502020204030204" pitchFamily="34" charset="0"/>
                <a:cs typeface="Times New Roman" panose="02020603050405020304" pitchFamily="18" charset="0"/>
              </a:rPr>
              <a:t>The dealer claiming credit has to prove beyond doubt the actual transaction which can be proved by furnishing the name and address of the selling dealer, details of the vehicle which has delivered the goods, payment of freight charges, acknowledgment of taking delivery of goods, tax invoices and payment particulars, etc.</a:t>
            </a:r>
            <a:endPar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kern="100" dirty="0">
                <a:solidFill>
                  <a:srgbClr val="FF0000"/>
                </a:solidFill>
                <a:effectLst/>
                <a:latin typeface="Lora" pitchFamily="2" charset="0"/>
                <a:ea typeface="Calibri" panose="020F0502020204030204" pitchFamily="34" charset="0"/>
                <a:cs typeface="Times New Roman" panose="02020603050405020304" pitchFamily="18" charset="0"/>
              </a:rPr>
              <a:t>For claiming credit, genuineness of the transaction and actual physical movement of the goods are the sine qua non and the aforesaid can be proved only by furnishing the details referred to above</a:t>
            </a:r>
            <a:r>
              <a:rPr lang="en-IN" sz="2000" kern="100" dirty="0">
                <a:solidFill>
                  <a:srgbClr val="333333"/>
                </a:solidFill>
                <a:effectLst/>
                <a:latin typeface="Lora" pitchFamily="2" charset="0"/>
                <a:ea typeface="Calibri" panose="020F0502020204030204" pitchFamily="34" charset="0"/>
                <a:cs typeface="Times New Roman" panose="02020603050405020304" pitchFamily="18" charset="0"/>
              </a:rPr>
              <a:t>.</a:t>
            </a:r>
            <a:endParaRPr lang="en-IN"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000" dirty="0">
                <a:solidFill>
                  <a:srgbClr val="333333"/>
                </a:solidFill>
                <a:effectLst/>
                <a:latin typeface="Lora" pitchFamily="2" charset="0"/>
                <a:ea typeface="Calibri" panose="020F0502020204030204" pitchFamily="34" charset="0"/>
                <a:cs typeface="Times New Roman" panose="02020603050405020304" pitchFamily="18" charset="0"/>
              </a:rPr>
              <a:t>If the purchasing dealers fail to establish and prove the important aspect of the physical movement of the goods alleged to have been purchased by them from the concerned dealers and on which the credit has been claimed, the </a:t>
            </a:r>
            <a:r>
              <a:rPr lang="en-IN" sz="2000" kern="100" dirty="0">
                <a:solidFill>
                  <a:srgbClr val="333333"/>
                </a:solidFill>
                <a:effectLst/>
                <a:latin typeface="Lora" pitchFamily="2" charset="0"/>
                <a:ea typeface="Calibri" panose="020F0502020204030204" pitchFamily="34" charset="0"/>
                <a:cs typeface="Times New Roman" panose="02020603050405020304" pitchFamily="18" charset="0"/>
              </a:rPr>
              <a:t>Assessing Officer is absolutely justified in rejecting such claim.</a:t>
            </a:r>
            <a:endParaRPr lang="en-IN" sz="1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N" sz="2000" dirty="0"/>
          </a:p>
        </p:txBody>
      </p:sp>
    </p:spTree>
    <p:extLst>
      <p:ext uri="{BB962C8B-B14F-4D97-AF65-F5344CB8AC3E}">
        <p14:creationId xmlns:p14="http://schemas.microsoft.com/office/powerpoint/2010/main" val="295495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B50E-C68C-5C35-3211-83B4C0D5AD0D}"/>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dirty="0"/>
          </a:p>
        </p:txBody>
      </p:sp>
      <p:sp>
        <p:nvSpPr>
          <p:cNvPr id="3" name="Content Placeholder 2">
            <a:extLst>
              <a:ext uri="{FF2B5EF4-FFF2-40B4-BE49-F238E27FC236}">
                <a16:creationId xmlns:a16="http://schemas.microsoft.com/office/drawing/2014/main" id="{AB4117A1-8DCE-538E-8845-F6D262E1A218}"/>
              </a:ext>
            </a:extLst>
          </p:cNvPr>
          <p:cNvSpPr>
            <a:spLocks noGrp="1"/>
          </p:cNvSpPr>
          <p:nvPr>
            <p:ph idx="1"/>
          </p:nvPr>
        </p:nvSpPr>
        <p:spPr/>
        <p:txBody>
          <a:bodyPr>
            <a:normAutofit fontScale="85000" lnSpcReduction="20000"/>
          </a:bodyPr>
          <a:lstStyle/>
          <a:p>
            <a:pPr algn="just">
              <a:lnSpc>
                <a:spcPct val="107000"/>
              </a:lnSpc>
              <a:spcAft>
                <a:spcPts val="800"/>
              </a:spcAft>
            </a:pPr>
            <a:r>
              <a:rPr lang="en-IN" sz="1800" kern="100" dirty="0">
                <a:solidFill>
                  <a:srgbClr val="333333"/>
                </a:solidFill>
                <a:effectLst/>
                <a:latin typeface="Lora" pitchFamily="2" charset="0"/>
                <a:ea typeface="Calibri" panose="020F0502020204030204" pitchFamily="34" charset="0"/>
                <a:cs typeface="Times New Roman" panose="02020603050405020304" pitchFamily="18" charset="0"/>
              </a:rPr>
              <a:t>Section 155 of the Central Goods and Services Tax Act, 2017 (“CGST Act”) provides that where any person claims that he is eligible for an input tax credit under this Act, the burden of proving such claim shall lie on such person. </a:t>
            </a:r>
            <a:r>
              <a:rPr lang="en-IN" sz="1800" b="1" kern="100" dirty="0">
                <a:solidFill>
                  <a:srgbClr val="333333"/>
                </a:solidFill>
                <a:effectLst/>
                <a:latin typeface="Lora" pitchFamily="2" charset="0"/>
                <a:ea typeface="Calibri" panose="020F0502020204030204" pitchFamily="34" charset="0"/>
                <a:cs typeface="Times New Roman" panose="02020603050405020304" pitchFamily="18" charset="0"/>
              </a:rPr>
              <a:t>This provision is very similar to Section 70 of the KVAT Act. Thus, the Supreme Court’s decision in </a:t>
            </a:r>
            <a:r>
              <a:rPr lang="en-IN" sz="1800" b="1" i="1" kern="100" dirty="0" err="1">
                <a:effectLst/>
                <a:latin typeface="Lora" pitchFamily="2" charset="0"/>
                <a:ea typeface="Calibri" panose="020F0502020204030204" pitchFamily="34" charset="0"/>
                <a:cs typeface="Times New Roman" panose="02020603050405020304" pitchFamily="18" charset="0"/>
              </a:rPr>
              <a:t>Ecom</a:t>
            </a:r>
            <a:r>
              <a:rPr lang="en-IN" sz="1800" b="1" i="1" kern="100" dirty="0">
                <a:effectLst/>
                <a:latin typeface="Lora" pitchFamily="2" charset="0"/>
                <a:ea typeface="Calibri" panose="020F0502020204030204" pitchFamily="34" charset="0"/>
                <a:cs typeface="Times New Roman" panose="02020603050405020304" pitchFamily="18" charset="0"/>
              </a:rPr>
              <a:t> Gill </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is likely to become a seminal case in deciding the trend of future credit eligibility litigations in the erstwhile regime and GST regime.</a:t>
            </a:r>
          </a:p>
          <a:p>
            <a:pPr algn="just">
              <a:lnSpc>
                <a:spcPct val="107000"/>
              </a:lnSpc>
              <a:spcAft>
                <a:spcPts val="800"/>
              </a:spcAft>
            </a:pPr>
            <a:r>
              <a:rPr lang="en-IN" sz="1800" b="1" i="1" kern="100" dirty="0" err="1">
                <a:solidFill>
                  <a:srgbClr val="333333"/>
                </a:solidFill>
                <a:effectLst/>
                <a:latin typeface="Lora" pitchFamily="2" charset="0"/>
                <a:ea typeface="Calibri" panose="020F0502020204030204" pitchFamily="34" charset="0"/>
                <a:cs typeface="Times New Roman" panose="02020603050405020304" pitchFamily="18" charset="0"/>
              </a:rPr>
              <a:t>Ecom</a:t>
            </a:r>
            <a:r>
              <a:rPr lang="en-IN" sz="1800" b="1" i="1" kern="100" dirty="0">
                <a:solidFill>
                  <a:srgbClr val="333333"/>
                </a:solidFill>
                <a:effectLst/>
                <a:latin typeface="Lora" pitchFamily="2" charset="0"/>
                <a:ea typeface="Calibri" panose="020F0502020204030204" pitchFamily="34" charset="0"/>
                <a:cs typeface="Times New Roman" panose="02020603050405020304" pitchFamily="18" charset="0"/>
              </a:rPr>
              <a:t> Gill </a:t>
            </a:r>
            <a:r>
              <a:rPr lang="en-IN" sz="1800" kern="100" dirty="0">
                <a:solidFill>
                  <a:srgbClr val="333333"/>
                </a:solidFill>
                <a:effectLst/>
                <a:latin typeface="Lora" pitchFamily="2" charset="0"/>
                <a:ea typeface="Calibri" panose="020F0502020204030204" pitchFamily="34" charset="0"/>
                <a:cs typeface="Times New Roman" panose="02020603050405020304" pitchFamily="18" charset="0"/>
              </a:rPr>
              <a:t>is not a precedent for credit to be denied if the supplier has not paid tax. This is amply evident from the fact that the Supreme Court distinguished </a:t>
            </a:r>
            <a:r>
              <a:rPr lang="en-IN" sz="1800" b="1" i="1" kern="100" dirty="0">
                <a:solidFill>
                  <a:srgbClr val="333333"/>
                </a:solidFill>
                <a:effectLst/>
                <a:latin typeface="Lora" pitchFamily="2" charset="0"/>
                <a:ea typeface="Calibri" panose="020F0502020204030204" pitchFamily="34" charset="0"/>
                <a:cs typeface="Times New Roman" panose="02020603050405020304" pitchFamily="18" charset="0"/>
              </a:rPr>
              <a:t>On Quest</a:t>
            </a:r>
            <a:r>
              <a:rPr lang="en-IN" sz="1800" kern="100" dirty="0">
                <a:solidFill>
                  <a:srgbClr val="333333"/>
                </a:solidFill>
                <a:effectLst/>
                <a:latin typeface="Lora" pitchFamily="2" charset="0"/>
                <a:ea typeface="Calibri" panose="020F0502020204030204" pitchFamily="34" charset="0"/>
                <a:cs typeface="Times New Roman" panose="02020603050405020304" pitchFamily="18" charset="0"/>
              </a:rPr>
              <a:t> while deciding the case. </a:t>
            </a:r>
            <a:r>
              <a:rPr lang="en-IN" sz="1800" b="1" kern="100" dirty="0">
                <a:solidFill>
                  <a:srgbClr val="333333"/>
                </a:solidFill>
                <a:effectLst/>
                <a:latin typeface="Lora" pitchFamily="2" charset="0"/>
                <a:ea typeface="Calibri" panose="020F0502020204030204" pitchFamily="34" charset="0"/>
                <a:cs typeface="Times New Roman" panose="02020603050405020304" pitchFamily="18" charset="0"/>
              </a:rPr>
              <a:t>Thus, </a:t>
            </a:r>
            <a:r>
              <a:rPr lang="en-IN" sz="1800" b="1" i="1" kern="100" dirty="0" err="1">
                <a:solidFill>
                  <a:srgbClr val="333333"/>
                </a:solidFill>
                <a:effectLst/>
                <a:latin typeface="Lora" pitchFamily="2" charset="0"/>
                <a:ea typeface="Calibri" panose="020F0502020204030204" pitchFamily="34" charset="0"/>
                <a:cs typeface="Times New Roman" panose="02020603050405020304" pitchFamily="18" charset="0"/>
              </a:rPr>
              <a:t>Ecom</a:t>
            </a:r>
            <a:r>
              <a:rPr lang="en-IN" sz="1800" b="1" i="1" kern="100" dirty="0">
                <a:solidFill>
                  <a:srgbClr val="333333"/>
                </a:solidFill>
                <a:effectLst/>
                <a:latin typeface="Lora" pitchFamily="2" charset="0"/>
                <a:ea typeface="Calibri" panose="020F0502020204030204" pitchFamily="34" charset="0"/>
                <a:cs typeface="Times New Roman" panose="02020603050405020304" pitchFamily="18" charset="0"/>
              </a:rPr>
              <a:t> Gill </a:t>
            </a:r>
            <a:r>
              <a:rPr lang="en-IN" sz="1800" b="1" kern="100" dirty="0">
                <a:solidFill>
                  <a:srgbClr val="333333"/>
                </a:solidFill>
                <a:effectLst/>
                <a:latin typeface="Lora" pitchFamily="2" charset="0"/>
                <a:ea typeface="Calibri" panose="020F0502020204030204" pitchFamily="34" charset="0"/>
                <a:cs typeface="Times New Roman" panose="02020603050405020304" pitchFamily="18" charset="0"/>
              </a:rPr>
              <a:t>can only operate as a precedent on the documents required for proving the burden of proof for credit eligibility.</a:t>
            </a:r>
          </a:p>
          <a:p>
            <a:pPr algn="just">
              <a:lnSpc>
                <a:spcPct val="107000"/>
              </a:lnSpc>
              <a:spcAft>
                <a:spcPts val="800"/>
              </a:spcAft>
            </a:pPr>
            <a:r>
              <a:rPr lang="en-IN" sz="1800" b="1" kern="100" dirty="0">
                <a:solidFill>
                  <a:srgbClr val="333333"/>
                </a:solidFill>
                <a:latin typeface="Lora" pitchFamily="2" charset="0"/>
                <a:ea typeface="Calibri" panose="020F0502020204030204" pitchFamily="34" charset="0"/>
                <a:cs typeface="Times New Roman" panose="02020603050405020304" pitchFamily="18" charset="0"/>
              </a:rPr>
              <a:t>Of course the transactions have to be genuine and above board; it is highly debatable whether non payment of tax by the supplier will make the taxpayer claim the input tax credit – if that be held that the whole sole of the GST system may be impacted.  But there are judgments to this effect entitling the tax payer to claim ITC even when the supplier has not paid tax:</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21903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23C6-AFC7-16F6-FCC6-985B8649D091}"/>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dirty="0"/>
          </a:p>
        </p:txBody>
      </p:sp>
      <p:sp>
        <p:nvSpPr>
          <p:cNvPr id="3" name="Content Placeholder 2">
            <a:extLst>
              <a:ext uri="{FF2B5EF4-FFF2-40B4-BE49-F238E27FC236}">
                <a16:creationId xmlns:a16="http://schemas.microsoft.com/office/drawing/2014/main" id="{151206DD-5DDA-C335-5611-C2B3AC28AAB8}"/>
              </a:ext>
            </a:extLst>
          </p:cNvPr>
          <p:cNvSpPr>
            <a:spLocks noGrp="1"/>
          </p:cNvSpPr>
          <p:nvPr>
            <p:ph idx="1"/>
          </p:nvPr>
        </p:nvSpPr>
        <p:spPr/>
        <p:txBody>
          <a:bodyPr>
            <a:normAutofit fontScale="70000" lnSpcReduction="20000"/>
          </a:bodyPr>
          <a:lstStyle/>
          <a:p>
            <a:pPr algn="just">
              <a:buFont typeface="Arial" panose="020B0604020202020204" pitchFamily="34" charset="0"/>
              <a:buChar char="•"/>
            </a:pPr>
            <a:r>
              <a:rPr lang="en-US" b="1" i="1" u="none" strike="noStrike" dirty="0">
                <a:solidFill>
                  <a:schemeClr val="tx1"/>
                </a:solidFill>
                <a:effectLst/>
                <a:latin typeface="var(--arrow-typeface-secondary)"/>
                <a:hlinkClick r:id="rId2">
                  <a:extLst>
                    <a:ext uri="{A12FA001-AC4F-418D-AE19-62706E023703}">
                      <ahyp:hlinkClr xmlns:ahyp="http://schemas.microsoft.com/office/drawing/2018/hyperlinkcolor" val="tx"/>
                    </a:ext>
                  </a:extLst>
                </a:hlinkClick>
              </a:rPr>
              <a:t>CCE v. Kay </a:t>
            </a:r>
            <a:r>
              <a:rPr lang="en-US" b="1" i="1" u="none" strike="noStrike" dirty="0" err="1">
                <a:solidFill>
                  <a:schemeClr val="tx1"/>
                </a:solidFill>
                <a:effectLst/>
                <a:latin typeface="var(--arrow-typeface-secondary)"/>
                <a:hlinkClick r:id="rId2">
                  <a:extLst>
                    <a:ext uri="{A12FA001-AC4F-418D-AE19-62706E023703}">
                      <ahyp:hlinkClr xmlns:ahyp="http://schemas.microsoft.com/office/drawing/2018/hyperlinkcolor" val="tx"/>
                    </a:ext>
                  </a:extLst>
                </a:hlinkClick>
              </a:rPr>
              <a:t>Kay</a:t>
            </a:r>
            <a:r>
              <a:rPr lang="en-US" b="1" i="1" u="none" strike="noStrike" dirty="0">
                <a:solidFill>
                  <a:schemeClr val="tx1"/>
                </a:solidFill>
                <a:effectLst/>
                <a:latin typeface="var(--arrow-typeface-secondary)"/>
                <a:hlinkClick r:id="rId2">
                  <a:extLst>
                    <a:ext uri="{A12FA001-AC4F-418D-AE19-62706E023703}">
                      <ahyp:hlinkClr xmlns:ahyp="http://schemas.microsoft.com/office/drawing/2018/hyperlinkcolor" val="tx"/>
                    </a:ext>
                  </a:extLst>
                </a:hlinkClick>
              </a:rPr>
              <a:t> Industries</a:t>
            </a:r>
            <a:r>
              <a:rPr lang="en-US" b="0" i="1" dirty="0">
                <a:solidFill>
                  <a:schemeClr val="tx1"/>
                </a:solidFill>
                <a:effectLst/>
                <a:latin typeface="var(--arrow-typeface-secondary)"/>
              </a:rPr>
              <a:t> -</a:t>
            </a:r>
            <a:r>
              <a:rPr lang="en-US" b="0" i="0" dirty="0">
                <a:solidFill>
                  <a:schemeClr val="tx1"/>
                </a:solidFill>
                <a:effectLst/>
                <a:latin typeface="var(--arrow-typeface-secondary)"/>
              </a:rPr>
              <a:t> The Apex Court held that it would be practically impossible for the recipient to verify whether the duty has been paid by the supplier. As a result, the CENVAT credit cannot be disallowed to the recipient even if the supplier has not paid the duty collected to the exchequer.</a:t>
            </a:r>
          </a:p>
          <a:p>
            <a:pPr algn="just">
              <a:buFont typeface="Arial" panose="020B0604020202020204" pitchFamily="34" charset="0"/>
              <a:buChar char="•"/>
            </a:pPr>
            <a:r>
              <a:rPr lang="en-US" b="1" i="1" u="none" strike="noStrike" dirty="0">
                <a:solidFill>
                  <a:schemeClr val="tx1"/>
                </a:solidFill>
                <a:effectLst/>
                <a:latin typeface="var(--arrow-typeface-secondary)"/>
                <a:hlinkClick r:id="rId3">
                  <a:extLst>
                    <a:ext uri="{A12FA001-AC4F-418D-AE19-62706E023703}">
                      <ahyp:hlinkClr xmlns:ahyp="http://schemas.microsoft.com/office/drawing/2018/hyperlinkcolor" val="tx"/>
                    </a:ext>
                  </a:extLst>
                </a:hlinkClick>
              </a:rPr>
              <a:t>Shri </a:t>
            </a:r>
            <a:r>
              <a:rPr lang="en-US" b="1" i="1" u="none" strike="noStrike" dirty="0" err="1">
                <a:solidFill>
                  <a:schemeClr val="tx1"/>
                </a:solidFill>
                <a:effectLst/>
                <a:latin typeface="var(--arrow-typeface-secondary)"/>
                <a:hlinkClick r:id="rId3">
                  <a:extLst>
                    <a:ext uri="{A12FA001-AC4F-418D-AE19-62706E023703}">
                      <ahyp:hlinkClr xmlns:ahyp="http://schemas.microsoft.com/office/drawing/2018/hyperlinkcolor" val="tx"/>
                    </a:ext>
                  </a:extLst>
                </a:hlinkClick>
              </a:rPr>
              <a:t>Ranganathar</a:t>
            </a:r>
            <a:r>
              <a:rPr lang="en-US" b="1" i="1" u="none" strike="noStrike" dirty="0">
                <a:solidFill>
                  <a:schemeClr val="tx1"/>
                </a:solidFill>
                <a:effectLst/>
                <a:latin typeface="var(--arrow-typeface-secondary)"/>
                <a:hlinkClick r:id="rId3">
                  <a:extLst>
                    <a:ext uri="{A12FA001-AC4F-418D-AE19-62706E023703}">
                      <ahyp:hlinkClr xmlns:ahyp="http://schemas.microsoft.com/office/drawing/2018/hyperlinkcolor" val="tx"/>
                    </a:ext>
                  </a:extLst>
                </a:hlinkClick>
              </a:rPr>
              <a:t> Valves (P.) Ltd. v. Asst Commissioner (CT), Coimbatore</a:t>
            </a:r>
            <a:r>
              <a:rPr lang="en-US" b="0" i="0" dirty="0">
                <a:solidFill>
                  <a:schemeClr val="tx1"/>
                </a:solidFill>
                <a:effectLst/>
                <a:latin typeface="var(--arrow-typeface-secondary)"/>
              </a:rPr>
              <a:t>– The Madras High Court upheld the position that input tax cannot be restricted in the hands of the buyer on failure of seller to pay tax to the government if the seller has collected the tax and issued invoices to the buyer.</a:t>
            </a:r>
          </a:p>
          <a:p>
            <a:pPr algn="just">
              <a:buFont typeface="Arial" panose="020B0604020202020204" pitchFamily="34" charset="0"/>
              <a:buChar char="•"/>
            </a:pPr>
            <a:r>
              <a:rPr lang="en-US" b="1" i="1" u="none" strike="noStrike" dirty="0" err="1">
                <a:solidFill>
                  <a:schemeClr val="tx1"/>
                </a:solidFill>
                <a:effectLst/>
                <a:latin typeface="var(--arrow-typeface-secondary)"/>
                <a:hlinkClick r:id="rId4">
                  <a:extLst>
                    <a:ext uri="{A12FA001-AC4F-418D-AE19-62706E023703}">
                      <ahyp:hlinkClr xmlns:ahyp="http://schemas.microsoft.com/office/drawing/2018/hyperlinkcolor" val="tx"/>
                    </a:ext>
                  </a:extLst>
                </a:hlinkClick>
              </a:rPr>
              <a:t>Tarapore</a:t>
            </a:r>
            <a:r>
              <a:rPr lang="en-US" b="1" i="1" u="none" strike="noStrike" dirty="0">
                <a:solidFill>
                  <a:schemeClr val="tx1"/>
                </a:solidFill>
                <a:effectLst/>
                <a:latin typeface="var(--arrow-typeface-secondary)"/>
                <a:hlinkClick r:id="rId4">
                  <a:extLst>
                    <a:ext uri="{A12FA001-AC4F-418D-AE19-62706E023703}">
                      <ahyp:hlinkClr xmlns:ahyp="http://schemas.microsoft.com/office/drawing/2018/hyperlinkcolor" val="tx"/>
                    </a:ext>
                  </a:extLst>
                </a:hlinkClick>
              </a:rPr>
              <a:t> &amp; Co. v. State of Jharkhand </a:t>
            </a:r>
            <a:r>
              <a:rPr lang="en-US" b="0" i="0" dirty="0">
                <a:solidFill>
                  <a:schemeClr val="tx1"/>
                </a:solidFill>
                <a:effectLst/>
                <a:latin typeface="var(--arrow-typeface-secondary)"/>
              </a:rPr>
              <a:t>- The  Jharkhand High Court observed that non-payment of VAT amount by the seller to the government cannot be attributable to the </a:t>
            </a:r>
            <a:r>
              <a:rPr lang="en-US" b="0" i="1" dirty="0">
                <a:solidFill>
                  <a:schemeClr val="tx1"/>
                </a:solidFill>
                <a:effectLst/>
                <a:latin typeface="var(--arrow-typeface-secondary)"/>
              </a:rPr>
              <a:t>bona fide </a:t>
            </a:r>
            <a:r>
              <a:rPr lang="en-US" b="0" i="0" dirty="0">
                <a:solidFill>
                  <a:schemeClr val="tx1"/>
                </a:solidFill>
                <a:effectLst/>
                <a:latin typeface="var(--arrow-typeface-secondary)"/>
              </a:rPr>
              <a:t>buyer. It was because of the laches on part of the seller that the seller has not filed the return and not deposited the tax with the government. Further, the law does not provide a mechanism to the buyer to compel the seller to file the return on time and deposit the tax to the exchequer. As a result, any action taken by the tax authorities against the buyer is unwarranted and cannot be sustained in the eyes of law.</a:t>
            </a:r>
          </a:p>
          <a:p>
            <a:endParaRPr lang="en-IN" dirty="0"/>
          </a:p>
        </p:txBody>
      </p:sp>
    </p:spTree>
    <p:extLst>
      <p:ext uri="{BB962C8B-B14F-4D97-AF65-F5344CB8AC3E}">
        <p14:creationId xmlns:p14="http://schemas.microsoft.com/office/powerpoint/2010/main" val="34668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210E-BEDA-8993-362C-B63B98090F68}"/>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dirty="0"/>
          </a:p>
        </p:txBody>
      </p:sp>
      <p:sp>
        <p:nvSpPr>
          <p:cNvPr id="3" name="Content Placeholder 2">
            <a:extLst>
              <a:ext uri="{FF2B5EF4-FFF2-40B4-BE49-F238E27FC236}">
                <a16:creationId xmlns:a16="http://schemas.microsoft.com/office/drawing/2014/main" id="{E61E7EAE-5C3D-8D29-D12E-50B63C7D4DD0}"/>
              </a:ext>
            </a:extLst>
          </p:cNvPr>
          <p:cNvSpPr>
            <a:spLocks noGrp="1"/>
          </p:cNvSpPr>
          <p:nvPr>
            <p:ph idx="1"/>
          </p:nvPr>
        </p:nvSpPr>
        <p:spPr/>
        <p:txBody>
          <a:bodyPr>
            <a:normAutofit/>
          </a:bodyPr>
          <a:lstStyle/>
          <a:p>
            <a:endParaRPr lang="en-US" sz="2000" b="0" i="0" dirty="0">
              <a:solidFill>
                <a:srgbClr val="111111"/>
              </a:solidFill>
              <a:effectLst/>
              <a:latin typeface="Arial" panose="020B0604020202020204" pitchFamily="34" charset="0"/>
            </a:endParaRPr>
          </a:p>
          <a:p>
            <a:endParaRPr lang="en-US" sz="2000" dirty="0">
              <a:solidFill>
                <a:srgbClr val="111111"/>
              </a:solidFill>
              <a:latin typeface="Arial" panose="020B0604020202020204" pitchFamily="34" charset="0"/>
            </a:endParaRPr>
          </a:p>
          <a:p>
            <a:r>
              <a:rPr lang="en-US" sz="2000" b="0" i="0" dirty="0">
                <a:solidFill>
                  <a:srgbClr val="111111"/>
                </a:solidFill>
                <a:effectLst/>
                <a:latin typeface="Arial" panose="020B0604020202020204" pitchFamily="34" charset="0"/>
              </a:rPr>
              <a:t>Arise India Limited vs Commissioner of Trade &amp; Taxes [</a:t>
            </a:r>
            <a:r>
              <a:rPr lang="en-US" sz="2000" b="1" i="0" dirty="0">
                <a:solidFill>
                  <a:srgbClr val="111111"/>
                </a:solidFill>
                <a:effectLst/>
                <a:latin typeface="Arial" panose="020B0604020202020204" pitchFamily="34" charset="0"/>
              </a:rPr>
              <a:t>2012-TIOL-370-HC-MUM-VAT</a:t>
            </a:r>
            <a:r>
              <a:rPr lang="en-US" sz="2000" b="0" i="0" dirty="0">
                <a:solidFill>
                  <a:srgbClr val="111111"/>
                </a:solidFill>
                <a:effectLst/>
                <a:latin typeface="Arial" panose="020B0604020202020204" pitchFamily="34" charset="0"/>
              </a:rPr>
              <a:t>] : The Delhi High Court held that VAT officer cannot invoke Section 9 (2) (g) of the DVAT Act to penalize a bona fide purchasing dealer for the failure of a selling dealer to submit the requisite records proving the genuineness of the transaction and thus allow the purchaser to take credit even if the selling dealer had not discharged VAT on the sale of goods.</a:t>
            </a:r>
          </a:p>
          <a:p>
            <a:r>
              <a:rPr lang="en-US" sz="2000" dirty="0">
                <a:solidFill>
                  <a:srgbClr val="111111"/>
                </a:solidFill>
                <a:latin typeface="Arial" panose="020B0604020202020204" pitchFamily="34" charset="0"/>
              </a:rPr>
              <a:t>Confirmed by Supreme Court.</a:t>
            </a:r>
            <a:endParaRPr lang="en-IN" sz="2000" dirty="0"/>
          </a:p>
        </p:txBody>
      </p:sp>
    </p:spTree>
    <p:extLst>
      <p:ext uri="{BB962C8B-B14F-4D97-AF65-F5344CB8AC3E}">
        <p14:creationId xmlns:p14="http://schemas.microsoft.com/office/powerpoint/2010/main" val="464877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C2B5-051A-1C18-F24A-4CD11953FDF1}"/>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ECOM GILL JUDGMENT</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800" b="1" i="1" u="none" strike="noStrike" kern="1200" cap="none" spc="0" normalizeH="0" baseline="0" noProof="0" dirty="0">
                <a:ln>
                  <a:noFill/>
                </a:ln>
                <a:solidFill>
                  <a:srgbClr val="7030A0"/>
                </a:solidFill>
                <a:effectLst/>
                <a:uLnTx/>
                <a:uFillTx/>
                <a:latin typeface="Calibri Light" panose="020F0302020204030204"/>
                <a:ea typeface="+mj-ea"/>
                <a:cs typeface="+mj-cs"/>
              </a:rPr>
              <a:t>SV LEGAL</a:t>
            </a:r>
            <a:endParaRPr lang="en-IN" dirty="0"/>
          </a:p>
        </p:txBody>
      </p:sp>
      <p:sp>
        <p:nvSpPr>
          <p:cNvPr id="3" name="Content Placeholder 2">
            <a:extLst>
              <a:ext uri="{FF2B5EF4-FFF2-40B4-BE49-F238E27FC236}">
                <a16:creationId xmlns:a16="http://schemas.microsoft.com/office/drawing/2014/main" id="{7FD0889F-6444-33E0-8A16-D346932B309A}"/>
              </a:ext>
            </a:extLst>
          </p:cNvPr>
          <p:cNvSpPr>
            <a:spLocks noGrp="1"/>
          </p:cNvSpPr>
          <p:nvPr>
            <p:ph idx="1"/>
          </p:nvPr>
        </p:nvSpPr>
        <p:spPr/>
        <p:txBody>
          <a:bodyPr>
            <a:normAutofit/>
          </a:bodyPr>
          <a:lstStyle/>
          <a:p>
            <a:endParaRPr lang="en-US" sz="2000" b="0" i="0" dirty="0">
              <a:effectLst/>
              <a:latin typeface="Domine"/>
            </a:endParaRPr>
          </a:p>
          <a:p>
            <a:endParaRPr lang="en-US" sz="2000" dirty="0">
              <a:latin typeface="Domine"/>
            </a:endParaRPr>
          </a:p>
          <a:p>
            <a:pPr algn="just"/>
            <a:r>
              <a:rPr lang="en-US" sz="2000" b="0" i="0" dirty="0">
                <a:effectLst/>
                <a:latin typeface="Domine"/>
              </a:rPr>
              <a:t>The recent judgment of Madras High Court in </a:t>
            </a:r>
            <a:r>
              <a:rPr lang="en-US" sz="2000" b="1" i="1" u="none" strike="noStrike" dirty="0" err="1">
                <a:effectLst/>
                <a:latin typeface="Domine"/>
                <a:hlinkClick r:id="rId2">
                  <a:extLst>
                    <a:ext uri="{A12FA001-AC4F-418D-AE19-62706E023703}">
                      <ahyp:hlinkClr xmlns:ahyp="http://schemas.microsoft.com/office/drawing/2018/hyperlinkcolor" val="tx"/>
                    </a:ext>
                  </a:extLst>
                </a:hlinkClick>
              </a:rPr>
              <a:t>Pinstar</a:t>
            </a:r>
            <a:r>
              <a:rPr lang="en-US" sz="2000" b="1" i="1" u="none" strike="noStrike" dirty="0">
                <a:effectLst/>
                <a:latin typeface="Domine"/>
                <a:hlinkClick r:id="rId2">
                  <a:extLst>
                    <a:ext uri="{A12FA001-AC4F-418D-AE19-62706E023703}">
                      <ahyp:hlinkClr xmlns:ahyp="http://schemas.microsoft.com/office/drawing/2018/hyperlinkcolor" val="tx"/>
                    </a:ext>
                  </a:extLst>
                </a:hlinkClick>
              </a:rPr>
              <a:t> Automotive India Pvt. Ltd. v. Additional Commissioner</a:t>
            </a:r>
            <a:r>
              <a:rPr lang="en-US" sz="2000" b="1" i="0" dirty="0">
                <a:effectLst/>
                <a:latin typeface="Domine"/>
              </a:rPr>
              <a:t> </a:t>
            </a:r>
            <a:r>
              <a:rPr lang="en-US" sz="2000" b="0" i="0" dirty="0">
                <a:effectLst/>
                <a:latin typeface="Domine"/>
              </a:rPr>
              <a:t>(20 March 2023) is an example of the issue.</a:t>
            </a:r>
          </a:p>
          <a:p>
            <a:pPr algn="just"/>
            <a:r>
              <a:rPr lang="en-US" sz="2000" b="0" i="0" dirty="0">
                <a:effectLst/>
                <a:latin typeface="Domine"/>
              </a:rPr>
              <a:t>The High Court ruled that the condition laid down in section 16(2)(c) of the CGST Act needs to be interpreted strictly and the mandate is upon the claimant to ensure compliance with the provision, failing which it would not be entitled to ITC.</a:t>
            </a:r>
            <a:endParaRPr lang="en-IN" sz="2000" dirty="0"/>
          </a:p>
        </p:txBody>
      </p:sp>
    </p:spTree>
    <p:extLst>
      <p:ext uri="{BB962C8B-B14F-4D97-AF65-F5344CB8AC3E}">
        <p14:creationId xmlns:p14="http://schemas.microsoft.com/office/powerpoint/2010/main" val="17860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D63D-9F5B-804D-B712-82A6B0409A10}"/>
              </a:ext>
            </a:extLst>
          </p:cNvPr>
          <p:cNvSpPr>
            <a:spLocks noGrp="1"/>
          </p:cNvSpPr>
          <p:nvPr>
            <p:ph type="title"/>
          </p:nvPr>
        </p:nvSpPr>
        <p:spPr/>
        <p:txBody>
          <a:bodyPr>
            <a:normAutofit fontScale="90000"/>
          </a:bodyPr>
          <a:lstStyle/>
          <a:p>
            <a:pPr marL="228600" marR="0" lvl="0" indent="-228600" algn="r" defTabSz="914400" rtl="0" eaLnBrk="1" fontAlgn="auto" latinLnBrk="0" hangingPunct="1">
              <a:lnSpc>
                <a:spcPct val="90000"/>
              </a:lnSpc>
              <a:spcBef>
                <a:spcPts val="1000"/>
              </a:spcBef>
              <a:spcAft>
                <a:spcPts val="0"/>
              </a:spcAft>
              <a:tabLst/>
              <a:defRPr/>
            </a:pPr>
            <a:r>
              <a:rPr kumimoji="0" lang="en-IN"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Brief Analysis </a:t>
            </a:r>
            <a:br>
              <a:rPr kumimoji="0" lang="en-IN"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UNION OF INDIA VERSUS BHARATI AIRTEL </a:t>
            </a:r>
            <a:br>
              <a:rPr kumimoji="0" lang="en-IN"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20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SV LEGAL</a:t>
            </a:r>
            <a:br>
              <a:rPr kumimoji="0" lang="en-IN"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56FEF44-9EDD-8F55-2F90-4446585DE26A}"/>
              </a:ext>
            </a:extLst>
          </p:cNvPr>
          <p:cNvSpPr>
            <a:spLocks noGrp="1"/>
          </p:cNvSpPr>
          <p:nvPr>
            <p:ph idx="1"/>
          </p:nvPr>
        </p:nvSpPr>
        <p:spPr/>
        <p:txBody>
          <a:bodyPr/>
          <a:lstStyle/>
          <a:p>
            <a:endParaRPr lang="en-US" dirty="0"/>
          </a:p>
          <a:p>
            <a:endParaRPr lang="en-IN" dirty="0"/>
          </a:p>
          <a:p>
            <a:pPr algn="ctr"/>
            <a:r>
              <a:rPr lang="en-IN" sz="2000" b="1" kern="100" dirty="0">
                <a:effectLst/>
                <a:latin typeface="Calibri" panose="020F0502020204030204" pitchFamily="34" charset="0"/>
                <a:ea typeface="Calibri" panose="020F0502020204030204" pitchFamily="34" charset="0"/>
                <a:cs typeface="Times New Roman" panose="02020603050405020304" pitchFamily="18" charset="0"/>
              </a:rPr>
              <a:t>UNION OF INDIA VERSUS BHARATI AIRTEL </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dirty="0"/>
          </a:p>
          <a:p>
            <a:endParaRPr lang="en-IN" dirty="0"/>
          </a:p>
        </p:txBody>
      </p:sp>
    </p:spTree>
    <p:extLst>
      <p:ext uri="{BB962C8B-B14F-4D97-AF65-F5344CB8AC3E}">
        <p14:creationId xmlns:p14="http://schemas.microsoft.com/office/powerpoint/2010/main" val="683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F228-A9F1-0671-9798-AB56F6CAB0EB}"/>
              </a:ext>
            </a:extLst>
          </p:cNvPr>
          <p:cNvSpPr>
            <a:spLocks noGrp="1"/>
          </p:cNvSpPr>
          <p:nvPr>
            <p:ph type="title"/>
          </p:nvPr>
        </p:nvSpPr>
        <p:spPr/>
        <p:txBody>
          <a:bodyPr>
            <a:normAutofit fontScale="90000"/>
          </a:bodyPr>
          <a:lstStyle/>
          <a:p>
            <a:pPr algn="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Brief Analysis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UNION OF INDIA VERSUS BHARATI AIRTEL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SV LEGAL</a:t>
            </a:r>
            <a:br>
              <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6BB00105-9F64-4FF4-BE0D-192E6B9E4417}"/>
              </a:ext>
            </a:extLst>
          </p:cNvPr>
          <p:cNvSpPr>
            <a:spLocks noGrp="1"/>
          </p:cNvSpPr>
          <p:nvPr>
            <p:ph idx="1"/>
          </p:nvPr>
        </p:nvSpPr>
        <p:spPr/>
        <p:txBody>
          <a:bodyPr>
            <a:normAutofit fontScale="47500" lnSpcReduction="20000"/>
          </a:bodyPr>
          <a:lstStyle/>
          <a:p>
            <a:pPr algn="just">
              <a:lnSpc>
                <a:spcPct val="107000"/>
              </a:lnSpc>
              <a:spcAft>
                <a:spcPts val="800"/>
              </a:spcAft>
            </a:pPr>
            <a:r>
              <a:rPr lang="en-IN" sz="2800" b="1" u="sng"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Filed Writ Petition before Delhi High Court.</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Bharati Airtel paid cash tax for the months of July to September 2017 on the ground that they did not know the exact input tax credit available based on GSTR 2A – which had not been put into operation even though promised by the Government.  Hence on coming to know the final input tax credit in September 2018 when GSTR 2A was put into effect on the portal, the company wanted to swap electronic ledgers – that is they wanted that the cash tax paid by them should not to be allowed to be debited for the period July to September 2017 and the excess tax they paid should be transferred to electronic cash ledger and hence they were claiming Refund based on the assumption that this will be allowed and the return filed by them in 3B shall be allowed to be rectified.</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3200" kern="100" dirty="0">
                <a:effectLst/>
                <a:latin typeface="Calibri" panose="020F0502020204030204" pitchFamily="34" charset="0"/>
                <a:ea typeface="Calibri" panose="020F0502020204030204" pitchFamily="34" charset="0"/>
                <a:cs typeface="Times New Roman" panose="02020603050405020304" pitchFamily="18" charset="0"/>
              </a:rPr>
              <a:t>The Supreme Court after dealing with the jurisdictional issues pertaining to writ petition, jumped right on to the precise question, as to, the failure of Delhi High Court to inquire into the cardinal question as to whether Bharati Airtel Limited was required to be fully or wholly dependent on the auto-generated information in Form GSTR-2A for discharging its output tax liability for the period in dispute. </a:t>
            </a:r>
            <a:r>
              <a:rPr lang="en-IN" sz="3200" b="1" kern="100" dirty="0">
                <a:effectLst/>
                <a:latin typeface="Calibri" panose="020F0502020204030204" pitchFamily="34" charset="0"/>
                <a:ea typeface="Calibri" panose="020F0502020204030204" pitchFamily="34" charset="0"/>
                <a:cs typeface="Times New Roman" panose="02020603050405020304" pitchFamily="18" charset="0"/>
              </a:rPr>
              <a:t>The Supreme Court stated that the answer to the above question is an emphatic ‘No’.</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55101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0311-068D-B57B-5BBB-4F20AC1AE764}"/>
              </a:ext>
            </a:extLst>
          </p:cNvPr>
          <p:cNvSpPr>
            <a:spLocks noGrp="1"/>
          </p:cNvSpPr>
          <p:nvPr>
            <p:ph type="title"/>
          </p:nvPr>
        </p:nvSpPr>
        <p:spPr/>
        <p:txBody>
          <a:bodyPr>
            <a:noAutofit/>
          </a:bodyPr>
          <a:lstStyle/>
          <a:p>
            <a:r>
              <a:rPr lang="en-US" sz="2800" b="1" dirty="0"/>
              <a:t>Six leading SC judgments.</a:t>
            </a:r>
            <a:br>
              <a:rPr lang="en-US" sz="2800" b="1" dirty="0"/>
            </a:br>
            <a:r>
              <a:rPr lang="en-US" sz="2800" b="1" dirty="0"/>
              <a:t>Sushil K Verma, Advocate</a:t>
            </a:r>
            <a:br>
              <a:rPr lang="en-US" sz="2800" b="1" dirty="0"/>
            </a:br>
            <a:r>
              <a:rPr lang="en-US" sz="2800" b="1" dirty="0"/>
              <a:t>9810188710</a:t>
            </a:r>
            <a:endParaRPr lang="en-IN" sz="2800" b="1" dirty="0"/>
          </a:p>
        </p:txBody>
      </p:sp>
      <p:sp>
        <p:nvSpPr>
          <p:cNvPr id="3" name="Content Placeholder 2">
            <a:extLst>
              <a:ext uri="{FF2B5EF4-FFF2-40B4-BE49-F238E27FC236}">
                <a16:creationId xmlns:a16="http://schemas.microsoft.com/office/drawing/2014/main" id="{EC89BFD5-E2D3-8550-997C-19B02678E206}"/>
              </a:ext>
            </a:extLst>
          </p:cNvPr>
          <p:cNvSpPr>
            <a:spLocks noGrp="1"/>
          </p:cNvSpPr>
          <p:nvPr>
            <p:ph idx="1"/>
          </p:nvPr>
        </p:nvSpPr>
        <p:spPr/>
        <p:txBody>
          <a:bodyPr/>
          <a:lstStyle/>
          <a:p>
            <a:endParaRPr lang="en-US" dirty="0"/>
          </a:p>
          <a:p>
            <a:pPr algn="ctr"/>
            <a:r>
              <a:rPr lang="en-IN" b="1" dirty="0"/>
              <a:t>Presentation for</a:t>
            </a:r>
          </a:p>
          <a:p>
            <a:pPr algn="ctr"/>
            <a:r>
              <a:rPr lang="en-IN" b="1" dirty="0"/>
              <a:t>Conference organized by </a:t>
            </a:r>
          </a:p>
          <a:p>
            <a:pPr algn="ctr"/>
            <a:r>
              <a:rPr lang="en-IN" b="1" dirty="0"/>
              <a:t>All India Chartered Accountants Society </a:t>
            </a:r>
          </a:p>
          <a:p>
            <a:pPr algn="ctr"/>
            <a:r>
              <a:rPr lang="en-IN" b="1" dirty="0"/>
              <a:t>5</a:t>
            </a:r>
            <a:r>
              <a:rPr lang="en-IN" b="1" baseline="30000" dirty="0"/>
              <a:t>th</a:t>
            </a:r>
            <a:r>
              <a:rPr lang="en-IN" b="1" dirty="0"/>
              <a:t> August 2023, Delhi.</a:t>
            </a:r>
          </a:p>
        </p:txBody>
      </p:sp>
    </p:spTree>
    <p:extLst>
      <p:ext uri="{BB962C8B-B14F-4D97-AF65-F5344CB8AC3E}">
        <p14:creationId xmlns:p14="http://schemas.microsoft.com/office/powerpoint/2010/main" val="317412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71BD-4067-019C-2DC2-D8606A776E62}"/>
              </a:ext>
            </a:extLst>
          </p:cNvPr>
          <p:cNvSpPr>
            <a:spLocks noGrp="1"/>
          </p:cNvSpPr>
          <p:nvPr>
            <p:ph type="title"/>
          </p:nvPr>
        </p:nvSpPr>
        <p:spPr/>
        <p:txBody>
          <a:bodyPr>
            <a:normAutofit fontScale="90000"/>
          </a:bodyPr>
          <a:lstStyle/>
          <a:p>
            <a:pPr algn="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Brief Analysis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UNION OF INDIA VERSUS BHARATI AIRTEL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SV LEGAL</a:t>
            </a:r>
            <a:br>
              <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64F2B5FB-8E5B-61BB-D988-09E2AEDFA788}"/>
              </a:ext>
            </a:extLst>
          </p:cNvPr>
          <p:cNvSpPr>
            <a:spLocks noGrp="1"/>
          </p:cNvSpPr>
          <p:nvPr>
            <p:ph idx="1"/>
          </p:nvPr>
        </p:nvSpPr>
        <p:spPr/>
        <p:txBody>
          <a:bodyPr>
            <a:normAutofit lnSpcReduction="10000"/>
          </a:bodyPr>
          <a:lstStyle/>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There was a circular </a:t>
            </a:r>
            <a:r>
              <a:rPr lang="en-IN" sz="1800" b="1"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Circular</a:t>
            </a:r>
            <a:r>
              <a:rPr lang="en-IN" sz="1800" b="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26/26/2017-CT, based on section 39(9) dealing with Returns that was supposed to be followed for taking such actions that Bharti Airtel Challenged as ultra vires along with some other Articles of the Constitution of India.</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 Delhi High Court after listening to the writ petitioner and the Union of India has stated that since the said Form GSTR-2A was not made available with effective from July 17, as promised by the Government, the writ petitioner could not be put in a disadvantageous position, since making available the data in GSTR-2A was a right and not merely a facility held that the writ petitioner can rectify the return in respect of which the error occurred and not as suggested by Circular 26/26/2017-CT. Accordingly, the Delhi High Court has directed the Government to look into the matter within two weeks of rectification done by write petitioner and give effect to the same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23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D335-9FC8-9876-8B53-45228C45563A}"/>
              </a:ext>
            </a:extLst>
          </p:cNvPr>
          <p:cNvSpPr>
            <a:spLocks noGrp="1"/>
          </p:cNvSpPr>
          <p:nvPr>
            <p:ph type="title"/>
          </p:nvPr>
        </p:nvSpPr>
        <p:spPr/>
        <p:txBody>
          <a:bodyPr>
            <a:normAutofit fontScale="90000"/>
          </a:bodyPr>
          <a:lstStyle/>
          <a:p>
            <a:pPr algn="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Brief Analysis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UNION OF INDIA VERSUS BHARATI AIRTEL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SV LEGAL</a:t>
            </a:r>
            <a:br>
              <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D59DA25C-A5F5-2A72-0695-E3BA40A98D02}"/>
              </a:ext>
            </a:extLst>
          </p:cNvPr>
          <p:cNvSpPr>
            <a:spLocks noGrp="1"/>
          </p:cNvSpPr>
          <p:nvPr>
            <p:ph idx="1"/>
          </p:nvPr>
        </p:nvSpPr>
        <p:spPr/>
        <p:txBody>
          <a:bodyPr>
            <a:normAutofit fontScale="85000" lnSpcReduction="20000"/>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The Court stated that the registered person is obliged to adopt the same mechanism as was adopted by them prior to GST laws to discharge the obligation of output tax liability, which was by making reference to the books of accounts, which are very well under the control of taxpayer. The Court stated that the common electronic portal is only a facilitator to feed or retrieve such information and need not be the primary source for doing self-assessment, pointing out the primary source would be the agreements, invoices, challans, receipt of goods, receipt of services and books of accounts, which are very well in the control of taxpayer and not the tax authorities</a:t>
            </a:r>
            <a:endParaRPr lang="en-IN" dirty="0"/>
          </a:p>
          <a:p>
            <a:endParaRPr lang="en-IN" dirty="0"/>
          </a:p>
        </p:txBody>
      </p:sp>
    </p:spTree>
    <p:extLst>
      <p:ext uri="{BB962C8B-B14F-4D97-AF65-F5344CB8AC3E}">
        <p14:creationId xmlns:p14="http://schemas.microsoft.com/office/powerpoint/2010/main" val="163582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8A14-F672-BCDA-8A88-756403D8140F}"/>
              </a:ext>
            </a:extLst>
          </p:cNvPr>
          <p:cNvSpPr>
            <a:spLocks noGrp="1"/>
          </p:cNvSpPr>
          <p:nvPr>
            <p:ph type="title"/>
          </p:nvPr>
        </p:nvSpPr>
        <p:spPr/>
        <p:txBody>
          <a:bodyPr>
            <a:normAutofit fontScale="90000"/>
          </a:bodyPr>
          <a:lstStyle/>
          <a:p>
            <a:pPr algn="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Brief Analysis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UNION OF INDIA VERSUS BHARATI AIRTEL </a:t>
            </a:r>
            <a:br>
              <a:rPr kumimoji="0" lang="en-IN"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1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SV LEGAL</a:t>
            </a:r>
            <a:br>
              <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5CB04A0A-9DAA-EEA3-76DB-B4227DCA0536}"/>
              </a:ext>
            </a:extLst>
          </p:cNvPr>
          <p:cNvSpPr>
            <a:spLocks noGrp="1"/>
          </p:cNvSpPr>
          <p:nvPr>
            <p:ph idx="1"/>
          </p:nvPr>
        </p:nvSpPr>
        <p:spPr/>
        <p:txBody>
          <a:bodyPr>
            <a:normAutofit fontScale="85000" lnSpcReduction="10000"/>
          </a:bodyPr>
          <a:lstStyle/>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The court stated this would be sufficient to arrive at the output tax liability and decide the quantum to be paid in cash and credit. The Court stated that the factum of non-operability of Form GSTR-2A is a flimsy plea taken by Bharati Airtel Limited</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Form GSTR-3B is a return to be filed in terms of Section 39 of GST Act</a:t>
            </a:r>
            <a:r>
              <a:rPr lang="en-IN"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read with Rule 61 of CT Rules. This is a periodical return, in which the taxpayer is expected to assess his output tax liability and discharge the same using the balances in the electronic cash ledger and electronic credit ledger.</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Dealing with the question of reading down of Paragraph 4 of the Circular, the Court stated that same would have arisen only if that para is in contradiction to the express provisions of CT Act or rules made thereunder. Section 39(9) has clearly stated that omission or incorrect particulars furnished in GSTR-3B can be corrected in the subsequent months during which the same was noticed and the circular provides a mechanism for doing so and accordingly the Court stated, that the circular cannot be read down.</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N" dirty="0"/>
          </a:p>
        </p:txBody>
      </p:sp>
    </p:spTree>
    <p:extLst>
      <p:ext uri="{BB962C8B-B14F-4D97-AF65-F5344CB8AC3E}">
        <p14:creationId xmlns:p14="http://schemas.microsoft.com/office/powerpoint/2010/main" val="241610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0C2A-D789-B303-9F60-0163835F2A2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259E519-B190-14BD-F293-0C783AF009E5}"/>
              </a:ext>
            </a:extLst>
          </p:cNvPr>
          <p:cNvSpPr>
            <a:spLocks noGrp="1"/>
          </p:cNvSpPr>
          <p:nvPr>
            <p:ph idx="1"/>
          </p:nvPr>
        </p:nvSpPr>
        <p:spPr/>
        <p:txBody>
          <a:bodyPr/>
          <a:lstStyle/>
          <a:p>
            <a:pPr marL="0" indent="0">
              <a:lnSpc>
                <a:spcPct val="107000"/>
              </a:lnSpc>
              <a:spcAft>
                <a:spcPts val="600"/>
              </a:spcAft>
              <a:buNone/>
            </a:pPr>
            <a:endParaRPr lang="en-IN" sz="2800" b="1" kern="0" cap="all"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endParaRPr>
          </a:p>
          <a:p>
            <a:pPr algn="ctr">
              <a:lnSpc>
                <a:spcPct val="107000"/>
              </a:lnSpc>
              <a:spcAft>
                <a:spcPts val="600"/>
              </a:spcAft>
            </a:pPr>
            <a:r>
              <a:rPr lang="en-IN" sz="2800" b="1" kern="0" cap="all"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THE STATE OF GUJARAT ETC. VS CHOODAMANI PARMESHWARAN IYER &amp; ANR. ETC.</a:t>
            </a:r>
            <a:endParaRPr lang="en-IN"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9174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9E0C-283F-8CFD-0CE5-9DEA9DEEC63F}"/>
              </a:ext>
            </a:extLst>
          </p:cNvPr>
          <p:cNvSpPr>
            <a:spLocks noGrp="1"/>
          </p:cNvSpPr>
          <p:nvPr>
            <p:ph type="title"/>
          </p:nvPr>
        </p:nvSpPr>
        <p:spPr/>
        <p:txBody>
          <a:bodyPr>
            <a:normAutofit fontScale="90000"/>
          </a:bodyPr>
          <a:lstStyle/>
          <a:p>
            <a:pPr marL="228600" marR="0" lvl="0" indent="-228600" algn="r" defTabSz="914400" rtl="0" eaLnBrk="1" fontAlgn="auto" latinLnBrk="0" hangingPunct="1">
              <a:lnSpc>
                <a:spcPct val="107000"/>
              </a:lnSpc>
              <a:spcBef>
                <a:spcPts val="1000"/>
              </a:spcBef>
              <a:spcAft>
                <a:spcPts val="600"/>
              </a:spcAft>
              <a:buClrTx/>
              <a:buSzTx/>
              <a:buFont typeface="Arial" panose="020B0604020202020204" pitchFamily="34" charset="0"/>
              <a:buChar char="•"/>
              <a:tabLst/>
              <a:defRPr/>
            </a:pPr>
            <a:br>
              <a:rPr lang="en-US" sz="2200" dirty="0"/>
            </a:br>
            <a:r>
              <a:rPr lang="en-US" sz="2200" b="1" dirty="0"/>
              <a:t>Brief Analysis</a:t>
            </a:r>
            <a:br>
              <a:rPr lang="en-US" sz="2200" dirty="0"/>
            </a:br>
            <a:r>
              <a:rPr kumimoji="0" lang="en-IN" sz="2200" b="1" i="0" u="none" strike="noStrike" kern="0" cap="all" spc="0" normalizeH="0" baseline="0" noProof="0" dirty="0">
                <a:ln>
                  <a:noFill/>
                </a:ln>
                <a:solidFill>
                  <a:srgbClr val="444444"/>
                </a:solidFill>
                <a:effectLst/>
                <a:uLnTx/>
                <a:uFillTx/>
                <a:latin typeface="Open Sans" panose="020B0606030504020204" pitchFamily="34" charset="0"/>
                <a:ea typeface="Times New Roman" panose="02020603050405020304" pitchFamily="18" charset="0"/>
                <a:cs typeface="Times New Roman" panose="02020603050405020304" pitchFamily="18" charset="0"/>
              </a:rPr>
              <a:t>THE STATE OF GUJARAT VS CHOODAMANI PARMESHWARAN IYER</a:t>
            </a:r>
            <a:br>
              <a:rPr kumimoji="0" lang="en-IN" sz="2200" b="1" i="0" u="none" strike="noStrike" kern="0" cap="all" spc="0" normalizeH="0" baseline="0" noProof="0" dirty="0">
                <a:ln>
                  <a:noFill/>
                </a:ln>
                <a:solidFill>
                  <a:srgbClr val="444444"/>
                </a:solidFill>
                <a:effectLst/>
                <a:uLnTx/>
                <a:uFillTx/>
                <a:latin typeface="Open Sans" panose="020B0606030504020204" pitchFamily="34" charset="0"/>
                <a:ea typeface="Times New Roman" panose="02020603050405020304" pitchFamily="18" charset="0"/>
                <a:cs typeface="Times New Roman" panose="02020603050405020304" pitchFamily="18" charset="0"/>
              </a:rPr>
            </a:br>
            <a:r>
              <a:rPr kumimoji="0" lang="en-IN" sz="2200" b="1" i="0" u="none" strike="noStrike" kern="0" cap="all" spc="0" normalizeH="0" baseline="0" noProof="0" dirty="0">
                <a:ln>
                  <a:noFill/>
                </a:ln>
                <a:solidFill>
                  <a:srgbClr val="0070C0"/>
                </a:solidFill>
                <a:effectLst/>
                <a:uLnTx/>
                <a:uFillTx/>
                <a:latin typeface="Open Sans" panose="020B0606030504020204" pitchFamily="34" charset="0"/>
                <a:ea typeface="Times New Roman" panose="02020603050405020304" pitchFamily="18" charset="0"/>
                <a:cs typeface="Times New Roman" panose="02020603050405020304" pitchFamily="18" charset="0"/>
              </a:rPr>
              <a:t>SV LEGAL</a:t>
            </a:r>
            <a:br>
              <a:rPr kumimoji="0" lang="en-IN"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9E84DB86-5781-D6C7-13CF-EDAD2CFCF2C4}"/>
              </a:ext>
            </a:extLst>
          </p:cNvPr>
          <p:cNvSpPr>
            <a:spLocks noGrp="1"/>
          </p:cNvSpPr>
          <p:nvPr>
            <p:ph idx="1"/>
          </p:nvPr>
        </p:nvSpPr>
        <p:spPr/>
        <p:txBody>
          <a:bodyPr>
            <a:normAutofit fontScale="77500" lnSpcReduction="20000"/>
          </a:bodyPr>
          <a:lstStyle/>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 Judgment deals with a serious legal issue of anticipatory bail at the summons stage under the GST Law.</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More than 15 summons were issued under the provisions of Law to the Respondents and only once they appear.  Fearing arrest under Section 69 of the GST Act they approached Gujarat High Court by filing two criminal applications under Article 226 of the Constitution of India with a key prayer for anticipatory bail and the High Court passed the following Order:</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the relevant part of the impugned order reads thus: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en-IN" sz="1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"7. Considering the voluntary nature of pleadings where the petitioners are desirous of getting themselves assisted by the adjudicatory process, let them represent their case before the concerned authority. The authority concerned shall complete the same in 8 weeks' time and if there is a need for any apprehension after once the adjudicatory process is completed, if they are not ready to </a:t>
            </a:r>
            <a:r>
              <a:rPr lang="en-IN" sz="1800" i="1"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fulfill</a:t>
            </a:r>
            <a:r>
              <a:rPr lang="en-IN" sz="1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their obligation, they may be given an opportunity of two more weeks for taking necessary steps. Petitioners shall appear on or before 11/01/2019 before the concerned Police Station.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In view of the above, the present applications stand disposed of. Direct service is permitted."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45701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958B-9E02-1002-2D92-791D89C72FD2}"/>
              </a:ext>
            </a:extLst>
          </p:cNvPr>
          <p:cNvSpPr>
            <a:spLocks noGrp="1"/>
          </p:cNvSpPr>
          <p:nvPr>
            <p:ph type="title"/>
          </p:nvPr>
        </p:nvSpPr>
        <p:spPr/>
        <p:txBody>
          <a:bodyPr>
            <a:normAutofit fontScale="90000"/>
          </a:bodyPr>
          <a:lstStyle/>
          <a:p>
            <a:pPr algn="r"/>
            <a:r>
              <a:rPr kumimoji="0" lang="en-US" sz="20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IN" sz="2000" b="1" i="0" u="none" strike="noStrike" kern="0" cap="all" spc="0" normalizeH="0" baseline="0" noProof="0" dirty="0">
                <a:ln>
                  <a:noFill/>
                </a:ln>
                <a:solidFill>
                  <a:srgbClr val="444444"/>
                </a:solidFill>
                <a:effectLst/>
                <a:uLnTx/>
                <a:uFillTx/>
                <a:latin typeface="Open Sans" panose="020B0606030504020204" pitchFamily="34" charset="0"/>
                <a:ea typeface="Times New Roman" panose="02020603050405020304" pitchFamily="18" charset="0"/>
                <a:cs typeface="Times New Roman" panose="02020603050405020304" pitchFamily="18" charset="0"/>
              </a:rPr>
              <a:t>THE STATE OF GUJARAT VS CHOODAMANI PARMESHWARAN IYER</a:t>
            </a:r>
            <a:br>
              <a:rPr kumimoji="0" lang="en-IN" sz="2000" b="1" i="0" u="none" strike="noStrike" kern="0" cap="all" spc="0" normalizeH="0" baseline="0" noProof="0" dirty="0">
                <a:ln>
                  <a:noFill/>
                </a:ln>
                <a:solidFill>
                  <a:srgbClr val="444444"/>
                </a:solidFill>
                <a:effectLst/>
                <a:uLnTx/>
                <a:uFillTx/>
                <a:latin typeface="Open Sans" panose="020B0606030504020204" pitchFamily="34" charset="0"/>
                <a:ea typeface="Times New Roman" panose="02020603050405020304" pitchFamily="18" charset="0"/>
                <a:cs typeface="Times New Roman" panose="02020603050405020304" pitchFamily="18" charset="0"/>
              </a:rPr>
            </a:br>
            <a:r>
              <a:rPr kumimoji="0" lang="en-IN" sz="2000" b="1" i="0" u="none" strike="noStrike" kern="0" cap="all" spc="0" normalizeH="0" baseline="0" noProof="0" dirty="0">
                <a:ln>
                  <a:noFill/>
                </a:ln>
                <a:solidFill>
                  <a:srgbClr val="0070C0"/>
                </a:solidFill>
                <a:effectLst/>
                <a:uLnTx/>
                <a:uFillTx/>
                <a:latin typeface="Open Sans" panose="020B0606030504020204" pitchFamily="34" charset="0"/>
                <a:ea typeface="Times New Roman" panose="02020603050405020304" pitchFamily="18" charset="0"/>
                <a:cs typeface="Times New Roman" panose="02020603050405020304" pitchFamily="18" charset="0"/>
              </a:rPr>
              <a:t>SV LEGAL</a:t>
            </a:r>
            <a:br>
              <a:rPr kumimoji="0" lang="en-IN"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8613ADAA-C28F-BA54-D13B-03320262115F}"/>
              </a:ext>
            </a:extLst>
          </p:cNvPr>
          <p:cNvSpPr>
            <a:spLocks noGrp="1"/>
          </p:cNvSpPr>
          <p:nvPr>
            <p:ph idx="1"/>
          </p:nvPr>
        </p:nvSpPr>
        <p:spPr/>
        <p:txBody>
          <a:bodyPr>
            <a:normAutofit fontScale="55000" lnSpcReduction="20000"/>
          </a:bodyPr>
          <a:lstStyle/>
          <a:p>
            <a:pPr algn="just">
              <a:lnSpc>
                <a:spcPct val="107000"/>
              </a:lnSpc>
              <a:spcAft>
                <a:spcPts val="800"/>
              </a:spcAft>
            </a:pP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Revenue filed appeal before the Supreme Court.</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It was expected of the respondents to honour the summons and appear before the authority for the purpose of interrogation – The power to arrest a person by an empowered authority under the GST Act could be termed as statutory in character and ordinarily the writ court should not interfere with exercise of such power - If any conditions are imposed before effecting arrest the statutory provisions would be rendered ineffective, nugatory and meaningless - the position of law is that if any person is summoned under Section 69 of the CGST Act, 2017 for the purpose of recording of his statement, the provisions of Section 438 of Criminal Procedure Code, 1908 cannot be invoked for anticipatory bail –</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As observed by this Court in </a:t>
            </a:r>
            <a:r>
              <a:rPr lang="en-IN" sz="2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Union of India Vs. Padam </a:t>
            </a:r>
            <a:r>
              <a:rPr lang="en-IN" sz="2800" i="1"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Narain</a:t>
            </a:r>
            <a:r>
              <a:rPr lang="en-IN" sz="2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Aggarwal and </a:t>
            </a:r>
            <a:r>
              <a:rPr lang="en-IN" sz="2800" i="1"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Ors</a:t>
            </a:r>
            <a:r>
              <a:rPr lang="en-IN" sz="2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a:t>
            </a: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(2008) </a:t>
            </a:r>
            <a:r>
              <a:rPr lang="en-IN" sz="2800" kern="100" dirty="0">
                <a:effectLst/>
                <a:latin typeface="Roboto" panose="02000000000000000000" pitchFamily="2" charset="0"/>
                <a:ea typeface="Calibri" panose="020F0502020204030204" pitchFamily="34" charset="0"/>
                <a:cs typeface="Times New Roman" panose="02020603050405020304" pitchFamily="18" charset="0"/>
              </a:rPr>
              <a:t>13 SCC 305 - </a:t>
            </a:r>
            <a:r>
              <a:rPr lang="en-IN" sz="2800" u="sng" kern="100" dirty="0">
                <a:effectLst/>
                <a:latin typeface="Roboto" panose="02000000000000000000"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2008-VIL-143-SC-CU</a:t>
            </a:r>
            <a:r>
              <a:rPr lang="en-IN" sz="2800" kern="100" dirty="0">
                <a:effectLst/>
                <a:latin typeface="Roboto" panose="02000000000000000000" pitchFamily="2" charset="0"/>
                <a:ea typeface="Calibri" panose="020F0502020204030204" pitchFamily="34" charset="0"/>
                <a:cs typeface="Times New Roman" panose="02020603050405020304" pitchFamily="18" charset="0"/>
              </a:rPr>
              <a:t>, (</a:t>
            </a: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which was in context with the powers of Custom Officers to arrest under the Customs Act) such statutory powers must be exercised on objective facts of commission of an offence enumerated and the officer concerned must have reason to believe that a person sought to be arrested has been guilty of such an offence.</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7929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549E-D6EE-299A-5A30-DB355AF6372C}"/>
              </a:ext>
            </a:extLst>
          </p:cNvPr>
          <p:cNvSpPr>
            <a:spLocks noGrp="1"/>
          </p:cNvSpPr>
          <p:nvPr>
            <p:ph type="title"/>
          </p:nvPr>
        </p:nvSpPr>
        <p:spPr/>
        <p:txBody>
          <a:bodyPr>
            <a:normAutofit fontScale="90000"/>
          </a:bodyPr>
          <a:lstStyle/>
          <a:p>
            <a:pPr algn="r"/>
            <a:r>
              <a:rPr kumimoji="0" lang="en-US" sz="18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IN" sz="1800" b="1" i="0" u="none" strike="noStrike" kern="0" cap="all" spc="0" normalizeH="0" baseline="0" noProof="0" dirty="0">
                <a:ln>
                  <a:noFill/>
                </a:ln>
                <a:solidFill>
                  <a:srgbClr val="444444"/>
                </a:solidFill>
                <a:effectLst/>
                <a:uLnTx/>
                <a:uFillTx/>
                <a:latin typeface="Open Sans" panose="020B0606030504020204" pitchFamily="34" charset="0"/>
                <a:ea typeface="Times New Roman" panose="02020603050405020304" pitchFamily="18" charset="0"/>
                <a:cs typeface="Times New Roman" panose="02020603050405020304" pitchFamily="18" charset="0"/>
              </a:rPr>
              <a:t>THE STATE OF GUJARAT VS CHOODAMANI PARMESHWARAN IYER</a:t>
            </a:r>
            <a:br>
              <a:rPr kumimoji="0" lang="en-IN" sz="1800" b="1" i="0" u="none" strike="noStrike" kern="0" cap="all" spc="0" normalizeH="0" baseline="0" noProof="0" dirty="0">
                <a:ln>
                  <a:noFill/>
                </a:ln>
                <a:solidFill>
                  <a:srgbClr val="444444"/>
                </a:solidFill>
                <a:effectLst/>
                <a:uLnTx/>
                <a:uFillTx/>
                <a:latin typeface="Open Sans" panose="020B0606030504020204" pitchFamily="34" charset="0"/>
                <a:ea typeface="Times New Roman" panose="02020603050405020304" pitchFamily="18" charset="0"/>
                <a:cs typeface="Times New Roman" panose="02020603050405020304" pitchFamily="18" charset="0"/>
              </a:rPr>
            </a:br>
            <a:r>
              <a:rPr kumimoji="0" lang="en-IN" sz="1800" b="1" i="0" u="none" strike="noStrike" kern="0" cap="all" spc="0" normalizeH="0" baseline="0" noProof="0" dirty="0">
                <a:ln>
                  <a:noFill/>
                </a:ln>
                <a:solidFill>
                  <a:srgbClr val="0070C0"/>
                </a:solidFill>
                <a:effectLst/>
                <a:uLnTx/>
                <a:uFillTx/>
                <a:latin typeface="Open Sans" panose="020B0606030504020204" pitchFamily="34" charset="0"/>
                <a:ea typeface="Times New Roman" panose="02020603050405020304" pitchFamily="18" charset="0"/>
                <a:cs typeface="Times New Roman" panose="02020603050405020304" pitchFamily="18" charset="0"/>
              </a:rPr>
              <a:t>SV LEGAL</a:t>
            </a:r>
            <a:br>
              <a:rPr kumimoji="0" lang="en-IN" sz="29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B05474D1-D40D-C600-D50E-9AFFACF72AC1}"/>
              </a:ext>
            </a:extLst>
          </p:cNvPr>
          <p:cNvSpPr>
            <a:spLocks noGrp="1"/>
          </p:cNvSpPr>
          <p:nvPr>
            <p:ph idx="1"/>
          </p:nvPr>
        </p:nvSpPr>
        <p:spPr/>
        <p:txBody>
          <a:bodyPr>
            <a:normAutofit fontScale="55000" lnSpcReduction="20000"/>
          </a:bodyPr>
          <a:lstStyle/>
          <a:p>
            <a:pPr algn="just">
              <a:lnSpc>
                <a:spcPct val="107000"/>
              </a:lnSpc>
              <a:spcAft>
                <a:spcPts val="800"/>
              </a:spcAft>
            </a:pPr>
            <a:endPar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This Court in </a:t>
            </a:r>
            <a:r>
              <a:rPr lang="en-IN" sz="2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Padam </a:t>
            </a:r>
            <a:r>
              <a:rPr lang="en-IN" sz="2800" i="1"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Narain</a:t>
            </a:r>
            <a:r>
              <a:rPr lang="en-IN" sz="2800"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Aggarwal (supra) </a:t>
            </a: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made it very clear that ordinarily the Court should not impose any condition before effecting arrest. If any conditions are imposed before effecting arrest for instance giving prior intimation to the person concerned etc., the statutory provisions would be rendered ineffective, nugatory and meaningless.</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There is a fundamental distinction between a petition for anticipatory bail and the writ of mandamus directing an officer not to effect arrest. A writ of mandamus would lie only to compel the performance of the statutory or other duties. No writ of mandamus would lie to prevent an officer from performing his statutory function – the Court is inclined to give one more opportunity to respondents to appear before the authorities for the purpose of recording of their statements. If the respondents fail to appear, then it shall be open for the authority concerned to proceed further in accordance with law – the common order passed by the High Court is set aside and the appeals stand allowed</a:t>
            </a:r>
            <a:endParaRPr lang="en-IN"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87271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09A1-4126-19C4-A1C1-413BCE140C0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AB6B0E-61D4-F44B-D1A4-B0B3A74D3290}"/>
              </a:ext>
            </a:extLst>
          </p:cNvPr>
          <p:cNvSpPr>
            <a:spLocks noGrp="1"/>
          </p:cNvSpPr>
          <p:nvPr>
            <p:ph idx="1"/>
          </p:nvPr>
        </p:nvSpPr>
        <p:spPr/>
        <p:txBody>
          <a:bodyPr/>
          <a:lstStyle/>
          <a:p>
            <a:pPr>
              <a:lnSpc>
                <a:spcPct val="107000"/>
              </a:lnSpc>
              <a:spcAft>
                <a:spcPts val="600"/>
              </a:spcAft>
            </a:pPr>
            <a:endParaRPr lang="en-IN" sz="1800" b="1" kern="0" cap="all"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endParaRPr>
          </a:p>
          <a:p>
            <a:pPr>
              <a:lnSpc>
                <a:spcPct val="107000"/>
              </a:lnSpc>
              <a:spcAft>
                <a:spcPts val="600"/>
              </a:spcAft>
            </a:pPr>
            <a:endParaRPr lang="en-IN" sz="1800" b="1" kern="0" cap="all" dirty="0">
              <a:solidFill>
                <a:srgbClr val="444444"/>
              </a:solidFill>
              <a:latin typeface="Open Sans" panose="020B0606030504020204" pitchFamily="34" charset="0"/>
              <a:ea typeface="Times New Roman" panose="02020603050405020304" pitchFamily="18" charset="0"/>
              <a:cs typeface="Times New Roman" panose="02020603050405020304" pitchFamily="18" charset="0"/>
            </a:endParaRPr>
          </a:p>
          <a:p>
            <a:pPr marL="0" indent="0">
              <a:lnSpc>
                <a:spcPct val="107000"/>
              </a:lnSpc>
              <a:spcAft>
                <a:spcPts val="600"/>
              </a:spcAft>
              <a:buNone/>
            </a:pPr>
            <a:endParaRPr lang="en-IN" sz="1800" b="1" kern="0" cap="all" dirty="0">
              <a:solidFill>
                <a:srgbClr val="444444"/>
              </a:solidFill>
              <a:latin typeface="Open Sans" panose="020B0606030504020204" pitchFamily="34" charset="0"/>
              <a:ea typeface="Times New Roman" panose="02020603050405020304" pitchFamily="18" charset="0"/>
              <a:cs typeface="Times New Roman" panose="02020603050405020304" pitchFamily="18" charset="0"/>
            </a:endParaRPr>
          </a:p>
          <a:p>
            <a:pPr algn="ctr">
              <a:lnSpc>
                <a:spcPct val="107000"/>
              </a:lnSpc>
              <a:spcAft>
                <a:spcPts val="600"/>
              </a:spcAft>
            </a:pPr>
            <a:r>
              <a:rPr lang="en-IN" sz="1800" b="1" kern="0" cap="all"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UNION OF INDIA VS BHARAT FORGE LTD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881489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A981-4E0B-D3FD-3595-1D12D330AE54}"/>
              </a:ext>
            </a:extLst>
          </p:cNvPr>
          <p:cNvSpPr>
            <a:spLocks noGrp="1"/>
          </p:cNvSpPr>
          <p:nvPr>
            <p:ph type="title"/>
          </p:nvPr>
        </p:nvSpPr>
        <p:spPr/>
        <p:txBody>
          <a:bodyPr>
            <a:normAutofit/>
          </a:bodyPr>
          <a:lstStyle/>
          <a:p>
            <a:pPr algn="r"/>
            <a:r>
              <a:rPr lang="en-US" sz="2400" dirty="0"/>
              <a:t>Brief Analysis</a:t>
            </a:r>
            <a:br>
              <a:rPr lang="en-US" sz="2400" dirty="0"/>
            </a:br>
            <a:r>
              <a:rPr lang="en-US" sz="2400" dirty="0"/>
              <a:t>UOI v Bharat Forge</a:t>
            </a:r>
            <a:br>
              <a:rPr lang="en-US" sz="2400" dirty="0"/>
            </a:br>
            <a:r>
              <a:rPr lang="en-US" sz="2400" dirty="0">
                <a:solidFill>
                  <a:srgbClr val="0070C0"/>
                </a:solidFill>
              </a:rPr>
              <a:t>s v Legal</a:t>
            </a:r>
            <a:endParaRPr lang="en-IN" sz="2400" dirty="0">
              <a:solidFill>
                <a:srgbClr val="0070C0"/>
              </a:solidFill>
            </a:endParaRPr>
          </a:p>
        </p:txBody>
      </p:sp>
      <p:sp>
        <p:nvSpPr>
          <p:cNvPr id="3" name="Content Placeholder 2">
            <a:extLst>
              <a:ext uri="{FF2B5EF4-FFF2-40B4-BE49-F238E27FC236}">
                <a16:creationId xmlns:a16="http://schemas.microsoft.com/office/drawing/2014/main" id="{FA11DB44-6DD8-7922-0EA7-D63E0AB6FC8C}"/>
              </a:ext>
            </a:extLst>
          </p:cNvPr>
          <p:cNvSpPr>
            <a:spLocks noGrp="1"/>
          </p:cNvSpPr>
          <p:nvPr>
            <p:ph idx="1"/>
          </p:nvPr>
        </p:nvSpPr>
        <p:spPr/>
        <p:txBody>
          <a:bodyPr>
            <a:normAutofit fontScale="70000" lnSpcReduction="20000"/>
          </a:bodyPr>
          <a:lstStyle/>
          <a:p>
            <a:pPr algn="just">
              <a:lnSpc>
                <a:spcPct val="107000"/>
              </a:lnSpc>
              <a:spcAft>
                <a:spcPts val="800"/>
              </a:spcAft>
            </a:pPr>
            <a:r>
              <a:rPr lang="en-IN" sz="1800" b="1" i="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Whether the classification of the HSN Code is integral to the tendering process?</a:t>
            </a:r>
            <a:endParaRPr lang="en-IN"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Bharat Forge Limited writ petition before the High Court seeking direction to tendering authority to indicate GST HSN Code of procurement product in the tender document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High Court issued a direction to Appellant-General Manager, Diesel Locomotive Works, Varanasi to clarify the issue with the GST authorities relating to the applicability of the correct HSN Code of the procurement product and mention the same in the NIT tender/ bid document, </a:t>
            </a:r>
            <a:r>
              <a:rPr lang="en-IN" sz="1800" b="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so as to ensure uniform bidding and to provide all bidders a 'Level Playing Field'</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solidFill>
                  <a:srgbClr val="1E2223"/>
                </a:solidFill>
                <a:effectLst/>
                <a:latin typeface="Open Sans" panose="020B0606030504020204" pitchFamily="34" charset="0"/>
                <a:ea typeface="Calibri" panose="020F0502020204030204" pitchFamily="34" charset="0"/>
                <a:cs typeface="Times New Roman" panose="02020603050405020304" pitchFamily="18" charset="0"/>
              </a:rPr>
              <a:t>Aggrieved by aforesaid direction Union of India and the Railway Board filed instant appeal - whether there exists any public duty with the appellants to indicate the HSN Code when they float a public tender</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IN" sz="1800" kern="100" dirty="0">
                <a:solidFill>
                  <a:srgbClr val="1E2223"/>
                </a:solidFill>
                <a:effectLst/>
                <a:latin typeface="Open Sans" panose="020B0606030504020204" pitchFamily="34" charset="0"/>
                <a:ea typeface="Calibri" panose="020F0502020204030204" pitchFamily="34" charset="0"/>
                <a:cs typeface="Times New Roman" panose="02020603050405020304" pitchFamily="18" charset="0"/>
              </a:rPr>
              <a:t>The apex court observed that the purport of the Railway Board is that it is the responsibility of the bidder to quote the correct HSN Number and the corresponding GST rate - in the name of producing a level playing field, the State, when it decides to award a contract, would not be obliged to undertake the ordeal of finding out the correct HSN Code and the tax applicable for the product, which they wish to procure - </a:t>
            </a:r>
            <a:r>
              <a:rPr lang="en-IN" sz="1800" b="1" kern="10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This is, particularly so when the State is not burdened with the liability to pay the tax</a:t>
            </a: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410096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85FB-4ABD-7E43-17E8-F3C8B7E30FA9}"/>
              </a:ext>
            </a:extLst>
          </p:cNvPr>
          <p:cNvSpPr>
            <a:spLocks noGrp="1"/>
          </p:cNvSpPr>
          <p:nvPr>
            <p:ph type="title"/>
          </p:nvPr>
        </p:nvSpPr>
        <p:spPr/>
        <p:txBody>
          <a:bodyPr>
            <a:normAutofit/>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UOI v Bharat Forge</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0070C0"/>
                </a:solidFill>
                <a:effectLst/>
                <a:uLnTx/>
                <a:uFillTx/>
                <a:latin typeface="Calibri Light" panose="020F0302020204030204"/>
                <a:ea typeface="+mj-ea"/>
                <a:cs typeface="+mj-cs"/>
              </a:rPr>
              <a:t>s v Legal</a:t>
            </a:r>
            <a:endParaRPr lang="en-IN" b="1" dirty="0"/>
          </a:p>
        </p:txBody>
      </p:sp>
      <p:sp>
        <p:nvSpPr>
          <p:cNvPr id="3" name="Content Placeholder 2">
            <a:extLst>
              <a:ext uri="{FF2B5EF4-FFF2-40B4-BE49-F238E27FC236}">
                <a16:creationId xmlns:a16="http://schemas.microsoft.com/office/drawing/2014/main" id="{A01A86D8-8332-A639-51C7-A87CB9C5C188}"/>
              </a:ext>
            </a:extLst>
          </p:cNvPr>
          <p:cNvSpPr>
            <a:spLocks noGrp="1"/>
          </p:cNvSpPr>
          <p:nvPr>
            <p:ph idx="1"/>
          </p:nvPr>
        </p:nvSpPr>
        <p:spPr/>
        <p:txBody>
          <a:bodyPr>
            <a:normAutofit fontScale="25000" lnSpcReduction="20000"/>
          </a:bodyPr>
          <a:lstStyle/>
          <a:p>
            <a:pPr marL="0" indent="0" algn="just">
              <a:lnSpc>
                <a:spcPct val="107000"/>
              </a:lnSpc>
              <a:spcAft>
                <a:spcPts val="800"/>
              </a:spcAft>
              <a:buNone/>
            </a:pPr>
            <a:endParaRPr lang="en-IN" sz="28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6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liability to pay tax under the GST regime is on the supplier unless it falls under Section 9(3) of the GST Act. He must make inquiries and make an informed decision as to what would be the relevant HSN Code applicable to the items and the rate of tax applicable – </a:t>
            </a:r>
            <a:endParaRPr lang="en-IN" sz="6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6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appellants cannot be expected to find out the HSN Code and announce it so as to bind the tenderers or fetter the power of a jurisdictional officer of the supplier – </a:t>
            </a:r>
            <a:endParaRPr lang="en-IN" sz="6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6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only provision which clearly deals with classification is provision for advance ruling - the appellants will be compelled to go through the said cumbersome procedure and, at the end of it, proclaim the HSN Code - in order to ensure that the successful tenderer pays the tax due and to further ensure that by not correctly quoting the GST rate, there is no tax evasion, in all cases, where a contract is awarded by the appellants, a copy of the document, by which, the contract is awarded containing all material details shall be immediately forwarded to the concerned jurisdictional Officer</a:t>
            </a:r>
            <a:endParaRPr lang="en-IN" sz="6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3200" b="1" kern="100" dirty="0">
                <a:effectLst/>
                <a:latin typeface="Roboto" panose="02000000000000000000" pitchFamily="2" charset="0"/>
                <a:ea typeface="Calibri" panose="020F0502020204030204" pitchFamily="34" charset="0"/>
                <a:cs typeface="Times New Roman" panose="02020603050405020304" pitchFamily="18" charset="0"/>
              </a:rPr>
              <a:t> </a:t>
            </a:r>
            <a:endParaRPr lang="en-IN"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36693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6113-83C0-7438-C1E4-8655FE955616}"/>
              </a:ext>
            </a:extLst>
          </p:cNvPr>
          <p:cNvSpPr>
            <a:spLocks noGrp="1"/>
          </p:cNvSpPr>
          <p:nvPr>
            <p:ph type="title"/>
          </p:nvPr>
        </p:nvSpPr>
        <p:spPr/>
        <p:txBody>
          <a:bodyPr>
            <a:normAutofit/>
          </a:bodyPr>
          <a:lstStyle/>
          <a:p>
            <a:pPr algn="ctr"/>
            <a:r>
              <a:rPr lang="en-US" sz="2400" b="1" dirty="0"/>
              <a:t>ARTICLE 141 OF CONSTITUTION OF INDIA</a:t>
            </a:r>
            <a:endParaRPr lang="en-IN" sz="2400" b="1" dirty="0"/>
          </a:p>
        </p:txBody>
      </p:sp>
      <p:sp>
        <p:nvSpPr>
          <p:cNvPr id="3" name="Content Placeholder 2">
            <a:extLst>
              <a:ext uri="{FF2B5EF4-FFF2-40B4-BE49-F238E27FC236}">
                <a16:creationId xmlns:a16="http://schemas.microsoft.com/office/drawing/2014/main" id="{6CBE0C39-5236-66F8-70C9-E8F218987BB3}"/>
              </a:ext>
            </a:extLst>
          </p:cNvPr>
          <p:cNvSpPr>
            <a:spLocks noGrp="1"/>
          </p:cNvSpPr>
          <p:nvPr>
            <p:ph idx="1"/>
          </p:nvPr>
        </p:nvSpPr>
        <p:spPr/>
        <p:txBody>
          <a:bodyPr>
            <a:normAutofit fontScale="85000" lnSpcReduction="20000"/>
          </a:bodyPr>
          <a:lstStyle/>
          <a:p>
            <a:pPr marL="0" indent="0" algn="just">
              <a:buNone/>
            </a:pPr>
            <a:r>
              <a:rPr lang="en-US" sz="2400" b="1" i="0" dirty="0">
                <a:solidFill>
                  <a:srgbClr val="333333"/>
                </a:solidFill>
                <a:effectLst/>
                <a:latin typeface="Lora" pitchFamily="2" charset="0"/>
              </a:rPr>
              <a:t>Article 141 provides that the law declared by the Supreme Court shall be binding on all courts within the territory of India. The law declared has to be construed as a principle of law that emanates from a judgment, or an interpretation of law or judgment by the Supreme Court, upon which, the case is decided.</a:t>
            </a:r>
          </a:p>
          <a:p>
            <a:pPr marL="0" indent="0" algn="just">
              <a:buNone/>
            </a:pPr>
            <a:r>
              <a:rPr lang="en-US" sz="2400" b="1" dirty="0"/>
              <a:t>Hence, the law declared is the principle culled out on reading of a judgment as a whole in the light of the questions raised, upon which the case is decided. [</a:t>
            </a:r>
            <a:r>
              <a:rPr lang="en-US" sz="2400" b="1" dirty="0" err="1"/>
              <a:t>Fida</a:t>
            </a:r>
            <a:r>
              <a:rPr lang="en-US" sz="2400" b="1" dirty="0"/>
              <a:t> Hussain v. Moradabad Development Authority].</a:t>
            </a:r>
          </a:p>
          <a:p>
            <a:pPr marL="0" indent="0" algn="just">
              <a:buNone/>
            </a:pPr>
            <a:r>
              <a:rPr lang="en-US" sz="2400" b="1" dirty="0"/>
              <a:t>In view of the above, it may be noted that a judgment rendered by the Supreme Court is not binding in its entirety. It is only the ratio decidendi part of the judgment which is binding and shall be taken into consideration while deciding questions of law based on identical issues and facts. </a:t>
            </a:r>
            <a:endParaRPr lang="en-IN" sz="2400" b="1" dirty="0"/>
          </a:p>
        </p:txBody>
      </p:sp>
    </p:spTree>
    <p:extLst>
      <p:ext uri="{BB962C8B-B14F-4D97-AF65-F5344CB8AC3E}">
        <p14:creationId xmlns:p14="http://schemas.microsoft.com/office/powerpoint/2010/main" val="332326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51A-0C40-8C81-C97B-6C1CC1AE986D}"/>
              </a:ext>
            </a:extLst>
          </p:cNvPr>
          <p:cNvSpPr>
            <a:spLocks noGrp="1"/>
          </p:cNvSpPr>
          <p:nvPr>
            <p:ph type="title"/>
          </p:nvPr>
        </p:nvSpPr>
        <p:spPr/>
        <p:txBody>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UOI v Bharat Forge</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0070C0"/>
                </a:solidFill>
                <a:effectLst/>
                <a:uLnTx/>
                <a:uFillTx/>
                <a:latin typeface="Calibri Light" panose="020F0302020204030204"/>
                <a:ea typeface="+mj-ea"/>
                <a:cs typeface="+mj-cs"/>
              </a:rPr>
              <a:t>s v Legal</a:t>
            </a:r>
            <a:endParaRPr lang="en-IN" dirty="0"/>
          </a:p>
        </p:txBody>
      </p:sp>
      <p:sp>
        <p:nvSpPr>
          <p:cNvPr id="3" name="Content Placeholder 2">
            <a:extLst>
              <a:ext uri="{FF2B5EF4-FFF2-40B4-BE49-F238E27FC236}">
                <a16:creationId xmlns:a16="http://schemas.microsoft.com/office/drawing/2014/main" id="{666077CA-B9B2-255B-94CA-39235AAE62E3}"/>
              </a:ext>
            </a:extLst>
          </p:cNvPr>
          <p:cNvSpPr>
            <a:spLocks noGrp="1"/>
          </p:cNvSpPr>
          <p:nvPr>
            <p:ph idx="1"/>
          </p:nvPr>
        </p:nvSpPr>
        <p:spPr/>
        <p:txBody>
          <a:bodyPr/>
          <a:lstStyle/>
          <a:p>
            <a:r>
              <a:rPr lang="en-IN" sz="2400" b="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Proceeding on the basis, that for determining the local content, the HSN Code of the item, for the purpose of custom duty, is to be found, that may not justify the writ petitioner from contending that the HSN Code for the GST must be included in the tender conditions - It is open to the bidder, wholly or partly, to absorb the tax effect.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2369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7F47-7736-F497-CE33-A51FCE180B32}"/>
              </a:ext>
            </a:extLst>
          </p:cNvPr>
          <p:cNvSpPr>
            <a:spLocks noGrp="1"/>
          </p:cNvSpPr>
          <p:nvPr>
            <p:ph type="title"/>
          </p:nvPr>
        </p:nvSpPr>
        <p:spPr/>
        <p:txBody>
          <a:bodyPr/>
          <a:lstStyle/>
          <a:p>
            <a:pPr algn="r"/>
            <a:r>
              <a:rPr kumimoji="0" lang="en-US" sz="22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2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200" b="1" i="0" u="none" strike="noStrike" kern="1200" cap="none" spc="0" normalizeH="0" baseline="0" noProof="0" dirty="0">
                <a:ln>
                  <a:noFill/>
                </a:ln>
                <a:solidFill>
                  <a:prstClr val="black"/>
                </a:solidFill>
                <a:effectLst/>
                <a:uLnTx/>
                <a:uFillTx/>
                <a:latin typeface="Calibri Light" panose="020F0302020204030204"/>
                <a:ea typeface="+mj-ea"/>
                <a:cs typeface="+mj-cs"/>
              </a:rPr>
              <a:t>UOI v Bharat Forge</a:t>
            </a:r>
            <a:br>
              <a:rPr kumimoji="0" lang="en-US" sz="22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200" b="1" i="0" u="none" strike="noStrike" kern="1200" cap="none" spc="0" normalizeH="0" baseline="0" noProof="0" dirty="0">
                <a:ln>
                  <a:noFill/>
                </a:ln>
                <a:solidFill>
                  <a:srgbClr val="0070C0"/>
                </a:solidFill>
                <a:effectLst/>
                <a:uLnTx/>
                <a:uFillTx/>
                <a:latin typeface="Calibri Light" panose="020F0302020204030204"/>
                <a:ea typeface="+mj-ea"/>
                <a:cs typeface="+mj-cs"/>
              </a:rPr>
              <a:t>s v Legal</a:t>
            </a:r>
            <a:endParaRPr lang="en-IN" dirty="0"/>
          </a:p>
        </p:txBody>
      </p:sp>
      <p:sp>
        <p:nvSpPr>
          <p:cNvPr id="3" name="Content Placeholder 2">
            <a:extLst>
              <a:ext uri="{FF2B5EF4-FFF2-40B4-BE49-F238E27FC236}">
                <a16:creationId xmlns:a16="http://schemas.microsoft.com/office/drawing/2014/main" id="{088CB3F7-902A-134B-19C1-0F103A1627EA}"/>
              </a:ext>
            </a:extLst>
          </p:cNvPr>
          <p:cNvSpPr>
            <a:spLocks noGrp="1"/>
          </p:cNvSpPr>
          <p:nvPr>
            <p:ph idx="1"/>
          </p:nvPr>
        </p:nvSpPr>
        <p:spPr/>
        <p:txBody>
          <a:bodyPr/>
          <a:lstStyle/>
          <a:p>
            <a:pPr algn="just">
              <a:lnSpc>
                <a:spcPct val="107000"/>
              </a:lnSpc>
              <a:spcAft>
                <a:spcPts val="800"/>
              </a:spcAft>
            </a:pPr>
            <a:r>
              <a:rPr lang="en-IN" sz="2000" b="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Proceeding on the basis, that for determining the local content, the HSN Code of the item, for the purpose of custom duty, is to be found, that may not justify the writ petitioner from contending that the HSN Code for the GST must be included in the tender conditions - It is open to the bidder, wholly or partly, to absorb the tax effect.</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000" b="1" kern="100" dirty="0">
                <a:effectLst/>
                <a:latin typeface="Roboto" panose="02000000000000000000" pitchFamily="2" charset="0"/>
                <a:ea typeface="Calibri" panose="020F0502020204030204" pitchFamily="34" charset="0"/>
                <a:cs typeface="Times New Roman" panose="02020603050405020304" pitchFamily="18" charset="0"/>
              </a:rPr>
              <a:t>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19983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8C1E-9E76-8DAC-6080-6EE3B0F7C9FE}"/>
              </a:ext>
            </a:extLst>
          </p:cNvPr>
          <p:cNvSpPr>
            <a:spLocks noGrp="1"/>
          </p:cNvSpPr>
          <p:nvPr>
            <p:ph type="title"/>
          </p:nvPr>
        </p:nvSpPr>
        <p:spPr/>
        <p:txBody>
          <a:bodyPr>
            <a:normAutofit/>
          </a:bodyPr>
          <a:lstStyle/>
          <a:p>
            <a:pPr algn="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UOI v Bharat Forge</a:t>
            </a:r>
            <a:b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0070C0"/>
                </a:solidFill>
                <a:effectLst/>
                <a:uLnTx/>
                <a:uFillTx/>
                <a:latin typeface="Calibri Light" panose="020F0302020204030204"/>
                <a:ea typeface="+mj-ea"/>
                <a:cs typeface="+mj-cs"/>
              </a:rPr>
              <a:t>s v Legal</a:t>
            </a:r>
            <a:endParaRPr lang="en-IN" dirty="0"/>
          </a:p>
        </p:txBody>
      </p:sp>
      <p:sp>
        <p:nvSpPr>
          <p:cNvPr id="3" name="Content Placeholder 2">
            <a:extLst>
              <a:ext uri="{FF2B5EF4-FFF2-40B4-BE49-F238E27FC236}">
                <a16:creationId xmlns:a16="http://schemas.microsoft.com/office/drawing/2014/main" id="{39801972-0815-9AF2-CE07-3392C05020F8}"/>
              </a:ext>
            </a:extLst>
          </p:cNvPr>
          <p:cNvSpPr>
            <a:spLocks noGrp="1"/>
          </p:cNvSpPr>
          <p:nvPr>
            <p:ph idx="1"/>
          </p:nvPr>
        </p:nvSpPr>
        <p:spPr/>
        <p:txBody>
          <a:bodyPr>
            <a:normAutofit fontScale="85000" lnSpcReduction="10000"/>
          </a:bodyPr>
          <a:lstStyle/>
          <a:p>
            <a:pPr algn="just">
              <a:lnSpc>
                <a:spcPct val="107000"/>
              </a:lnSpc>
              <a:spcAft>
                <a:spcPts val="800"/>
              </a:spcAft>
            </a:pPr>
            <a:endParaRPr lang="en-IN" sz="1800" kern="100" dirty="0">
              <a:solidFill>
                <a:srgbClr val="1E2223"/>
              </a:solidFill>
              <a:effectLst/>
              <a:latin typeface="Open Sans" panose="020B060603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b="1" kern="100" dirty="0">
                <a:solidFill>
                  <a:srgbClr val="1E2223"/>
                </a:solidFill>
                <a:effectLst/>
                <a:latin typeface="Open Sans" panose="020B0606030504020204" pitchFamily="34" charset="0"/>
                <a:ea typeface="Calibri" panose="020F0502020204030204" pitchFamily="34" charset="0"/>
                <a:cs typeface="Times New Roman" panose="02020603050405020304" pitchFamily="18" charset="0"/>
              </a:rPr>
              <a:t>In other words, being an indirect tax, while it is open to a bidder to pass it on to the buyer (the appellant), nothing stands in the way of the bidder, partly or wholly, absorbing the tax. The liability to pay the tax under the GST regime is with the supplier unless it falls under Section 9(3) of the GST Act. Further, the appellants cannot declare a GST rate and make it binding on the bidder. The correctness of the Code/rate can, at best, be the appellants understanding of the same. This is why, in the Circular issued by the Railway Board, it conferred a discretion on the purchaser, to incorporate the HSN Number in the tender document – We cannot hold that in view of the Make in India policy there is duty to declare the HSN code in the tender and what is more, make the tenderers quote the rate accordingly</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b="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b="1"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600974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A5A6-FA67-EFD9-1545-2328CC760FB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956873-604E-9FBC-D898-EB1A9726E991}"/>
              </a:ext>
            </a:extLst>
          </p:cNvPr>
          <p:cNvSpPr>
            <a:spLocks noGrp="1"/>
          </p:cNvSpPr>
          <p:nvPr>
            <p:ph idx="1"/>
          </p:nvPr>
        </p:nvSpPr>
        <p:spPr/>
        <p:txBody>
          <a:bodyPr>
            <a:normAutofit lnSpcReduction="10000"/>
          </a:bodyPr>
          <a:lstStyle/>
          <a:p>
            <a:endParaRPr lang="en-US" dirty="0"/>
          </a:p>
          <a:p>
            <a:endParaRPr lang="en-IN" dirty="0"/>
          </a:p>
          <a:p>
            <a:pPr algn="ctr"/>
            <a:r>
              <a:rPr lang="en-IN" dirty="0"/>
              <a:t>THANK YOU</a:t>
            </a:r>
          </a:p>
          <a:p>
            <a:pPr algn="ctr"/>
            <a:r>
              <a:rPr lang="en-IN" dirty="0"/>
              <a:t>Sushil K Verma</a:t>
            </a:r>
          </a:p>
          <a:p>
            <a:pPr algn="ctr"/>
            <a:r>
              <a:rPr lang="en-IN" sz="1200" b="1" dirty="0"/>
              <a:t>SV LEGAL</a:t>
            </a:r>
          </a:p>
          <a:p>
            <a:pPr algn="ctr"/>
            <a:r>
              <a:rPr lang="en-IN" sz="1200" b="1" dirty="0"/>
              <a:t>317 INDIRA PRAKASH BUILDING</a:t>
            </a:r>
          </a:p>
          <a:p>
            <a:pPr algn="ctr"/>
            <a:r>
              <a:rPr lang="en-IN" sz="1200" b="1" dirty="0"/>
              <a:t>BARAKHAMBHA ROAD</a:t>
            </a:r>
          </a:p>
          <a:p>
            <a:pPr algn="ctr"/>
            <a:r>
              <a:rPr lang="en-IN" sz="1200" b="1" dirty="0"/>
              <a:t>NEW DELHI</a:t>
            </a:r>
          </a:p>
          <a:p>
            <a:pPr algn="ctr"/>
            <a:r>
              <a:rPr lang="en-IN" sz="1200" b="1" dirty="0"/>
              <a:t> 9810188710</a:t>
            </a:r>
          </a:p>
        </p:txBody>
      </p:sp>
    </p:spTree>
    <p:extLst>
      <p:ext uri="{BB962C8B-B14F-4D97-AF65-F5344CB8AC3E}">
        <p14:creationId xmlns:p14="http://schemas.microsoft.com/office/powerpoint/2010/main" val="211640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255E-7E6C-7C6A-FD0E-078A15883059}"/>
              </a:ext>
            </a:extLst>
          </p:cNvPr>
          <p:cNvSpPr>
            <a:spLocks noGrp="1"/>
          </p:cNvSpPr>
          <p:nvPr>
            <p:ph type="title"/>
          </p:nvPr>
        </p:nvSpPr>
        <p:spPr/>
        <p:txBody>
          <a:bodyPr>
            <a:normAutofit fontScale="90000"/>
          </a:bodyPr>
          <a:lstStyle/>
          <a:p>
            <a:pPr algn="r"/>
            <a:r>
              <a:rPr lang="en-IN" sz="2000" b="1" kern="0" cap="all"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t>STATE TAX OFFICER (IB) &amp; ORS. VS SHABU GEORGE &amp; ANR.</a:t>
            </a:r>
            <a:br>
              <a:rPr lang="en-IN" sz="2000" b="1" kern="0" cap="all" dirty="0">
                <a:solidFill>
                  <a:srgbClr val="444444"/>
                </a:solidFill>
                <a:effectLst/>
                <a:latin typeface="Open Sans" panose="020B0606030504020204" pitchFamily="34" charset="0"/>
                <a:ea typeface="Times New Roman" panose="02020603050405020304" pitchFamily="18" charset="0"/>
                <a:cs typeface="Times New Roman" panose="02020603050405020304" pitchFamily="18" charset="0"/>
              </a:rPr>
            </a:br>
            <a:r>
              <a:rPr lang="en-IN" sz="2000" b="1" kern="0" cap="all" dirty="0" err="1">
                <a:solidFill>
                  <a:srgbClr val="002060"/>
                </a:solidFill>
                <a:effectLst/>
                <a:latin typeface="Open Sans" panose="020B0606030504020204" pitchFamily="34" charset="0"/>
                <a:ea typeface="Times New Roman" panose="02020603050405020304" pitchFamily="18" charset="0"/>
                <a:cs typeface="Times New Roman" panose="02020603050405020304" pitchFamily="18" charset="0"/>
              </a:rPr>
              <a:t>Sv</a:t>
            </a:r>
            <a:r>
              <a:rPr lang="en-IN" sz="2000" b="1" kern="0" cap="all" dirty="0">
                <a:solidFill>
                  <a:srgbClr val="002060"/>
                </a:solidFill>
                <a:effectLst/>
                <a:latin typeface="Open Sans" panose="020B0606030504020204" pitchFamily="34" charset="0"/>
                <a:ea typeface="Times New Roman" panose="02020603050405020304" pitchFamily="18" charset="0"/>
                <a:cs typeface="Times New Roman" panose="02020603050405020304" pitchFamily="18" charset="0"/>
              </a:rPr>
              <a:t> LEGAL</a:t>
            </a:r>
            <a:br>
              <a:rPr lang="en-IN"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5DA7499-4917-C145-77B1-4A922426B903}"/>
              </a:ext>
            </a:extLst>
          </p:cNvPr>
          <p:cNvSpPr>
            <a:spLocks noGrp="1"/>
          </p:cNvSpPr>
          <p:nvPr>
            <p:ph idx="1"/>
          </p:nvPr>
        </p:nvSpPr>
        <p:spPr/>
        <p:txBody>
          <a:bodyPr>
            <a:normAutofit fontScale="62500" lnSpcReduction="20000"/>
          </a:bodyPr>
          <a:lstStyle/>
          <a:p>
            <a:pPr>
              <a:lnSpc>
                <a:spcPct val="107000"/>
              </a:lnSpc>
              <a:spcAft>
                <a:spcPts val="750"/>
              </a:spcAft>
            </a:pPr>
            <a:r>
              <a:rPr lang="en-IN" sz="1800" b="1" kern="0" dirty="0">
                <a:solidFill>
                  <a:srgbClr val="1E2223"/>
                </a:solidFill>
                <a:effectLst/>
                <a:latin typeface="Open Sans" panose="020B0606030504020204" pitchFamily="34" charset="0"/>
                <a:ea typeface="Times New Roman" panose="02020603050405020304" pitchFamily="18" charset="0"/>
                <a:cs typeface="Times New Roman" panose="02020603050405020304" pitchFamily="18" charset="0"/>
              </a:rPr>
              <a:t>The issue was whether cash could be seized during sear operations in connection with investigations done by the GST Officials –  ( Section 67(2) CGST ACT 2017</a:t>
            </a:r>
          </a:p>
          <a:p>
            <a:pPr>
              <a:lnSpc>
                <a:spcPct val="107000"/>
              </a:lnSpc>
              <a:spcAft>
                <a:spcPts val="750"/>
              </a:spcAft>
            </a:pP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Font typeface="Open Sans" panose="020B0606030504020204" pitchFamily="34" charset="0"/>
              <a:buChar char="-"/>
            </a:pPr>
            <a:r>
              <a:rPr lang="en-IN" sz="1800" b="1" kern="0" dirty="0">
                <a:solidFill>
                  <a:srgbClr val="1E2223"/>
                </a:solidFill>
                <a:effectLst/>
                <a:latin typeface="Open Sans" panose="020B0606030504020204" pitchFamily="34" charset="0"/>
                <a:ea typeface="Times New Roman" panose="02020603050405020304" pitchFamily="18" charset="0"/>
                <a:cs typeface="Times New Roman" panose="02020603050405020304" pitchFamily="18" charset="0"/>
              </a:rPr>
              <a:t>High Court held that in an investigation aimed at detecting tax evasion under the GST Act, cash cannot be seized especially when it is the admitted case that the cash did not form part of the stock in trade of the appellant's </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750"/>
              </a:spcAft>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Font typeface="Open Sans" panose="020B0606030504020204" pitchFamily="34" charset="0"/>
              <a:buChar char="-"/>
            </a:pPr>
            <a:r>
              <a:rPr lang="en-IN" sz="1800" b="1" kern="0" dirty="0">
                <a:solidFill>
                  <a:srgbClr val="1E2223"/>
                </a:solidFill>
                <a:effectLst/>
                <a:latin typeface="Open Sans" panose="020B0606030504020204" pitchFamily="34" charset="0"/>
                <a:ea typeface="Times New Roman" panose="02020603050405020304" pitchFamily="18" charset="0"/>
                <a:cs typeface="Times New Roman" panose="02020603050405020304" pitchFamily="18" charset="0"/>
              </a:rPr>
              <a:t>The findings recorded by the Intelligence Officer could have been justified if had been an officer attached to the Income Tax department, in the context of the GST Act, the findings are wholly irrelevant.</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0">
              <a:lnSpc>
                <a:spcPct val="107000"/>
              </a:lnSpc>
              <a:spcAft>
                <a:spcPts val="750"/>
              </a:spcAft>
              <a:buNone/>
            </a:pPr>
            <a:r>
              <a:rPr lang="en-IN" sz="1800" b="1" kern="0" dirty="0">
                <a:solidFill>
                  <a:srgbClr val="1E2223"/>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750"/>
              </a:spcAft>
              <a:buFont typeface="Open Sans" panose="020B0606030504020204" pitchFamily="34" charset="0"/>
              <a:buChar char="-"/>
            </a:pPr>
            <a:r>
              <a:rPr lang="en-IN" sz="1800" b="1" kern="0" dirty="0">
                <a:solidFill>
                  <a:srgbClr val="1E2223"/>
                </a:solidFill>
                <a:effectLst/>
                <a:latin typeface="Open Sans" panose="020B0606030504020204" pitchFamily="34" charset="0"/>
                <a:ea typeface="Times New Roman" panose="02020603050405020304" pitchFamily="18" charset="0"/>
                <a:cs typeface="Times New Roman" panose="02020603050405020304" pitchFamily="18" charset="0"/>
              </a:rPr>
              <a:t>The seizure of cash from the premises of the appellants was wholly uncalled for and unwarranted – Aggrieved by the High Court Order, the State filed this petition – HELD - not inclined to interfere with the judgment impugned in this petition – High Court order is confirmed and the special leave petition is dismissed</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0">
              <a:lnSpc>
                <a:spcPct val="107000"/>
              </a:lnSpc>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N" dirty="0"/>
          </a:p>
        </p:txBody>
      </p:sp>
    </p:spTree>
    <p:extLst>
      <p:ext uri="{BB962C8B-B14F-4D97-AF65-F5344CB8AC3E}">
        <p14:creationId xmlns:p14="http://schemas.microsoft.com/office/powerpoint/2010/main" val="207884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F74B-5550-C568-45E8-3874CAA3A58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A825F142-9CE0-40A0-EABB-2B45BEBE02AC}"/>
              </a:ext>
            </a:extLst>
          </p:cNvPr>
          <p:cNvSpPr>
            <a:spLocks noGrp="1"/>
          </p:cNvSpPr>
          <p:nvPr>
            <p:ph idx="1"/>
          </p:nvPr>
        </p:nvSpPr>
        <p:spPr/>
        <p:txBody>
          <a:bodyPr/>
          <a:lstStyle/>
          <a:p>
            <a:endParaRPr lang="en-IN"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18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IN"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Supreme Court on service tax on secondments </a:t>
            </a:r>
          </a:p>
          <a:p>
            <a:pPr algn="ctr"/>
            <a:r>
              <a:rPr lang="en-IN" b="1" dirty="0"/>
              <a:t>C.C.,C.E. &amp; S.T. – BANGALORE (ADJUDICATION) ETC. ...APPELLANT(S) VERSUS M/S NORTHERN OPERATING SYSTEMS PVT LTD.</a:t>
            </a:r>
          </a:p>
        </p:txBody>
      </p:sp>
    </p:spTree>
    <p:extLst>
      <p:ext uri="{BB962C8B-B14F-4D97-AF65-F5344CB8AC3E}">
        <p14:creationId xmlns:p14="http://schemas.microsoft.com/office/powerpoint/2010/main" val="73624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540B-3BA7-E472-F71D-F6A0ECC646E0}"/>
              </a:ext>
            </a:extLst>
          </p:cNvPr>
          <p:cNvSpPr>
            <a:spLocks noGrp="1"/>
          </p:cNvSpPr>
          <p:nvPr>
            <p:ph type="title"/>
          </p:nvPr>
        </p:nvSpPr>
        <p:spPr/>
        <p:txBody>
          <a:bodyPr>
            <a:normAutofit/>
          </a:bodyPr>
          <a:lstStyle/>
          <a:p>
            <a:pPr algn="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Northern Operating Systems (P.) Ltd</a:t>
            </a:r>
            <a:b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 V Legal</a:t>
            </a:r>
            <a:r>
              <a:rPr lang="en-US" sz="2400" dirty="0"/>
              <a:t>g</a:t>
            </a:r>
            <a:endParaRPr lang="en-IN" sz="2400" i="1" dirty="0"/>
          </a:p>
        </p:txBody>
      </p:sp>
      <p:sp>
        <p:nvSpPr>
          <p:cNvPr id="3" name="Content Placeholder 2">
            <a:extLst>
              <a:ext uri="{FF2B5EF4-FFF2-40B4-BE49-F238E27FC236}">
                <a16:creationId xmlns:a16="http://schemas.microsoft.com/office/drawing/2014/main" id="{A0A7B683-31CC-AD2D-52BF-F9E8D78DF9B6}"/>
              </a:ext>
            </a:extLst>
          </p:cNvPr>
          <p:cNvSpPr>
            <a:spLocks noGrp="1"/>
          </p:cNvSpPr>
          <p:nvPr>
            <p:ph idx="1"/>
          </p:nvPr>
        </p:nvSpPr>
        <p:spPr/>
        <p:txBody>
          <a:bodyPr>
            <a:normAutofit fontScale="85000" lnSpcReduction="20000"/>
          </a:bodyPr>
          <a:lstStyle/>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There was a contract with the overseas group company for rendering back-office support and information technology support services wherein the overseas entity was required to second its employees (Seconded Employees) to the </a:t>
            </a:r>
            <a:r>
              <a:rPr lang="en-IN" sz="1800" kern="100" dirty="0" err="1">
                <a:effectLst/>
                <a:latin typeface="Calibri" panose="020F0502020204030204" pitchFamily="34" charset="0"/>
                <a:ea typeface="Calibri" panose="020F0502020204030204" pitchFamily="34" charset="0"/>
                <a:cs typeface="Times New Roman" panose="02020603050405020304" pitchFamily="18" charset="0"/>
              </a:rPr>
              <a:t>Assessee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as per the </a:t>
            </a:r>
            <a:r>
              <a:rPr lang="en-IN" sz="1800" kern="100" dirty="0" err="1">
                <a:effectLst/>
                <a:latin typeface="Calibri" panose="020F0502020204030204" pitchFamily="34" charset="0"/>
                <a:ea typeface="Calibri" panose="020F0502020204030204" pitchFamily="34" charset="0"/>
                <a:cs typeface="Times New Roman" panose="02020603050405020304" pitchFamily="18" charset="0"/>
              </a:rPr>
              <a:t>Assessee’s</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requests.</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However, the salary, bonus/incentives, social security and welfare benefits of the Seconded Employees were paid to them by the overseas group entity. </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All the above expenses as per the contract were reimbursed to the overseas entity by the Indian company. </a:t>
            </a:r>
          </a:p>
          <a:p>
            <a:pPr algn="just">
              <a:lnSpc>
                <a:spcPct val="107000"/>
              </a:lnSpc>
              <a:spcAft>
                <a:spcPts val="800"/>
              </a:spcAft>
            </a:pPr>
            <a:r>
              <a:rPr lang="en-IN" sz="1800" b="1" kern="100" dirty="0">
                <a:effectLst/>
                <a:latin typeface="Calibri" panose="020F0502020204030204" pitchFamily="34" charset="0"/>
                <a:ea typeface="Calibri" panose="020F0502020204030204" pitchFamily="34" charset="0"/>
                <a:cs typeface="Times New Roman" panose="02020603050405020304" pitchFamily="18" charset="0"/>
              </a:rPr>
              <a:t>Remember the service tax regime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Pre-2012, ‘manpower recruitment or supply agency’ services were specifically defined as a taxable service. Thereafter, with the negative list regime from 01.07.2012, the definition of ‘service’ expanded.</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However, services provided by an employee to an employer were excluded from the definition of ‘service’ under Section 65B (44) (b) of the Finance Act, 1994. </a:t>
            </a:r>
            <a:r>
              <a:rPr lang="en-IN" sz="1800" b="1" u="sng" kern="100" dirty="0">
                <a:effectLst/>
                <a:latin typeface="Calibri" panose="020F0502020204030204" pitchFamily="34" charset="0"/>
                <a:ea typeface="Calibri" panose="020F0502020204030204" pitchFamily="34" charset="0"/>
                <a:cs typeface="Times New Roman" panose="02020603050405020304" pitchFamily="18" charset="0"/>
              </a:rPr>
              <a:t>This exclusion continues even under GST regime, as per Entry 1 of Schedule III of the Central Goods and Services Tax Act, 2017.</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30402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F316-28D2-DF2A-AD55-DFD72CB52DC3}"/>
              </a:ext>
            </a:extLst>
          </p:cNvPr>
          <p:cNvSpPr>
            <a:spLocks noGrp="1"/>
          </p:cNvSpPr>
          <p:nvPr>
            <p:ph type="title"/>
          </p:nvPr>
        </p:nvSpPr>
        <p:spPr/>
        <p:txBody>
          <a:bodyPr>
            <a:normAutofit/>
          </a:bodyPr>
          <a:lstStyle/>
          <a:p>
            <a:pPr algn="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Northern Operating Systems (P.) Ltd</a:t>
            </a:r>
            <a:b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 V Legal</a:t>
            </a:r>
            <a:endParaRPr lang="en-IN" dirty="0"/>
          </a:p>
        </p:txBody>
      </p:sp>
      <p:sp>
        <p:nvSpPr>
          <p:cNvPr id="3" name="Content Placeholder 2">
            <a:extLst>
              <a:ext uri="{FF2B5EF4-FFF2-40B4-BE49-F238E27FC236}">
                <a16:creationId xmlns:a16="http://schemas.microsoft.com/office/drawing/2014/main" id="{9A6A8416-D81B-DFAD-8340-ED8D1ECCB9DC}"/>
              </a:ext>
            </a:extLst>
          </p:cNvPr>
          <p:cNvSpPr>
            <a:spLocks noGrp="1"/>
          </p:cNvSpPr>
          <p:nvPr>
            <p:ph idx="1"/>
          </p:nvPr>
        </p:nvSpPr>
        <p:spPr/>
        <p:txBody>
          <a:bodyPr>
            <a:normAutofit fontScale="92500" lnSpcReduction="10000"/>
          </a:bodyPr>
          <a:lstStyle/>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The apex court adopted the test of “REAL EMPLOYER” of the seconded employees to the Indian company.  Clearly, if either of the entities were held as a Real Employer tax liability will shift and if the overseas company was held as a real employer it would be tantamount to the provision of services ( or supply of services in the GST Regime) to the Indian company.</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SC observed that there is no single test to determine the above aspect no singular test could be laid down to conclude vis a vis employer-employee relationship, the apex court held that such examination must be based on a multitude of factors.</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Adopting a “substance over form” approach to identify the “real” employer, the apex court  undertook a detailed review of – (1) master services agreements between the </a:t>
            </a:r>
            <a:r>
              <a:rPr lang="en-IN" sz="1800" kern="100" dirty="0" err="1">
                <a:effectLst/>
                <a:latin typeface="Calibri" panose="020F0502020204030204" pitchFamily="34" charset="0"/>
                <a:ea typeface="Calibri" panose="020F0502020204030204" pitchFamily="34" charset="0"/>
                <a:cs typeface="Times New Roman" panose="02020603050405020304" pitchFamily="18" charset="0"/>
              </a:rPr>
              <a:t>Assessee</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and the overseas entities; (2) secondment agreements; and (3) letters of understanding issued to the Seconded Employees by the </a:t>
            </a:r>
            <a:r>
              <a:rPr lang="en-IN" sz="1800" kern="100" dirty="0" err="1">
                <a:effectLst/>
                <a:latin typeface="Calibri" panose="020F0502020204030204" pitchFamily="34" charset="0"/>
                <a:ea typeface="Calibri" panose="020F0502020204030204" pitchFamily="34" charset="0"/>
                <a:cs typeface="Times New Roman" panose="02020603050405020304" pitchFamily="18" charset="0"/>
              </a:rPr>
              <a:t>Assessee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259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2EAC-A7D6-AB82-4173-2775751BE7A8}"/>
              </a:ext>
            </a:extLst>
          </p:cNvPr>
          <p:cNvSpPr>
            <a:spLocks noGrp="1"/>
          </p:cNvSpPr>
          <p:nvPr>
            <p:ph type="title"/>
          </p:nvPr>
        </p:nvSpPr>
        <p:spPr/>
        <p:txBody>
          <a:bodyPr/>
          <a:lstStyle/>
          <a:p>
            <a:pPr algn="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Northern Operating Systems (P.) Ltd</a:t>
            </a:r>
            <a:b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 V Legal</a:t>
            </a:r>
            <a:endParaRPr lang="en-IN" dirty="0"/>
          </a:p>
        </p:txBody>
      </p:sp>
      <p:sp>
        <p:nvSpPr>
          <p:cNvPr id="3" name="Content Placeholder 2">
            <a:extLst>
              <a:ext uri="{FF2B5EF4-FFF2-40B4-BE49-F238E27FC236}">
                <a16:creationId xmlns:a16="http://schemas.microsoft.com/office/drawing/2014/main" id="{9C5D8DB6-AF5D-42BE-DF1E-80F4C585F3F6}"/>
              </a:ext>
            </a:extLst>
          </p:cNvPr>
          <p:cNvSpPr>
            <a:spLocks noGrp="1"/>
          </p:cNvSpPr>
          <p:nvPr>
            <p:ph idx="1"/>
          </p:nvPr>
        </p:nvSpPr>
        <p:spPr/>
        <p:txBody>
          <a:bodyPr>
            <a:normAutofit fontScale="92500" lnSpcReduction="20000"/>
          </a:bodyPr>
          <a:lstStyle/>
          <a:p>
            <a:pPr algn="just"/>
            <a:r>
              <a:rPr lang="en-US" sz="2000" b="0" i="0" dirty="0">
                <a:solidFill>
                  <a:srgbClr val="6A6A6A"/>
                </a:solidFill>
                <a:effectLst/>
                <a:latin typeface="Faustina"/>
              </a:rPr>
              <a:t>The Court thus stated that the overall effect of the four agreements entered into by NOS with group companies clearly points to the fact that the overseas company has a pool of highly skilled employees, who are entitled to a certain salary structure- as well as social security benefits. These employees, having regard to their expertise and specialization, are seconded to the concerned Indian entity for the use of their skills and upon cessation of terms of secondment, they return to their overseas employer or are deployed on some other secondment.</a:t>
            </a:r>
          </a:p>
          <a:p>
            <a:pPr algn="just"/>
            <a:r>
              <a:rPr lang="en-US" sz="2000" b="0" i="0" dirty="0">
                <a:solidFill>
                  <a:srgbClr val="6A6A6A"/>
                </a:solidFill>
                <a:effectLst/>
                <a:latin typeface="Faustina"/>
              </a:rPr>
              <a:t>The Court further stated that overseas employer for whatever reason, pays them their salaries and their terms of employment even during the secondment are in accord with policy of overseas company, who is their employer, and upon the end of the period of secondment, they return to their original places, to await deployment or extension of secondment. Accordingly, the Court concluded that the overseas entity will continue to be the employer of the seconded employee and not the Indian entity.</a:t>
            </a:r>
            <a:endParaRPr lang="en-IN" sz="2000" dirty="0"/>
          </a:p>
        </p:txBody>
      </p:sp>
    </p:spTree>
    <p:extLst>
      <p:ext uri="{BB962C8B-B14F-4D97-AF65-F5344CB8AC3E}">
        <p14:creationId xmlns:p14="http://schemas.microsoft.com/office/powerpoint/2010/main" val="149756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4406-8C62-6FB9-D72F-164A86A7A6DA}"/>
              </a:ext>
            </a:extLst>
          </p:cNvPr>
          <p:cNvSpPr>
            <a:spLocks noGrp="1"/>
          </p:cNvSpPr>
          <p:nvPr>
            <p:ph type="title"/>
          </p:nvPr>
        </p:nvSpPr>
        <p:spPr/>
        <p:txBody>
          <a:bodyPr>
            <a:normAutofit/>
          </a:bodyPr>
          <a:lstStyle/>
          <a:p>
            <a:pPr algn="r"/>
            <a: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t>Brief Analysis.</a:t>
            </a:r>
            <a:br>
              <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Northern Operating Systems (P.) Ltd</a:t>
            </a:r>
            <a:br>
              <a:rPr kumimoji="0" lang="en-IN" sz="2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IN" sz="2400" b="1" i="1"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 V Legal</a:t>
            </a:r>
            <a:endParaRPr lang="en-IN" dirty="0"/>
          </a:p>
        </p:txBody>
      </p:sp>
      <p:sp>
        <p:nvSpPr>
          <p:cNvPr id="3" name="Content Placeholder 2">
            <a:extLst>
              <a:ext uri="{FF2B5EF4-FFF2-40B4-BE49-F238E27FC236}">
                <a16:creationId xmlns:a16="http://schemas.microsoft.com/office/drawing/2014/main" id="{C8ADFF4E-BD99-3C40-A1C3-0C907535184B}"/>
              </a:ext>
            </a:extLst>
          </p:cNvPr>
          <p:cNvSpPr>
            <a:spLocks noGrp="1"/>
          </p:cNvSpPr>
          <p:nvPr>
            <p:ph idx="1"/>
          </p:nvPr>
        </p:nvSpPr>
        <p:spPr/>
        <p:txBody>
          <a:bodyPr>
            <a:normAutofit lnSpcReduction="10000"/>
          </a:bodyPr>
          <a:lstStyle/>
          <a:p>
            <a:pPr algn="just">
              <a:lnSpc>
                <a:spcPct val="107000"/>
              </a:lnSpc>
              <a:spcAft>
                <a:spcPts val="800"/>
              </a:spcAft>
            </a:pPr>
            <a:r>
              <a:rPr lang="en-IN"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concluded that the overseas group entities were the “real” employers of the Seconded Employees and that the </a:t>
            </a:r>
            <a:r>
              <a:rPr lang="en-IN" sz="18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Assessee</a:t>
            </a:r>
            <a:r>
              <a:rPr lang="en-IN"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was the service recipient of services provided by the overseas entity, vis a vis the employees it seconded to the </a:t>
            </a:r>
            <a:r>
              <a:rPr lang="en-IN" sz="18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Assessee</a:t>
            </a:r>
            <a:r>
              <a:rPr lang="en-IN"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for the duration of their deputation or secondment</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notwithstanding the fact that Indian company had also argued that the salaries paid to the employees cannot be treated as a consideration for services, </a:t>
            </a:r>
            <a:r>
              <a:rPr lang="en-IN"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being mere reimbursement</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While this argument has been noted in the judgment; but the Court did not give any findings on this issue – the principle as per settled law is that that reimbursement of expenses cannot form part of the value of services.</a:t>
            </a:r>
          </a:p>
          <a:p>
            <a:pPr algn="just">
              <a:lnSpc>
                <a:spcPct val="107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Also it was pleaded that there is no allegation that the secondment agreement was a ‘sham document’ = but the apex court applied the principle of interpretation of contracts e.g. “substance over form”–</a:t>
            </a:r>
          </a:p>
          <a:p>
            <a:endParaRPr lang="en-IN" dirty="0"/>
          </a:p>
        </p:txBody>
      </p:sp>
    </p:spTree>
    <p:extLst>
      <p:ext uri="{BB962C8B-B14F-4D97-AF65-F5344CB8AC3E}">
        <p14:creationId xmlns:p14="http://schemas.microsoft.com/office/powerpoint/2010/main" val="25957008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4681</Words>
  <Application>Microsoft Office PowerPoint</Application>
  <PresentationFormat>Widescreen</PresentationFormat>
  <Paragraphs>152</Paragraphs>
  <Slides>33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Black</vt:lpstr>
      <vt:lpstr>Calibri</vt:lpstr>
      <vt:lpstr>Calibri Light</vt:lpstr>
      <vt:lpstr>Domine</vt:lpstr>
      <vt:lpstr>Faustina</vt:lpstr>
      <vt:lpstr>Garamond</vt:lpstr>
      <vt:lpstr>Lora</vt:lpstr>
      <vt:lpstr>Open Sans</vt:lpstr>
      <vt:lpstr>Roboto</vt:lpstr>
      <vt:lpstr>Symbol</vt:lpstr>
      <vt:lpstr>var(--arrow-typeface-secondary)</vt:lpstr>
      <vt:lpstr>Organic</vt:lpstr>
      <vt:lpstr>FIVE LEADING SUPREME COURT JUGDMENTS – GST REGIME.</vt:lpstr>
      <vt:lpstr>Six leading SC judgments. Sushil K Verma, Advocate 9810188710</vt:lpstr>
      <vt:lpstr>ARTICLE 141 OF CONSTITUTION OF INDIA</vt:lpstr>
      <vt:lpstr>STATE TAX OFFICER (IB) &amp; ORS. VS SHABU GEORGE &amp; ANR. Sv LEGAL </vt:lpstr>
      <vt:lpstr>PowerPoint Presentation</vt:lpstr>
      <vt:lpstr>Brief Analysis. Northern Operating Systems (P.) Ltd S V Legalg</vt:lpstr>
      <vt:lpstr>Brief Analysis. Northern Operating Systems (P.) Ltd S V Legal</vt:lpstr>
      <vt:lpstr>Brief Analysis. Northern Operating Systems (P.) Ltd S V Legal</vt:lpstr>
      <vt:lpstr>Brief Analysis. Northern Operating Systems (P.) Ltd S V Legal</vt:lpstr>
      <vt:lpstr>PowerPoint Presentation</vt:lpstr>
      <vt:lpstr>Brief Analysis ECOM GILL JUDGMENT SV LEGAL</vt:lpstr>
      <vt:lpstr>Brief Analysis ECOM GILL JUDGMENT SV LEGAL</vt:lpstr>
      <vt:lpstr>Brief Analysis ECOM GILL JUDGMENT SV LEGAL</vt:lpstr>
      <vt:lpstr>Brief Analysis ECOM GILL JUDGMENT SV LEGAL</vt:lpstr>
      <vt:lpstr>Brief Analysis ECOM GILL JUDGMENT SV LEGAL</vt:lpstr>
      <vt:lpstr>Brief Analysis ECOM GILL JUDGMENT SV LEGAL</vt:lpstr>
      <vt:lpstr>Brief Analysis ECOM GILL JUDGMENT SV LEGAL</vt:lpstr>
      <vt:lpstr> Brief Analysis  UNION OF INDIA VERSUS BHARATI AIRTEL  SV LEGAL </vt:lpstr>
      <vt:lpstr>Brief Analysis  UNION OF INDIA VERSUS BHARATI AIRTEL  SV LEGAL </vt:lpstr>
      <vt:lpstr>Brief Analysis  UNION OF INDIA VERSUS BHARATI AIRTEL  SV LEGAL </vt:lpstr>
      <vt:lpstr>Brief Analysis  UNION OF INDIA VERSUS BHARATI AIRTEL  SV LEGAL </vt:lpstr>
      <vt:lpstr>Brief Analysis  UNION OF INDIA VERSUS BHARATI AIRTEL  SV LEGAL </vt:lpstr>
      <vt:lpstr>PowerPoint Presentation</vt:lpstr>
      <vt:lpstr> Brief Analysis THE STATE OF GUJARAT VS CHOODAMANI PARMESHWARAN IYER SV LEGAL </vt:lpstr>
      <vt:lpstr>Brief Analysis THE STATE OF GUJARAT VS CHOODAMANI PARMESHWARAN IYER SV LEGAL </vt:lpstr>
      <vt:lpstr>Brief Analysis THE STATE OF GUJARAT VS CHOODAMANI PARMESHWARAN IYER SV LEGAL </vt:lpstr>
      <vt:lpstr>PowerPoint Presentation</vt:lpstr>
      <vt:lpstr>Brief Analysis UOI v Bharat Forge s v Legal</vt:lpstr>
      <vt:lpstr>Brief Analysis UOI v Bharat Forge s v Legal</vt:lpstr>
      <vt:lpstr>Brief Analysis UOI v Bharat Forge s v Legal</vt:lpstr>
      <vt:lpstr>Brief Analysis UOI v Bharat Forge s v Legal</vt:lpstr>
      <vt:lpstr>Brief Analysis UOI v Bharat Forge s v Legal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LEADING SUPREME COURT JUGDMENTS – GST REGIME.</dc:title>
  <dc:creator>Sushil Verma</dc:creator>
  <cp:lastModifiedBy>CA Vaibhav Jain MG</cp:lastModifiedBy>
  <cp:revision>12</cp:revision>
  <dcterms:created xsi:type="dcterms:W3CDTF">2023-08-02T09:39:23Z</dcterms:created>
  <dcterms:modified xsi:type="dcterms:W3CDTF">2023-08-07T06:10:38Z</dcterms:modified>
</cp:coreProperties>
</file>