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1439" r:id="rId2"/>
    <p:sldId id="2149" r:id="rId3"/>
    <p:sldId id="2153" r:id="rId4"/>
    <p:sldId id="2142" r:id="rId5"/>
    <p:sldId id="2160" r:id="rId6"/>
    <p:sldId id="2089" r:id="rId7"/>
    <p:sldId id="2158" r:id="rId8"/>
    <p:sldId id="2108" r:id="rId9"/>
    <p:sldId id="2159" r:id="rId10"/>
    <p:sldId id="2012" r:id="rId11"/>
    <p:sldId id="2127" r:id="rId12"/>
    <p:sldId id="2126" r:id="rId13"/>
    <p:sldId id="2125" r:id="rId14"/>
    <p:sldId id="2175" r:id="rId15"/>
    <p:sldId id="2138" r:id="rId16"/>
    <p:sldId id="2152" r:id="rId17"/>
    <p:sldId id="1974" r:id="rId18"/>
    <p:sldId id="2131" r:id="rId19"/>
    <p:sldId id="2129" r:id="rId20"/>
    <p:sldId id="2154" r:id="rId21"/>
    <p:sldId id="2148" r:id="rId22"/>
    <p:sldId id="2163" r:id="rId23"/>
    <p:sldId id="2135" r:id="rId24"/>
    <p:sldId id="2164" r:id="rId25"/>
    <p:sldId id="2165" r:id="rId26"/>
    <p:sldId id="2166" r:id="rId27"/>
    <p:sldId id="2167" r:id="rId28"/>
    <p:sldId id="2169" r:id="rId29"/>
    <p:sldId id="2171" r:id="rId30"/>
    <p:sldId id="2068" r:id="rId31"/>
    <p:sldId id="2172" r:id="rId32"/>
    <p:sldId id="2173" r:id="rId33"/>
    <p:sldId id="2174" r:id="rId34"/>
    <p:sldId id="1521" r:id="rId35"/>
    <p:sldId id="214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FF4C19-0351-729C-05AB-6266D00D2F9D}" name="Lipika Rustgi" initials="LR" userId="S::lipika.rustgi@nityatax.com::59dd2749-ef84-4f67-b1a2-71180ee81ec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anksha  Gupta" initials="AG" lastIdx="1" clrIdx="0">
    <p:extLst>
      <p:ext uri="{19B8F6BF-5375-455C-9EA6-DF929625EA0E}">
        <p15:presenceInfo xmlns:p15="http://schemas.microsoft.com/office/powerpoint/2012/main" userId="S::akanksha.gupta@nityatax.com::4f359f6a-c407-4544-8c75-0f7d9ff915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70AD47"/>
    <a:srgbClr val="2C8993"/>
    <a:srgbClr val="2F8F99"/>
    <a:srgbClr val="EF474D"/>
    <a:srgbClr val="3B4041"/>
    <a:srgbClr val="86D2DA"/>
    <a:srgbClr val="FF5050"/>
    <a:srgbClr val="FF0000"/>
    <a:srgbClr val="CC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03F2B6-0AE6-497D-8C68-29189B395D76}" v="775" dt="2023-08-04T12:49:38.609"/>
    <p1510:client id="{A07BC03C-F1A4-4835-8810-CD8F2BDAD9A0}" v="20" dt="2023-08-05T07:12:18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162" autoAdjust="0"/>
  </p:normalViewPr>
  <p:slideViewPr>
    <p:cSldViewPr snapToGrid="0">
      <p:cViewPr varScale="1">
        <p:scale>
          <a:sx n="63" d="100"/>
          <a:sy n="63" d="100"/>
        </p:scale>
        <p:origin x="984" y="72"/>
      </p:cViewPr>
      <p:guideLst/>
    </p:cSldViewPr>
  </p:slideViewPr>
  <p:outlineViewPr>
    <p:cViewPr>
      <p:scale>
        <a:sx n="33" d="100"/>
        <a:sy n="33" d="100"/>
      </p:scale>
      <p:origin x="0" y="-238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pika Rustgi" userId="59dd2749-ef84-4f67-b1a2-71180ee81ec6" providerId="ADAL" clId="{A07BC03C-F1A4-4835-8810-CD8F2BDAD9A0}"/>
    <pc:docChg chg="delSld modSld">
      <pc:chgData name="Lipika Rustgi" userId="59dd2749-ef84-4f67-b1a2-71180ee81ec6" providerId="ADAL" clId="{A07BC03C-F1A4-4835-8810-CD8F2BDAD9A0}" dt="2023-08-05T07:12:18.651" v="5"/>
      <pc:docMkLst>
        <pc:docMk/>
      </pc:docMkLst>
      <pc:sldChg chg="modTransition">
        <pc:chgData name="Lipika Rustgi" userId="59dd2749-ef84-4f67-b1a2-71180ee81ec6" providerId="ADAL" clId="{A07BC03C-F1A4-4835-8810-CD8F2BDAD9A0}" dt="2023-08-05T07:12:02.246" v="4"/>
        <pc:sldMkLst>
          <pc:docMk/>
          <pc:sldMk cId="2409904963" sldId="1974"/>
        </pc:sldMkLst>
      </pc:sldChg>
      <pc:sldChg chg="modTransition">
        <pc:chgData name="Lipika Rustgi" userId="59dd2749-ef84-4f67-b1a2-71180ee81ec6" providerId="ADAL" clId="{A07BC03C-F1A4-4835-8810-CD8F2BDAD9A0}" dt="2023-08-05T07:12:18.651" v="5"/>
        <pc:sldMkLst>
          <pc:docMk/>
          <pc:sldMk cId="4028547964" sldId="2142"/>
        </pc:sldMkLst>
      </pc:sldChg>
      <pc:sldChg chg="modTransition">
        <pc:chgData name="Lipika Rustgi" userId="59dd2749-ef84-4f67-b1a2-71180ee81ec6" providerId="ADAL" clId="{A07BC03C-F1A4-4835-8810-CD8F2BDAD9A0}" dt="2023-08-05T07:11:38.652" v="3"/>
        <pc:sldMkLst>
          <pc:docMk/>
          <pc:sldMk cId="2046143001" sldId="2152"/>
        </pc:sldMkLst>
      </pc:sldChg>
      <pc:sldChg chg="del">
        <pc:chgData name="Lipika Rustgi" userId="59dd2749-ef84-4f67-b1a2-71180ee81ec6" providerId="ADAL" clId="{A07BC03C-F1A4-4835-8810-CD8F2BDAD9A0}" dt="2023-08-05T07:05:03.905" v="0" actId="2696"/>
        <pc:sldMkLst>
          <pc:docMk/>
          <pc:sldMk cId="1687587872" sldId="21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6D8D32-3CCC-BA8F-5DBF-351D6FCEA3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EBF681-B136-F4BD-4148-5DDA840D00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2CEDD-220B-46E9-AF06-27CB73DF564F}" type="datetimeFigureOut">
              <a:rPr lang="en-US" smtClean="0"/>
              <a:t>8/5/2023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97A0B4-3410-D006-E8CA-0F324E2056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95325-689B-DF16-297C-4F01EAB494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1D512-2852-4204-837C-F06C925414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88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B70C0-2AC2-45E2-8CD9-8F211197F975}" type="datetimeFigureOut">
              <a:rPr lang="en-US" smtClean="0"/>
              <a:t>8/5/2023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27F54-2A45-4DFD-B4A1-9193D4988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44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F8F16-A2A9-4203-8873-A83FCEA69C8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8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27F54-2A45-4DFD-B4A1-9193D498826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39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27F54-2A45-4DFD-B4A1-9193D498826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910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27F54-2A45-4DFD-B4A1-9193D498826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2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7CBB-9714-4948-B5D5-5F4A903FA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47E40-E808-4224-85AE-1866065B9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499B0-8576-4CD7-9897-5442CF6D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213B-4FB2-4741-BBEE-E6F5D7C75B89}" type="datetimeFigureOut">
              <a:rPr lang="en-US" smtClean="0"/>
              <a:t>8/5/2023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C2D2E-8540-4738-9C83-BD54BEE1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00F80-5D29-4504-9B89-7B656BDE7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ECA1-7ECF-400A-8C2E-EA85A598F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1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64E2-DE8D-40AA-AD9C-FEDAB3535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7CB1B-ED28-4629-B74D-190294EE6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67997-CFBE-4EDD-AF77-473328447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213B-4FB2-4741-BBEE-E6F5D7C75B89}" type="datetimeFigureOut">
              <a:rPr lang="en-US" smtClean="0"/>
              <a:t>8/5/2023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6F2A4-FCC2-47DE-84AB-12D8F4D9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4515-E2EE-4897-9276-F5AE8941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ECA1-7ECF-400A-8C2E-EA85A598F00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5C51AF-11BC-497F-86A9-8F6AD7260C66}"/>
              </a:ext>
            </a:extLst>
          </p:cNvPr>
          <p:cNvCxnSpPr/>
          <p:nvPr userDrawn="1"/>
        </p:nvCxnSpPr>
        <p:spPr>
          <a:xfrm>
            <a:off x="846943" y="6465821"/>
            <a:ext cx="10046203" cy="0"/>
          </a:xfrm>
          <a:prstGeom prst="line">
            <a:avLst/>
          </a:prstGeom>
          <a:ln w="73025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E34F7B8-B594-4323-B4F0-F8088262B3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378" y="6027163"/>
            <a:ext cx="703848" cy="672909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11FDF7B-E831-4F2D-AA3F-F5424A8A5FB0}"/>
              </a:ext>
            </a:extLst>
          </p:cNvPr>
          <p:cNvSpPr txBox="1">
            <a:spLocks/>
          </p:cNvSpPr>
          <p:nvPr userDrawn="1"/>
        </p:nvSpPr>
        <p:spPr>
          <a:xfrm>
            <a:off x="-2370514" y="62832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A9BFAB-9DB6-4307-8ADD-8D5D33B9012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4AB914-BADE-4460-8A14-7C0F5C88B274}"/>
              </a:ext>
            </a:extLst>
          </p:cNvPr>
          <p:cNvSpPr txBox="1"/>
          <p:nvPr userDrawn="1"/>
        </p:nvSpPr>
        <p:spPr>
          <a:xfrm>
            <a:off x="4476093" y="6527263"/>
            <a:ext cx="82690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©NITYA Tax Associates. All Rights Reserved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B204DA9-9CB2-426B-8825-DEFACFA11988}"/>
              </a:ext>
            </a:extLst>
          </p:cNvPr>
          <p:cNvSpPr/>
          <p:nvPr userDrawn="1"/>
        </p:nvSpPr>
        <p:spPr bwMode="auto">
          <a:xfrm rot="5400000">
            <a:off x="113507" y="292189"/>
            <a:ext cx="425450" cy="366713"/>
          </a:xfrm>
          <a:prstGeom prst="triangle">
            <a:avLst/>
          </a:prstGeom>
          <a:solidFill>
            <a:srgbClr val="2F8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13121EC-E882-40EE-A1B4-CC2E79F5DF62}"/>
              </a:ext>
            </a:extLst>
          </p:cNvPr>
          <p:cNvSpPr/>
          <p:nvPr userDrawn="1"/>
        </p:nvSpPr>
        <p:spPr bwMode="auto">
          <a:xfrm rot="5400000">
            <a:off x="-29368" y="292187"/>
            <a:ext cx="425450" cy="366713"/>
          </a:xfrm>
          <a:prstGeom prst="triangle">
            <a:avLst/>
          </a:prstGeom>
          <a:solidFill>
            <a:srgbClr val="86D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5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E0E3A9-B755-4C93-8D8A-B754ED04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213B-4FB2-4741-BBEE-E6F5D7C75B89}" type="datetimeFigureOut">
              <a:rPr lang="en-US" smtClean="0"/>
              <a:t>8/5/2023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D7AFD8-8479-4DE5-81BA-B2C1B9235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93215-8B4D-4EA7-B5D6-069526D9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ECA1-7ECF-400A-8C2E-EA85A598F00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C96E50-4621-4791-A4B7-44DF182A9480}"/>
              </a:ext>
            </a:extLst>
          </p:cNvPr>
          <p:cNvCxnSpPr/>
          <p:nvPr userDrawn="1"/>
        </p:nvCxnSpPr>
        <p:spPr>
          <a:xfrm>
            <a:off x="846943" y="6465821"/>
            <a:ext cx="10046203" cy="0"/>
          </a:xfrm>
          <a:prstGeom prst="line">
            <a:avLst/>
          </a:prstGeom>
          <a:ln w="73025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EB9C988-4815-46F8-BFE6-A2D17092A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378" y="6027163"/>
            <a:ext cx="703848" cy="672909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4BA6D1E-7B3E-44CC-98D1-E73B55D339DF}"/>
              </a:ext>
            </a:extLst>
          </p:cNvPr>
          <p:cNvSpPr txBox="1">
            <a:spLocks/>
          </p:cNvSpPr>
          <p:nvPr userDrawn="1"/>
        </p:nvSpPr>
        <p:spPr>
          <a:xfrm>
            <a:off x="-2370514" y="62832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A9BFAB-9DB6-4307-8ADD-8D5D33B9012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2D497B5E-7745-45D1-8E27-EE3A427AD34E}"/>
              </a:ext>
            </a:extLst>
          </p:cNvPr>
          <p:cNvSpPr/>
          <p:nvPr userDrawn="1"/>
        </p:nvSpPr>
        <p:spPr bwMode="auto">
          <a:xfrm rot="5400000">
            <a:off x="113507" y="292189"/>
            <a:ext cx="425450" cy="366713"/>
          </a:xfrm>
          <a:prstGeom prst="triangle">
            <a:avLst/>
          </a:prstGeom>
          <a:solidFill>
            <a:srgbClr val="2F8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BC44287-C208-44EC-AFF7-4E889DEFAD0F}"/>
              </a:ext>
            </a:extLst>
          </p:cNvPr>
          <p:cNvSpPr/>
          <p:nvPr userDrawn="1"/>
        </p:nvSpPr>
        <p:spPr bwMode="auto">
          <a:xfrm rot="5400000">
            <a:off x="-29368" y="292187"/>
            <a:ext cx="425450" cy="366713"/>
          </a:xfrm>
          <a:prstGeom prst="triangle">
            <a:avLst/>
          </a:prstGeom>
          <a:solidFill>
            <a:srgbClr val="86D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0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C161C-472D-444E-9256-DBE9484A5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6BC6-09E2-44F9-9771-BAF422463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3D1B2-AF16-42A2-BBE1-AC962372E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4213B-4FB2-4741-BBEE-E6F5D7C75B89}" type="datetimeFigureOut">
              <a:rPr lang="en-US" smtClean="0"/>
              <a:t>8/5/2023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63639-9366-4FCA-9D56-E0C995480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6D9E0-B7B4-455A-88DE-C3AC198BF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5ECA1-7ECF-400A-8C2E-EA85A598F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1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48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3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svg"/><Relationship Id="rId7" Type="http://schemas.openxmlformats.org/officeDocument/2006/relationships/image" Target="../media/image5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Relationship Id="rId9" Type="http://schemas.openxmlformats.org/officeDocument/2006/relationships/image" Target="../media/image6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77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9.svg"/><Relationship Id="rId7" Type="http://schemas.openxmlformats.org/officeDocument/2006/relationships/image" Target="../media/image77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Relationship Id="rId9" Type="http://schemas.openxmlformats.org/officeDocument/2006/relationships/image" Target="../media/image79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9.svg"/><Relationship Id="rId7" Type="http://schemas.openxmlformats.org/officeDocument/2006/relationships/image" Target="../media/image77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Relationship Id="rId9" Type="http://schemas.openxmlformats.org/officeDocument/2006/relationships/image" Target="../media/image79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9.svg"/><Relationship Id="rId7" Type="http://schemas.openxmlformats.org/officeDocument/2006/relationships/image" Target="../media/image77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5.svg"/><Relationship Id="rId5" Type="http://schemas.openxmlformats.org/officeDocument/2006/relationships/image" Target="../media/image71.svg"/><Relationship Id="rId10" Type="http://schemas.openxmlformats.org/officeDocument/2006/relationships/image" Target="../media/image84.png"/><Relationship Id="rId4" Type="http://schemas.openxmlformats.org/officeDocument/2006/relationships/image" Target="../media/image70.png"/><Relationship Id="rId9" Type="http://schemas.openxmlformats.org/officeDocument/2006/relationships/image" Target="../media/image7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13" Type="http://schemas.openxmlformats.org/officeDocument/2006/relationships/image" Target="../media/image84.png"/><Relationship Id="rId3" Type="http://schemas.openxmlformats.org/officeDocument/2006/relationships/image" Target="../media/image68.png"/><Relationship Id="rId7" Type="http://schemas.openxmlformats.org/officeDocument/2006/relationships/image" Target="../media/image76.png"/><Relationship Id="rId12" Type="http://schemas.openxmlformats.org/officeDocument/2006/relationships/image" Target="../media/image8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svg"/><Relationship Id="rId11" Type="http://schemas.openxmlformats.org/officeDocument/2006/relationships/image" Target="../media/image86.png"/><Relationship Id="rId5" Type="http://schemas.openxmlformats.org/officeDocument/2006/relationships/image" Target="../media/image70.png"/><Relationship Id="rId10" Type="http://schemas.openxmlformats.org/officeDocument/2006/relationships/image" Target="../media/image79.svg"/><Relationship Id="rId4" Type="http://schemas.openxmlformats.org/officeDocument/2006/relationships/image" Target="../media/image69.svg"/><Relationship Id="rId9" Type="http://schemas.openxmlformats.org/officeDocument/2006/relationships/image" Target="../media/image78.png"/><Relationship Id="rId14" Type="http://schemas.openxmlformats.org/officeDocument/2006/relationships/image" Target="../media/image85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5.svg"/><Relationship Id="rId3" Type="http://schemas.openxmlformats.org/officeDocument/2006/relationships/image" Target="../media/image69.svg"/><Relationship Id="rId7" Type="http://schemas.openxmlformats.org/officeDocument/2006/relationships/image" Target="../media/image77.svg"/><Relationship Id="rId12" Type="http://schemas.openxmlformats.org/officeDocument/2006/relationships/image" Target="../media/image8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7.svg"/><Relationship Id="rId5" Type="http://schemas.openxmlformats.org/officeDocument/2006/relationships/image" Target="../media/image71.svg"/><Relationship Id="rId10" Type="http://schemas.openxmlformats.org/officeDocument/2006/relationships/image" Target="../media/image86.png"/><Relationship Id="rId4" Type="http://schemas.openxmlformats.org/officeDocument/2006/relationships/image" Target="../media/image70.png"/><Relationship Id="rId9" Type="http://schemas.openxmlformats.org/officeDocument/2006/relationships/image" Target="../media/image79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hyperlink" Target="http://www.nityatax.com/" TargetMode="External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info@nityatax.com" TargetMode="Externa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writing on a piece of paper&#10;&#10;Description automatically generated with low confidence">
            <a:extLst>
              <a:ext uri="{FF2B5EF4-FFF2-40B4-BE49-F238E27FC236}">
                <a16:creationId xmlns:a16="http://schemas.microsoft.com/office/drawing/2014/main" id="{3CED1F94-7768-4668-ACBC-365F8FAC9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8" y="17199"/>
            <a:ext cx="1220856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E32B80-A241-442F-B560-B8869946DA59}"/>
              </a:ext>
            </a:extLst>
          </p:cNvPr>
          <p:cNvSpPr/>
          <p:nvPr/>
        </p:nvSpPr>
        <p:spPr>
          <a:xfrm>
            <a:off x="-18911" y="288482"/>
            <a:ext cx="12192000" cy="6552319"/>
          </a:xfrm>
          <a:prstGeom prst="rect">
            <a:avLst/>
          </a:prstGeom>
          <a:solidFill>
            <a:srgbClr val="404040">
              <a:alpha val="8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495CCA-6822-40CB-820C-CBDCF400C85E}"/>
              </a:ext>
            </a:extLst>
          </p:cNvPr>
          <p:cNvSpPr/>
          <p:nvPr/>
        </p:nvSpPr>
        <p:spPr>
          <a:xfrm>
            <a:off x="-17738" y="639664"/>
            <a:ext cx="6112565" cy="6245387"/>
          </a:xfrm>
          <a:custGeom>
            <a:avLst/>
            <a:gdLst>
              <a:gd name="connsiteX0" fmla="*/ 0 w 3588026"/>
              <a:gd name="connsiteY0" fmla="*/ 0 h 6185752"/>
              <a:gd name="connsiteX1" fmla="*/ 3588026 w 3588026"/>
              <a:gd name="connsiteY1" fmla="*/ 0 h 6185752"/>
              <a:gd name="connsiteX2" fmla="*/ 3588026 w 3588026"/>
              <a:gd name="connsiteY2" fmla="*/ 6185752 h 6185752"/>
              <a:gd name="connsiteX3" fmla="*/ 0 w 3588026"/>
              <a:gd name="connsiteY3" fmla="*/ 6185752 h 6185752"/>
              <a:gd name="connsiteX4" fmla="*/ 0 w 3588026"/>
              <a:gd name="connsiteY4" fmla="*/ 0 h 6185752"/>
              <a:gd name="connsiteX0" fmla="*/ 0 w 6112565"/>
              <a:gd name="connsiteY0" fmla="*/ 59635 h 6245387"/>
              <a:gd name="connsiteX1" fmla="*/ 6112565 w 6112565"/>
              <a:gd name="connsiteY1" fmla="*/ 0 h 6245387"/>
              <a:gd name="connsiteX2" fmla="*/ 3588026 w 6112565"/>
              <a:gd name="connsiteY2" fmla="*/ 6245387 h 6245387"/>
              <a:gd name="connsiteX3" fmla="*/ 0 w 6112565"/>
              <a:gd name="connsiteY3" fmla="*/ 6245387 h 6245387"/>
              <a:gd name="connsiteX4" fmla="*/ 0 w 6112565"/>
              <a:gd name="connsiteY4" fmla="*/ 59635 h 6245387"/>
              <a:gd name="connsiteX0" fmla="*/ 0 w 6112565"/>
              <a:gd name="connsiteY0" fmla="*/ 59635 h 6245387"/>
              <a:gd name="connsiteX1" fmla="*/ 6112565 w 6112565"/>
              <a:gd name="connsiteY1" fmla="*/ 0 h 6245387"/>
              <a:gd name="connsiteX2" fmla="*/ 3240157 w 6112565"/>
              <a:gd name="connsiteY2" fmla="*/ 6205630 h 6245387"/>
              <a:gd name="connsiteX3" fmla="*/ 0 w 6112565"/>
              <a:gd name="connsiteY3" fmla="*/ 6245387 h 6245387"/>
              <a:gd name="connsiteX4" fmla="*/ 0 w 6112565"/>
              <a:gd name="connsiteY4" fmla="*/ 59635 h 6245387"/>
              <a:gd name="connsiteX0" fmla="*/ 0 w 6112565"/>
              <a:gd name="connsiteY0" fmla="*/ 59635 h 6245387"/>
              <a:gd name="connsiteX1" fmla="*/ 6112565 w 6112565"/>
              <a:gd name="connsiteY1" fmla="*/ 0 h 6245387"/>
              <a:gd name="connsiteX2" fmla="*/ 3488636 w 6112565"/>
              <a:gd name="connsiteY2" fmla="*/ 6245387 h 6245387"/>
              <a:gd name="connsiteX3" fmla="*/ 0 w 6112565"/>
              <a:gd name="connsiteY3" fmla="*/ 6245387 h 6245387"/>
              <a:gd name="connsiteX4" fmla="*/ 0 w 6112565"/>
              <a:gd name="connsiteY4" fmla="*/ 59635 h 624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2565" h="6245387">
                <a:moveTo>
                  <a:pt x="0" y="59635"/>
                </a:moveTo>
                <a:lnTo>
                  <a:pt x="6112565" y="0"/>
                </a:lnTo>
                <a:lnTo>
                  <a:pt x="3488636" y="6245387"/>
                </a:lnTo>
                <a:lnTo>
                  <a:pt x="0" y="6245387"/>
                </a:lnTo>
                <a:lnTo>
                  <a:pt x="0" y="596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607FE20-79CC-45C1-A021-930109F90A0B}"/>
              </a:ext>
            </a:extLst>
          </p:cNvPr>
          <p:cNvSpPr/>
          <p:nvPr/>
        </p:nvSpPr>
        <p:spPr>
          <a:xfrm>
            <a:off x="7921949" y="1024739"/>
            <a:ext cx="3244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Key</a:t>
            </a:r>
          </a:p>
          <a:p>
            <a:pPr algn="ctr"/>
            <a:r>
              <a:rPr lang="en-US" sz="3600" b="1" dirty="0">
                <a:solidFill>
                  <a:srgbClr val="4BC2C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Accolades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5169AF-DF71-446C-84E5-5AF5E511457E}"/>
              </a:ext>
            </a:extLst>
          </p:cNvPr>
          <p:cNvSpPr/>
          <p:nvPr/>
        </p:nvSpPr>
        <p:spPr>
          <a:xfrm>
            <a:off x="3476288" y="704719"/>
            <a:ext cx="3894542" cy="6145996"/>
          </a:xfrm>
          <a:custGeom>
            <a:avLst/>
            <a:gdLst>
              <a:gd name="connsiteX0" fmla="*/ 0 w 1307055"/>
              <a:gd name="connsiteY0" fmla="*/ 0 h 6145996"/>
              <a:gd name="connsiteX1" fmla="*/ 1307055 w 1307055"/>
              <a:gd name="connsiteY1" fmla="*/ 0 h 6145996"/>
              <a:gd name="connsiteX2" fmla="*/ 1307055 w 1307055"/>
              <a:gd name="connsiteY2" fmla="*/ 6145996 h 6145996"/>
              <a:gd name="connsiteX3" fmla="*/ 0 w 1307055"/>
              <a:gd name="connsiteY3" fmla="*/ 6145996 h 6145996"/>
              <a:gd name="connsiteX4" fmla="*/ 0 w 1307055"/>
              <a:gd name="connsiteY4" fmla="*/ 0 h 6145996"/>
              <a:gd name="connsiteX0" fmla="*/ 2587487 w 3894542"/>
              <a:gd name="connsiteY0" fmla="*/ 0 h 6145996"/>
              <a:gd name="connsiteX1" fmla="*/ 3894542 w 3894542"/>
              <a:gd name="connsiteY1" fmla="*/ 0 h 6145996"/>
              <a:gd name="connsiteX2" fmla="*/ 3894542 w 3894542"/>
              <a:gd name="connsiteY2" fmla="*/ 6145996 h 6145996"/>
              <a:gd name="connsiteX3" fmla="*/ 0 w 3894542"/>
              <a:gd name="connsiteY3" fmla="*/ 6133624 h 6145996"/>
              <a:gd name="connsiteX4" fmla="*/ 2587487 w 3894542"/>
              <a:gd name="connsiteY4" fmla="*/ 0 h 6145996"/>
              <a:gd name="connsiteX0" fmla="*/ 2587487 w 3894542"/>
              <a:gd name="connsiteY0" fmla="*/ 0 h 6133624"/>
              <a:gd name="connsiteX1" fmla="*/ 3894542 w 3894542"/>
              <a:gd name="connsiteY1" fmla="*/ 0 h 6133624"/>
              <a:gd name="connsiteX2" fmla="*/ 1578725 w 3894542"/>
              <a:gd name="connsiteY2" fmla="*/ 6106239 h 6133624"/>
              <a:gd name="connsiteX3" fmla="*/ 0 w 3894542"/>
              <a:gd name="connsiteY3" fmla="*/ 6133624 h 6133624"/>
              <a:gd name="connsiteX4" fmla="*/ 2587487 w 3894542"/>
              <a:gd name="connsiteY4" fmla="*/ 0 h 6133624"/>
              <a:gd name="connsiteX0" fmla="*/ 2587487 w 3894542"/>
              <a:gd name="connsiteY0" fmla="*/ 0 h 6145996"/>
              <a:gd name="connsiteX1" fmla="*/ 3894542 w 3894542"/>
              <a:gd name="connsiteY1" fmla="*/ 0 h 6145996"/>
              <a:gd name="connsiteX2" fmla="*/ 1409760 w 3894542"/>
              <a:gd name="connsiteY2" fmla="*/ 6145996 h 6145996"/>
              <a:gd name="connsiteX3" fmla="*/ 0 w 3894542"/>
              <a:gd name="connsiteY3" fmla="*/ 6133624 h 6145996"/>
              <a:gd name="connsiteX4" fmla="*/ 2587487 w 3894542"/>
              <a:gd name="connsiteY4" fmla="*/ 0 h 61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542" h="6145996">
                <a:moveTo>
                  <a:pt x="2587487" y="0"/>
                </a:moveTo>
                <a:lnTo>
                  <a:pt x="3894542" y="0"/>
                </a:lnTo>
                <a:lnTo>
                  <a:pt x="1409760" y="6145996"/>
                </a:lnTo>
                <a:lnTo>
                  <a:pt x="0" y="6133624"/>
                </a:lnTo>
                <a:lnTo>
                  <a:pt x="2587487" y="0"/>
                </a:lnTo>
                <a:close/>
              </a:path>
            </a:pathLst>
          </a:custGeom>
          <a:solidFill>
            <a:srgbClr val="2AADBB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3809D8ED-131D-452D-B15A-8C928541BBA1}"/>
              </a:ext>
            </a:extLst>
          </p:cNvPr>
          <p:cNvSpPr/>
          <p:nvPr/>
        </p:nvSpPr>
        <p:spPr>
          <a:xfrm>
            <a:off x="3820263" y="708299"/>
            <a:ext cx="3894542" cy="6145996"/>
          </a:xfrm>
          <a:custGeom>
            <a:avLst/>
            <a:gdLst>
              <a:gd name="connsiteX0" fmla="*/ 0 w 1307055"/>
              <a:gd name="connsiteY0" fmla="*/ 0 h 6145996"/>
              <a:gd name="connsiteX1" fmla="*/ 1307055 w 1307055"/>
              <a:gd name="connsiteY1" fmla="*/ 0 h 6145996"/>
              <a:gd name="connsiteX2" fmla="*/ 1307055 w 1307055"/>
              <a:gd name="connsiteY2" fmla="*/ 6145996 h 6145996"/>
              <a:gd name="connsiteX3" fmla="*/ 0 w 1307055"/>
              <a:gd name="connsiteY3" fmla="*/ 6145996 h 6145996"/>
              <a:gd name="connsiteX4" fmla="*/ 0 w 1307055"/>
              <a:gd name="connsiteY4" fmla="*/ 0 h 6145996"/>
              <a:gd name="connsiteX0" fmla="*/ 2587487 w 3894542"/>
              <a:gd name="connsiteY0" fmla="*/ 0 h 6145996"/>
              <a:gd name="connsiteX1" fmla="*/ 3894542 w 3894542"/>
              <a:gd name="connsiteY1" fmla="*/ 0 h 6145996"/>
              <a:gd name="connsiteX2" fmla="*/ 3894542 w 3894542"/>
              <a:gd name="connsiteY2" fmla="*/ 6145996 h 6145996"/>
              <a:gd name="connsiteX3" fmla="*/ 0 w 3894542"/>
              <a:gd name="connsiteY3" fmla="*/ 6133624 h 6145996"/>
              <a:gd name="connsiteX4" fmla="*/ 2587487 w 3894542"/>
              <a:gd name="connsiteY4" fmla="*/ 0 h 6145996"/>
              <a:gd name="connsiteX0" fmla="*/ 2587487 w 3894542"/>
              <a:gd name="connsiteY0" fmla="*/ 0 h 6133624"/>
              <a:gd name="connsiteX1" fmla="*/ 3894542 w 3894542"/>
              <a:gd name="connsiteY1" fmla="*/ 0 h 6133624"/>
              <a:gd name="connsiteX2" fmla="*/ 1578725 w 3894542"/>
              <a:gd name="connsiteY2" fmla="*/ 6106239 h 6133624"/>
              <a:gd name="connsiteX3" fmla="*/ 0 w 3894542"/>
              <a:gd name="connsiteY3" fmla="*/ 6133624 h 6133624"/>
              <a:gd name="connsiteX4" fmla="*/ 2587487 w 3894542"/>
              <a:gd name="connsiteY4" fmla="*/ 0 h 6133624"/>
              <a:gd name="connsiteX0" fmla="*/ 2587487 w 3894542"/>
              <a:gd name="connsiteY0" fmla="*/ 0 h 6145996"/>
              <a:gd name="connsiteX1" fmla="*/ 3894542 w 3894542"/>
              <a:gd name="connsiteY1" fmla="*/ 0 h 6145996"/>
              <a:gd name="connsiteX2" fmla="*/ 1409760 w 3894542"/>
              <a:gd name="connsiteY2" fmla="*/ 6145996 h 6145996"/>
              <a:gd name="connsiteX3" fmla="*/ 0 w 3894542"/>
              <a:gd name="connsiteY3" fmla="*/ 6133624 h 6145996"/>
              <a:gd name="connsiteX4" fmla="*/ 2587487 w 3894542"/>
              <a:gd name="connsiteY4" fmla="*/ 0 h 61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542" h="6145996">
                <a:moveTo>
                  <a:pt x="2587487" y="0"/>
                </a:moveTo>
                <a:lnTo>
                  <a:pt x="3894542" y="0"/>
                </a:lnTo>
                <a:lnTo>
                  <a:pt x="1409760" y="6145996"/>
                </a:lnTo>
                <a:lnTo>
                  <a:pt x="0" y="6133624"/>
                </a:lnTo>
                <a:lnTo>
                  <a:pt x="2587487" y="0"/>
                </a:lnTo>
                <a:close/>
              </a:path>
            </a:pathLst>
          </a:custGeom>
          <a:solidFill>
            <a:srgbClr val="2AADBB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1" name="Rectangle 8">
            <a:extLst>
              <a:ext uri="{FF2B5EF4-FFF2-40B4-BE49-F238E27FC236}">
                <a16:creationId xmlns:a16="http://schemas.microsoft.com/office/drawing/2014/main" id="{771339C2-A477-4C0C-9713-F7D879038622}"/>
              </a:ext>
            </a:extLst>
          </p:cNvPr>
          <p:cNvSpPr/>
          <p:nvPr/>
        </p:nvSpPr>
        <p:spPr>
          <a:xfrm>
            <a:off x="-19029" y="634363"/>
            <a:ext cx="6112565" cy="6245387"/>
          </a:xfrm>
          <a:custGeom>
            <a:avLst/>
            <a:gdLst>
              <a:gd name="connsiteX0" fmla="*/ 0 w 3588026"/>
              <a:gd name="connsiteY0" fmla="*/ 0 h 6185752"/>
              <a:gd name="connsiteX1" fmla="*/ 3588026 w 3588026"/>
              <a:gd name="connsiteY1" fmla="*/ 0 h 6185752"/>
              <a:gd name="connsiteX2" fmla="*/ 3588026 w 3588026"/>
              <a:gd name="connsiteY2" fmla="*/ 6185752 h 6185752"/>
              <a:gd name="connsiteX3" fmla="*/ 0 w 3588026"/>
              <a:gd name="connsiteY3" fmla="*/ 6185752 h 6185752"/>
              <a:gd name="connsiteX4" fmla="*/ 0 w 3588026"/>
              <a:gd name="connsiteY4" fmla="*/ 0 h 6185752"/>
              <a:gd name="connsiteX0" fmla="*/ 0 w 6112565"/>
              <a:gd name="connsiteY0" fmla="*/ 59635 h 6245387"/>
              <a:gd name="connsiteX1" fmla="*/ 6112565 w 6112565"/>
              <a:gd name="connsiteY1" fmla="*/ 0 h 6245387"/>
              <a:gd name="connsiteX2" fmla="*/ 3588026 w 6112565"/>
              <a:gd name="connsiteY2" fmla="*/ 6245387 h 6245387"/>
              <a:gd name="connsiteX3" fmla="*/ 0 w 6112565"/>
              <a:gd name="connsiteY3" fmla="*/ 6245387 h 6245387"/>
              <a:gd name="connsiteX4" fmla="*/ 0 w 6112565"/>
              <a:gd name="connsiteY4" fmla="*/ 59635 h 6245387"/>
              <a:gd name="connsiteX0" fmla="*/ 0 w 6112565"/>
              <a:gd name="connsiteY0" fmla="*/ 59635 h 6245387"/>
              <a:gd name="connsiteX1" fmla="*/ 6112565 w 6112565"/>
              <a:gd name="connsiteY1" fmla="*/ 0 h 6245387"/>
              <a:gd name="connsiteX2" fmla="*/ 3240157 w 6112565"/>
              <a:gd name="connsiteY2" fmla="*/ 6205630 h 6245387"/>
              <a:gd name="connsiteX3" fmla="*/ 0 w 6112565"/>
              <a:gd name="connsiteY3" fmla="*/ 6245387 h 6245387"/>
              <a:gd name="connsiteX4" fmla="*/ 0 w 6112565"/>
              <a:gd name="connsiteY4" fmla="*/ 59635 h 6245387"/>
              <a:gd name="connsiteX0" fmla="*/ 0 w 6112565"/>
              <a:gd name="connsiteY0" fmla="*/ 59635 h 6245387"/>
              <a:gd name="connsiteX1" fmla="*/ 6112565 w 6112565"/>
              <a:gd name="connsiteY1" fmla="*/ 0 h 6245387"/>
              <a:gd name="connsiteX2" fmla="*/ 3488636 w 6112565"/>
              <a:gd name="connsiteY2" fmla="*/ 6245387 h 6245387"/>
              <a:gd name="connsiteX3" fmla="*/ 0 w 6112565"/>
              <a:gd name="connsiteY3" fmla="*/ 6245387 h 6245387"/>
              <a:gd name="connsiteX4" fmla="*/ 0 w 6112565"/>
              <a:gd name="connsiteY4" fmla="*/ 59635 h 624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2565" h="6245387">
                <a:moveTo>
                  <a:pt x="0" y="59635"/>
                </a:moveTo>
                <a:lnTo>
                  <a:pt x="6112565" y="0"/>
                </a:lnTo>
                <a:lnTo>
                  <a:pt x="3488636" y="6245387"/>
                </a:lnTo>
                <a:lnTo>
                  <a:pt x="0" y="6245387"/>
                </a:lnTo>
                <a:lnTo>
                  <a:pt x="0" y="59635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/>
              </a:gs>
              <a:gs pos="100000">
                <a:srgbClr val="FFCA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2B9321F-FDE4-4ACF-8B60-DD21D5760AB4}"/>
              </a:ext>
            </a:extLst>
          </p:cNvPr>
          <p:cNvSpPr/>
          <p:nvPr/>
        </p:nvSpPr>
        <p:spPr>
          <a:xfrm>
            <a:off x="256574" y="1019895"/>
            <a:ext cx="5974694" cy="571329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600D66-A7B9-4078-9242-6EB44921182F}"/>
              </a:ext>
            </a:extLst>
          </p:cNvPr>
          <p:cNvSpPr/>
          <p:nvPr/>
        </p:nvSpPr>
        <p:spPr>
          <a:xfrm>
            <a:off x="526286" y="1405473"/>
            <a:ext cx="5444172" cy="490993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A8FFF1C7-FA88-407E-B755-3BC5121395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31537" y="1516984"/>
            <a:ext cx="1295124" cy="1230368"/>
          </a:xfrm>
          <a:prstGeom prst="rect">
            <a:avLst/>
          </a:prstGeom>
        </p:spPr>
      </p:pic>
      <p:sp>
        <p:nvSpPr>
          <p:cNvPr id="36" name="Rectangle 130">
            <a:extLst>
              <a:ext uri="{FF2B5EF4-FFF2-40B4-BE49-F238E27FC236}">
                <a16:creationId xmlns:a16="http://schemas.microsoft.com/office/drawing/2014/main" id="{87A06B66-4F2B-41A8-A184-67B8CEDC3DD4}"/>
              </a:ext>
            </a:extLst>
          </p:cNvPr>
          <p:cNvSpPr/>
          <p:nvPr/>
        </p:nvSpPr>
        <p:spPr>
          <a:xfrm>
            <a:off x="910421" y="3241029"/>
            <a:ext cx="4709706" cy="3108543"/>
          </a:xfrm>
          <a:custGeom>
            <a:avLst/>
            <a:gdLst>
              <a:gd name="connsiteX0" fmla="*/ 0 w 5152866"/>
              <a:gd name="connsiteY0" fmla="*/ 0 h 2800767"/>
              <a:gd name="connsiteX1" fmla="*/ 5152866 w 5152866"/>
              <a:gd name="connsiteY1" fmla="*/ 0 h 2800767"/>
              <a:gd name="connsiteX2" fmla="*/ 5152866 w 5152866"/>
              <a:gd name="connsiteY2" fmla="*/ 2800767 h 2800767"/>
              <a:gd name="connsiteX3" fmla="*/ 0 w 5152866"/>
              <a:gd name="connsiteY3" fmla="*/ 2800767 h 2800767"/>
              <a:gd name="connsiteX4" fmla="*/ 0 w 5152866"/>
              <a:gd name="connsiteY4" fmla="*/ 0 h 2800767"/>
              <a:gd name="connsiteX0" fmla="*/ 0 w 5152866"/>
              <a:gd name="connsiteY0" fmla="*/ 0 h 2810927"/>
              <a:gd name="connsiteX1" fmla="*/ 5152866 w 5152866"/>
              <a:gd name="connsiteY1" fmla="*/ 0 h 2810927"/>
              <a:gd name="connsiteX2" fmla="*/ 4157186 w 5152866"/>
              <a:gd name="connsiteY2" fmla="*/ 2810927 h 2810927"/>
              <a:gd name="connsiteX3" fmla="*/ 0 w 5152866"/>
              <a:gd name="connsiteY3" fmla="*/ 2800767 h 2810927"/>
              <a:gd name="connsiteX4" fmla="*/ 0 w 5152866"/>
              <a:gd name="connsiteY4" fmla="*/ 0 h 2810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2866" h="2810927">
                <a:moveTo>
                  <a:pt x="0" y="0"/>
                </a:moveTo>
                <a:lnTo>
                  <a:pt x="5152866" y="0"/>
                </a:lnTo>
                <a:lnTo>
                  <a:pt x="4157186" y="2810927"/>
                </a:lnTo>
                <a:lnTo>
                  <a:pt x="0" y="2800767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F8F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Law firm specializing in Indirect Taxes, Legal Metrology, Waste Management and other Allied Laws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400" b="1" dirty="0">
              <a:solidFill>
                <a:srgbClr val="2F8F9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F8F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Serving diverse clientele comprising India’s leading Domestic and Multinational corporates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400" b="1" dirty="0">
              <a:solidFill>
                <a:srgbClr val="2F8F9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F8F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Team of 4 Partners and 50+ members with experience in India’s leading Accounting and Law Firms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400" b="1" dirty="0">
              <a:solidFill>
                <a:srgbClr val="2F8F9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F8F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Service areas include Advisory, Litigation, Health-check, Policy Advocacy, Compliances etc.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400" b="1" dirty="0">
              <a:solidFill>
                <a:srgbClr val="2F8F9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1799FD-2CFF-46E0-8DEB-F6353C2EF06A}"/>
              </a:ext>
            </a:extLst>
          </p:cNvPr>
          <p:cNvSpPr txBox="1"/>
          <p:nvPr/>
        </p:nvSpPr>
        <p:spPr>
          <a:xfrm>
            <a:off x="1720970" y="2746879"/>
            <a:ext cx="608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About NITYA Tax Associates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E2024F-0A07-F515-0742-022718285F0C}"/>
              </a:ext>
            </a:extLst>
          </p:cNvPr>
          <p:cNvGrpSpPr/>
          <p:nvPr/>
        </p:nvGrpSpPr>
        <p:grpSpPr>
          <a:xfrm>
            <a:off x="6923867" y="2317424"/>
            <a:ext cx="4971689" cy="3378379"/>
            <a:chOff x="6923867" y="2752853"/>
            <a:chExt cx="4971689" cy="3378379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6161983-62E3-4D7D-9AE4-D8CF7098200C}"/>
                </a:ext>
              </a:extLst>
            </p:cNvPr>
            <p:cNvSpPr/>
            <p:nvPr/>
          </p:nvSpPr>
          <p:spPr>
            <a:xfrm>
              <a:off x="6923867" y="2752853"/>
              <a:ext cx="1119442" cy="153349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9809620-3205-4380-BF0E-96E079C68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160186" y="2860457"/>
              <a:ext cx="673610" cy="134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6BFB410-89A1-4616-AC22-31D83E084151}"/>
                </a:ext>
              </a:extLst>
            </p:cNvPr>
            <p:cNvSpPr/>
            <p:nvPr/>
          </p:nvSpPr>
          <p:spPr>
            <a:xfrm>
              <a:off x="8204878" y="2765830"/>
              <a:ext cx="1119442" cy="153349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18F6E77-0137-47F2-8B4B-3ACFB22B29B4}"/>
                </a:ext>
              </a:extLst>
            </p:cNvPr>
            <p:cNvSpPr/>
            <p:nvPr/>
          </p:nvSpPr>
          <p:spPr>
            <a:xfrm>
              <a:off x="9487760" y="2765830"/>
              <a:ext cx="1119442" cy="153349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BA16DCA4-B8F6-479B-A7D8-2FB78761DD59}"/>
                </a:ext>
              </a:extLst>
            </p:cNvPr>
            <p:cNvSpPr/>
            <p:nvPr/>
          </p:nvSpPr>
          <p:spPr>
            <a:xfrm>
              <a:off x="10770642" y="2779800"/>
              <a:ext cx="1119442" cy="153349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5F03CEA2-9471-42BF-81D4-00CB21683619}"/>
                </a:ext>
              </a:extLst>
            </p:cNvPr>
            <p:cNvSpPr/>
            <p:nvPr/>
          </p:nvSpPr>
          <p:spPr>
            <a:xfrm>
              <a:off x="8210350" y="4581057"/>
              <a:ext cx="1119442" cy="153349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E48D924C-4C74-4A4A-A580-1772451EFB78}"/>
                </a:ext>
              </a:extLst>
            </p:cNvPr>
            <p:cNvSpPr/>
            <p:nvPr/>
          </p:nvSpPr>
          <p:spPr>
            <a:xfrm>
              <a:off x="9493232" y="4581057"/>
              <a:ext cx="1119442" cy="153349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B787B8D-A8A3-4F55-9609-82FECBAE458A}"/>
                </a:ext>
              </a:extLst>
            </p:cNvPr>
            <p:cNvSpPr/>
            <p:nvPr/>
          </p:nvSpPr>
          <p:spPr>
            <a:xfrm>
              <a:off x="10776114" y="4595027"/>
              <a:ext cx="1119442" cy="153349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F2F55E28-63AE-4C07-AEF3-189071B96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1032" y="2959681"/>
              <a:ext cx="792897" cy="114648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DFA8D4-1D0B-4EB4-931D-EF83339C7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40164" y="4815053"/>
              <a:ext cx="1055815" cy="111250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2270B72-FFE7-4D81-ACB9-4996FB785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12" b="4012"/>
            <a:stretch/>
          </p:blipFill>
          <p:spPr>
            <a:xfrm>
              <a:off x="10838135" y="4866524"/>
              <a:ext cx="1038008" cy="95700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9942A36-9882-B9F1-4949-140A8CC08928}"/>
                </a:ext>
              </a:extLst>
            </p:cNvPr>
            <p:cNvSpPr/>
            <p:nvPr/>
          </p:nvSpPr>
          <p:spPr>
            <a:xfrm>
              <a:off x="6923867" y="4597742"/>
              <a:ext cx="1119442" cy="153349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158847-5F1D-489E-ADD2-C0491C3E1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479" y="4823104"/>
              <a:ext cx="1015023" cy="1011717"/>
            </a:xfrm>
            <a:prstGeom prst="rect">
              <a:avLst/>
            </a:prstGeom>
          </p:spPr>
        </p:pic>
        <p:pic>
          <p:nvPicPr>
            <p:cNvPr id="32" name="Picture 3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75C21C06-0685-4029-83B5-D2940BAF8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632" y="4812333"/>
              <a:ext cx="907276" cy="1065387"/>
            </a:xfrm>
            <a:prstGeom prst="rect">
              <a:avLst/>
            </a:prstGeom>
          </p:spPr>
        </p:pic>
        <p:pic>
          <p:nvPicPr>
            <p:cNvPr id="13" name="Picture 12" descr="Logo, company name&#10;&#10;Description automatically generated">
              <a:extLst>
                <a:ext uri="{FF2B5EF4-FFF2-40B4-BE49-F238E27FC236}">
                  <a16:creationId xmlns:a16="http://schemas.microsoft.com/office/drawing/2014/main" id="{1FBC8B17-AF9A-6A70-81E9-00D929A42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5141" y="3013739"/>
              <a:ext cx="1024977" cy="1021572"/>
            </a:xfrm>
            <a:prstGeom prst="rect">
              <a:avLst/>
            </a:prstGeom>
          </p:spPr>
        </p:pic>
        <p:pic>
          <p:nvPicPr>
            <p:cNvPr id="7" name="Picture 6" descr="A picture containing text, font, logo, circle&#10;&#10;Description automatically generated">
              <a:extLst>
                <a:ext uri="{FF2B5EF4-FFF2-40B4-BE49-F238E27FC236}">
                  <a16:creationId xmlns:a16="http://schemas.microsoft.com/office/drawing/2014/main" id="{FEBFC6D3-C48B-AF27-D485-7443FF09E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304" y="2959681"/>
              <a:ext cx="1088780" cy="108878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7932949-FB7E-3506-335C-BA00E4C81F29}"/>
              </a:ext>
            </a:extLst>
          </p:cNvPr>
          <p:cNvSpPr/>
          <p:nvPr/>
        </p:nvSpPr>
        <p:spPr>
          <a:xfrm>
            <a:off x="1" y="29100"/>
            <a:ext cx="12161798" cy="91556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rgbClr val="579FA7"/>
              </a:buClr>
            </a:pPr>
            <a:r>
              <a:rPr lang="en-US" sz="2800" b="1" dirty="0">
                <a:solidFill>
                  <a:srgbClr val="2F8F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MAJOR CONTROVERSIES IN GST REGIME </a:t>
            </a:r>
            <a:endParaRPr lang="en-US" sz="2800" b="1" dirty="0">
              <a:solidFill>
                <a:srgbClr val="2F8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697973-468C-2C52-5F62-BAFF296BA30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6768" y="60367"/>
            <a:ext cx="895278" cy="794498"/>
          </a:xfrm>
          <a:prstGeom prst="rect">
            <a:avLst/>
          </a:prstGeom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367E6B10-2FF0-188C-4664-A00E799FC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1" y="92331"/>
            <a:ext cx="1179058" cy="8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A7E36F-ABA7-6CFE-472C-93C0CC68B957}"/>
              </a:ext>
            </a:extLst>
          </p:cNvPr>
          <p:cNvSpPr txBox="1"/>
          <p:nvPr/>
        </p:nvSpPr>
        <p:spPr>
          <a:xfrm>
            <a:off x="8458259" y="5932980"/>
            <a:ext cx="3297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05, 2023</a:t>
            </a:r>
          </a:p>
        </p:txBody>
      </p:sp>
    </p:spTree>
    <p:extLst>
      <p:ext uri="{BB962C8B-B14F-4D97-AF65-F5344CB8AC3E}">
        <p14:creationId xmlns:p14="http://schemas.microsoft.com/office/powerpoint/2010/main" val="205851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26AACC-E4EE-98FC-55B0-BAF4C3BCD5D4}"/>
              </a:ext>
            </a:extLst>
          </p:cNvPr>
          <p:cNvSpPr/>
          <p:nvPr/>
        </p:nvSpPr>
        <p:spPr>
          <a:xfrm>
            <a:off x="5120410" y="1848162"/>
            <a:ext cx="3416996" cy="4526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Supply + Gift?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6E627522-6771-80FF-106E-F1CE461B4BF7}"/>
              </a:ext>
            </a:extLst>
          </p:cNvPr>
          <p:cNvSpPr/>
          <p:nvPr/>
        </p:nvSpPr>
        <p:spPr>
          <a:xfrm>
            <a:off x="622867" y="1647287"/>
            <a:ext cx="2653911" cy="923758"/>
          </a:xfrm>
          <a:prstGeom prst="chevron">
            <a:avLst>
              <a:gd name="adj" fmla="val 40000"/>
            </a:avLst>
          </a:prstGeom>
          <a:noFill/>
          <a:ln>
            <a:solidFill>
              <a:srgbClr val="2F8F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I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Schemes 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411DA8F1-9849-751A-F03D-641A91D00751}"/>
              </a:ext>
            </a:extLst>
          </p:cNvPr>
          <p:cNvSpPr/>
          <p:nvPr/>
        </p:nvSpPr>
        <p:spPr>
          <a:xfrm>
            <a:off x="622867" y="4209930"/>
            <a:ext cx="2653911" cy="923758"/>
          </a:xfrm>
          <a:prstGeom prst="chevron">
            <a:avLst>
              <a:gd name="adj" fmla="val 40000"/>
            </a:avLst>
          </a:prstGeom>
          <a:noFill/>
          <a:ln>
            <a:solidFill>
              <a:srgbClr val="2F8F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 Supplies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8216A4-C015-B0FF-48D0-99D6CE06D2AA}"/>
              </a:ext>
            </a:extLst>
          </p:cNvPr>
          <p:cNvSpPr/>
          <p:nvPr/>
        </p:nvSpPr>
        <p:spPr>
          <a:xfrm>
            <a:off x="5120410" y="4362186"/>
            <a:ext cx="3340796" cy="6192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(Samples, Marketing material, Bags, Dairies etc.)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64662E-2EDC-5BAF-6F13-F90A7584894F}"/>
              </a:ext>
            </a:extLst>
          </p:cNvPr>
          <p:cNvSpPr txBox="1"/>
          <p:nvPr/>
        </p:nvSpPr>
        <p:spPr>
          <a:xfrm>
            <a:off x="670560" y="249705"/>
            <a:ext cx="848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/>
                <a:cs typeface="Arial"/>
              </a:rPr>
              <a:t>SCHEMES AND FOC SUPPLIES</a:t>
            </a:r>
            <a:endParaRPr lang="en-US" sz="2400" b="1" dirty="0">
              <a:solidFill>
                <a:srgbClr val="2F8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F6D5FF-4702-86F7-59EC-A18695A77FC4}"/>
              </a:ext>
            </a:extLst>
          </p:cNvPr>
          <p:cNvSpPr txBox="1"/>
          <p:nvPr/>
        </p:nvSpPr>
        <p:spPr>
          <a:xfrm>
            <a:off x="8586730" y="1647287"/>
            <a:ext cx="328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No. 92 </a:t>
            </a:r>
          </a:p>
          <a:p>
            <a:r>
              <a:rPr lang="en-US" sz="1600" b="1" i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Tobie (UP AAR)</a:t>
            </a:r>
          </a:p>
          <a:p>
            <a:r>
              <a:rPr lang="en-US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GRB Dairy (TN AAR)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C4D179-B81F-A0D8-65D2-CAD54010A1EB}"/>
              </a:ext>
            </a:extLst>
          </p:cNvPr>
          <p:cNvSpPr txBox="1"/>
          <p:nvPr/>
        </p:nvSpPr>
        <p:spPr>
          <a:xfrm>
            <a:off x="8586731" y="4362186"/>
            <a:ext cx="3286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BMW India (Har AAR)</a:t>
            </a:r>
          </a:p>
          <a:p>
            <a:r>
              <a:rPr lang="en-US" sz="1600" b="1" i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Industries (Kar AAAR)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D45C064-552D-DA63-B391-C646474F0C0F}"/>
              </a:ext>
            </a:extLst>
          </p:cNvPr>
          <p:cNvCxnSpPr>
            <a:cxnSpLocks/>
            <a:stCxn id="8" idx="3"/>
            <a:endCxn id="4" idx="1"/>
          </p:cNvCxnSpPr>
          <p:nvPr/>
        </p:nvCxnSpPr>
        <p:spPr>
          <a:xfrm flipV="1">
            <a:off x="3276778" y="2074477"/>
            <a:ext cx="1843632" cy="34689"/>
          </a:xfrm>
          <a:prstGeom prst="straightConnector1">
            <a:avLst/>
          </a:prstGeom>
          <a:ln w="28575">
            <a:solidFill>
              <a:srgbClr val="3B404B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A11C819-18AC-5583-A833-CBA1992BC55C}"/>
              </a:ext>
            </a:extLst>
          </p:cNvPr>
          <p:cNvCxnSpPr>
            <a:cxnSpLocks/>
            <a:stCxn id="12" idx="3"/>
            <a:endCxn id="17" idx="1"/>
          </p:cNvCxnSpPr>
          <p:nvPr/>
        </p:nvCxnSpPr>
        <p:spPr>
          <a:xfrm>
            <a:off x="3276778" y="4671809"/>
            <a:ext cx="1843632" cy="0"/>
          </a:xfrm>
          <a:prstGeom prst="straightConnector1">
            <a:avLst/>
          </a:prstGeom>
          <a:ln w="28575">
            <a:solidFill>
              <a:srgbClr val="3B404B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5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7" grpId="0" animBg="1"/>
      <p:bldP spid="11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F66409-AF99-B7BC-4406-C269F39F255E}"/>
              </a:ext>
            </a:extLst>
          </p:cNvPr>
          <p:cNvSpPr txBox="1"/>
          <p:nvPr/>
        </p:nvSpPr>
        <p:spPr>
          <a:xfrm>
            <a:off x="1926967" y="2360575"/>
            <a:ext cx="18103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766888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577303-68F9-2C08-B246-19ED2DB6212D}"/>
              </a:ext>
            </a:extLst>
          </p:cNvPr>
          <p:cNvSpPr txBox="1"/>
          <p:nvPr/>
        </p:nvSpPr>
        <p:spPr>
          <a:xfrm>
            <a:off x="670560" y="249705"/>
            <a:ext cx="848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/>
                <a:cs typeface="Arial"/>
              </a:rPr>
              <a:t>VALUATION OF JOB WORK</a:t>
            </a:r>
            <a:endParaRPr lang="en-US" sz="2400" b="1" dirty="0">
              <a:solidFill>
                <a:srgbClr val="2F8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E7878-8EED-4941-37A8-875E6FEAA78D}"/>
              </a:ext>
            </a:extLst>
          </p:cNvPr>
          <p:cNvSpPr/>
          <p:nvPr/>
        </p:nvSpPr>
        <p:spPr>
          <a:xfrm>
            <a:off x="4884597" y="1323993"/>
            <a:ext cx="5614670" cy="15696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Section 143(5) - Job-worker can supply waste and scrap</a:t>
            </a:r>
          </a:p>
          <a:p>
            <a:pPr lvl="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Principal need not bring back waste and scrap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Value under Section 15 – Job work charges to include value of waste and scrap?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2EF368-D24D-3E55-05EF-B144D6A9D826}"/>
              </a:ext>
            </a:extLst>
          </p:cNvPr>
          <p:cNvSpPr txBox="1"/>
          <p:nvPr/>
        </p:nvSpPr>
        <p:spPr>
          <a:xfrm>
            <a:off x="1981535" y="6066640"/>
            <a:ext cx="18103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766888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Job worker</a:t>
            </a:r>
          </a:p>
        </p:txBody>
      </p:sp>
      <p:pic>
        <p:nvPicPr>
          <p:cNvPr id="11" name="Graphic 10" descr="Office worker male with solid fill">
            <a:extLst>
              <a:ext uri="{FF2B5EF4-FFF2-40B4-BE49-F238E27FC236}">
                <a16:creationId xmlns:a16="http://schemas.microsoft.com/office/drawing/2014/main" id="{A766E99B-91DB-5BFC-C7FD-772871011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9475" y="649205"/>
            <a:ext cx="1696207" cy="18585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529CC1-F89F-5395-A72F-EA14D7F67B12}"/>
              </a:ext>
            </a:extLst>
          </p:cNvPr>
          <p:cNvSpPr txBox="1"/>
          <p:nvPr/>
        </p:nvSpPr>
        <p:spPr>
          <a:xfrm>
            <a:off x="3134507" y="3781962"/>
            <a:ext cx="15204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766888" algn="l"/>
              </a:tabLst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Finished Goods</a:t>
            </a:r>
          </a:p>
        </p:txBody>
      </p:sp>
      <p:pic>
        <p:nvPicPr>
          <p:cNvPr id="13" name="Picture 12" descr="A grey icon of a person wearing a hard hat&#10;&#10;Description automatically generated with low confidence">
            <a:extLst>
              <a:ext uri="{FF2B5EF4-FFF2-40B4-BE49-F238E27FC236}">
                <a16:creationId xmlns:a16="http://schemas.microsoft.com/office/drawing/2014/main" id="{A2FE5D74-8922-BE1C-20DC-EB99F27FD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03" y="4506555"/>
            <a:ext cx="1586885" cy="1499181"/>
          </a:xfrm>
          <a:prstGeom prst="rect">
            <a:avLst/>
          </a:prstGeom>
        </p:spPr>
      </p:pic>
      <p:pic>
        <p:nvPicPr>
          <p:cNvPr id="14" name="Graphic 13" descr="Good Inventory outline">
            <a:extLst>
              <a:ext uri="{FF2B5EF4-FFF2-40B4-BE49-F238E27FC236}">
                <a16:creationId xmlns:a16="http://schemas.microsoft.com/office/drawing/2014/main" id="{EF8854CE-096B-4CA2-B084-B2E214B9A5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2874" y="3010162"/>
            <a:ext cx="809591" cy="809591"/>
          </a:xfrm>
          <a:prstGeom prst="rect">
            <a:avLst/>
          </a:prstGeom>
        </p:spPr>
      </p:pic>
      <p:pic>
        <p:nvPicPr>
          <p:cNvPr id="15" name="Picture 14" descr="A pile of black round objects&#10;&#10;Description automatically generated with low confidence">
            <a:extLst>
              <a:ext uri="{FF2B5EF4-FFF2-40B4-BE49-F238E27FC236}">
                <a16:creationId xmlns:a16="http://schemas.microsoft.com/office/drawing/2014/main" id="{6B0177B0-AEB7-F31F-5A3C-AA748D9C23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37" y="5023031"/>
            <a:ext cx="1277441" cy="127744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0F8330C-2200-0241-7987-DD9C2934C4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55848" y="2943826"/>
            <a:ext cx="1111784" cy="11117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E1790E-EFC0-DD4A-5791-6919A31E6DE5}"/>
              </a:ext>
            </a:extLst>
          </p:cNvPr>
          <p:cNvSpPr txBox="1"/>
          <p:nvPr/>
        </p:nvSpPr>
        <p:spPr>
          <a:xfrm>
            <a:off x="794750" y="3799320"/>
            <a:ext cx="15204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766888" algn="l"/>
              </a:tabLst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material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096FF8-08BF-B4D3-50A9-7E88220E130F}"/>
              </a:ext>
            </a:extLst>
          </p:cNvPr>
          <p:cNvSpPr txBox="1"/>
          <p:nvPr/>
        </p:nvSpPr>
        <p:spPr>
          <a:xfrm>
            <a:off x="3964637" y="6033837"/>
            <a:ext cx="15204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766888" algn="l"/>
              </a:tabLst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221BB-B950-23A7-5344-8F3EB2DEC74C}"/>
              </a:ext>
            </a:extLst>
          </p:cNvPr>
          <p:cNvSpPr/>
          <p:nvPr/>
        </p:nvSpPr>
        <p:spPr>
          <a:xfrm>
            <a:off x="4884596" y="3393890"/>
            <a:ext cx="5614668" cy="132343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Aabhushan Jewellers (WB AAR)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Sri Kanagdurga Rice and Flour Mill (AP AAAR)</a:t>
            </a:r>
          </a:p>
          <a:p>
            <a:pPr lvl="0"/>
            <a:endParaRPr 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285750">
              <a:buFont typeface="Wingdings" panose="05000000000000000000" pitchFamily="2" charset="2"/>
              <a:buChar char="§"/>
            </a:pPr>
            <a:r>
              <a:rPr lang="en-US" sz="1600" b="1" i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Shri Shirdi Sainath Industries (AP HC)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C678FBA-A962-1833-50D5-8E86A7FF7239}"/>
              </a:ext>
            </a:extLst>
          </p:cNvPr>
          <p:cNvCxnSpPr>
            <a:cxnSpLocks/>
          </p:cNvCxnSpPr>
          <p:nvPr/>
        </p:nvCxnSpPr>
        <p:spPr>
          <a:xfrm>
            <a:off x="2650033" y="2943826"/>
            <a:ext cx="0" cy="1430169"/>
          </a:xfrm>
          <a:prstGeom prst="straightConnector1">
            <a:avLst/>
          </a:prstGeom>
          <a:ln w="28575">
            <a:solidFill>
              <a:srgbClr val="2C899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3B91DF-4A8C-9140-A5E9-633B63F8B937}"/>
              </a:ext>
            </a:extLst>
          </p:cNvPr>
          <p:cNvCxnSpPr>
            <a:cxnSpLocks/>
          </p:cNvCxnSpPr>
          <p:nvPr/>
        </p:nvCxnSpPr>
        <p:spPr>
          <a:xfrm flipV="1">
            <a:off x="2886698" y="2918948"/>
            <a:ext cx="0" cy="1430169"/>
          </a:xfrm>
          <a:prstGeom prst="straightConnector1">
            <a:avLst/>
          </a:prstGeom>
          <a:ln w="28575">
            <a:solidFill>
              <a:srgbClr val="2C899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6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/>
      <p:bldP spid="12" grpId="0"/>
      <p:bldP spid="18" grpId="0"/>
      <p:bldP spid="19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6CE544-E0EB-3F4C-4AA5-87B4317BFEE3}"/>
              </a:ext>
            </a:extLst>
          </p:cNvPr>
          <p:cNvSpPr/>
          <p:nvPr/>
        </p:nvSpPr>
        <p:spPr>
          <a:xfrm>
            <a:off x="3470324" y="880032"/>
            <a:ext cx="6468156" cy="233910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II activities must be under agreement/contract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of consideration must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Nexus between supply and consideration necessary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i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178 dated August 3, 2022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 Power Development (AP AAR)</a:t>
            </a:r>
            <a:endParaRPr lang="en-US" sz="1600" b="1" i="1" dirty="0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54F099-91C3-5E29-1588-169588761C3A}"/>
              </a:ext>
            </a:extLst>
          </p:cNvPr>
          <p:cNvSpPr txBox="1"/>
          <p:nvPr/>
        </p:nvSpPr>
        <p:spPr>
          <a:xfrm>
            <a:off x="780238" y="4614726"/>
            <a:ext cx="6134100" cy="356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sz="1800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 descr="Contract outline">
            <a:extLst>
              <a:ext uri="{FF2B5EF4-FFF2-40B4-BE49-F238E27FC236}">
                <a16:creationId xmlns:a16="http://schemas.microsoft.com/office/drawing/2014/main" id="{8EC9E9AA-696E-02B9-2382-7DD22B7BB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82" y="967748"/>
            <a:ext cx="1693139" cy="15134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5A8E45-643B-9F5B-2983-DF50841BA27C}"/>
              </a:ext>
            </a:extLst>
          </p:cNvPr>
          <p:cNvSpPr txBox="1"/>
          <p:nvPr/>
        </p:nvSpPr>
        <p:spPr>
          <a:xfrm>
            <a:off x="655820" y="261715"/>
            <a:ext cx="848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/>
                <a:cs typeface="Arial"/>
              </a:rPr>
              <a:t>LIQUIDATED DAMAGES</a:t>
            </a:r>
            <a:endParaRPr lang="en-US" sz="2400" b="1" dirty="0">
              <a:solidFill>
                <a:srgbClr val="2F8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B3049538-7298-50BF-171B-B3B7F19CE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261357"/>
              </p:ext>
            </p:extLst>
          </p:nvPr>
        </p:nvGraphicFramePr>
        <p:xfrm>
          <a:off x="914040" y="3337508"/>
          <a:ext cx="9960430" cy="291094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005543">
                  <a:extLst>
                    <a:ext uri="{9D8B030D-6E8A-4147-A177-3AD203B41FA5}">
                      <a16:colId xmlns:a16="http://schemas.microsoft.com/office/drawing/2014/main" val="776647934"/>
                    </a:ext>
                  </a:extLst>
                </a:gridCol>
                <a:gridCol w="4954887">
                  <a:extLst>
                    <a:ext uri="{9D8B030D-6E8A-4147-A177-3AD203B41FA5}">
                      <a16:colId xmlns:a16="http://schemas.microsoft.com/office/drawing/2014/main" val="339400400"/>
                    </a:ext>
                  </a:extLst>
                </a:gridCol>
              </a:tblGrid>
              <a:tr h="38356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Exigible to GST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Exigible to GST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518930"/>
                  </a:ext>
                </a:extLst>
              </a:tr>
              <a:tr h="2527378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endParaRPr lang="en-US" sz="16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endParaRPr lang="en-US" sz="16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63609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789373B-E68E-17FC-4627-B481499A9961}"/>
              </a:ext>
            </a:extLst>
          </p:cNvPr>
          <p:cNvSpPr txBox="1"/>
          <p:nvPr/>
        </p:nvSpPr>
        <p:spPr>
          <a:xfrm>
            <a:off x="973258" y="3839727"/>
            <a:ext cx="492099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Non-compete agreement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16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Late payment surcharge/fee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16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b="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Cancellation charges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096AED-414D-F6A1-2440-809D5D7C2542}"/>
              </a:ext>
            </a:extLst>
          </p:cNvPr>
          <p:cNvSpPr txBox="1"/>
          <p:nvPr/>
        </p:nvSpPr>
        <p:spPr>
          <a:xfrm>
            <a:off x="5894255" y="3817072"/>
            <a:ext cx="492099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Liquidated damages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16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Forfeiture of earnest money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16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Penalty for dishonored cheque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16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Penalty for violation of laws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16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b="0" u="none" dirty="0">
                <a:latin typeface="Arial" panose="020B0604020202020204" pitchFamily="34" charset="0"/>
                <a:cs typeface="Arial" panose="020B0604020202020204" pitchFamily="34" charset="0"/>
              </a:rPr>
              <a:t>Notice Pay recovery</a:t>
            </a:r>
          </a:p>
        </p:txBody>
      </p:sp>
    </p:spTree>
    <p:extLst>
      <p:ext uri="{BB962C8B-B14F-4D97-AF65-F5344CB8AC3E}">
        <p14:creationId xmlns:p14="http://schemas.microsoft.com/office/powerpoint/2010/main" val="90630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EE908C-CBE8-A7EF-8BE4-72026E4DCF45}"/>
              </a:ext>
            </a:extLst>
          </p:cNvPr>
          <p:cNvSpPr txBox="1"/>
          <p:nvPr/>
        </p:nvSpPr>
        <p:spPr>
          <a:xfrm>
            <a:off x="1009791" y="4955588"/>
            <a:ext cx="34439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766888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E28144-FFB0-B428-A4AD-CB71270B66F4}"/>
              </a:ext>
            </a:extLst>
          </p:cNvPr>
          <p:cNvSpPr txBox="1"/>
          <p:nvPr/>
        </p:nvSpPr>
        <p:spPr>
          <a:xfrm>
            <a:off x="2043916" y="2830512"/>
            <a:ext cx="27474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tabLst>
                <a:tab pos="1766888" algn="l"/>
              </a:tabLst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1766888" algn="l"/>
              </a:tabLst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Canteen</a:t>
            </a: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1766888" algn="l"/>
              </a:tabLst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Insurance</a:t>
            </a:r>
          </a:p>
        </p:txBody>
      </p:sp>
      <p:pic>
        <p:nvPicPr>
          <p:cNvPr id="6" name="Graphic 5" descr="Office worker male with solid fill">
            <a:extLst>
              <a:ext uri="{FF2B5EF4-FFF2-40B4-BE49-F238E27FC236}">
                <a16:creationId xmlns:a16="http://schemas.microsoft.com/office/drawing/2014/main" id="{1260A952-64BD-D61F-C48E-B2922B256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791" y="1395958"/>
            <a:ext cx="1175195" cy="1175195"/>
          </a:xfrm>
          <a:prstGeom prst="rect">
            <a:avLst/>
          </a:prstGeom>
        </p:spPr>
      </p:pic>
      <p:pic>
        <p:nvPicPr>
          <p:cNvPr id="7" name="Graphic 6" descr="Employee badge with solid fill">
            <a:extLst>
              <a:ext uri="{FF2B5EF4-FFF2-40B4-BE49-F238E27FC236}">
                <a16:creationId xmlns:a16="http://schemas.microsoft.com/office/drawing/2014/main" id="{12A9109E-BF22-F00C-17DC-97B02BDEF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049" y="3773843"/>
            <a:ext cx="1312179" cy="131217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F8966BF-8311-90B6-B8A4-5E85B41978C2}"/>
              </a:ext>
            </a:extLst>
          </p:cNvPr>
          <p:cNvSpPr/>
          <p:nvPr/>
        </p:nvSpPr>
        <p:spPr>
          <a:xfrm>
            <a:off x="4512290" y="2512448"/>
            <a:ext cx="1665518" cy="1660573"/>
          </a:xfrm>
          <a:custGeom>
            <a:avLst/>
            <a:gdLst>
              <a:gd name="connsiteX0" fmla="*/ 0 w 2314889"/>
              <a:gd name="connsiteY0" fmla="*/ 1157321 h 2314642"/>
              <a:gd name="connsiteX1" fmla="*/ 1157445 w 2314889"/>
              <a:gd name="connsiteY1" fmla="*/ 0 h 2314642"/>
              <a:gd name="connsiteX2" fmla="*/ 2314890 w 2314889"/>
              <a:gd name="connsiteY2" fmla="*/ 1157321 h 2314642"/>
              <a:gd name="connsiteX3" fmla="*/ 1157445 w 2314889"/>
              <a:gd name="connsiteY3" fmla="*/ 2314642 h 2314642"/>
              <a:gd name="connsiteX4" fmla="*/ 0 w 2314889"/>
              <a:gd name="connsiteY4" fmla="*/ 1157321 h 23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889" h="2314642">
                <a:moveTo>
                  <a:pt x="0" y="1157321"/>
                </a:moveTo>
                <a:cubicBezTo>
                  <a:pt x="0" y="518150"/>
                  <a:pt x="518206" y="0"/>
                  <a:pt x="1157445" y="0"/>
                </a:cubicBezTo>
                <a:cubicBezTo>
                  <a:pt x="1796684" y="0"/>
                  <a:pt x="2314890" y="518150"/>
                  <a:pt x="2314890" y="1157321"/>
                </a:cubicBezTo>
                <a:cubicBezTo>
                  <a:pt x="2314890" y="1796492"/>
                  <a:pt x="1796684" y="2314642"/>
                  <a:pt x="1157445" y="2314642"/>
                </a:cubicBezTo>
                <a:cubicBezTo>
                  <a:pt x="518206" y="2314642"/>
                  <a:pt x="0" y="1796492"/>
                  <a:pt x="0" y="1157321"/>
                </a:cubicBezTo>
                <a:close/>
              </a:path>
            </a:pathLst>
          </a:custGeom>
        </p:spPr>
        <p:style>
          <a:lnRef idx="1">
            <a:schemeClr val="accent4">
              <a:hueOff val="4900445"/>
              <a:satOff val="-20388"/>
              <a:lumOff val="480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3789" tIns="353585" rIns="353790" bIns="35358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i="0" kern="1200" dirty="0">
                <a:latin typeface="Arial" panose="020B0604020202020204" pitchFamily="34" charset="0"/>
                <a:cs typeface="Arial" panose="020B0604020202020204" pitchFamily="34" charset="0"/>
              </a:rPr>
              <a:t>Full recovery</a:t>
            </a:r>
            <a:endParaRPr lang="en-US" sz="16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5711F3E-3BFA-6AFF-F88B-AB58F606A0F1}"/>
              </a:ext>
            </a:extLst>
          </p:cNvPr>
          <p:cNvSpPr/>
          <p:nvPr/>
        </p:nvSpPr>
        <p:spPr>
          <a:xfrm>
            <a:off x="4506120" y="781170"/>
            <a:ext cx="1677857" cy="1649463"/>
          </a:xfrm>
          <a:custGeom>
            <a:avLst/>
            <a:gdLst>
              <a:gd name="connsiteX0" fmla="*/ 0 w 2314889"/>
              <a:gd name="connsiteY0" fmla="*/ 1157321 h 2314642"/>
              <a:gd name="connsiteX1" fmla="*/ 1157445 w 2314889"/>
              <a:gd name="connsiteY1" fmla="*/ 0 h 2314642"/>
              <a:gd name="connsiteX2" fmla="*/ 2314890 w 2314889"/>
              <a:gd name="connsiteY2" fmla="*/ 1157321 h 2314642"/>
              <a:gd name="connsiteX3" fmla="*/ 1157445 w 2314889"/>
              <a:gd name="connsiteY3" fmla="*/ 2314642 h 2314642"/>
              <a:gd name="connsiteX4" fmla="*/ 0 w 2314889"/>
              <a:gd name="connsiteY4" fmla="*/ 1157321 h 23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889" h="2314642">
                <a:moveTo>
                  <a:pt x="0" y="1157321"/>
                </a:moveTo>
                <a:cubicBezTo>
                  <a:pt x="0" y="518150"/>
                  <a:pt x="518206" y="0"/>
                  <a:pt x="1157445" y="0"/>
                </a:cubicBezTo>
                <a:cubicBezTo>
                  <a:pt x="1796684" y="0"/>
                  <a:pt x="2314890" y="518150"/>
                  <a:pt x="2314890" y="1157321"/>
                </a:cubicBezTo>
                <a:cubicBezTo>
                  <a:pt x="2314890" y="1796492"/>
                  <a:pt x="1796684" y="2314642"/>
                  <a:pt x="1157445" y="2314642"/>
                </a:cubicBezTo>
                <a:cubicBezTo>
                  <a:pt x="518206" y="2314642"/>
                  <a:pt x="0" y="1796492"/>
                  <a:pt x="0" y="1157321"/>
                </a:cubicBezTo>
                <a:close/>
              </a:path>
            </a:pathLst>
          </a:custGeom>
        </p:spPr>
        <p:style>
          <a:lnRef idx="1">
            <a:schemeClr val="accent4">
              <a:hueOff val="9800891"/>
              <a:satOff val="-40777"/>
              <a:lumOff val="960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3789" tIns="353585" rIns="353790" bIns="35358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i="0" kern="1200" dirty="0">
                <a:latin typeface="Arial" panose="020B0604020202020204" pitchFamily="34" charset="0"/>
                <a:cs typeface="Arial" panose="020B0604020202020204" pitchFamily="34" charset="0"/>
              </a:rPr>
              <a:t>No recovery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4B02071-D947-D63E-A378-DA80A657A53C}"/>
              </a:ext>
            </a:extLst>
          </p:cNvPr>
          <p:cNvSpPr/>
          <p:nvPr/>
        </p:nvSpPr>
        <p:spPr>
          <a:xfrm rot="16200000">
            <a:off x="6447459" y="1172839"/>
            <a:ext cx="579556" cy="85001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C0EB81CD-1CF3-0CD0-FDCD-1FF99A8A9B59}"/>
              </a:ext>
            </a:extLst>
          </p:cNvPr>
          <p:cNvSpPr/>
          <p:nvPr/>
        </p:nvSpPr>
        <p:spPr>
          <a:xfrm rot="16200000">
            <a:off x="6468538" y="2819291"/>
            <a:ext cx="579556" cy="85001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75C4C38-139D-C6DD-9010-275706A8A7C7}"/>
              </a:ext>
            </a:extLst>
          </p:cNvPr>
          <p:cNvSpPr/>
          <p:nvPr/>
        </p:nvSpPr>
        <p:spPr>
          <a:xfrm>
            <a:off x="4512290" y="4254251"/>
            <a:ext cx="1665518" cy="1660573"/>
          </a:xfrm>
          <a:custGeom>
            <a:avLst/>
            <a:gdLst>
              <a:gd name="connsiteX0" fmla="*/ 0 w 2314889"/>
              <a:gd name="connsiteY0" fmla="*/ 1157321 h 2314642"/>
              <a:gd name="connsiteX1" fmla="*/ 1157445 w 2314889"/>
              <a:gd name="connsiteY1" fmla="*/ 0 h 2314642"/>
              <a:gd name="connsiteX2" fmla="*/ 2314890 w 2314889"/>
              <a:gd name="connsiteY2" fmla="*/ 1157321 h 2314642"/>
              <a:gd name="connsiteX3" fmla="*/ 1157445 w 2314889"/>
              <a:gd name="connsiteY3" fmla="*/ 2314642 h 2314642"/>
              <a:gd name="connsiteX4" fmla="*/ 0 w 2314889"/>
              <a:gd name="connsiteY4" fmla="*/ 1157321 h 23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889" h="2314642">
                <a:moveTo>
                  <a:pt x="0" y="1157321"/>
                </a:moveTo>
                <a:cubicBezTo>
                  <a:pt x="0" y="518150"/>
                  <a:pt x="518206" y="0"/>
                  <a:pt x="1157445" y="0"/>
                </a:cubicBezTo>
                <a:cubicBezTo>
                  <a:pt x="1796684" y="0"/>
                  <a:pt x="2314890" y="518150"/>
                  <a:pt x="2314890" y="1157321"/>
                </a:cubicBezTo>
                <a:cubicBezTo>
                  <a:pt x="2314890" y="1796492"/>
                  <a:pt x="1796684" y="2314642"/>
                  <a:pt x="1157445" y="2314642"/>
                </a:cubicBezTo>
                <a:cubicBezTo>
                  <a:pt x="518206" y="2314642"/>
                  <a:pt x="0" y="1796492"/>
                  <a:pt x="0" y="1157321"/>
                </a:cubicBezTo>
                <a:close/>
              </a:path>
            </a:pathLst>
          </a:custGeom>
        </p:spPr>
        <p:style>
          <a:lnRef idx="1">
            <a:schemeClr val="accent4">
              <a:hueOff val="9800891"/>
              <a:satOff val="-40777"/>
              <a:lumOff val="960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3789" tIns="353585" rIns="353790" bIns="35358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i="0" kern="1200" dirty="0">
                <a:latin typeface="Arial" panose="020B0604020202020204" pitchFamily="34" charset="0"/>
                <a:cs typeface="Arial" panose="020B0604020202020204" pitchFamily="34" charset="0"/>
              </a:rPr>
              <a:t>Partial recovery (40%)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A14670-DFF1-8521-91B7-870D7EB65FBF}"/>
              </a:ext>
            </a:extLst>
          </p:cNvPr>
          <p:cNvSpPr/>
          <p:nvPr/>
        </p:nvSpPr>
        <p:spPr>
          <a:xfrm>
            <a:off x="7227457" y="952114"/>
            <a:ext cx="3472048" cy="140465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Perquisite to employee</a:t>
            </a:r>
            <a:endPara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supply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GST applicable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155E2D-BA45-153C-54C1-3BA2A87C37F1}"/>
              </a:ext>
            </a:extLst>
          </p:cNvPr>
          <p:cNvSpPr/>
          <p:nvPr/>
        </p:nvSpPr>
        <p:spPr>
          <a:xfrm>
            <a:off x="7240293" y="2833897"/>
            <a:ext cx="3516182" cy="820799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GST applicable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68A77D-15D2-A9FD-EC61-0E95FECAB8B0}"/>
              </a:ext>
            </a:extLst>
          </p:cNvPr>
          <p:cNvGrpSpPr/>
          <p:nvPr/>
        </p:nvGrpSpPr>
        <p:grpSpPr>
          <a:xfrm>
            <a:off x="9032661" y="3897621"/>
            <a:ext cx="1703134" cy="2280373"/>
            <a:chOff x="9766123" y="4473595"/>
            <a:chExt cx="1703134" cy="228037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A05B5E-B241-1A4D-F034-C8C75BE378C8}"/>
                </a:ext>
              </a:extLst>
            </p:cNvPr>
            <p:cNvSpPr/>
            <p:nvPr/>
          </p:nvSpPr>
          <p:spPr>
            <a:xfrm>
              <a:off x="9772078" y="4871542"/>
              <a:ext cx="1691225" cy="1882426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Supply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GST applicable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09B1B6-5C94-535E-6931-5A2775250D5A}"/>
                </a:ext>
              </a:extLst>
            </p:cNvPr>
            <p:cNvSpPr txBox="1"/>
            <p:nvPr/>
          </p:nvSpPr>
          <p:spPr>
            <a:xfrm>
              <a:off x="9766123" y="4473595"/>
              <a:ext cx="1703134" cy="338554"/>
            </a:xfrm>
            <a:prstGeom prst="rect">
              <a:avLst/>
            </a:prstGeom>
            <a:noFill/>
            <a:ln w="28575">
              <a:solidFill>
                <a:srgbClr val="2F8F99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40%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EF1AD7-6D57-CF5E-9605-18AFD0558541}"/>
              </a:ext>
            </a:extLst>
          </p:cNvPr>
          <p:cNvGrpSpPr/>
          <p:nvPr/>
        </p:nvGrpSpPr>
        <p:grpSpPr>
          <a:xfrm>
            <a:off x="7199782" y="3897621"/>
            <a:ext cx="1708796" cy="2280373"/>
            <a:chOff x="7991255" y="4473595"/>
            <a:chExt cx="1708796" cy="228037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8FD7E6-D311-D0BA-115B-DA5367291F93}"/>
                </a:ext>
              </a:extLst>
            </p:cNvPr>
            <p:cNvSpPr/>
            <p:nvPr/>
          </p:nvSpPr>
          <p:spPr>
            <a:xfrm>
              <a:off x="7991255" y="4871542"/>
              <a:ext cx="1691225" cy="1882426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Perquisite to employee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supply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GST  applicable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B8E9C0-76C7-103F-A9F6-1DDB5623FF4C}"/>
                </a:ext>
              </a:extLst>
            </p:cNvPr>
            <p:cNvSpPr txBox="1"/>
            <p:nvPr/>
          </p:nvSpPr>
          <p:spPr>
            <a:xfrm>
              <a:off x="7996917" y="4473595"/>
              <a:ext cx="1703134" cy="338554"/>
            </a:xfrm>
            <a:prstGeom prst="rect">
              <a:avLst/>
            </a:prstGeom>
            <a:noFill/>
            <a:ln w="28575">
              <a:solidFill>
                <a:srgbClr val="2F8F9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marL="285750" indent="-285750"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 algn="ctr">
                <a:buNone/>
              </a:pPr>
              <a:r>
                <a:rPr lang="en-US" b="1" dirty="0">
                  <a:solidFill>
                    <a:sysClr val="windowText" lastClr="000000"/>
                  </a:solidFill>
                </a:rPr>
                <a:t>60%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2E16AA7-FA51-F553-D48F-6A19C549DDFD}"/>
              </a:ext>
            </a:extLst>
          </p:cNvPr>
          <p:cNvSpPr/>
          <p:nvPr/>
        </p:nvSpPr>
        <p:spPr>
          <a:xfrm>
            <a:off x="4946910" y="950937"/>
            <a:ext cx="5067766" cy="3344631"/>
          </a:xfrm>
          <a:prstGeom prst="rect">
            <a:avLst/>
          </a:prstGeom>
          <a:solidFill>
            <a:schemeClr val="bg1"/>
          </a:solidFill>
          <a:ln>
            <a:solidFill>
              <a:srgbClr val="DAF2FA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15: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and Employee </a:t>
            </a:r>
            <a:r>
              <a:rPr lang="en-US" sz="16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persons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I: </a:t>
            </a:r>
            <a:r>
              <a:rPr lang="en-I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of services without consideration between related persons </a:t>
            </a:r>
            <a:r>
              <a:rPr lang="en-IN" sz="16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deemed as supply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III: </a:t>
            </a:r>
            <a:r>
              <a:rPr lang="en-I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b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employee to employer in course of employment </a:t>
            </a:r>
            <a:r>
              <a:rPr lang="en-US" sz="16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treated as supply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&amp; Press Release: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Supply by employer if part of employment and no amount charged, </a:t>
            </a:r>
            <a:r>
              <a:rPr lang="en-US" sz="16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GST not applicable</a:t>
            </a:r>
            <a:endPara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endParaRPr lang="en-IN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35FF0E-5036-C2B8-47FF-880E53896330}"/>
              </a:ext>
            </a:extLst>
          </p:cNvPr>
          <p:cNvSpPr txBox="1"/>
          <p:nvPr/>
        </p:nvSpPr>
        <p:spPr>
          <a:xfrm>
            <a:off x="670560" y="249705"/>
            <a:ext cx="848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/>
                <a:cs typeface="Arial"/>
              </a:rPr>
              <a:t>EMPLOYEE RECOVERIES</a:t>
            </a:r>
            <a:endParaRPr lang="en-US" sz="2400" b="1" dirty="0">
              <a:solidFill>
                <a:srgbClr val="2F8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45CBC30-63D3-775C-FD88-F11EB1A88446}"/>
              </a:ext>
            </a:extLst>
          </p:cNvPr>
          <p:cNvCxnSpPr>
            <a:cxnSpLocks/>
          </p:cNvCxnSpPr>
          <p:nvPr/>
        </p:nvCxnSpPr>
        <p:spPr>
          <a:xfrm>
            <a:off x="1586004" y="2830512"/>
            <a:ext cx="0" cy="731615"/>
          </a:xfrm>
          <a:prstGeom prst="straightConnector1">
            <a:avLst/>
          </a:prstGeom>
          <a:ln w="28575">
            <a:solidFill>
              <a:srgbClr val="2C899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B590E66-30A0-8286-057A-8A0BB2005D35}"/>
              </a:ext>
            </a:extLst>
          </p:cNvPr>
          <p:cNvCxnSpPr>
            <a:cxnSpLocks/>
          </p:cNvCxnSpPr>
          <p:nvPr/>
        </p:nvCxnSpPr>
        <p:spPr>
          <a:xfrm>
            <a:off x="6333309" y="5127723"/>
            <a:ext cx="699258" cy="0"/>
          </a:xfrm>
          <a:prstGeom prst="straightConnector1">
            <a:avLst/>
          </a:prstGeom>
          <a:ln w="28575">
            <a:solidFill>
              <a:srgbClr val="2C899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7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build="p" animBg="1"/>
      <p:bldP spid="23" grpI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EE908C-CBE8-A7EF-8BE4-72026E4DCF45}"/>
              </a:ext>
            </a:extLst>
          </p:cNvPr>
          <p:cNvSpPr txBox="1"/>
          <p:nvPr/>
        </p:nvSpPr>
        <p:spPr>
          <a:xfrm>
            <a:off x="1009791" y="4955588"/>
            <a:ext cx="34439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766888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E28144-FFB0-B428-A4AD-CB71270B66F4}"/>
              </a:ext>
            </a:extLst>
          </p:cNvPr>
          <p:cNvSpPr txBox="1"/>
          <p:nvPr/>
        </p:nvSpPr>
        <p:spPr>
          <a:xfrm>
            <a:off x="2043916" y="2830512"/>
            <a:ext cx="27474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tabLst>
                <a:tab pos="1766888" algn="l"/>
              </a:tabLst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1766888" algn="l"/>
              </a:tabLst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Canteen</a:t>
            </a: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1766888" algn="l"/>
              </a:tabLst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Insurance</a:t>
            </a:r>
          </a:p>
        </p:txBody>
      </p:sp>
      <p:pic>
        <p:nvPicPr>
          <p:cNvPr id="6" name="Graphic 5" descr="Office worker male with solid fill">
            <a:extLst>
              <a:ext uri="{FF2B5EF4-FFF2-40B4-BE49-F238E27FC236}">
                <a16:creationId xmlns:a16="http://schemas.microsoft.com/office/drawing/2014/main" id="{1260A952-64BD-D61F-C48E-B2922B256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791" y="1395958"/>
            <a:ext cx="1175195" cy="1175195"/>
          </a:xfrm>
          <a:prstGeom prst="rect">
            <a:avLst/>
          </a:prstGeom>
        </p:spPr>
      </p:pic>
      <p:pic>
        <p:nvPicPr>
          <p:cNvPr id="7" name="Graphic 6" descr="Employee badge with solid fill">
            <a:extLst>
              <a:ext uri="{FF2B5EF4-FFF2-40B4-BE49-F238E27FC236}">
                <a16:creationId xmlns:a16="http://schemas.microsoft.com/office/drawing/2014/main" id="{12A9109E-BF22-F00C-17DC-97B02BDEF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049" y="3773843"/>
            <a:ext cx="1312179" cy="131217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135FF0E-5036-C2B8-47FF-880E53896330}"/>
              </a:ext>
            </a:extLst>
          </p:cNvPr>
          <p:cNvSpPr txBox="1"/>
          <p:nvPr/>
        </p:nvSpPr>
        <p:spPr>
          <a:xfrm>
            <a:off x="670560" y="249705"/>
            <a:ext cx="848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/>
                <a:cs typeface="Arial"/>
              </a:rPr>
              <a:t>EMPLOYEE RECOVERIES</a:t>
            </a:r>
            <a:endParaRPr lang="en-US" sz="2400" b="1" dirty="0">
              <a:solidFill>
                <a:srgbClr val="2F8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45CBC30-63D3-775C-FD88-F11EB1A88446}"/>
              </a:ext>
            </a:extLst>
          </p:cNvPr>
          <p:cNvCxnSpPr>
            <a:cxnSpLocks/>
          </p:cNvCxnSpPr>
          <p:nvPr/>
        </p:nvCxnSpPr>
        <p:spPr>
          <a:xfrm>
            <a:off x="1586004" y="2830512"/>
            <a:ext cx="0" cy="731615"/>
          </a:xfrm>
          <a:prstGeom prst="straightConnector1">
            <a:avLst/>
          </a:prstGeom>
          <a:ln w="28575">
            <a:solidFill>
              <a:srgbClr val="2C899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FECC6C7-A601-BD8E-8617-3A852B0A67D9}"/>
              </a:ext>
            </a:extLst>
          </p:cNvPr>
          <p:cNvSpPr/>
          <p:nvPr/>
        </p:nvSpPr>
        <p:spPr>
          <a:xfrm>
            <a:off x="4951708" y="950938"/>
            <a:ext cx="5067766" cy="3222084"/>
          </a:xfrm>
          <a:prstGeom prst="rect">
            <a:avLst/>
          </a:prstGeom>
          <a:solidFill>
            <a:schemeClr val="bg1"/>
          </a:solidFill>
          <a:ln>
            <a:solidFill>
              <a:srgbClr val="DAF2FA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15: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and Employee </a:t>
            </a:r>
            <a:r>
              <a:rPr lang="en-US" sz="16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persons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I: </a:t>
            </a:r>
            <a:r>
              <a:rPr lang="en-I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of services without consideration between related persons </a:t>
            </a:r>
            <a:r>
              <a:rPr lang="en-IN" sz="16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deemed as supply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III: </a:t>
            </a:r>
            <a:r>
              <a:rPr lang="en-I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b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employee to employer in course of employment </a:t>
            </a:r>
            <a:r>
              <a:rPr lang="en-US" sz="16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treated as supply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&amp; Press Release: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Supply by employer if part of employment, </a:t>
            </a:r>
            <a:r>
              <a:rPr lang="en-US" sz="16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GST not applicable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i="1" dirty="0">
              <a:solidFill>
                <a:srgbClr val="2F8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IN" sz="1600" b="1" i="1" dirty="0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endParaRPr lang="en-IN" sz="1600" b="1" i="1" dirty="0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85E06D-3A97-D2CD-9B6F-5691B14D154D}"/>
              </a:ext>
            </a:extLst>
          </p:cNvPr>
          <p:cNvSpPr/>
          <p:nvPr/>
        </p:nvSpPr>
        <p:spPr>
          <a:xfrm>
            <a:off x="4912723" y="4455451"/>
            <a:ext cx="5106751" cy="167738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R="0" lvl="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1600" b="1" i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Kothari Sugars and Chemicals (TN AAAR)</a:t>
            </a:r>
          </a:p>
          <a:p>
            <a:pPr marR="0" lvl="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Shriram Pistons and Rings (UP AAR)</a:t>
            </a:r>
          </a:p>
          <a:p>
            <a:pPr marR="0" lvl="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AIA Engineering (Guj AAR)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E135FF0E-5036-C2B8-47FF-880E53896330}"/>
              </a:ext>
            </a:extLst>
          </p:cNvPr>
          <p:cNvSpPr txBox="1"/>
          <p:nvPr/>
        </p:nvSpPr>
        <p:spPr>
          <a:xfrm>
            <a:off x="670560" y="249705"/>
            <a:ext cx="848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/>
                <a:cs typeface="Arial"/>
              </a:rPr>
              <a:t>EMPLOYEE RECOVERIES</a:t>
            </a:r>
            <a:endParaRPr lang="en-US" sz="2400" b="1" dirty="0">
              <a:solidFill>
                <a:srgbClr val="2F8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FA9DD6-8416-0C55-FFEC-F1ED555E280F}"/>
              </a:ext>
            </a:extLst>
          </p:cNvPr>
          <p:cNvGrpSpPr/>
          <p:nvPr/>
        </p:nvGrpSpPr>
        <p:grpSpPr>
          <a:xfrm>
            <a:off x="6096000" y="2147074"/>
            <a:ext cx="2747493" cy="2355776"/>
            <a:chOff x="6096000" y="753696"/>
            <a:chExt cx="2747493" cy="2355776"/>
          </a:xfrm>
        </p:grpSpPr>
        <p:pic>
          <p:nvPicPr>
            <p:cNvPr id="26" name="Graphic 25" descr="Question Mark with solid fill">
              <a:extLst>
                <a:ext uri="{FF2B5EF4-FFF2-40B4-BE49-F238E27FC236}">
                  <a16:creationId xmlns:a16="http://schemas.microsoft.com/office/drawing/2014/main" id="{2750F1B6-6665-E95C-399B-7F4267A3262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33668" y="753696"/>
              <a:ext cx="1884945" cy="194411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FE88109-D296-F09E-403E-2EF18D614170}"/>
                </a:ext>
              </a:extLst>
            </p:cNvPr>
            <p:cNvSpPr txBox="1"/>
            <p:nvPr/>
          </p:nvSpPr>
          <p:spPr>
            <a:xfrm>
              <a:off x="6096000" y="2740140"/>
              <a:ext cx="27474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tabLst>
                  <a:tab pos="1766888" algn="l"/>
                </a:tabLst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ITC availability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2C0FA7E-41CF-7869-0AB0-461689514B58}"/>
              </a:ext>
            </a:extLst>
          </p:cNvPr>
          <p:cNvSpPr txBox="1"/>
          <p:nvPr/>
        </p:nvSpPr>
        <p:spPr>
          <a:xfrm>
            <a:off x="1009791" y="4955588"/>
            <a:ext cx="34439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766888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AD0FD-2B2A-397D-3D8B-1A8DA2ADD4F5}"/>
              </a:ext>
            </a:extLst>
          </p:cNvPr>
          <p:cNvSpPr txBox="1"/>
          <p:nvPr/>
        </p:nvSpPr>
        <p:spPr>
          <a:xfrm>
            <a:off x="2043916" y="2830512"/>
            <a:ext cx="27474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tabLst>
                <a:tab pos="1766888" algn="l"/>
              </a:tabLst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1766888" algn="l"/>
              </a:tabLst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Canteen</a:t>
            </a: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1766888" algn="l"/>
              </a:tabLst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Insurance</a:t>
            </a:r>
          </a:p>
        </p:txBody>
      </p:sp>
      <p:pic>
        <p:nvPicPr>
          <p:cNvPr id="10" name="Graphic 9" descr="Office worker male with solid fill">
            <a:extLst>
              <a:ext uri="{FF2B5EF4-FFF2-40B4-BE49-F238E27FC236}">
                <a16:creationId xmlns:a16="http://schemas.microsoft.com/office/drawing/2014/main" id="{095ACEFD-79E4-2AE1-BA34-30570B7F37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791" y="1395958"/>
            <a:ext cx="1175195" cy="1175195"/>
          </a:xfrm>
          <a:prstGeom prst="rect">
            <a:avLst/>
          </a:prstGeom>
        </p:spPr>
      </p:pic>
      <p:pic>
        <p:nvPicPr>
          <p:cNvPr id="11" name="Graphic 10" descr="Employee badge with solid fill">
            <a:extLst>
              <a:ext uri="{FF2B5EF4-FFF2-40B4-BE49-F238E27FC236}">
                <a16:creationId xmlns:a16="http://schemas.microsoft.com/office/drawing/2014/main" id="{B992188A-011E-F019-B909-D97FAECD11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5049" y="3773843"/>
            <a:ext cx="1312179" cy="131217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77DC4DD-DE2D-F929-D507-7B7C2FF65A20}"/>
              </a:ext>
            </a:extLst>
          </p:cNvPr>
          <p:cNvCxnSpPr>
            <a:cxnSpLocks/>
          </p:cNvCxnSpPr>
          <p:nvPr/>
        </p:nvCxnSpPr>
        <p:spPr>
          <a:xfrm>
            <a:off x="1635880" y="2830512"/>
            <a:ext cx="0" cy="731615"/>
          </a:xfrm>
          <a:prstGeom prst="straightConnector1">
            <a:avLst/>
          </a:prstGeom>
          <a:ln w="28575">
            <a:solidFill>
              <a:srgbClr val="2C899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98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8769B2-4630-139B-54EC-2E4FEBF5E1EE}"/>
              </a:ext>
            </a:extLst>
          </p:cNvPr>
          <p:cNvSpPr txBox="1"/>
          <p:nvPr/>
        </p:nvSpPr>
        <p:spPr>
          <a:xfrm>
            <a:off x="670560" y="249705"/>
            <a:ext cx="848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/>
                <a:cs typeface="Arial"/>
              </a:rPr>
              <a:t>CONTROVERSIES </a:t>
            </a:r>
            <a:endParaRPr lang="en-US" sz="2400" b="1" dirty="0">
              <a:solidFill>
                <a:srgbClr val="2F8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2B9CC0-50EB-2A41-26DF-A28808519955}"/>
              </a:ext>
            </a:extLst>
          </p:cNvPr>
          <p:cNvSpPr txBox="1"/>
          <p:nvPr/>
        </p:nvSpPr>
        <p:spPr>
          <a:xfrm>
            <a:off x="2541783" y="1933802"/>
            <a:ext cx="100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AD207-3F84-8CB9-53D0-D987323E9960}"/>
              </a:ext>
            </a:extLst>
          </p:cNvPr>
          <p:cNvSpPr txBox="1"/>
          <p:nvPr/>
        </p:nvSpPr>
        <p:spPr>
          <a:xfrm>
            <a:off x="2538191" y="2651943"/>
            <a:ext cx="100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5F455F-5047-87E6-8A57-18408235AD43}"/>
              </a:ext>
            </a:extLst>
          </p:cNvPr>
          <p:cNvSpPr txBox="1"/>
          <p:nvPr/>
        </p:nvSpPr>
        <p:spPr>
          <a:xfrm>
            <a:off x="2538191" y="3416522"/>
            <a:ext cx="100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0371EF-284B-F343-4D1B-3653AB5D2F43}"/>
              </a:ext>
            </a:extLst>
          </p:cNvPr>
          <p:cNvSpPr txBox="1"/>
          <p:nvPr/>
        </p:nvSpPr>
        <p:spPr>
          <a:xfrm>
            <a:off x="3305385" y="2628504"/>
            <a:ext cx="8268779" cy="3921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45720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REVERSE CHARGE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DFA254-8713-1E26-CDCB-8EC1F94714C1}"/>
              </a:ext>
            </a:extLst>
          </p:cNvPr>
          <p:cNvCxnSpPr>
            <a:cxnSpLocks/>
          </p:cNvCxnSpPr>
          <p:nvPr/>
        </p:nvCxnSpPr>
        <p:spPr>
          <a:xfrm>
            <a:off x="3160942" y="1891809"/>
            <a:ext cx="0" cy="2027051"/>
          </a:xfrm>
          <a:prstGeom prst="line">
            <a:avLst/>
          </a:prstGeom>
          <a:ln w="73025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List with solid fill">
            <a:extLst>
              <a:ext uri="{FF2B5EF4-FFF2-40B4-BE49-F238E27FC236}">
                <a16:creationId xmlns:a16="http://schemas.microsoft.com/office/drawing/2014/main" id="{011CA8CD-43A9-066E-F1F9-0A3BE69AF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584" y="2028550"/>
            <a:ext cx="1781907" cy="17819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11CA97B-E138-3AC4-B6D7-ADD2F359394D}"/>
              </a:ext>
            </a:extLst>
          </p:cNvPr>
          <p:cNvSpPr txBox="1"/>
          <p:nvPr/>
        </p:nvSpPr>
        <p:spPr>
          <a:xfrm>
            <a:off x="3305385" y="1948200"/>
            <a:ext cx="8268779" cy="3921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45720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TAXABILITY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7ED2A6-2294-A469-F2EC-F8E235DD6E71}"/>
              </a:ext>
            </a:extLst>
          </p:cNvPr>
          <p:cNvSpPr txBox="1"/>
          <p:nvPr/>
        </p:nvSpPr>
        <p:spPr>
          <a:xfrm>
            <a:off x="3322090" y="3390955"/>
            <a:ext cx="8178839" cy="3921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45720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INPUT TAX CREDIT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D8A063-E795-6602-D3E0-C23DDE2ABE73}"/>
              </a:ext>
            </a:extLst>
          </p:cNvPr>
          <p:cNvSpPr txBox="1"/>
          <p:nvPr/>
        </p:nvSpPr>
        <p:spPr>
          <a:xfrm>
            <a:off x="2617024" y="3104454"/>
            <a:ext cx="9225392" cy="3294651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CF54E2-1130-3F75-59B3-1CDAE0C67D77}"/>
              </a:ext>
            </a:extLst>
          </p:cNvPr>
          <p:cNvSpPr txBox="1"/>
          <p:nvPr/>
        </p:nvSpPr>
        <p:spPr>
          <a:xfrm>
            <a:off x="2617024" y="1633850"/>
            <a:ext cx="8094535" cy="751058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4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F70FD46-3A86-48BC-9B6B-1456FDF50F30}"/>
              </a:ext>
            </a:extLst>
          </p:cNvPr>
          <p:cNvSpPr txBox="1"/>
          <p:nvPr/>
        </p:nvSpPr>
        <p:spPr>
          <a:xfrm>
            <a:off x="670559" y="249705"/>
            <a:ext cx="11312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SECONDMENT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5F25BD1-FF07-D846-DF46-C0ACE1E44578}"/>
              </a:ext>
            </a:extLst>
          </p:cNvPr>
          <p:cNvSpPr/>
          <p:nvPr/>
        </p:nvSpPr>
        <p:spPr>
          <a:xfrm>
            <a:off x="3536851" y="667827"/>
            <a:ext cx="7567758" cy="5209512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Supply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Services by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to employer </a:t>
            </a:r>
            <a:r>
              <a:rPr lang="en-US" sz="16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(Entry 1 to Schedule III)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 entity liable to pay Service Tax under reverse charge – </a:t>
            </a:r>
            <a:r>
              <a:rPr lang="en-US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Operating Systems (SC), Dell International Services India (CESTAT), Boeing India Defense (CESTAT), Renault Nissan Automotive India (CESTAT)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 issued on levy of Service Tax on secondment of employees 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b="1" i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Komatsu India (SC)</a:t>
            </a:r>
          </a:p>
          <a:p>
            <a:pPr algn="just"/>
            <a:endParaRPr lang="en-US" sz="1600" b="1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Forward: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secondment agreements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 between related parties</a:t>
            </a: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ITC availability for past period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 with Direct Tax position</a:t>
            </a: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b="1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1600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phic 18" descr="Office worker male with solid fill">
            <a:extLst>
              <a:ext uri="{FF2B5EF4-FFF2-40B4-BE49-F238E27FC236}">
                <a16:creationId xmlns:a16="http://schemas.microsoft.com/office/drawing/2014/main" id="{5BF561E1-60C2-1C8D-7054-2673CD203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999" y="1021258"/>
            <a:ext cx="914400" cy="914400"/>
          </a:xfrm>
          <a:prstGeom prst="rect">
            <a:avLst/>
          </a:prstGeom>
        </p:spPr>
      </p:pic>
      <p:pic>
        <p:nvPicPr>
          <p:cNvPr id="22" name="Graphic 21" descr="City outline">
            <a:extLst>
              <a:ext uri="{FF2B5EF4-FFF2-40B4-BE49-F238E27FC236}">
                <a16:creationId xmlns:a16="http://schemas.microsoft.com/office/drawing/2014/main" id="{7A389197-E8C6-AC8B-1479-87BF4D94F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8399" y="4428688"/>
            <a:ext cx="1214400" cy="12505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CF1A63B-70D0-A6A7-2FCA-6C149E882F0D}"/>
              </a:ext>
            </a:extLst>
          </p:cNvPr>
          <p:cNvSpPr txBox="1"/>
          <p:nvPr/>
        </p:nvSpPr>
        <p:spPr>
          <a:xfrm>
            <a:off x="1009799" y="1775697"/>
            <a:ext cx="192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 Entity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CBAB9E-BFA9-4A77-2988-879644E50988}"/>
              </a:ext>
            </a:extLst>
          </p:cNvPr>
          <p:cNvSpPr txBox="1"/>
          <p:nvPr/>
        </p:nvSpPr>
        <p:spPr>
          <a:xfrm>
            <a:off x="1009799" y="5508006"/>
            <a:ext cx="17845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Entity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55E3B28-568E-11A4-B399-AFCE51883ABC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1845599" y="2204543"/>
            <a:ext cx="867" cy="2224145"/>
          </a:xfrm>
          <a:prstGeom prst="straightConnector1">
            <a:avLst/>
          </a:prstGeom>
          <a:ln w="28575">
            <a:solidFill>
              <a:srgbClr val="2C899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CF4EAA9-4E7F-814D-1BE5-5D75F4EEAA83}"/>
              </a:ext>
            </a:extLst>
          </p:cNvPr>
          <p:cNvSpPr txBox="1"/>
          <p:nvPr/>
        </p:nvSpPr>
        <p:spPr>
          <a:xfrm>
            <a:off x="2016178" y="3090446"/>
            <a:ext cx="1322723" cy="33855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Secondment</a:t>
            </a:r>
          </a:p>
        </p:txBody>
      </p:sp>
      <p:pic>
        <p:nvPicPr>
          <p:cNvPr id="27" name="Graphic 26" descr="City outline">
            <a:extLst>
              <a:ext uri="{FF2B5EF4-FFF2-40B4-BE49-F238E27FC236}">
                <a16:creationId xmlns:a16="http://schemas.microsoft.com/office/drawing/2014/main" id="{03D3321A-15BA-549F-407D-F5B63BB0B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948" y="711370"/>
            <a:ext cx="1214400" cy="125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04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00013 0.5291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64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23" grpId="0"/>
      <p:bldP spid="24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9C58CC-72F7-69F1-045D-E303C54DDDF1}"/>
              </a:ext>
            </a:extLst>
          </p:cNvPr>
          <p:cNvSpPr txBox="1"/>
          <p:nvPr/>
        </p:nvSpPr>
        <p:spPr>
          <a:xfrm>
            <a:off x="1621901" y="5145751"/>
            <a:ext cx="34439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766888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Borrower</a:t>
            </a:r>
          </a:p>
        </p:txBody>
      </p:sp>
      <p:pic>
        <p:nvPicPr>
          <p:cNvPr id="3" name="Graphic 2" descr="Building with solid fill">
            <a:extLst>
              <a:ext uri="{FF2B5EF4-FFF2-40B4-BE49-F238E27FC236}">
                <a16:creationId xmlns:a16="http://schemas.microsoft.com/office/drawing/2014/main" id="{2E0E9327-1D8D-37BA-8355-DB995C93F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0890" y="918143"/>
            <a:ext cx="1175195" cy="1175195"/>
          </a:xfrm>
          <a:prstGeom prst="rect">
            <a:avLst/>
          </a:prstGeom>
        </p:spPr>
      </p:pic>
      <p:pic>
        <p:nvPicPr>
          <p:cNvPr id="4" name="Graphic 3" descr="City with solid fill">
            <a:extLst>
              <a:ext uri="{FF2B5EF4-FFF2-40B4-BE49-F238E27FC236}">
                <a16:creationId xmlns:a16="http://schemas.microsoft.com/office/drawing/2014/main" id="{E78D8D45-ADA2-480B-F965-3ABB3B72F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70378" y="3868323"/>
            <a:ext cx="1312179" cy="1312179"/>
          </a:xfrm>
          <a:prstGeom prst="rect">
            <a:avLst/>
          </a:prstGeom>
        </p:spPr>
      </p:pic>
      <p:pic>
        <p:nvPicPr>
          <p:cNvPr id="6" name="Graphic 5" descr="Building with solid fill">
            <a:extLst>
              <a:ext uri="{FF2B5EF4-FFF2-40B4-BE49-F238E27FC236}">
                <a16:creationId xmlns:a16="http://schemas.microsoft.com/office/drawing/2014/main" id="{90159AD5-339A-0EA2-FA0D-0ACEA5630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69456" y="926101"/>
            <a:ext cx="1175195" cy="11751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9E812C-54BA-665E-D407-F1C3EAC5C2A4}"/>
              </a:ext>
            </a:extLst>
          </p:cNvPr>
          <p:cNvSpPr txBox="1"/>
          <p:nvPr/>
        </p:nvSpPr>
        <p:spPr>
          <a:xfrm>
            <a:off x="2635081" y="2084386"/>
            <a:ext cx="34439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766888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Lender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CAD3E6-686F-3495-0902-B060037DDE0C}"/>
              </a:ext>
            </a:extLst>
          </p:cNvPr>
          <p:cNvSpPr txBox="1"/>
          <p:nvPr/>
        </p:nvSpPr>
        <p:spPr>
          <a:xfrm>
            <a:off x="2476650" y="1110108"/>
            <a:ext cx="19527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766888" algn="l"/>
              </a:tabLst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A7ECB1-C49B-1AE6-1805-07521695FF5A}"/>
              </a:ext>
            </a:extLst>
          </p:cNvPr>
          <p:cNvSpPr txBox="1"/>
          <p:nvPr/>
        </p:nvSpPr>
        <p:spPr>
          <a:xfrm rot="21382152">
            <a:off x="3569835" y="3291274"/>
            <a:ext cx="8976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766888" algn="l"/>
              </a:tabLst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B79134-E46C-0089-AAFC-EF4C9165B059}"/>
              </a:ext>
            </a:extLst>
          </p:cNvPr>
          <p:cNvCxnSpPr>
            <a:cxnSpLocks/>
          </p:cNvCxnSpPr>
          <p:nvPr/>
        </p:nvCxnSpPr>
        <p:spPr>
          <a:xfrm flipH="1" flipV="1">
            <a:off x="2296733" y="2548074"/>
            <a:ext cx="19533" cy="1430169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A502413-D381-7464-048E-B51C146DAFAA}"/>
              </a:ext>
            </a:extLst>
          </p:cNvPr>
          <p:cNvSpPr txBox="1"/>
          <p:nvPr/>
        </p:nvSpPr>
        <p:spPr>
          <a:xfrm>
            <a:off x="2296733" y="2898656"/>
            <a:ext cx="10972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766888" algn="l"/>
              </a:tabLst>
            </a:pP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Generally, not monetized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DDEEF9-7206-609E-EB3E-8B9FB8CEAC3C}"/>
              </a:ext>
            </a:extLst>
          </p:cNvPr>
          <p:cNvSpPr txBox="1"/>
          <p:nvPr/>
        </p:nvSpPr>
        <p:spPr>
          <a:xfrm>
            <a:off x="670560" y="249705"/>
            <a:ext cx="994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/>
                <a:cs typeface="Arial"/>
              </a:rPr>
              <a:t>SERVICES PROVIDED BY GROUP COMPANIES / DIRECTORS</a:t>
            </a:r>
            <a:endParaRPr lang="en-US" sz="2400" b="1" dirty="0">
              <a:solidFill>
                <a:srgbClr val="2F8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8C7DE0-3AD7-9B6F-3E47-B0B53D485756}"/>
              </a:ext>
            </a:extLst>
          </p:cNvPr>
          <p:cNvSpPr/>
          <p:nvPr/>
        </p:nvSpPr>
        <p:spPr>
          <a:xfrm>
            <a:off x="5459871" y="845637"/>
            <a:ext cx="5211846" cy="280076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Schedule I: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Supply of services without consideration between related persons </a:t>
            </a:r>
            <a:r>
              <a:rPr lang="en-IN" sz="16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deemed as supply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Explanation to Section 15: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Director, Foreign Group Company and Indian Company qualify as </a:t>
            </a:r>
            <a:r>
              <a:rPr lang="en-US" sz="16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persons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Liability under RCM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 Indian Company</a:t>
            </a:r>
          </a:p>
          <a:p>
            <a:pPr>
              <a:buClr>
                <a:schemeClr val="tx1"/>
              </a:buClr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Liability under FCM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 Indian Company / Director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55362D-5570-3DC2-DFD7-A5B817687DC2}"/>
              </a:ext>
            </a:extLst>
          </p:cNvPr>
          <p:cNvSpPr/>
          <p:nvPr/>
        </p:nvSpPr>
        <p:spPr>
          <a:xfrm>
            <a:off x="5470757" y="4132750"/>
            <a:ext cx="5200695" cy="83099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GST payable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Valuation under Rule 28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85F7DE-ABFE-092E-9777-506DA5A59941}"/>
              </a:ext>
            </a:extLst>
          </p:cNvPr>
          <p:cNvSpPr txBox="1"/>
          <p:nvPr/>
        </p:nvSpPr>
        <p:spPr>
          <a:xfrm>
            <a:off x="-25142" y="2084386"/>
            <a:ext cx="34439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766888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Group Company / Director</a:t>
            </a:r>
          </a:p>
        </p:txBody>
      </p:sp>
      <p:pic>
        <p:nvPicPr>
          <p:cNvPr id="22" name="Graphic 21" descr="Office worker male with solid fill">
            <a:extLst>
              <a:ext uri="{FF2B5EF4-FFF2-40B4-BE49-F238E27FC236}">
                <a16:creationId xmlns:a16="http://schemas.microsoft.com/office/drawing/2014/main" id="{8FEDF6D8-C531-D469-6B1D-57EAFBC528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67283" y="736239"/>
            <a:ext cx="1230356" cy="1348147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7EDAD5D-0A69-7FC9-7800-F989B6A95F75}"/>
              </a:ext>
            </a:extLst>
          </p:cNvPr>
          <p:cNvCxnSpPr>
            <a:cxnSpLocks/>
          </p:cNvCxnSpPr>
          <p:nvPr/>
        </p:nvCxnSpPr>
        <p:spPr>
          <a:xfrm>
            <a:off x="2938069" y="1553357"/>
            <a:ext cx="980869" cy="0"/>
          </a:xfrm>
          <a:prstGeom prst="straightConnector1">
            <a:avLst/>
          </a:prstGeom>
          <a:ln w="28575">
            <a:solidFill>
              <a:srgbClr val="2C899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1C82EBF-C68A-3B22-FCE4-D7EED98F4236}"/>
              </a:ext>
            </a:extLst>
          </p:cNvPr>
          <p:cNvCxnSpPr>
            <a:cxnSpLocks/>
          </p:cNvCxnSpPr>
          <p:nvPr/>
        </p:nvCxnSpPr>
        <p:spPr>
          <a:xfrm flipH="1">
            <a:off x="2992060" y="2576170"/>
            <a:ext cx="1340319" cy="1579350"/>
          </a:xfrm>
          <a:prstGeom prst="straightConnector1">
            <a:avLst/>
          </a:prstGeom>
          <a:ln w="28575">
            <a:solidFill>
              <a:srgbClr val="2C899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B698A0D-1C18-2D8E-ECBD-D8392B7F14AA}"/>
              </a:ext>
            </a:extLst>
          </p:cNvPr>
          <p:cNvCxnSpPr>
            <a:cxnSpLocks/>
          </p:cNvCxnSpPr>
          <p:nvPr/>
        </p:nvCxnSpPr>
        <p:spPr>
          <a:xfrm>
            <a:off x="2028965" y="2548074"/>
            <a:ext cx="0" cy="1430169"/>
          </a:xfrm>
          <a:prstGeom prst="straightConnector1">
            <a:avLst/>
          </a:prstGeom>
          <a:ln w="28575">
            <a:solidFill>
              <a:srgbClr val="2C899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30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1" grpId="0"/>
      <p:bldP spid="13" grpId="0"/>
      <p:bldP spid="17" grpId="0" animBg="1"/>
      <p:bldP spid="18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F2D2EA-0496-0291-F8BD-8460A6E1AA0B}"/>
              </a:ext>
            </a:extLst>
          </p:cNvPr>
          <p:cNvSpPr txBox="1"/>
          <p:nvPr/>
        </p:nvSpPr>
        <p:spPr>
          <a:xfrm>
            <a:off x="6735098" y="1276480"/>
            <a:ext cx="3177601" cy="46166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dirty="0"/>
              <a:t>As Employee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42ED22-E15A-60AF-E4BC-5117C9D2914E}"/>
              </a:ext>
            </a:extLst>
          </p:cNvPr>
          <p:cNvSpPr txBox="1"/>
          <p:nvPr/>
        </p:nvSpPr>
        <p:spPr>
          <a:xfrm>
            <a:off x="6734538" y="3635431"/>
            <a:ext cx="3178800" cy="460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0" algn="ctr"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As Professional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57BED4-8BBF-45DB-C276-876BE504F0F2}"/>
              </a:ext>
            </a:extLst>
          </p:cNvPr>
          <p:cNvSpPr/>
          <p:nvPr/>
        </p:nvSpPr>
        <p:spPr>
          <a:xfrm>
            <a:off x="1111463" y="1744968"/>
            <a:ext cx="5169593" cy="537898"/>
          </a:xfrm>
          <a:prstGeom prst="rect">
            <a:avLst/>
          </a:prstGeom>
          <a:noFill/>
          <a:ln w="28575">
            <a:solidFill>
              <a:srgbClr val="2F8F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provided by Director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1B33C6-7552-491A-C82D-9171758D1928}"/>
              </a:ext>
            </a:extLst>
          </p:cNvPr>
          <p:cNvSpPr txBox="1"/>
          <p:nvPr/>
        </p:nvSpPr>
        <p:spPr>
          <a:xfrm>
            <a:off x="655320" y="270755"/>
            <a:ext cx="848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/>
                <a:cs typeface="Arial"/>
              </a:rPr>
              <a:t>SERVICES BY DIRECTOR </a:t>
            </a:r>
            <a:endParaRPr lang="en-US" sz="2400" b="1" dirty="0">
              <a:solidFill>
                <a:srgbClr val="2F8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DC3FF7-32AF-587B-C64F-EED9A52B11B5}"/>
              </a:ext>
            </a:extLst>
          </p:cNvPr>
          <p:cNvSpPr/>
          <p:nvPr/>
        </p:nvSpPr>
        <p:spPr>
          <a:xfrm>
            <a:off x="1111463" y="4329050"/>
            <a:ext cx="5169593" cy="536400"/>
          </a:xfrm>
          <a:prstGeom prst="rect">
            <a:avLst/>
          </a:prstGeom>
          <a:noFill/>
          <a:ln w="28575">
            <a:solidFill>
              <a:srgbClr val="2F8F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Renting of residential dwelling to registered person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41BC6A-7B6A-CEE6-86A9-433EAA30C210}"/>
              </a:ext>
            </a:extLst>
          </p:cNvPr>
          <p:cNvSpPr txBox="1"/>
          <p:nvPr/>
        </p:nvSpPr>
        <p:spPr>
          <a:xfrm>
            <a:off x="6745428" y="4399650"/>
            <a:ext cx="3178800" cy="460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dirty="0"/>
              <a:t>Business use</a:t>
            </a:r>
          </a:p>
        </p:txBody>
      </p:sp>
      <p:pic>
        <p:nvPicPr>
          <p:cNvPr id="21" name="Graphic 20" descr="Close with solid fill">
            <a:extLst>
              <a:ext uri="{FF2B5EF4-FFF2-40B4-BE49-F238E27FC236}">
                <a16:creationId xmlns:a16="http://schemas.microsoft.com/office/drawing/2014/main" id="{50FD8F7F-7B95-6550-54AF-F980781A7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5220" y="1263953"/>
            <a:ext cx="398911" cy="5193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FA0E18-9962-1DB2-683E-6E6A3E75135A}"/>
              </a:ext>
            </a:extLst>
          </p:cNvPr>
          <p:cNvSpPr txBox="1"/>
          <p:nvPr/>
        </p:nvSpPr>
        <p:spPr>
          <a:xfrm>
            <a:off x="6734541" y="1820049"/>
            <a:ext cx="3178800" cy="460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0" algn="ctr"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As Director</a:t>
            </a:r>
          </a:p>
        </p:txBody>
      </p:sp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DAE0F6EC-6EEF-B2C0-504A-9934AD235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5328" y="1822083"/>
            <a:ext cx="513138" cy="5131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0ACED95-4FBC-3F43-A88C-3EDEE6297ACF}"/>
              </a:ext>
            </a:extLst>
          </p:cNvPr>
          <p:cNvSpPr txBox="1"/>
          <p:nvPr/>
        </p:nvSpPr>
        <p:spPr>
          <a:xfrm>
            <a:off x="6734538" y="2364602"/>
            <a:ext cx="3178800" cy="460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0" algn="ctr"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In personal or private capacity </a:t>
            </a:r>
          </a:p>
        </p:txBody>
      </p:sp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A84E2AB9-662B-A17D-BF56-2C4102BCF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7875" y="2318395"/>
            <a:ext cx="513138" cy="513138"/>
          </a:xfrm>
          <a:prstGeom prst="rect">
            <a:avLst/>
          </a:prstGeom>
        </p:spPr>
      </p:pic>
      <p:pic>
        <p:nvPicPr>
          <p:cNvPr id="18" name="Graphic 17" descr="Question Mark with solid fill">
            <a:extLst>
              <a:ext uri="{FF2B5EF4-FFF2-40B4-BE49-F238E27FC236}">
                <a16:creationId xmlns:a16="http://schemas.microsoft.com/office/drawing/2014/main" id="{5B0BF130-FA74-3A45-5C0B-CEE14BCC35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82713" y="3604927"/>
            <a:ext cx="484531" cy="515138"/>
          </a:xfrm>
          <a:prstGeom prst="rect">
            <a:avLst/>
          </a:prstGeom>
        </p:spPr>
      </p:pic>
      <p:pic>
        <p:nvPicPr>
          <p:cNvPr id="20" name="Graphic 19" descr="Close with solid fill">
            <a:extLst>
              <a:ext uri="{FF2B5EF4-FFF2-40B4-BE49-F238E27FC236}">
                <a16:creationId xmlns:a16="http://schemas.microsoft.com/office/drawing/2014/main" id="{3542ADEA-5231-4527-495E-016AABA75A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52167" y="2313925"/>
            <a:ext cx="398911" cy="51930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08E6370-4867-C781-C9E2-31F6DE557CE0}"/>
              </a:ext>
            </a:extLst>
          </p:cNvPr>
          <p:cNvSpPr txBox="1"/>
          <p:nvPr/>
        </p:nvSpPr>
        <p:spPr>
          <a:xfrm>
            <a:off x="6745428" y="4950952"/>
            <a:ext cx="3178800" cy="460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dirty="0"/>
              <a:t>Personal use</a:t>
            </a:r>
          </a:p>
        </p:txBody>
      </p:sp>
      <p:pic>
        <p:nvPicPr>
          <p:cNvPr id="30" name="Graphic 29" descr="Checkmark with solid fill">
            <a:extLst>
              <a:ext uri="{FF2B5EF4-FFF2-40B4-BE49-F238E27FC236}">
                <a16:creationId xmlns:a16="http://schemas.microsoft.com/office/drawing/2014/main" id="{60C96A84-46EA-6C60-4FF9-118B736BE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68409" y="4327719"/>
            <a:ext cx="513138" cy="513138"/>
          </a:xfrm>
          <a:prstGeom prst="rect">
            <a:avLst/>
          </a:prstGeom>
        </p:spPr>
      </p:pic>
      <p:pic>
        <p:nvPicPr>
          <p:cNvPr id="31" name="Graphic 30" descr="Close with solid fill">
            <a:extLst>
              <a:ext uri="{FF2B5EF4-FFF2-40B4-BE49-F238E27FC236}">
                <a16:creationId xmlns:a16="http://schemas.microsoft.com/office/drawing/2014/main" id="{00A3A7AA-6197-8B5D-4C7D-5DA690B69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5328" y="4895072"/>
            <a:ext cx="398911" cy="519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A7564D-F7B0-0821-F341-974340D0CFAB}"/>
              </a:ext>
            </a:extLst>
          </p:cNvPr>
          <p:cNvSpPr txBox="1"/>
          <p:nvPr/>
        </p:nvSpPr>
        <p:spPr>
          <a:xfrm>
            <a:off x="6745428" y="3022362"/>
            <a:ext cx="3178800" cy="460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indent="0" algn="ctr"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b="1" i="1" dirty="0">
                <a:solidFill>
                  <a:srgbClr val="70AD47"/>
                </a:solidFill>
              </a:rPr>
              <a:t>Cords Cable Industries</a:t>
            </a:r>
          </a:p>
          <a:p>
            <a:r>
              <a:rPr lang="en-US" b="1" i="1" dirty="0">
                <a:solidFill>
                  <a:srgbClr val="70AD47"/>
                </a:solidFill>
              </a:rPr>
              <a:t>(Delhi CESTAT)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2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4" grpId="0" animBg="1"/>
      <p:bldP spid="15" grpId="0" animBg="1"/>
      <p:bldP spid="9" grpId="0" animBg="1"/>
      <p:bldP spid="16" grpId="0" animBg="1"/>
      <p:bldP spid="29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8769B2-4630-139B-54EC-2E4FEBF5E1EE}"/>
              </a:ext>
            </a:extLst>
          </p:cNvPr>
          <p:cNvSpPr txBox="1"/>
          <p:nvPr/>
        </p:nvSpPr>
        <p:spPr>
          <a:xfrm>
            <a:off x="670560" y="249705"/>
            <a:ext cx="848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/>
                <a:cs typeface="Arial"/>
              </a:rPr>
              <a:t>CONTROVERSIES </a:t>
            </a:r>
            <a:endParaRPr lang="en-US" sz="2400" b="1" dirty="0">
              <a:solidFill>
                <a:srgbClr val="2F8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2B9CC0-50EB-2A41-26DF-A28808519955}"/>
              </a:ext>
            </a:extLst>
          </p:cNvPr>
          <p:cNvSpPr txBox="1"/>
          <p:nvPr/>
        </p:nvSpPr>
        <p:spPr>
          <a:xfrm>
            <a:off x="2541783" y="1933802"/>
            <a:ext cx="100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AD207-3F84-8CB9-53D0-D987323E9960}"/>
              </a:ext>
            </a:extLst>
          </p:cNvPr>
          <p:cNvSpPr txBox="1"/>
          <p:nvPr/>
        </p:nvSpPr>
        <p:spPr>
          <a:xfrm>
            <a:off x="2538191" y="2651943"/>
            <a:ext cx="100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5F455F-5047-87E6-8A57-18408235AD43}"/>
              </a:ext>
            </a:extLst>
          </p:cNvPr>
          <p:cNvSpPr txBox="1"/>
          <p:nvPr/>
        </p:nvSpPr>
        <p:spPr>
          <a:xfrm>
            <a:off x="2538191" y="3416522"/>
            <a:ext cx="100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0371EF-284B-F343-4D1B-3653AB5D2F43}"/>
              </a:ext>
            </a:extLst>
          </p:cNvPr>
          <p:cNvSpPr txBox="1"/>
          <p:nvPr/>
        </p:nvSpPr>
        <p:spPr>
          <a:xfrm>
            <a:off x="3305385" y="2628504"/>
            <a:ext cx="8268779" cy="3921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45720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REVERSE CHARGE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DFA254-8713-1E26-CDCB-8EC1F94714C1}"/>
              </a:ext>
            </a:extLst>
          </p:cNvPr>
          <p:cNvCxnSpPr>
            <a:cxnSpLocks/>
          </p:cNvCxnSpPr>
          <p:nvPr/>
        </p:nvCxnSpPr>
        <p:spPr>
          <a:xfrm>
            <a:off x="3160942" y="1891809"/>
            <a:ext cx="0" cy="2027051"/>
          </a:xfrm>
          <a:prstGeom prst="line">
            <a:avLst/>
          </a:prstGeom>
          <a:ln w="73025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List with solid fill">
            <a:extLst>
              <a:ext uri="{FF2B5EF4-FFF2-40B4-BE49-F238E27FC236}">
                <a16:creationId xmlns:a16="http://schemas.microsoft.com/office/drawing/2014/main" id="{011CA8CD-43A9-066E-F1F9-0A3BE69AF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584" y="2028550"/>
            <a:ext cx="1781907" cy="17819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11CA97B-E138-3AC4-B6D7-ADD2F359394D}"/>
              </a:ext>
            </a:extLst>
          </p:cNvPr>
          <p:cNvSpPr txBox="1"/>
          <p:nvPr/>
        </p:nvSpPr>
        <p:spPr>
          <a:xfrm>
            <a:off x="3305385" y="1948200"/>
            <a:ext cx="8268779" cy="3921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45720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TAXABILITY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7ED2A6-2294-A469-F2EC-F8E235DD6E71}"/>
              </a:ext>
            </a:extLst>
          </p:cNvPr>
          <p:cNvSpPr txBox="1"/>
          <p:nvPr/>
        </p:nvSpPr>
        <p:spPr>
          <a:xfrm>
            <a:off x="3322090" y="3390955"/>
            <a:ext cx="8178839" cy="3921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45720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INPUT TAX CREDIT</a:t>
            </a:r>
          </a:p>
        </p:txBody>
      </p:sp>
    </p:spTree>
    <p:extLst>
      <p:ext uri="{BB962C8B-B14F-4D97-AF65-F5344CB8AC3E}">
        <p14:creationId xmlns:p14="http://schemas.microsoft.com/office/powerpoint/2010/main" val="197943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8769B2-4630-139B-54EC-2E4FEBF5E1EE}"/>
              </a:ext>
            </a:extLst>
          </p:cNvPr>
          <p:cNvSpPr txBox="1"/>
          <p:nvPr/>
        </p:nvSpPr>
        <p:spPr>
          <a:xfrm>
            <a:off x="670560" y="249705"/>
            <a:ext cx="848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/>
                <a:cs typeface="Arial"/>
              </a:rPr>
              <a:t>CONTROVERSIES </a:t>
            </a:r>
            <a:endParaRPr lang="en-US" sz="2400" b="1" dirty="0">
              <a:solidFill>
                <a:srgbClr val="2F8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2B9CC0-50EB-2A41-26DF-A28808519955}"/>
              </a:ext>
            </a:extLst>
          </p:cNvPr>
          <p:cNvSpPr txBox="1"/>
          <p:nvPr/>
        </p:nvSpPr>
        <p:spPr>
          <a:xfrm>
            <a:off x="2541783" y="1933802"/>
            <a:ext cx="100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AD207-3F84-8CB9-53D0-D987323E9960}"/>
              </a:ext>
            </a:extLst>
          </p:cNvPr>
          <p:cNvSpPr txBox="1"/>
          <p:nvPr/>
        </p:nvSpPr>
        <p:spPr>
          <a:xfrm>
            <a:off x="2538191" y="2651943"/>
            <a:ext cx="100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5F455F-5047-87E6-8A57-18408235AD43}"/>
              </a:ext>
            </a:extLst>
          </p:cNvPr>
          <p:cNvSpPr txBox="1"/>
          <p:nvPr/>
        </p:nvSpPr>
        <p:spPr>
          <a:xfrm>
            <a:off x="2538191" y="3416522"/>
            <a:ext cx="100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0371EF-284B-F343-4D1B-3653AB5D2F43}"/>
              </a:ext>
            </a:extLst>
          </p:cNvPr>
          <p:cNvSpPr txBox="1"/>
          <p:nvPr/>
        </p:nvSpPr>
        <p:spPr>
          <a:xfrm>
            <a:off x="3305385" y="2628504"/>
            <a:ext cx="8268779" cy="3921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R="45720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REVERSE CHARGE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DFA254-8713-1E26-CDCB-8EC1F94714C1}"/>
              </a:ext>
            </a:extLst>
          </p:cNvPr>
          <p:cNvCxnSpPr>
            <a:cxnSpLocks/>
          </p:cNvCxnSpPr>
          <p:nvPr/>
        </p:nvCxnSpPr>
        <p:spPr>
          <a:xfrm>
            <a:off x="3160942" y="1891809"/>
            <a:ext cx="0" cy="2027051"/>
          </a:xfrm>
          <a:prstGeom prst="line">
            <a:avLst/>
          </a:prstGeom>
          <a:ln w="73025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List with solid fill">
            <a:extLst>
              <a:ext uri="{FF2B5EF4-FFF2-40B4-BE49-F238E27FC236}">
                <a16:creationId xmlns:a16="http://schemas.microsoft.com/office/drawing/2014/main" id="{011CA8CD-43A9-066E-F1F9-0A3BE69AF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584" y="2028550"/>
            <a:ext cx="1781907" cy="17819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11CA97B-E138-3AC4-B6D7-ADD2F359394D}"/>
              </a:ext>
            </a:extLst>
          </p:cNvPr>
          <p:cNvSpPr txBox="1"/>
          <p:nvPr/>
        </p:nvSpPr>
        <p:spPr>
          <a:xfrm>
            <a:off x="3305385" y="1948200"/>
            <a:ext cx="8268779" cy="3921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45720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TAXABILITY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7ED2A6-2294-A469-F2EC-F8E235DD6E71}"/>
              </a:ext>
            </a:extLst>
          </p:cNvPr>
          <p:cNvSpPr txBox="1"/>
          <p:nvPr/>
        </p:nvSpPr>
        <p:spPr>
          <a:xfrm>
            <a:off x="3322090" y="3390955"/>
            <a:ext cx="8178839" cy="3921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45720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INPUT TAX CREDIT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D8A063-E795-6602-D3E0-C23DDE2ABE73}"/>
              </a:ext>
            </a:extLst>
          </p:cNvPr>
          <p:cNvSpPr txBox="1"/>
          <p:nvPr/>
        </p:nvSpPr>
        <p:spPr>
          <a:xfrm>
            <a:off x="2538191" y="809955"/>
            <a:ext cx="6856476" cy="2507981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6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51038A1-8C4F-4936-A0EE-4776476419D9}"/>
              </a:ext>
            </a:extLst>
          </p:cNvPr>
          <p:cNvCxnSpPr>
            <a:cxnSpLocks/>
          </p:cNvCxnSpPr>
          <p:nvPr/>
        </p:nvCxnSpPr>
        <p:spPr>
          <a:xfrm>
            <a:off x="1966623" y="4474028"/>
            <a:ext cx="15357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80C752E-BC33-4851-A63B-EC5CA49E4416}"/>
              </a:ext>
            </a:extLst>
          </p:cNvPr>
          <p:cNvCxnSpPr/>
          <p:nvPr/>
        </p:nvCxnSpPr>
        <p:spPr>
          <a:xfrm>
            <a:off x="1664813" y="1696397"/>
            <a:ext cx="18049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43EC79C-B1FC-44C3-961B-02C5078F3D90}"/>
              </a:ext>
            </a:extLst>
          </p:cNvPr>
          <p:cNvCxnSpPr/>
          <p:nvPr/>
        </p:nvCxnSpPr>
        <p:spPr>
          <a:xfrm>
            <a:off x="2280397" y="3032899"/>
            <a:ext cx="12328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gular Pentagon 16">
            <a:extLst>
              <a:ext uri="{FF2B5EF4-FFF2-40B4-BE49-F238E27FC236}">
                <a16:creationId xmlns:a16="http://schemas.microsoft.com/office/drawing/2014/main" id="{407C9FF4-1DC5-4A13-8398-34D5A1DF724F}"/>
              </a:ext>
            </a:extLst>
          </p:cNvPr>
          <p:cNvSpPr/>
          <p:nvPr/>
        </p:nvSpPr>
        <p:spPr>
          <a:xfrm rot="2829712">
            <a:off x="648686" y="1509167"/>
            <a:ext cx="1210478" cy="1142231"/>
          </a:xfrm>
          <a:prstGeom prst="pentagon">
            <a:avLst/>
          </a:prstGeom>
          <a:solidFill>
            <a:srgbClr val="2F8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8" name="Regular Pentagon 17">
            <a:extLst>
              <a:ext uri="{FF2B5EF4-FFF2-40B4-BE49-F238E27FC236}">
                <a16:creationId xmlns:a16="http://schemas.microsoft.com/office/drawing/2014/main" id="{6436829B-543F-4BE0-BE68-9D8966C6BB78}"/>
              </a:ext>
            </a:extLst>
          </p:cNvPr>
          <p:cNvSpPr/>
          <p:nvPr/>
        </p:nvSpPr>
        <p:spPr>
          <a:xfrm rot="684503">
            <a:off x="1075814" y="2475100"/>
            <a:ext cx="1210478" cy="1142231"/>
          </a:xfrm>
          <a:prstGeom prst="pentagon">
            <a:avLst/>
          </a:prstGeom>
          <a:solidFill>
            <a:srgbClr val="2F8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9" name="Regular Pentagon 18">
            <a:extLst>
              <a:ext uri="{FF2B5EF4-FFF2-40B4-BE49-F238E27FC236}">
                <a16:creationId xmlns:a16="http://schemas.microsoft.com/office/drawing/2014/main" id="{C858F450-408C-47AA-830A-EF0579A49302}"/>
              </a:ext>
            </a:extLst>
          </p:cNvPr>
          <p:cNvSpPr/>
          <p:nvPr/>
        </p:nvSpPr>
        <p:spPr>
          <a:xfrm rot="2903770">
            <a:off x="878897" y="3543947"/>
            <a:ext cx="1210478" cy="1142231"/>
          </a:xfrm>
          <a:prstGeom prst="pentagon">
            <a:avLst/>
          </a:prstGeom>
          <a:solidFill>
            <a:srgbClr val="2F8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4" name="Up Arrow 21">
            <a:extLst>
              <a:ext uri="{FF2B5EF4-FFF2-40B4-BE49-F238E27FC236}">
                <a16:creationId xmlns:a16="http://schemas.microsoft.com/office/drawing/2014/main" id="{2B6825B8-D232-4945-B6DF-51F578549DEB}"/>
              </a:ext>
            </a:extLst>
          </p:cNvPr>
          <p:cNvSpPr/>
          <p:nvPr/>
        </p:nvSpPr>
        <p:spPr>
          <a:xfrm rot="2536458">
            <a:off x="299754" y="2288354"/>
            <a:ext cx="475930" cy="699547"/>
          </a:xfrm>
          <a:prstGeom prst="up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5" name="Up Arrow 22">
            <a:extLst>
              <a:ext uri="{FF2B5EF4-FFF2-40B4-BE49-F238E27FC236}">
                <a16:creationId xmlns:a16="http://schemas.microsoft.com/office/drawing/2014/main" id="{FFDFA238-7273-4AC3-AEE1-8AFB082C1F2C}"/>
              </a:ext>
            </a:extLst>
          </p:cNvPr>
          <p:cNvSpPr/>
          <p:nvPr/>
        </p:nvSpPr>
        <p:spPr>
          <a:xfrm rot="5400000">
            <a:off x="634229" y="2902511"/>
            <a:ext cx="475930" cy="571116"/>
          </a:xfrm>
          <a:prstGeom prst="up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6" name="Up Arrow 23">
            <a:extLst>
              <a:ext uri="{FF2B5EF4-FFF2-40B4-BE49-F238E27FC236}">
                <a16:creationId xmlns:a16="http://schemas.microsoft.com/office/drawing/2014/main" id="{18D16F72-8877-4198-90F2-6C67EC20E3ED}"/>
              </a:ext>
            </a:extLst>
          </p:cNvPr>
          <p:cNvSpPr/>
          <p:nvPr/>
        </p:nvSpPr>
        <p:spPr>
          <a:xfrm rot="6740343">
            <a:off x="448146" y="3553628"/>
            <a:ext cx="588823" cy="513511"/>
          </a:xfrm>
          <a:prstGeom prst="up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F859D0D-CF55-4E3E-A6BE-6FC8FA497790}"/>
              </a:ext>
            </a:extLst>
          </p:cNvPr>
          <p:cNvGrpSpPr/>
          <p:nvPr/>
        </p:nvGrpSpPr>
        <p:grpSpPr>
          <a:xfrm>
            <a:off x="-895121" y="2555333"/>
            <a:ext cx="1540959" cy="1528364"/>
            <a:chOff x="3772696" y="4052509"/>
            <a:chExt cx="1747838" cy="1733551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815CC5F-C786-48B8-9C18-F6631D7AE2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72696" y="4052509"/>
              <a:ext cx="1747838" cy="1733551"/>
            </a:xfrm>
            <a:prstGeom prst="ellipse">
              <a:avLst/>
            </a:prstGeom>
            <a:solidFill>
              <a:srgbClr val="1B9EA3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800" dirty="0">
                <a:latin typeface="Candara" panose="020E0502030303020204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3739BA4-73FA-4481-8455-B292FCE9EB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5720" y="4131885"/>
              <a:ext cx="1597025" cy="1582738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26667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800" dirty="0">
                <a:latin typeface="Candara" panose="020E0502030303020204" pitchFamily="34" charset="0"/>
              </a:endParaRPr>
            </a:p>
          </p:txBody>
        </p:sp>
        <p:pic>
          <p:nvPicPr>
            <p:cNvPr id="62" name="Picture 61" descr="circuler_1">
              <a:extLst>
                <a:ext uri="{FF2B5EF4-FFF2-40B4-BE49-F238E27FC236}">
                  <a16:creationId xmlns:a16="http://schemas.microsoft.com/office/drawing/2014/main" id="{65F220DD-B52A-4F46-B53B-5E5B460EE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3904457" y="4189034"/>
              <a:ext cx="1490664" cy="1457325"/>
            </a:xfrm>
            <a:prstGeom prst="rect">
              <a:avLst/>
            </a:prstGeom>
            <a:noFill/>
          </p:spPr>
        </p:pic>
        <p:sp>
          <p:nvSpPr>
            <p:cNvPr id="63" name="AutoShape 39">
              <a:extLst>
                <a:ext uri="{FF2B5EF4-FFF2-40B4-BE49-F238E27FC236}">
                  <a16:creationId xmlns:a16="http://schemas.microsoft.com/office/drawing/2014/main" id="{52EA7E7D-030D-4B7D-8CC0-28CA54BBD14D}"/>
                </a:ext>
              </a:extLst>
            </p:cNvPr>
            <p:cNvSpPr>
              <a:spLocks noChangeArrowheads="1"/>
            </p:cNvSpPr>
            <p:nvPr/>
          </p:nvSpPr>
          <p:spPr bwMode="white">
            <a:xfrm rot="3965705" flipH="1" flipV="1">
              <a:off x="4828984" y="5039642"/>
              <a:ext cx="190435" cy="784643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3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800" dirty="0">
                <a:latin typeface="Candara" panose="020E0502030303020204" pitchFamily="34" charset="0"/>
              </a:endParaRPr>
            </a:p>
          </p:txBody>
        </p:sp>
        <p:sp>
          <p:nvSpPr>
            <p:cNvPr id="64" name="AutoShape 40">
              <a:extLst>
                <a:ext uri="{FF2B5EF4-FFF2-40B4-BE49-F238E27FC236}">
                  <a16:creationId xmlns:a16="http://schemas.microsoft.com/office/drawing/2014/main" id="{DDF1395F-BFD2-4550-8B12-993699DDD92B}"/>
                </a:ext>
              </a:extLst>
            </p:cNvPr>
            <p:cNvSpPr>
              <a:spLocks noChangeArrowheads="1"/>
            </p:cNvSpPr>
            <p:nvPr/>
          </p:nvSpPr>
          <p:spPr bwMode="white">
            <a:xfrm rot="4780856" flipH="1" flipV="1">
              <a:off x="4707413" y="5087833"/>
              <a:ext cx="190435" cy="784643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3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800" dirty="0">
                <a:latin typeface="Candara" panose="020E0502030303020204" pitchFamily="34" charset="0"/>
              </a:endParaRPr>
            </a:p>
          </p:txBody>
        </p:sp>
        <p:sp>
          <p:nvSpPr>
            <p:cNvPr id="65" name="AutoShape 41">
              <a:extLst>
                <a:ext uri="{FF2B5EF4-FFF2-40B4-BE49-F238E27FC236}">
                  <a16:creationId xmlns:a16="http://schemas.microsoft.com/office/drawing/2014/main" id="{7C4B7BF0-C9D5-487F-BE55-C107B3F405C9}"/>
                </a:ext>
              </a:extLst>
            </p:cNvPr>
            <p:cNvSpPr>
              <a:spLocks noChangeArrowheads="1"/>
            </p:cNvSpPr>
            <p:nvPr/>
          </p:nvSpPr>
          <p:spPr bwMode="white">
            <a:xfrm rot="5076502" flipH="1" flipV="1">
              <a:off x="4632675" y="5097607"/>
              <a:ext cx="190435" cy="784643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3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800" dirty="0">
                <a:latin typeface="Candara" panose="020E0502030303020204" pitchFamily="34" charset="0"/>
              </a:endParaRPr>
            </a:p>
          </p:txBody>
        </p:sp>
        <p:sp>
          <p:nvSpPr>
            <p:cNvPr id="66" name="AutoShape 42">
              <a:extLst>
                <a:ext uri="{FF2B5EF4-FFF2-40B4-BE49-F238E27FC236}">
                  <a16:creationId xmlns:a16="http://schemas.microsoft.com/office/drawing/2014/main" id="{09C2DA14-7C7C-45DF-A953-06B3BBA6F3D2}"/>
                </a:ext>
              </a:extLst>
            </p:cNvPr>
            <p:cNvSpPr>
              <a:spLocks noChangeArrowheads="1"/>
            </p:cNvSpPr>
            <p:nvPr/>
          </p:nvSpPr>
          <p:spPr bwMode="white">
            <a:xfrm rot="5608887" flipH="1" flipV="1">
              <a:off x="4542950" y="5106102"/>
              <a:ext cx="190435" cy="784643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3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800" dirty="0">
                <a:latin typeface="Candara" panose="020E0502030303020204" pitchFamily="34" charset="0"/>
              </a:endParaRPr>
            </a:p>
          </p:txBody>
        </p:sp>
        <p:sp>
          <p:nvSpPr>
            <p:cNvPr id="67" name="AutoShape 44">
              <a:extLst>
                <a:ext uri="{FF2B5EF4-FFF2-40B4-BE49-F238E27FC236}">
                  <a16:creationId xmlns:a16="http://schemas.microsoft.com/office/drawing/2014/main" id="{8BF1B5DE-651A-4405-B20A-952B7360012D}"/>
                </a:ext>
              </a:extLst>
            </p:cNvPr>
            <p:cNvSpPr>
              <a:spLocks noChangeArrowheads="1"/>
            </p:cNvSpPr>
            <p:nvPr/>
          </p:nvSpPr>
          <p:spPr bwMode="white">
            <a:xfrm rot="5319245" flipH="1" flipV="1">
              <a:off x="4603073" y="5119869"/>
              <a:ext cx="190435" cy="784643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3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800" dirty="0">
                <a:latin typeface="Candara" panose="020E0502030303020204" pitchFamily="34" charset="0"/>
              </a:endParaRPr>
            </a:p>
          </p:txBody>
        </p:sp>
        <p:sp>
          <p:nvSpPr>
            <p:cNvPr id="68" name="AutoShape 45">
              <a:extLst>
                <a:ext uri="{FF2B5EF4-FFF2-40B4-BE49-F238E27FC236}">
                  <a16:creationId xmlns:a16="http://schemas.microsoft.com/office/drawing/2014/main" id="{5265FA66-D2FD-47B0-BAAD-E2041841C50F}"/>
                </a:ext>
              </a:extLst>
            </p:cNvPr>
            <p:cNvSpPr>
              <a:spLocks noChangeArrowheads="1"/>
            </p:cNvSpPr>
            <p:nvPr/>
          </p:nvSpPr>
          <p:spPr bwMode="white">
            <a:xfrm rot="6134396" flipH="1" flipV="1">
              <a:off x="4472317" y="5117736"/>
              <a:ext cx="190435" cy="784643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3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800" dirty="0">
                <a:latin typeface="Candara" panose="020E0502030303020204" pitchFamily="34" charset="0"/>
              </a:endParaRPr>
            </a:p>
          </p:txBody>
        </p:sp>
        <p:sp>
          <p:nvSpPr>
            <p:cNvPr id="69" name="AutoShape 46">
              <a:extLst>
                <a:ext uri="{FF2B5EF4-FFF2-40B4-BE49-F238E27FC236}">
                  <a16:creationId xmlns:a16="http://schemas.microsoft.com/office/drawing/2014/main" id="{78C16761-54E7-41BF-98C5-EF07A1574A3F}"/>
                </a:ext>
              </a:extLst>
            </p:cNvPr>
            <p:cNvSpPr>
              <a:spLocks noChangeArrowheads="1"/>
            </p:cNvSpPr>
            <p:nvPr/>
          </p:nvSpPr>
          <p:spPr bwMode="white">
            <a:xfrm rot="6430042" flipH="1" flipV="1">
              <a:off x="4399548" y="5098088"/>
              <a:ext cx="190435" cy="784643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3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800" dirty="0">
                <a:latin typeface="Candara" panose="020E0502030303020204" pitchFamily="34" charset="0"/>
              </a:endParaRPr>
            </a:p>
          </p:txBody>
        </p:sp>
        <p:sp>
          <p:nvSpPr>
            <p:cNvPr id="70" name="AutoShape 47">
              <a:extLst>
                <a:ext uri="{FF2B5EF4-FFF2-40B4-BE49-F238E27FC236}">
                  <a16:creationId xmlns:a16="http://schemas.microsoft.com/office/drawing/2014/main" id="{D88E0A84-E825-4253-BA3F-3F537DEAF0EA}"/>
                </a:ext>
              </a:extLst>
            </p:cNvPr>
            <p:cNvSpPr>
              <a:spLocks noChangeArrowheads="1"/>
            </p:cNvSpPr>
            <p:nvPr/>
          </p:nvSpPr>
          <p:spPr bwMode="white">
            <a:xfrm rot="6962427" flipH="1" flipV="1">
              <a:off x="4313428" y="5071512"/>
              <a:ext cx="190435" cy="784643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3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800" dirty="0">
                <a:latin typeface="Candara" panose="020E0502030303020204" pitchFamily="34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F0935A96-5D99-439E-8339-85DAB7991E7F}"/>
              </a:ext>
            </a:extLst>
          </p:cNvPr>
          <p:cNvSpPr txBox="1"/>
          <p:nvPr/>
        </p:nvSpPr>
        <p:spPr>
          <a:xfrm>
            <a:off x="4268948" y="940676"/>
            <a:ext cx="77966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</a:rPr>
              <a:t>Construction of immovable property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ITC available on goods or services: </a:t>
            </a:r>
          </a:p>
          <a:p>
            <a:pPr algn="just"/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related to plant and machinery (including civil structure as integral part)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repair, renovation, alteration work not capitalized in books of accounts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/>
            <a:r>
              <a:rPr lang="en-US" sz="1600" b="1" dirty="0">
                <a:solidFill>
                  <a:srgbClr val="89898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Safari Retreats (SC)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D588C85-5B4C-4379-BD88-EA784F353CD3}"/>
              </a:ext>
            </a:extLst>
          </p:cNvPr>
          <p:cNvSpPr txBox="1"/>
          <p:nvPr/>
        </p:nvSpPr>
        <p:spPr>
          <a:xfrm>
            <a:off x="780237" y="193721"/>
            <a:ext cx="579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ITC AVAILABILITY - RESTRICTIONS</a:t>
            </a:r>
          </a:p>
        </p:txBody>
      </p:sp>
      <p:pic>
        <p:nvPicPr>
          <p:cNvPr id="4" name="Graphic 3" descr="Labor outline">
            <a:extLst>
              <a:ext uri="{FF2B5EF4-FFF2-40B4-BE49-F238E27FC236}">
                <a16:creationId xmlns:a16="http://schemas.microsoft.com/office/drawing/2014/main" id="{6E2BB2FA-017B-9ABD-82F9-AFD88707B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1945" y="1382004"/>
            <a:ext cx="687003" cy="6870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AC939B-A9E3-8138-7E0E-45391FF9AB96}"/>
              </a:ext>
            </a:extLst>
          </p:cNvPr>
          <p:cNvSpPr txBox="1"/>
          <p:nvPr/>
        </p:nvSpPr>
        <p:spPr>
          <a:xfrm>
            <a:off x="4231619" y="2889883"/>
            <a:ext cx="8872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Employee related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ITC on event expenses (except food), canteen, transportation, health insurance etc. </a:t>
            </a:r>
          </a:p>
        </p:txBody>
      </p:sp>
      <p:pic>
        <p:nvPicPr>
          <p:cNvPr id="5" name="Graphic 4" descr="Credit card outline">
            <a:extLst>
              <a:ext uri="{FF2B5EF4-FFF2-40B4-BE49-F238E27FC236}">
                <a16:creationId xmlns:a16="http://schemas.microsoft.com/office/drawing/2014/main" id="{5703FB6F-B47E-B6CF-5FDA-19E4C452A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1945" y="2705466"/>
            <a:ext cx="687003" cy="6870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3CE122-2FC4-9EEA-9E90-2DC5C110E3AD}"/>
              </a:ext>
            </a:extLst>
          </p:cNvPr>
          <p:cNvSpPr txBox="1"/>
          <p:nvPr/>
        </p:nvSpPr>
        <p:spPr>
          <a:xfrm>
            <a:off x="4200733" y="4156701"/>
            <a:ext cx="8221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CSR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ITC on goods &amp; services used for CSR activities </a:t>
            </a:r>
            <a:r>
              <a:rPr lang="en-US" sz="1600" b="1" i="1" dirty="0">
                <a:solidFill>
                  <a:srgbClr val="70AD4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(Effective October 1, 2023)</a:t>
            </a:r>
            <a:endParaRPr lang="en-US" sz="1600" b="1" dirty="0">
              <a:solidFill>
                <a:srgbClr val="70AD4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Beyond mandatory 2% limit?</a:t>
            </a:r>
          </a:p>
        </p:txBody>
      </p:sp>
      <p:pic>
        <p:nvPicPr>
          <p:cNvPr id="7" name="Graphic 6" descr="Rupee outline">
            <a:extLst>
              <a:ext uri="{FF2B5EF4-FFF2-40B4-BE49-F238E27FC236}">
                <a16:creationId xmlns:a16="http://schemas.microsoft.com/office/drawing/2014/main" id="{1F3B0C70-FF6A-0211-B5A2-8AC285A2C5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469801" y="4156701"/>
            <a:ext cx="687003" cy="64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15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6DB4E03D-0A39-4AFE-B069-17C0AF4DE24D}"/>
              </a:ext>
            </a:extLst>
          </p:cNvPr>
          <p:cNvSpPr txBox="1"/>
          <p:nvPr/>
        </p:nvSpPr>
        <p:spPr>
          <a:xfrm>
            <a:off x="670559" y="249705"/>
            <a:ext cx="1046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ITC CONDITIONS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6BF636BD-B271-E22D-6BA5-D12F5C019C25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61295" y="2933288"/>
            <a:ext cx="3393447" cy="944402"/>
          </a:xfrm>
          <a:prstGeom prst="bentConnector3">
            <a:avLst>
              <a:gd name="adj1" fmla="val 38"/>
            </a:avLst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Office worker male with solid fill">
            <a:extLst>
              <a:ext uri="{FF2B5EF4-FFF2-40B4-BE49-F238E27FC236}">
                <a16:creationId xmlns:a16="http://schemas.microsoft.com/office/drawing/2014/main" id="{A94865C3-E95F-51D3-7E2D-415483106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7656" y="2978334"/>
            <a:ext cx="1472650" cy="1472650"/>
          </a:xfrm>
          <a:prstGeom prst="rect">
            <a:avLst/>
          </a:prstGeom>
        </p:spPr>
      </p:pic>
      <p:pic>
        <p:nvPicPr>
          <p:cNvPr id="11" name="Graphic 10" descr="Office worker male outline">
            <a:extLst>
              <a:ext uri="{FF2B5EF4-FFF2-40B4-BE49-F238E27FC236}">
                <a16:creationId xmlns:a16="http://schemas.microsoft.com/office/drawing/2014/main" id="{2F4B0588-7098-FAFB-4002-DCF86A2D0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92823" y="1122497"/>
            <a:ext cx="1472650" cy="14763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20C1AD-CE0C-BCC6-AE7A-96C466CAA86E}"/>
              </a:ext>
            </a:extLst>
          </p:cNvPr>
          <p:cNvSpPr txBox="1"/>
          <p:nvPr/>
        </p:nvSpPr>
        <p:spPr>
          <a:xfrm>
            <a:off x="4896418" y="4290505"/>
            <a:ext cx="129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Recipient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7B6677-0AA4-535E-A023-2ADDE4464B9F}"/>
              </a:ext>
            </a:extLst>
          </p:cNvPr>
          <p:cNvSpPr txBox="1"/>
          <p:nvPr/>
        </p:nvSpPr>
        <p:spPr>
          <a:xfrm>
            <a:off x="9355388" y="2417393"/>
            <a:ext cx="122889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Supplier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E10EE4-8B73-AFB3-2CB1-F5190AC0EA16}"/>
              </a:ext>
            </a:extLst>
          </p:cNvPr>
          <p:cNvSpPr txBox="1"/>
          <p:nvPr/>
        </p:nvSpPr>
        <p:spPr>
          <a:xfrm>
            <a:off x="4908892" y="3523959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Receipt of goods or services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0E7B1-E0C9-0BD8-AC1C-A18278A3784E}"/>
              </a:ext>
            </a:extLst>
          </p:cNvPr>
          <p:cNvSpPr txBox="1"/>
          <p:nvPr/>
        </p:nvSpPr>
        <p:spPr>
          <a:xfrm>
            <a:off x="6381542" y="3483943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497315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Gavel outline">
            <a:extLst>
              <a:ext uri="{FF2B5EF4-FFF2-40B4-BE49-F238E27FC236}">
                <a16:creationId xmlns:a16="http://schemas.microsoft.com/office/drawing/2014/main" id="{8154B197-E8DA-73B7-D837-2447A8BBF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7158" y="1192831"/>
            <a:ext cx="1709818" cy="17235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93A484-3797-E9F1-0B36-D687F733D4C8}"/>
              </a:ext>
            </a:extLst>
          </p:cNvPr>
          <p:cNvSpPr/>
          <p:nvPr/>
        </p:nvSpPr>
        <p:spPr>
          <a:xfrm>
            <a:off x="4491864" y="1185529"/>
            <a:ext cx="6302978" cy="193454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Ecom Gill Coffee Trading (SC) 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Burden to prove correctness of ITC on buyer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 invoices and payment proof not sufficient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D2710-7D1C-F5A5-DDC9-7FE8B8D115E3}"/>
              </a:ext>
            </a:extLst>
          </p:cNvPr>
          <p:cNvSpPr txBox="1"/>
          <p:nvPr/>
        </p:nvSpPr>
        <p:spPr>
          <a:xfrm>
            <a:off x="670559" y="249705"/>
            <a:ext cx="899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/>
                <a:cs typeface="Arial"/>
              </a:rPr>
              <a:t>BURDEN OF PROOF ON RECIPIENT TO CLAIM ITC</a:t>
            </a:r>
            <a:endParaRPr lang="en-US" sz="2400" b="1" dirty="0">
              <a:solidFill>
                <a:srgbClr val="2F8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18D66-8CC7-9097-C4C4-FFF917A8080A}"/>
              </a:ext>
            </a:extLst>
          </p:cNvPr>
          <p:cNvSpPr/>
          <p:nvPr/>
        </p:nvSpPr>
        <p:spPr>
          <a:xfrm>
            <a:off x="4491864" y="3429000"/>
            <a:ext cx="6302978" cy="193454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Recipient to possess following documents: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 and address of selling dealer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of business of selling dealer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of transportation vehicles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of freight charges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 of delivery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 descr="Document outline">
            <a:extLst>
              <a:ext uri="{FF2B5EF4-FFF2-40B4-BE49-F238E27FC236}">
                <a16:creationId xmlns:a16="http://schemas.microsoft.com/office/drawing/2014/main" id="{A0077691-BFBC-C73C-7E62-304FCCBDB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7158" y="3420941"/>
            <a:ext cx="1723593" cy="172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9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6DB4E03D-0A39-4AFE-B069-17C0AF4DE24D}"/>
              </a:ext>
            </a:extLst>
          </p:cNvPr>
          <p:cNvSpPr txBox="1"/>
          <p:nvPr/>
        </p:nvSpPr>
        <p:spPr>
          <a:xfrm>
            <a:off x="670559" y="249705"/>
            <a:ext cx="1046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ITC CONDITIONS</a:t>
            </a:r>
          </a:p>
        </p:txBody>
      </p:sp>
      <p:cxnSp>
        <p:nvCxnSpPr>
          <p:cNvPr id="2" name="Connector: Elbow 1">
            <a:extLst>
              <a:ext uri="{FF2B5EF4-FFF2-40B4-BE49-F238E27FC236}">
                <a16:creationId xmlns:a16="http://schemas.microsoft.com/office/drawing/2014/main" id="{73547BFC-0F78-3447-475A-D0556B6F6594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61295" y="2933288"/>
            <a:ext cx="3393447" cy="944402"/>
          </a:xfrm>
          <a:prstGeom prst="bentConnector3">
            <a:avLst>
              <a:gd name="adj1" fmla="val 38"/>
            </a:avLst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4DD202F-378B-FEB5-2D5F-88C5E76B886F}"/>
              </a:ext>
            </a:extLst>
          </p:cNvPr>
          <p:cNvCxnSpPr/>
          <p:nvPr/>
        </p:nvCxnSpPr>
        <p:spPr>
          <a:xfrm flipH="1">
            <a:off x="1550030" y="4075905"/>
            <a:ext cx="3048051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Office worker male with solid fill">
            <a:extLst>
              <a:ext uri="{FF2B5EF4-FFF2-40B4-BE49-F238E27FC236}">
                <a16:creationId xmlns:a16="http://schemas.microsoft.com/office/drawing/2014/main" id="{06242D72-0EAE-2C17-91C9-C74FB2225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7656" y="2978334"/>
            <a:ext cx="1472650" cy="1472650"/>
          </a:xfrm>
          <a:prstGeom prst="rect">
            <a:avLst/>
          </a:prstGeom>
        </p:spPr>
      </p:pic>
      <p:pic>
        <p:nvPicPr>
          <p:cNvPr id="5" name="Graphic 4" descr="Office worker male outline">
            <a:extLst>
              <a:ext uri="{FF2B5EF4-FFF2-40B4-BE49-F238E27FC236}">
                <a16:creationId xmlns:a16="http://schemas.microsoft.com/office/drawing/2014/main" id="{78A5F7CB-5319-A374-AF33-2DC9FD8AA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92823" y="1122497"/>
            <a:ext cx="1472650" cy="14763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216D0D-0D81-6F77-6203-10E7C188935D}"/>
              </a:ext>
            </a:extLst>
          </p:cNvPr>
          <p:cNvSpPr txBox="1"/>
          <p:nvPr/>
        </p:nvSpPr>
        <p:spPr>
          <a:xfrm>
            <a:off x="4896418" y="4290505"/>
            <a:ext cx="129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Recipient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80AE35-8AC8-AB45-5EE9-EFDA22A8FB7A}"/>
              </a:ext>
            </a:extLst>
          </p:cNvPr>
          <p:cNvSpPr txBox="1"/>
          <p:nvPr/>
        </p:nvSpPr>
        <p:spPr>
          <a:xfrm>
            <a:off x="9355388" y="2417393"/>
            <a:ext cx="122889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Supplier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9084F5-1D37-DA20-00FB-2D0498ACC0B4}"/>
              </a:ext>
            </a:extLst>
          </p:cNvPr>
          <p:cNvSpPr txBox="1"/>
          <p:nvPr/>
        </p:nvSpPr>
        <p:spPr>
          <a:xfrm>
            <a:off x="4908892" y="3523959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Receipt of goods or services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14091B-4AA1-AB2E-457C-9554AA60F009}"/>
              </a:ext>
            </a:extLst>
          </p:cNvPr>
          <p:cNvSpPr txBox="1"/>
          <p:nvPr/>
        </p:nvSpPr>
        <p:spPr>
          <a:xfrm>
            <a:off x="6381542" y="3483943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CB579D-CC08-0F43-D1C4-7241721FAF39}"/>
              </a:ext>
            </a:extLst>
          </p:cNvPr>
          <p:cNvSpPr txBox="1"/>
          <p:nvPr/>
        </p:nvSpPr>
        <p:spPr>
          <a:xfrm>
            <a:off x="163041" y="3719224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Possession of valid document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9B2297-803D-92A5-87F2-6DD0A075838E}"/>
              </a:ext>
            </a:extLst>
          </p:cNvPr>
          <p:cNvSpPr txBox="1"/>
          <p:nvPr/>
        </p:nvSpPr>
        <p:spPr>
          <a:xfrm>
            <a:off x="1556520" y="3683707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2.</a:t>
            </a:r>
          </a:p>
        </p:txBody>
      </p:sp>
      <p:pic>
        <p:nvPicPr>
          <p:cNvPr id="19" name="Graphic 18" descr="Checklist with solid fill">
            <a:extLst>
              <a:ext uri="{FF2B5EF4-FFF2-40B4-BE49-F238E27FC236}">
                <a16:creationId xmlns:a16="http://schemas.microsoft.com/office/drawing/2014/main" id="{CBB8D208-650B-B6AF-30AA-239AD76C34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258" y="35030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24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6D2710-7D1C-F5A5-DDC9-7FE8B8D115E3}"/>
              </a:ext>
            </a:extLst>
          </p:cNvPr>
          <p:cNvSpPr txBox="1"/>
          <p:nvPr/>
        </p:nvSpPr>
        <p:spPr>
          <a:xfrm>
            <a:off x="670559" y="249705"/>
            <a:ext cx="899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/>
                <a:cs typeface="Arial"/>
              </a:rPr>
              <a:t>VALID DOCUMENTS AND THEIR PARTICULARS</a:t>
            </a:r>
            <a:endParaRPr lang="en-US" sz="2400" b="1" dirty="0">
              <a:solidFill>
                <a:srgbClr val="2F8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B79887-F485-2965-80DD-D2D87B8F60C6}"/>
              </a:ext>
            </a:extLst>
          </p:cNvPr>
          <p:cNvSpPr txBox="1"/>
          <p:nvPr/>
        </p:nvSpPr>
        <p:spPr>
          <a:xfrm>
            <a:off x="163041" y="3719224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Possession of valid document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A1BC44-43E7-B81F-CB84-E46D7E72D149}"/>
              </a:ext>
            </a:extLst>
          </p:cNvPr>
          <p:cNvSpPr txBox="1"/>
          <p:nvPr/>
        </p:nvSpPr>
        <p:spPr>
          <a:xfrm>
            <a:off x="1556520" y="3683707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2.</a:t>
            </a:r>
          </a:p>
        </p:txBody>
      </p:sp>
      <p:pic>
        <p:nvPicPr>
          <p:cNvPr id="9" name="Graphic 8" descr="Checklist with solid fill">
            <a:extLst>
              <a:ext uri="{FF2B5EF4-FFF2-40B4-BE49-F238E27FC236}">
                <a16:creationId xmlns:a16="http://schemas.microsoft.com/office/drawing/2014/main" id="{278BB426-62CE-F608-C0ED-82EEDB1E2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258" y="3503060"/>
            <a:ext cx="914400" cy="914400"/>
          </a:xfrm>
          <a:prstGeom prst="rect">
            <a:avLst/>
          </a:prstGeom>
        </p:spPr>
      </p:pic>
      <p:sp>
        <p:nvSpPr>
          <p:cNvPr id="10" name="Google Shape;1106;p43">
            <a:extLst>
              <a:ext uri="{FF2B5EF4-FFF2-40B4-BE49-F238E27FC236}">
                <a16:creationId xmlns:a16="http://schemas.microsoft.com/office/drawing/2014/main" id="{9E9AA35A-58AD-65B0-3A01-5FC64FAA2262}"/>
              </a:ext>
            </a:extLst>
          </p:cNvPr>
          <p:cNvSpPr/>
          <p:nvPr/>
        </p:nvSpPr>
        <p:spPr>
          <a:xfrm>
            <a:off x="4765591" y="2186152"/>
            <a:ext cx="6232562" cy="27221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Valid documents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indent="-4635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Tax Invoice </a:t>
            </a:r>
            <a:r>
              <a:rPr lang="en-US" sz="1600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Bank statement</a:t>
            </a:r>
          </a:p>
          <a:p>
            <a:pPr marL="463550" indent="-4635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invoice  </a:t>
            </a:r>
          </a:p>
          <a:p>
            <a:pPr marL="463550" indent="-463550" algn="just">
              <a:buFont typeface="Arial" panose="020B0604020202020204" pitchFamily="34" charset="0"/>
              <a:buChar char="•"/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Debit Note</a:t>
            </a:r>
          </a:p>
          <a:p>
            <a:pPr marL="463550" indent="-463550" algn="just">
              <a:buFont typeface="Arial" panose="020B0604020202020204" pitchFamily="34" charset="0"/>
              <a:buChar char="•"/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Bill of Entry / </a:t>
            </a:r>
            <a:r>
              <a:rPr lang="en-IN" sz="1600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document under Customs law</a:t>
            </a:r>
          </a:p>
          <a:p>
            <a:pPr marL="463550" indent="-463550" algn="just">
              <a:buFont typeface="Arial" panose="020B0604020202020204" pitchFamily="34" charset="0"/>
              <a:buChar char="•"/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ISD Invoice or ISD Credit Note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52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6DB4E03D-0A39-4AFE-B069-17C0AF4DE24D}"/>
              </a:ext>
            </a:extLst>
          </p:cNvPr>
          <p:cNvSpPr txBox="1"/>
          <p:nvPr/>
        </p:nvSpPr>
        <p:spPr>
          <a:xfrm>
            <a:off x="670559" y="249705"/>
            <a:ext cx="1046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ITC CONDITIONS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A3534565-4A2F-7891-D448-8696415163E7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61295" y="2933288"/>
            <a:ext cx="3393447" cy="944402"/>
          </a:xfrm>
          <a:prstGeom prst="bentConnector3">
            <a:avLst>
              <a:gd name="adj1" fmla="val 38"/>
            </a:avLst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C3B449-0D67-6840-37DF-8F3E4B5C3C5D}"/>
              </a:ext>
            </a:extLst>
          </p:cNvPr>
          <p:cNvCxnSpPr/>
          <p:nvPr/>
        </p:nvCxnSpPr>
        <p:spPr>
          <a:xfrm flipH="1">
            <a:off x="1538255" y="4075905"/>
            <a:ext cx="3048051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16708B-6412-6E55-C0DA-A7A6413985C4}"/>
              </a:ext>
            </a:extLst>
          </p:cNvPr>
          <p:cNvCxnSpPr/>
          <p:nvPr/>
        </p:nvCxnSpPr>
        <p:spPr>
          <a:xfrm flipH="1">
            <a:off x="6192129" y="1500243"/>
            <a:ext cx="2824043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7D092E-BBAC-FDE5-6C53-D4D4E3349977}"/>
              </a:ext>
            </a:extLst>
          </p:cNvPr>
          <p:cNvSpPr txBox="1"/>
          <p:nvPr/>
        </p:nvSpPr>
        <p:spPr>
          <a:xfrm>
            <a:off x="5502910" y="1294334"/>
            <a:ext cx="761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AND</a:t>
            </a:r>
          </a:p>
        </p:txBody>
      </p:sp>
      <p:pic>
        <p:nvPicPr>
          <p:cNvPr id="13" name="Graphic 12" descr="Office worker male with solid fill">
            <a:extLst>
              <a:ext uri="{FF2B5EF4-FFF2-40B4-BE49-F238E27FC236}">
                <a16:creationId xmlns:a16="http://schemas.microsoft.com/office/drawing/2014/main" id="{C22CBE73-384F-CAAD-6C5E-0AD00214E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7656" y="2978334"/>
            <a:ext cx="1472650" cy="1472650"/>
          </a:xfrm>
          <a:prstGeom prst="rect">
            <a:avLst/>
          </a:prstGeom>
        </p:spPr>
      </p:pic>
      <p:pic>
        <p:nvPicPr>
          <p:cNvPr id="14" name="Graphic 13" descr="Office worker male outline">
            <a:extLst>
              <a:ext uri="{FF2B5EF4-FFF2-40B4-BE49-F238E27FC236}">
                <a16:creationId xmlns:a16="http://schemas.microsoft.com/office/drawing/2014/main" id="{4DD57EFD-9D41-051C-EB48-DE2C6757F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92823" y="1122497"/>
            <a:ext cx="1472650" cy="14763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270F59-9549-98E9-1589-5440E8057C47}"/>
              </a:ext>
            </a:extLst>
          </p:cNvPr>
          <p:cNvSpPr txBox="1"/>
          <p:nvPr/>
        </p:nvSpPr>
        <p:spPr>
          <a:xfrm>
            <a:off x="4896418" y="4290505"/>
            <a:ext cx="129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Recipient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47A0B1-4E80-69DF-EE11-8AAB8A322C92}"/>
              </a:ext>
            </a:extLst>
          </p:cNvPr>
          <p:cNvSpPr txBox="1"/>
          <p:nvPr/>
        </p:nvSpPr>
        <p:spPr>
          <a:xfrm>
            <a:off x="9355388" y="2417393"/>
            <a:ext cx="122889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Supplier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10D5C2-88DD-C6C1-16FE-7BDED08C5146}"/>
              </a:ext>
            </a:extLst>
          </p:cNvPr>
          <p:cNvSpPr txBox="1"/>
          <p:nvPr/>
        </p:nvSpPr>
        <p:spPr>
          <a:xfrm>
            <a:off x="4908892" y="3523959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Receipt of goods or services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06F0C1-FC25-5CB4-06F5-BBFB5DA919DF}"/>
              </a:ext>
            </a:extLst>
          </p:cNvPr>
          <p:cNvSpPr txBox="1"/>
          <p:nvPr/>
        </p:nvSpPr>
        <p:spPr>
          <a:xfrm>
            <a:off x="6381542" y="3483943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1.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C84D71-4DEF-C26B-4DC5-6A41477D63CF}"/>
              </a:ext>
            </a:extLst>
          </p:cNvPr>
          <p:cNvSpPr txBox="1"/>
          <p:nvPr/>
        </p:nvSpPr>
        <p:spPr>
          <a:xfrm>
            <a:off x="163041" y="3719224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Possession of valid document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8DABDF-A7C0-90A3-1011-79CEA0599BA2}"/>
              </a:ext>
            </a:extLst>
          </p:cNvPr>
          <p:cNvSpPr txBox="1"/>
          <p:nvPr/>
        </p:nvSpPr>
        <p:spPr>
          <a:xfrm>
            <a:off x="1556520" y="3683707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2.</a:t>
            </a:r>
          </a:p>
        </p:txBody>
      </p:sp>
      <p:pic>
        <p:nvPicPr>
          <p:cNvPr id="25" name="Graphic 24" descr="Checklist with solid fill">
            <a:extLst>
              <a:ext uri="{FF2B5EF4-FFF2-40B4-BE49-F238E27FC236}">
                <a16:creationId xmlns:a16="http://schemas.microsoft.com/office/drawing/2014/main" id="{BE1A0856-5CF6-2790-6DFD-FD62F14501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258" y="3503060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DB77165-107C-3902-284E-05EE6A3D99D9}"/>
              </a:ext>
            </a:extLst>
          </p:cNvPr>
          <p:cNvSpPr txBox="1"/>
          <p:nvPr/>
        </p:nvSpPr>
        <p:spPr>
          <a:xfrm>
            <a:off x="4320805" y="1175958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Furnishes GSTR-1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0DAD19-B7DB-0AA7-AB78-16EF8EAA226D}"/>
              </a:ext>
            </a:extLst>
          </p:cNvPr>
          <p:cNvSpPr txBox="1"/>
          <p:nvPr/>
        </p:nvSpPr>
        <p:spPr>
          <a:xfrm>
            <a:off x="8572888" y="1125594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3A.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8D5FF8-FD35-0D5A-DC83-DE4C1CEBB0C2}"/>
              </a:ext>
            </a:extLst>
          </p:cNvPr>
          <p:cNvCxnSpPr/>
          <p:nvPr/>
        </p:nvCxnSpPr>
        <p:spPr>
          <a:xfrm flipH="1">
            <a:off x="2658342" y="1495477"/>
            <a:ext cx="2824043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0486C79-E0A6-E4A0-89B9-C5D217438D43}"/>
              </a:ext>
            </a:extLst>
          </p:cNvPr>
          <p:cNvSpPr txBox="1"/>
          <p:nvPr/>
        </p:nvSpPr>
        <p:spPr>
          <a:xfrm>
            <a:off x="1140714" y="1183606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Communication in GSTR-2B</a:t>
            </a:r>
          </a:p>
        </p:txBody>
      </p:sp>
      <p:pic>
        <p:nvPicPr>
          <p:cNvPr id="30" name="Graphic 29" descr="Laptop with solid fill">
            <a:extLst>
              <a:ext uri="{FF2B5EF4-FFF2-40B4-BE49-F238E27FC236}">
                <a16:creationId xmlns:a16="http://schemas.microsoft.com/office/drawing/2014/main" id="{396391AD-651C-549D-4060-BA33AAF67C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69750" y="808293"/>
            <a:ext cx="1217066" cy="121706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E8A8355-1AC6-E949-18EB-4478D767C8FC}"/>
              </a:ext>
            </a:extLst>
          </p:cNvPr>
          <p:cNvSpPr txBox="1"/>
          <p:nvPr/>
        </p:nvSpPr>
        <p:spPr>
          <a:xfrm>
            <a:off x="2255675" y="1788580"/>
            <a:ext cx="75516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Challenged: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Mcleod Russel (Gau HC), NGKA &amp; Associates (Del HC)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738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27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6D2710-7D1C-F5A5-DDC9-7FE8B8D115E3}"/>
              </a:ext>
            </a:extLst>
          </p:cNvPr>
          <p:cNvSpPr txBox="1"/>
          <p:nvPr/>
        </p:nvSpPr>
        <p:spPr>
          <a:xfrm>
            <a:off x="670559" y="249705"/>
            <a:ext cx="11088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IN GSTR-2A &amp; GSTR-3B TILL DECEMBER 2021</a:t>
            </a:r>
          </a:p>
          <a:p>
            <a:endParaRPr lang="en-US" sz="2400" b="1" dirty="0">
              <a:solidFill>
                <a:srgbClr val="2F8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5F536C-2817-7896-3214-E2EA1BF42AC6}"/>
              </a:ext>
            </a:extLst>
          </p:cNvPr>
          <p:cNvSpPr txBox="1"/>
          <p:nvPr/>
        </p:nvSpPr>
        <p:spPr>
          <a:xfrm>
            <a:off x="1180213" y="4364421"/>
            <a:ext cx="165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of tax by supplier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BC0DAA00-4965-3F8B-BD30-078B4F6D7FA8}"/>
              </a:ext>
            </a:extLst>
          </p:cNvPr>
          <p:cNvSpPr/>
          <p:nvPr/>
        </p:nvSpPr>
        <p:spPr>
          <a:xfrm>
            <a:off x="3011965" y="3818824"/>
            <a:ext cx="1124262" cy="1091195"/>
          </a:xfrm>
          <a:prstGeom prst="flowChartConnector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 descr="Tax outline">
            <a:extLst>
              <a:ext uri="{FF2B5EF4-FFF2-40B4-BE49-F238E27FC236}">
                <a16:creationId xmlns:a16="http://schemas.microsoft.com/office/drawing/2014/main" id="{51E2B04A-87FA-2F9B-AEEF-B18652DEB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1905" y="3892231"/>
            <a:ext cx="914400" cy="914400"/>
          </a:xfrm>
          <a:prstGeom prst="rect">
            <a:avLst/>
          </a:prstGeom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AE854D12-D151-5FCE-3592-AB1C2D60A3D8}"/>
              </a:ext>
            </a:extLst>
          </p:cNvPr>
          <p:cNvSpPr/>
          <p:nvPr/>
        </p:nvSpPr>
        <p:spPr>
          <a:xfrm rot="420423">
            <a:off x="2521833" y="3482985"/>
            <a:ext cx="2002450" cy="1847490"/>
          </a:xfrm>
          <a:prstGeom prst="arc">
            <a:avLst>
              <a:gd name="adj1" fmla="val 16200000"/>
              <a:gd name="adj2" fmla="val 4698655"/>
            </a:avLst>
          </a:prstGeom>
          <a:noFill/>
          <a:ln w="19050">
            <a:solidFill>
              <a:srgbClr val="2F8F99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8627F0EC-798B-6A0F-5798-18316E68D296}"/>
              </a:ext>
            </a:extLst>
          </p:cNvPr>
          <p:cNvCxnSpPr>
            <a:cxnSpLocks/>
          </p:cNvCxnSpPr>
          <p:nvPr/>
        </p:nvCxnSpPr>
        <p:spPr>
          <a:xfrm flipV="1">
            <a:off x="4576974" y="2574430"/>
            <a:ext cx="1643944" cy="1567802"/>
          </a:xfrm>
          <a:prstGeom prst="bentConnector3">
            <a:avLst/>
          </a:prstGeom>
          <a:ln w="15875">
            <a:solidFill>
              <a:srgbClr val="2F8F99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95D0E1D5-59BE-989A-1A8C-715F0476BB7E}"/>
              </a:ext>
            </a:extLst>
          </p:cNvPr>
          <p:cNvCxnSpPr>
            <a:cxnSpLocks/>
          </p:cNvCxnSpPr>
          <p:nvPr/>
        </p:nvCxnSpPr>
        <p:spPr>
          <a:xfrm>
            <a:off x="4576974" y="4452989"/>
            <a:ext cx="1643944" cy="1307927"/>
          </a:xfrm>
          <a:prstGeom prst="bentConnector3">
            <a:avLst/>
          </a:prstGeom>
          <a:ln w="15875">
            <a:solidFill>
              <a:srgbClr val="2F8F99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487D68B-4B6D-31F7-9EC2-8C5A3FF8E587}"/>
              </a:ext>
            </a:extLst>
          </p:cNvPr>
          <p:cNvSpPr/>
          <p:nvPr/>
        </p:nvSpPr>
        <p:spPr>
          <a:xfrm>
            <a:off x="6336841" y="2231419"/>
            <a:ext cx="3721559" cy="4616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2F8F9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Difference exceeding Rs. 5 lakhs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49B5DF-0464-8F07-9475-88C1003BA920}"/>
              </a:ext>
            </a:extLst>
          </p:cNvPr>
          <p:cNvSpPr/>
          <p:nvPr/>
        </p:nvSpPr>
        <p:spPr>
          <a:xfrm>
            <a:off x="6261455" y="5544330"/>
            <a:ext cx="3721559" cy="43317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2F8F9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Difference upto Rs. 5 lakhs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0732FF4-1FA7-C765-BCF8-847CA8CF63BA}"/>
              </a:ext>
            </a:extLst>
          </p:cNvPr>
          <p:cNvSpPr/>
          <p:nvPr/>
        </p:nvSpPr>
        <p:spPr>
          <a:xfrm>
            <a:off x="5955862" y="2036612"/>
            <a:ext cx="4850818" cy="4043735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Applicability: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GSTR-3B filed, </a:t>
            </a:r>
            <a:r>
              <a:rPr lang="en-US" sz="1600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GSTR-1 not filed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GSTR-1 and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GSTR-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3B filed, </a:t>
            </a:r>
            <a:r>
              <a:rPr lang="en-US" sz="1600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supply not reported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GSTR-1 and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GSTR-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3B filed, </a:t>
            </a:r>
            <a:r>
              <a:rPr lang="en-US" sz="1600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supply reported B2C instead of B2B</a:t>
            </a:r>
            <a:endParaRPr lang="en-US" sz="2000" u="sng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GSTR-1 and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GSTR-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3B filed, </a:t>
            </a:r>
            <a:r>
              <a:rPr lang="en-US" sz="1600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supply reported with wrong GSTIN of recipient</a:t>
            </a:r>
            <a:endParaRPr lang="en-US" sz="2000" u="sng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C202F0-C8C8-8E9D-A5D2-DEB7F1F1B614}"/>
              </a:ext>
            </a:extLst>
          </p:cNvPr>
          <p:cNvSpPr txBox="1"/>
          <p:nvPr/>
        </p:nvSpPr>
        <p:spPr>
          <a:xfrm>
            <a:off x="670559" y="1372503"/>
            <a:ext cx="7451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No. 183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CCD0C8-0A63-F7CD-5936-043F24D71AA3}"/>
              </a:ext>
            </a:extLst>
          </p:cNvPr>
          <p:cNvSpPr/>
          <p:nvPr/>
        </p:nvSpPr>
        <p:spPr>
          <a:xfrm>
            <a:off x="790414" y="2036612"/>
            <a:ext cx="10221373" cy="4224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D8AFB-AA40-0126-F184-AB9DF1CF0347}"/>
              </a:ext>
            </a:extLst>
          </p:cNvPr>
          <p:cNvSpPr txBox="1"/>
          <p:nvPr/>
        </p:nvSpPr>
        <p:spPr>
          <a:xfrm>
            <a:off x="4016305" y="2281304"/>
            <a:ext cx="6115987" cy="230832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Lacks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statutory backing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imposes conditions not prescribed under law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16(2)(aa) introduced from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2022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mandating ITC matching (Rule 36(4) introduced from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9, 2019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Silent on availability of ITC where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 not traceable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 descr="Quill with solid fill">
            <a:extLst>
              <a:ext uri="{FF2B5EF4-FFF2-40B4-BE49-F238E27FC236}">
                <a16:creationId xmlns:a16="http://schemas.microsoft.com/office/drawing/2014/main" id="{E2AFC4D1-8A03-CA34-3D99-BBC230719B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0568" y="2274320"/>
            <a:ext cx="1781907" cy="17819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D16E19-436E-558B-79C4-0B44775BA674}"/>
              </a:ext>
            </a:extLst>
          </p:cNvPr>
          <p:cNvSpPr txBox="1"/>
          <p:nvPr/>
        </p:nvSpPr>
        <p:spPr>
          <a:xfrm>
            <a:off x="943478" y="4198958"/>
            <a:ext cx="161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NITYA take</a:t>
            </a:r>
          </a:p>
        </p:txBody>
      </p:sp>
    </p:spTree>
    <p:extLst>
      <p:ext uri="{BB962C8B-B14F-4D97-AF65-F5344CB8AC3E}">
        <p14:creationId xmlns:p14="http://schemas.microsoft.com/office/powerpoint/2010/main" val="229594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uiExpand="1" build="p" animBg="1"/>
      <p:bldP spid="3" grpId="0" animBg="1"/>
      <p:bldP spid="5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6DB4E03D-0A39-4AFE-B069-17C0AF4DE24D}"/>
              </a:ext>
            </a:extLst>
          </p:cNvPr>
          <p:cNvSpPr txBox="1"/>
          <p:nvPr/>
        </p:nvSpPr>
        <p:spPr>
          <a:xfrm>
            <a:off x="670559" y="249705"/>
            <a:ext cx="1046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ITC CONDITIONS</a:t>
            </a: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B9119847-7E23-EEFE-4BF5-9BCA5D93EF6B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61295" y="2933288"/>
            <a:ext cx="3393447" cy="944402"/>
          </a:xfrm>
          <a:prstGeom prst="bentConnector3">
            <a:avLst>
              <a:gd name="adj1" fmla="val 38"/>
            </a:avLst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276CE11-8742-90A7-5454-055176514A79}"/>
              </a:ext>
            </a:extLst>
          </p:cNvPr>
          <p:cNvCxnSpPr/>
          <p:nvPr/>
        </p:nvCxnSpPr>
        <p:spPr>
          <a:xfrm flipH="1">
            <a:off x="1538255" y="4075905"/>
            <a:ext cx="3048051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84FBC53-CBF1-52C0-0B5C-B3E2DCE730E2}"/>
              </a:ext>
            </a:extLst>
          </p:cNvPr>
          <p:cNvCxnSpPr/>
          <p:nvPr/>
        </p:nvCxnSpPr>
        <p:spPr>
          <a:xfrm flipH="1">
            <a:off x="6192129" y="1500243"/>
            <a:ext cx="2824043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9D5B65B-D36C-5A36-C6AF-244463544CB0}"/>
              </a:ext>
            </a:extLst>
          </p:cNvPr>
          <p:cNvSpPr txBox="1"/>
          <p:nvPr/>
        </p:nvSpPr>
        <p:spPr>
          <a:xfrm>
            <a:off x="5502910" y="1294334"/>
            <a:ext cx="761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AND</a:t>
            </a:r>
          </a:p>
        </p:txBody>
      </p:sp>
      <p:pic>
        <p:nvPicPr>
          <p:cNvPr id="43" name="Graphic 42" descr="Office worker male with solid fill">
            <a:extLst>
              <a:ext uri="{FF2B5EF4-FFF2-40B4-BE49-F238E27FC236}">
                <a16:creationId xmlns:a16="http://schemas.microsoft.com/office/drawing/2014/main" id="{8FFF1B0D-720E-1C30-4D39-FDA65DE32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7656" y="2978334"/>
            <a:ext cx="1472650" cy="1472650"/>
          </a:xfrm>
          <a:prstGeom prst="rect">
            <a:avLst/>
          </a:prstGeom>
        </p:spPr>
      </p:pic>
      <p:pic>
        <p:nvPicPr>
          <p:cNvPr id="44" name="Graphic 43" descr="Office worker male outline">
            <a:extLst>
              <a:ext uri="{FF2B5EF4-FFF2-40B4-BE49-F238E27FC236}">
                <a16:creationId xmlns:a16="http://schemas.microsoft.com/office/drawing/2014/main" id="{24A99277-8305-E071-DA40-8A4F4845E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92823" y="1122497"/>
            <a:ext cx="1472650" cy="147632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A7CEF19-4232-D994-0073-DF930EC6FD46}"/>
              </a:ext>
            </a:extLst>
          </p:cNvPr>
          <p:cNvSpPr txBox="1"/>
          <p:nvPr/>
        </p:nvSpPr>
        <p:spPr>
          <a:xfrm>
            <a:off x="4896418" y="4290505"/>
            <a:ext cx="129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Recipient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1B9F87-A555-CF03-D4EF-AD9D6AF7CF9A}"/>
              </a:ext>
            </a:extLst>
          </p:cNvPr>
          <p:cNvSpPr txBox="1"/>
          <p:nvPr/>
        </p:nvSpPr>
        <p:spPr>
          <a:xfrm>
            <a:off x="9355388" y="2417393"/>
            <a:ext cx="122889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Supplier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C942A2F-B9C0-467E-51E1-8DA53138FD54}"/>
              </a:ext>
            </a:extLst>
          </p:cNvPr>
          <p:cNvSpPr txBox="1"/>
          <p:nvPr/>
        </p:nvSpPr>
        <p:spPr>
          <a:xfrm>
            <a:off x="4908892" y="3523959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Receipt of goods or services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6C35E7-8F00-0F71-CCAE-0C57FF3DE13F}"/>
              </a:ext>
            </a:extLst>
          </p:cNvPr>
          <p:cNvSpPr txBox="1"/>
          <p:nvPr/>
        </p:nvSpPr>
        <p:spPr>
          <a:xfrm>
            <a:off x="6381542" y="3483943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1.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3D0DA41-82B7-1388-89DE-BC406AA8396C}"/>
              </a:ext>
            </a:extLst>
          </p:cNvPr>
          <p:cNvSpPr txBox="1"/>
          <p:nvPr/>
        </p:nvSpPr>
        <p:spPr>
          <a:xfrm>
            <a:off x="163041" y="3719224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Possession of valid document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483418-9DC1-A2BA-CFBB-529D5225E664}"/>
              </a:ext>
            </a:extLst>
          </p:cNvPr>
          <p:cNvSpPr txBox="1"/>
          <p:nvPr/>
        </p:nvSpPr>
        <p:spPr>
          <a:xfrm>
            <a:off x="1556520" y="3683707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2.</a:t>
            </a:r>
          </a:p>
        </p:txBody>
      </p:sp>
      <p:pic>
        <p:nvPicPr>
          <p:cNvPr id="51" name="Graphic 50" descr="Checklist with solid fill">
            <a:extLst>
              <a:ext uri="{FF2B5EF4-FFF2-40B4-BE49-F238E27FC236}">
                <a16:creationId xmlns:a16="http://schemas.microsoft.com/office/drawing/2014/main" id="{0EC577B3-FA6C-ED0B-0667-B3C0A1051D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258" y="3503060"/>
            <a:ext cx="914400" cy="9144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C7DAC71-E0D1-D0BE-3DF5-71AAED5E5DF7}"/>
              </a:ext>
            </a:extLst>
          </p:cNvPr>
          <p:cNvSpPr txBox="1"/>
          <p:nvPr/>
        </p:nvSpPr>
        <p:spPr>
          <a:xfrm>
            <a:off x="4320805" y="1175958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Furnishes GSTR-1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16D1F5E-F45C-B158-F5AC-3F296428C1FF}"/>
              </a:ext>
            </a:extLst>
          </p:cNvPr>
          <p:cNvSpPr txBox="1"/>
          <p:nvPr/>
        </p:nvSpPr>
        <p:spPr>
          <a:xfrm>
            <a:off x="8572888" y="1125594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3A.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44ACEF8-1B94-C041-09AD-D6272C2E1157}"/>
              </a:ext>
            </a:extLst>
          </p:cNvPr>
          <p:cNvCxnSpPr/>
          <p:nvPr/>
        </p:nvCxnSpPr>
        <p:spPr>
          <a:xfrm flipH="1">
            <a:off x="2658342" y="1495477"/>
            <a:ext cx="2824043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041F6DD-2AD4-17F1-A996-E849BFC5ACDE}"/>
              </a:ext>
            </a:extLst>
          </p:cNvPr>
          <p:cNvSpPr txBox="1"/>
          <p:nvPr/>
        </p:nvSpPr>
        <p:spPr>
          <a:xfrm>
            <a:off x="1140714" y="1183606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Communication in GSTR-2B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C3C27F-7861-B5D0-F949-E394D7A82D86}"/>
              </a:ext>
            </a:extLst>
          </p:cNvPr>
          <p:cNvSpPr txBox="1"/>
          <p:nvPr/>
        </p:nvSpPr>
        <p:spPr>
          <a:xfrm>
            <a:off x="1804748" y="1987726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3B.</a:t>
            </a:r>
          </a:p>
        </p:txBody>
      </p:sp>
      <p:pic>
        <p:nvPicPr>
          <p:cNvPr id="58" name="Graphic 57" descr="Laptop with solid fill">
            <a:extLst>
              <a:ext uri="{FF2B5EF4-FFF2-40B4-BE49-F238E27FC236}">
                <a16:creationId xmlns:a16="http://schemas.microsoft.com/office/drawing/2014/main" id="{DD812726-6C23-D19A-05AF-BA75AC9D39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69750" y="808293"/>
            <a:ext cx="1217066" cy="1217066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DDD4A0D6-7508-DDE8-2654-ADA5C2CCEA21}"/>
              </a:ext>
            </a:extLst>
          </p:cNvPr>
          <p:cNvSpPr txBox="1"/>
          <p:nvPr/>
        </p:nvSpPr>
        <p:spPr>
          <a:xfrm>
            <a:off x="399109" y="2008496"/>
            <a:ext cx="6172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 restricted in GSTR-2B</a:t>
            </a:r>
          </a:p>
          <a:p>
            <a:pPr algn="ctr"/>
            <a:r>
              <a:rPr lang="en-US" sz="1600" b="1" i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 be notified)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787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6DB4E03D-0A39-4AFE-B069-17C0AF4DE24D}"/>
              </a:ext>
            </a:extLst>
          </p:cNvPr>
          <p:cNvSpPr txBox="1"/>
          <p:nvPr/>
        </p:nvSpPr>
        <p:spPr>
          <a:xfrm>
            <a:off x="670559" y="249705"/>
            <a:ext cx="1046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ITC CONDITIONS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668340E-E6C2-2680-53E8-7015277B0157}"/>
              </a:ext>
            </a:extLst>
          </p:cNvPr>
          <p:cNvCxnSpPr>
            <a:cxnSpLocks/>
          </p:cNvCxnSpPr>
          <p:nvPr/>
        </p:nvCxnSpPr>
        <p:spPr>
          <a:xfrm>
            <a:off x="9949349" y="2836029"/>
            <a:ext cx="0" cy="1740631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F2B92860-1C39-447F-84E2-9C8C65BC8291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61297" y="2933288"/>
            <a:ext cx="3393447" cy="944402"/>
          </a:xfrm>
          <a:prstGeom prst="bentConnector3">
            <a:avLst>
              <a:gd name="adj1" fmla="val 50000"/>
            </a:avLst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8C8F9C7-0EFD-7BAE-E21B-5B1FF999FCED}"/>
              </a:ext>
            </a:extLst>
          </p:cNvPr>
          <p:cNvCxnSpPr>
            <a:cxnSpLocks/>
          </p:cNvCxnSpPr>
          <p:nvPr/>
        </p:nvCxnSpPr>
        <p:spPr>
          <a:xfrm flipH="1">
            <a:off x="1307474" y="4075905"/>
            <a:ext cx="3352856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84E512-AD64-672A-6799-53AD17779736}"/>
              </a:ext>
            </a:extLst>
          </p:cNvPr>
          <p:cNvCxnSpPr>
            <a:cxnSpLocks/>
          </p:cNvCxnSpPr>
          <p:nvPr/>
        </p:nvCxnSpPr>
        <p:spPr>
          <a:xfrm flipH="1">
            <a:off x="6192129" y="1500243"/>
            <a:ext cx="2824043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668A4B0-BB02-6849-99CB-80DDB400D0A7}"/>
              </a:ext>
            </a:extLst>
          </p:cNvPr>
          <p:cNvSpPr txBox="1"/>
          <p:nvPr/>
        </p:nvSpPr>
        <p:spPr>
          <a:xfrm>
            <a:off x="5502910" y="1294334"/>
            <a:ext cx="761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AND</a:t>
            </a:r>
          </a:p>
        </p:txBody>
      </p:sp>
      <p:pic>
        <p:nvPicPr>
          <p:cNvPr id="7" name="Graphic 6" descr="Office worker male with solid fill">
            <a:extLst>
              <a:ext uri="{FF2B5EF4-FFF2-40B4-BE49-F238E27FC236}">
                <a16:creationId xmlns:a16="http://schemas.microsoft.com/office/drawing/2014/main" id="{026C3081-C019-4D9C-7477-076DD6B4E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7656" y="2978334"/>
            <a:ext cx="1472650" cy="1613638"/>
          </a:xfrm>
          <a:prstGeom prst="rect">
            <a:avLst/>
          </a:prstGeom>
        </p:spPr>
      </p:pic>
      <p:pic>
        <p:nvPicPr>
          <p:cNvPr id="8" name="Graphic 7" descr="Office worker male outline">
            <a:extLst>
              <a:ext uri="{FF2B5EF4-FFF2-40B4-BE49-F238E27FC236}">
                <a16:creationId xmlns:a16="http://schemas.microsoft.com/office/drawing/2014/main" id="{5677C71C-6144-36E0-2CF0-9E52B1816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92823" y="1122498"/>
            <a:ext cx="1472650" cy="16136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9C9066-20B3-AECE-943B-07C2A073E275}"/>
              </a:ext>
            </a:extLst>
          </p:cNvPr>
          <p:cNvSpPr txBox="1"/>
          <p:nvPr/>
        </p:nvSpPr>
        <p:spPr>
          <a:xfrm>
            <a:off x="4896316" y="4392255"/>
            <a:ext cx="129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Recipient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1081B5-7233-5977-AF04-3E0162B64CCD}"/>
              </a:ext>
            </a:extLst>
          </p:cNvPr>
          <p:cNvSpPr txBox="1"/>
          <p:nvPr/>
        </p:nvSpPr>
        <p:spPr>
          <a:xfrm>
            <a:off x="9347783" y="2532905"/>
            <a:ext cx="122889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Supplier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9C38E7-55E0-F219-C6E7-7CD649715AFD}"/>
              </a:ext>
            </a:extLst>
          </p:cNvPr>
          <p:cNvSpPr txBox="1"/>
          <p:nvPr/>
        </p:nvSpPr>
        <p:spPr>
          <a:xfrm>
            <a:off x="4802140" y="4051361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Receipt of goods or services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E9CE77-E285-4092-7DC9-630D76ED0B9F}"/>
              </a:ext>
            </a:extLst>
          </p:cNvPr>
          <p:cNvSpPr txBox="1"/>
          <p:nvPr/>
        </p:nvSpPr>
        <p:spPr>
          <a:xfrm>
            <a:off x="6275308" y="4016174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1.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3648F7-ECA7-9875-7D61-76032CA55CF3}"/>
              </a:ext>
            </a:extLst>
          </p:cNvPr>
          <p:cNvSpPr txBox="1"/>
          <p:nvPr/>
        </p:nvSpPr>
        <p:spPr>
          <a:xfrm>
            <a:off x="1556520" y="3683707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2.</a:t>
            </a:r>
          </a:p>
        </p:txBody>
      </p:sp>
      <p:pic>
        <p:nvPicPr>
          <p:cNvPr id="14" name="Graphic 13" descr="Checklist with solid fill">
            <a:extLst>
              <a:ext uri="{FF2B5EF4-FFF2-40B4-BE49-F238E27FC236}">
                <a16:creationId xmlns:a16="http://schemas.microsoft.com/office/drawing/2014/main" id="{E4401108-DBFF-48B6-E291-DE9D03D85F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258" y="3503060"/>
            <a:ext cx="914400" cy="10019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9F8F8B4-CBBB-499E-E1C4-1E9F02B08122}"/>
              </a:ext>
            </a:extLst>
          </p:cNvPr>
          <p:cNvSpPr txBox="1"/>
          <p:nvPr/>
        </p:nvSpPr>
        <p:spPr>
          <a:xfrm>
            <a:off x="4320805" y="1175958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Furnishes GSTR-1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7885DB-3103-A1E0-0415-4EDC23F7CFA4}"/>
              </a:ext>
            </a:extLst>
          </p:cNvPr>
          <p:cNvSpPr txBox="1"/>
          <p:nvPr/>
        </p:nvSpPr>
        <p:spPr>
          <a:xfrm>
            <a:off x="8572888" y="1125594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3A.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B813F6-29E5-BE5D-78A1-2C51457134E8}"/>
              </a:ext>
            </a:extLst>
          </p:cNvPr>
          <p:cNvCxnSpPr>
            <a:cxnSpLocks/>
          </p:cNvCxnSpPr>
          <p:nvPr/>
        </p:nvCxnSpPr>
        <p:spPr>
          <a:xfrm flipH="1">
            <a:off x="2658342" y="1495477"/>
            <a:ext cx="2824043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99D17F2-A992-2EE0-2C43-4493EB60742A}"/>
              </a:ext>
            </a:extLst>
          </p:cNvPr>
          <p:cNvSpPr txBox="1"/>
          <p:nvPr/>
        </p:nvSpPr>
        <p:spPr>
          <a:xfrm>
            <a:off x="1140714" y="1183606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Communication in GSTR-2B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5D4B77-0FBF-D538-7AE5-0B77F3D909C7}"/>
              </a:ext>
            </a:extLst>
          </p:cNvPr>
          <p:cNvSpPr txBox="1"/>
          <p:nvPr/>
        </p:nvSpPr>
        <p:spPr>
          <a:xfrm>
            <a:off x="1804748" y="1987726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3B.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0EDDC9-9D7C-9A4D-1E9E-EB1152E285F3}"/>
              </a:ext>
            </a:extLst>
          </p:cNvPr>
          <p:cNvSpPr txBox="1"/>
          <p:nvPr/>
        </p:nvSpPr>
        <p:spPr>
          <a:xfrm>
            <a:off x="411583" y="2008192"/>
            <a:ext cx="6172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 restricted in GSTR-2B</a:t>
            </a:r>
          </a:p>
          <a:p>
            <a:pPr algn="ctr"/>
            <a:r>
              <a:rPr lang="en-US" sz="1600" b="1" i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 be notified)</a:t>
            </a:r>
          </a:p>
        </p:txBody>
      </p:sp>
      <p:pic>
        <p:nvPicPr>
          <p:cNvPr id="21" name="Graphic 20" descr="Laptop with solid fill">
            <a:extLst>
              <a:ext uri="{FF2B5EF4-FFF2-40B4-BE49-F238E27FC236}">
                <a16:creationId xmlns:a16="http://schemas.microsoft.com/office/drawing/2014/main" id="{49978B64-A29E-250D-0717-7A8C1194F8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69750" y="808292"/>
            <a:ext cx="1217066" cy="133358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91F09DF-2103-EA59-C03F-C0CF31FFE7C1}"/>
              </a:ext>
            </a:extLst>
          </p:cNvPr>
          <p:cNvSpPr txBox="1"/>
          <p:nvPr/>
        </p:nvSpPr>
        <p:spPr>
          <a:xfrm>
            <a:off x="9995462" y="3483943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3C. </a:t>
            </a:r>
          </a:p>
        </p:txBody>
      </p:sp>
      <p:pic>
        <p:nvPicPr>
          <p:cNvPr id="23" name="Graphic 22" descr="Court outline">
            <a:extLst>
              <a:ext uri="{FF2B5EF4-FFF2-40B4-BE49-F238E27FC236}">
                <a16:creationId xmlns:a16="http://schemas.microsoft.com/office/drawing/2014/main" id="{66956E7F-D673-CD2C-0743-03F4F200AF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79451" y="4419217"/>
            <a:ext cx="1338773" cy="146694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453DEC5-37B7-6895-BEFC-64EC872C7B9A}"/>
              </a:ext>
            </a:extLst>
          </p:cNvPr>
          <p:cNvSpPr txBox="1"/>
          <p:nvPr/>
        </p:nvSpPr>
        <p:spPr>
          <a:xfrm>
            <a:off x="163041" y="3719224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Possession of valid document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7E6D41-57FB-EB78-947C-106B789F4875}"/>
              </a:ext>
            </a:extLst>
          </p:cNvPr>
          <p:cNvSpPr txBox="1"/>
          <p:nvPr/>
        </p:nvSpPr>
        <p:spPr>
          <a:xfrm>
            <a:off x="10414316" y="3514447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Pays Tax</a:t>
            </a:r>
          </a:p>
        </p:txBody>
      </p:sp>
    </p:spTree>
    <p:extLst>
      <p:ext uri="{BB962C8B-B14F-4D97-AF65-F5344CB8AC3E}">
        <p14:creationId xmlns:p14="http://schemas.microsoft.com/office/powerpoint/2010/main" val="38904889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8769B2-4630-139B-54EC-2E4FEBF5E1EE}"/>
              </a:ext>
            </a:extLst>
          </p:cNvPr>
          <p:cNvSpPr txBox="1"/>
          <p:nvPr/>
        </p:nvSpPr>
        <p:spPr>
          <a:xfrm>
            <a:off x="670560" y="249705"/>
            <a:ext cx="848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/>
                <a:cs typeface="Arial"/>
              </a:rPr>
              <a:t>CONTROVERSIES </a:t>
            </a:r>
            <a:endParaRPr lang="en-US" sz="2400" b="1" dirty="0">
              <a:solidFill>
                <a:srgbClr val="2F8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2B9CC0-50EB-2A41-26DF-A28808519955}"/>
              </a:ext>
            </a:extLst>
          </p:cNvPr>
          <p:cNvSpPr txBox="1"/>
          <p:nvPr/>
        </p:nvSpPr>
        <p:spPr>
          <a:xfrm>
            <a:off x="2541783" y="1933802"/>
            <a:ext cx="100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AD207-3F84-8CB9-53D0-D987323E9960}"/>
              </a:ext>
            </a:extLst>
          </p:cNvPr>
          <p:cNvSpPr txBox="1"/>
          <p:nvPr/>
        </p:nvSpPr>
        <p:spPr>
          <a:xfrm>
            <a:off x="2538191" y="2651943"/>
            <a:ext cx="100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5F455F-5047-87E6-8A57-18408235AD43}"/>
              </a:ext>
            </a:extLst>
          </p:cNvPr>
          <p:cNvSpPr txBox="1"/>
          <p:nvPr/>
        </p:nvSpPr>
        <p:spPr>
          <a:xfrm>
            <a:off x="2538191" y="3416522"/>
            <a:ext cx="100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0371EF-284B-F343-4D1B-3653AB5D2F43}"/>
              </a:ext>
            </a:extLst>
          </p:cNvPr>
          <p:cNvSpPr txBox="1"/>
          <p:nvPr/>
        </p:nvSpPr>
        <p:spPr>
          <a:xfrm>
            <a:off x="3305385" y="2628504"/>
            <a:ext cx="8268779" cy="3921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45720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REVERSE CHARGE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DFA254-8713-1E26-CDCB-8EC1F94714C1}"/>
              </a:ext>
            </a:extLst>
          </p:cNvPr>
          <p:cNvCxnSpPr>
            <a:cxnSpLocks/>
          </p:cNvCxnSpPr>
          <p:nvPr/>
        </p:nvCxnSpPr>
        <p:spPr>
          <a:xfrm>
            <a:off x="3160942" y="1891809"/>
            <a:ext cx="0" cy="2027051"/>
          </a:xfrm>
          <a:prstGeom prst="line">
            <a:avLst/>
          </a:prstGeom>
          <a:ln w="73025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List with solid fill">
            <a:extLst>
              <a:ext uri="{FF2B5EF4-FFF2-40B4-BE49-F238E27FC236}">
                <a16:creationId xmlns:a16="http://schemas.microsoft.com/office/drawing/2014/main" id="{011CA8CD-43A9-066E-F1F9-0A3BE69AF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584" y="2028550"/>
            <a:ext cx="1781907" cy="17819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11CA97B-E138-3AC4-B6D7-ADD2F359394D}"/>
              </a:ext>
            </a:extLst>
          </p:cNvPr>
          <p:cNvSpPr txBox="1"/>
          <p:nvPr/>
        </p:nvSpPr>
        <p:spPr>
          <a:xfrm>
            <a:off x="3305385" y="1948200"/>
            <a:ext cx="8268779" cy="3921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45720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TAXABILITY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7ED2A6-2294-A469-F2EC-F8E235DD6E71}"/>
              </a:ext>
            </a:extLst>
          </p:cNvPr>
          <p:cNvSpPr txBox="1"/>
          <p:nvPr/>
        </p:nvSpPr>
        <p:spPr>
          <a:xfrm>
            <a:off x="3322090" y="3390955"/>
            <a:ext cx="8178839" cy="3921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45720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INPUT TAX CREDIT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D8A063-E795-6602-D3E0-C23DDE2ABE73}"/>
              </a:ext>
            </a:extLst>
          </p:cNvPr>
          <p:cNvSpPr txBox="1"/>
          <p:nvPr/>
        </p:nvSpPr>
        <p:spPr>
          <a:xfrm>
            <a:off x="2617024" y="2532473"/>
            <a:ext cx="9225392" cy="3294651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AB007C23-E2BC-40F9-9869-9D64C9E38148}"/>
              </a:ext>
            </a:extLst>
          </p:cNvPr>
          <p:cNvSpPr txBox="1"/>
          <p:nvPr/>
        </p:nvSpPr>
        <p:spPr>
          <a:xfrm>
            <a:off x="670559" y="249705"/>
            <a:ext cx="10199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ITC AVAILABILITY WHERE TAX NOT PAID BY SUPPLIER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4F228332-231B-4ADB-A392-6540277495D8}"/>
              </a:ext>
            </a:extLst>
          </p:cNvPr>
          <p:cNvSpPr/>
          <p:nvPr/>
        </p:nvSpPr>
        <p:spPr>
          <a:xfrm>
            <a:off x="951440" y="2737930"/>
            <a:ext cx="1124262" cy="1091195"/>
          </a:xfrm>
          <a:prstGeom prst="flowChartConnector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72224BD2-33D6-44A4-AA65-E713A5EED7BF}"/>
              </a:ext>
            </a:extLst>
          </p:cNvPr>
          <p:cNvSpPr/>
          <p:nvPr/>
        </p:nvSpPr>
        <p:spPr>
          <a:xfrm rot="201057">
            <a:off x="819711" y="2269091"/>
            <a:ext cx="1891575" cy="2006452"/>
          </a:xfrm>
          <a:prstGeom prst="arc">
            <a:avLst>
              <a:gd name="adj1" fmla="val 16200000"/>
              <a:gd name="adj2" fmla="val 4698655"/>
            </a:avLst>
          </a:prstGeom>
          <a:noFill/>
          <a:ln w="19050">
            <a:solidFill>
              <a:srgbClr val="2F8F99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7D37957D-1230-4687-9C1D-F1BD81C78686}"/>
              </a:ext>
            </a:extLst>
          </p:cNvPr>
          <p:cNvCxnSpPr>
            <a:cxnSpLocks/>
          </p:cNvCxnSpPr>
          <p:nvPr/>
        </p:nvCxnSpPr>
        <p:spPr>
          <a:xfrm flipV="1">
            <a:off x="2768309" y="1704515"/>
            <a:ext cx="1643944" cy="1567802"/>
          </a:xfrm>
          <a:prstGeom prst="bentConnector3">
            <a:avLst/>
          </a:prstGeom>
          <a:ln w="15875">
            <a:solidFill>
              <a:srgbClr val="2F8F99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50C86F1-E683-43F1-8712-E90E2569CC73}"/>
              </a:ext>
            </a:extLst>
          </p:cNvPr>
          <p:cNvSpPr txBox="1"/>
          <p:nvPr/>
        </p:nvSpPr>
        <p:spPr>
          <a:xfrm>
            <a:off x="4476064" y="522792"/>
            <a:ext cx="704537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1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 37A 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[introduced under </a:t>
            </a:r>
            <a:r>
              <a:rPr lang="en-IN" sz="1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16(2)(c) and Section 41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]: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Applicability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Supplier files invoice / debit note in GSTR-1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Supplier does not file GSTR-3B till 30</a:t>
            </a:r>
            <a:r>
              <a:rPr lang="en-US" sz="1600" baseline="300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September of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next FY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600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Recipient to reverse ITC till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30</a:t>
            </a:r>
            <a:r>
              <a:rPr lang="en-US" sz="1600" b="1" baseline="300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November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 reversed,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payable under Section 50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Recipient can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re-avail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ITC if supplier subsequently files GSTR-3B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 descr="Tax outline">
            <a:extLst>
              <a:ext uri="{FF2B5EF4-FFF2-40B4-BE49-F238E27FC236}">
                <a16:creationId xmlns:a16="http://schemas.microsoft.com/office/drawing/2014/main" id="{CDEC565E-943D-4D59-82FF-1C5A5F721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371" y="2807372"/>
            <a:ext cx="914400" cy="914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ACC33F-EFE3-4776-BABD-A8B6D706C38C}"/>
              </a:ext>
            </a:extLst>
          </p:cNvPr>
          <p:cNvSpPr/>
          <p:nvPr/>
        </p:nvSpPr>
        <p:spPr>
          <a:xfrm>
            <a:off x="4433164" y="757091"/>
            <a:ext cx="6436586" cy="38149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C8C796-6876-FFED-EE52-CC9B4A092A75}"/>
              </a:ext>
            </a:extLst>
          </p:cNvPr>
          <p:cNvSpPr/>
          <p:nvPr/>
        </p:nvSpPr>
        <p:spPr>
          <a:xfrm>
            <a:off x="4433163" y="4800887"/>
            <a:ext cx="6436586" cy="15389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en-US" sz="1600" b="1" i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Suncraft Energy (Cal HC) </a:t>
            </a:r>
          </a:p>
          <a:p>
            <a:pPr algn="ctr">
              <a:defRPr/>
            </a:pPr>
            <a:r>
              <a:rPr lang="en-US" sz="1600" b="1" i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 Beathel (Mad HC) </a:t>
            </a:r>
          </a:p>
          <a:p>
            <a:pPr algn="ctr">
              <a:defRPr/>
            </a:pPr>
            <a:r>
              <a:rPr lang="en-US" sz="1600" b="1" i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LGW Enterprises (Cal HC)</a:t>
            </a:r>
          </a:p>
          <a:p>
            <a:pPr algn="ctr">
              <a:defRPr/>
            </a:pPr>
            <a:r>
              <a:rPr lang="en-US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Pinstar Automotive India (Mad HC)</a:t>
            </a:r>
          </a:p>
          <a:p>
            <a:pPr algn="ctr">
              <a:defRPr/>
            </a:pPr>
            <a:r>
              <a:rPr lang="en-US" sz="16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Jai Balaji Paper Cones (Mad HC)</a:t>
            </a:r>
          </a:p>
          <a:p>
            <a:pPr algn="ctr">
              <a:defRPr/>
            </a:pPr>
            <a:endParaRPr lang="en-IN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endParaRPr lang="en-IN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73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6DB4E03D-0A39-4AFE-B069-17C0AF4DE24D}"/>
              </a:ext>
            </a:extLst>
          </p:cNvPr>
          <p:cNvSpPr txBox="1"/>
          <p:nvPr/>
        </p:nvSpPr>
        <p:spPr>
          <a:xfrm>
            <a:off x="670559" y="249705"/>
            <a:ext cx="1046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ITC CONDITIONS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7A28325-B36F-864A-EAE8-8E3ACC3316D9}"/>
              </a:ext>
            </a:extLst>
          </p:cNvPr>
          <p:cNvCxnSpPr>
            <a:cxnSpLocks/>
          </p:cNvCxnSpPr>
          <p:nvPr/>
        </p:nvCxnSpPr>
        <p:spPr>
          <a:xfrm flipV="1">
            <a:off x="5350839" y="2689425"/>
            <a:ext cx="3731097" cy="19233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C9B0FDE-3646-5D79-81E6-38D22D867B13}"/>
              </a:ext>
            </a:extLst>
          </p:cNvPr>
          <p:cNvCxnSpPr>
            <a:cxnSpLocks/>
          </p:cNvCxnSpPr>
          <p:nvPr/>
        </p:nvCxnSpPr>
        <p:spPr>
          <a:xfrm>
            <a:off x="9949349" y="2836029"/>
            <a:ext cx="0" cy="1740631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BE0F6C84-CAEB-C6E9-A679-7F6425FF50B0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61297" y="2933288"/>
            <a:ext cx="3393447" cy="944402"/>
          </a:xfrm>
          <a:prstGeom prst="bentConnector3">
            <a:avLst>
              <a:gd name="adj1" fmla="val 50000"/>
            </a:avLst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4A01EAD3-182B-3855-C028-18A5EBB1876D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68635" y="4673779"/>
            <a:ext cx="2824368" cy="1163771"/>
          </a:xfrm>
          <a:prstGeom prst="bentConnector3">
            <a:avLst>
              <a:gd name="adj1" fmla="val 50000"/>
            </a:avLst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8A8B41D-F03E-F8B5-ED69-133B13625E2E}"/>
              </a:ext>
            </a:extLst>
          </p:cNvPr>
          <p:cNvCxnSpPr>
            <a:cxnSpLocks/>
          </p:cNvCxnSpPr>
          <p:nvPr/>
        </p:nvCxnSpPr>
        <p:spPr>
          <a:xfrm flipH="1">
            <a:off x="1307474" y="4075905"/>
            <a:ext cx="3352856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8A2A181-EAE4-D767-D4EB-301EB6A28154}"/>
              </a:ext>
            </a:extLst>
          </p:cNvPr>
          <p:cNvCxnSpPr>
            <a:cxnSpLocks/>
          </p:cNvCxnSpPr>
          <p:nvPr/>
        </p:nvCxnSpPr>
        <p:spPr>
          <a:xfrm flipH="1">
            <a:off x="6192129" y="1500243"/>
            <a:ext cx="2824043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DDE7033-5AE4-AB2C-7B2A-F0E4E68854A0}"/>
              </a:ext>
            </a:extLst>
          </p:cNvPr>
          <p:cNvSpPr txBox="1"/>
          <p:nvPr/>
        </p:nvSpPr>
        <p:spPr>
          <a:xfrm>
            <a:off x="5502910" y="1294334"/>
            <a:ext cx="761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AND</a:t>
            </a:r>
          </a:p>
        </p:txBody>
      </p:sp>
      <p:pic>
        <p:nvPicPr>
          <p:cNvPr id="83" name="Graphic 82" descr="Office worker male with solid fill">
            <a:extLst>
              <a:ext uri="{FF2B5EF4-FFF2-40B4-BE49-F238E27FC236}">
                <a16:creationId xmlns:a16="http://schemas.microsoft.com/office/drawing/2014/main" id="{0209713F-30F0-A9F5-97CE-073839ED7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67656" y="2978334"/>
            <a:ext cx="1472650" cy="1613638"/>
          </a:xfrm>
          <a:prstGeom prst="rect">
            <a:avLst/>
          </a:prstGeom>
        </p:spPr>
      </p:pic>
      <p:pic>
        <p:nvPicPr>
          <p:cNvPr id="84" name="Graphic 83" descr="Office worker male outline">
            <a:extLst>
              <a:ext uri="{FF2B5EF4-FFF2-40B4-BE49-F238E27FC236}">
                <a16:creationId xmlns:a16="http://schemas.microsoft.com/office/drawing/2014/main" id="{75E528C1-7809-5DC1-DD64-68FF52BE8E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2823" y="1122498"/>
            <a:ext cx="1472650" cy="161363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6EE69D42-77E7-E1B7-627E-AD09F34A1810}"/>
              </a:ext>
            </a:extLst>
          </p:cNvPr>
          <p:cNvSpPr txBox="1"/>
          <p:nvPr/>
        </p:nvSpPr>
        <p:spPr>
          <a:xfrm>
            <a:off x="4896316" y="4392255"/>
            <a:ext cx="129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Recipient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1B5CEC6-4BE2-3ECF-C06F-374D403F2F6C}"/>
              </a:ext>
            </a:extLst>
          </p:cNvPr>
          <p:cNvSpPr txBox="1"/>
          <p:nvPr/>
        </p:nvSpPr>
        <p:spPr>
          <a:xfrm>
            <a:off x="9347783" y="2532905"/>
            <a:ext cx="122889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Supplier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2107261-E436-242D-40D9-341E1531BFAD}"/>
              </a:ext>
            </a:extLst>
          </p:cNvPr>
          <p:cNvSpPr txBox="1"/>
          <p:nvPr/>
        </p:nvSpPr>
        <p:spPr>
          <a:xfrm>
            <a:off x="4802140" y="4051361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Receipt of goods or services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066C9A5-948A-BB34-57A4-5E02C9442B1C}"/>
              </a:ext>
            </a:extLst>
          </p:cNvPr>
          <p:cNvSpPr txBox="1"/>
          <p:nvPr/>
        </p:nvSpPr>
        <p:spPr>
          <a:xfrm>
            <a:off x="6275308" y="4016174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1.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7B0A3E3-9134-BBA1-FA07-F20232B60F1E}"/>
              </a:ext>
            </a:extLst>
          </p:cNvPr>
          <p:cNvSpPr txBox="1"/>
          <p:nvPr/>
        </p:nvSpPr>
        <p:spPr>
          <a:xfrm>
            <a:off x="1556520" y="3683707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2.</a:t>
            </a:r>
          </a:p>
        </p:txBody>
      </p:sp>
      <p:pic>
        <p:nvPicPr>
          <p:cNvPr id="90" name="Graphic 89" descr="Checklist with solid fill">
            <a:extLst>
              <a:ext uri="{FF2B5EF4-FFF2-40B4-BE49-F238E27FC236}">
                <a16:creationId xmlns:a16="http://schemas.microsoft.com/office/drawing/2014/main" id="{4936239F-BB49-7C5B-F0AD-8046AE5E59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258" y="3503060"/>
            <a:ext cx="914400" cy="1001942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17C3A1C3-53AB-7B18-FB94-7D8E3BE0F7A9}"/>
              </a:ext>
            </a:extLst>
          </p:cNvPr>
          <p:cNvSpPr txBox="1"/>
          <p:nvPr/>
        </p:nvSpPr>
        <p:spPr>
          <a:xfrm>
            <a:off x="4320805" y="1175958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Furnishes GSTR-1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57CFD93-40AA-3FD8-2A8F-782957B5574A}"/>
              </a:ext>
            </a:extLst>
          </p:cNvPr>
          <p:cNvSpPr txBox="1"/>
          <p:nvPr/>
        </p:nvSpPr>
        <p:spPr>
          <a:xfrm>
            <a:off x="8572888" y="1125594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3A.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E1E304B-5C75-215A-3747-17EEA9873336}"/>
              </a:ext>
            </a:extLst>
          </p:cNvPr>
          <p:cNvCxnSpPr>
            <a:cxnSpLocks/>
          </p:cNvCxnSpPr>
          <p:nvPr/>
        </p:nvCxnSpPr>
        <p:spPr>
          <a:xfrm flipH="1">
            <a:off x="2658342" y="1495477"/>
            <a:ext cx="2824043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26C73F98-27ED-2612-3F18-2521A8E67C69}"/>
              </a:ext>
            </a:extLst>
          </p:cNvPr>
          <p:cNvSpPr txBox="1"/>
          <p:nvPr/>
        </p:nvSpPr>
        <p:spPr>
          <a:xfrm>
            <a:off x="1140714" y="1183606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Communication in GSTR-2B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5654543-378F-93CF-4936-214DC9D3C8EA}"/>
              </a:ext>
            </a:extLst>
          </p:cNvPr>
          <p:cNvSpPr txBox="1"/>
          <p:nvPr/>
        </p:nvSpPr>
        <p:spPr>
          <a:xfrm>
            <a:off x="1804748" y="1987726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3B.</a:t>
            </a:r>
          </a:p>
        </p:txBody>
      </p:sp>
      <p:pic>
        <p:nvPicPr>
          <p:cNvPr id="96" name="Graphic 95" descr="Laptop with solid fill">
            <a:extLst>
              <a:ext uri="{FF2B5EF4-FFF2-40B4-BE49-F238E27FC236}">
                <a16:creationId xmlns:a16="http://schemas.microsoft.com/office/drawing/2014/main" id="{5FF09145-8FE2-9313-6280-710A8E87A7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69750" y="808292"/>
            <a:ext cx="1217066" cy="1333585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C852A1BA-D9F0-5424-F216-6F9086B77C8D}"/>
              </a:ext>
            </a:extLst>
          </p:cNvPr>
          <p:cNvSpPr txBox="1"/>
          <p:nvPr/>
        </p:nvSpPr>
        <p:spPr>
          <a:xfrm>
            <a:off x="9995462" y="3483943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3C.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3738A3E-410C-F2DF-8A6E-4FBF82EFDDA3}"/>
              </a:ext>
            </a:extLst>
          </p:cNvPr>
          <p:cNvSpPr txBox="1"/>
          <p:nvPr/>
        </p:nvSpPr>
        <p:spPr>
          <a:xfrm>
            <a:off x="3848500" y="2345061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Makes payment within 180 days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42E1093-58F0-1395-E618-032F7BE3797D}"/>
              </a:ext>
            </a:extLst>
          </p:cNvPr>
          <p:cNvSpPr txBox="1"/>
          <p:nvPr/>
        </p:nvSpPr>
        <p:spPr>
          <a:xfrm>
            <a:off x="5121694" y="2283784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5.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F739943-EF7F-69E5-80C3-050C509EDE40}"/>
              </a:ext>
            </a:extLst>
          </p:cNvPr>
          <p:cNvSpPr txBox="1"/>
          <p:nvPr/>
        </p:nvSpPr>
        <p:spPr>
          <a:xfrm>
            <a:off x="619217" y="5888069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Furnishes Return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26EE79C-F97C-D4C4-4B22-62CA1AA59C17}"/>
              </a:ext>
            </a:extLst>
          </p:cNvPr>
          <p:cNvSpPr txBox="1"/>
          <p:nvPr/>
        </p:nvSpPr>
        <p:spPr>
          <a:xfrm>
            <a:off x="2578163" y="5827056"/>
            <a:ext cx="6316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4.</a:t>
            </a:r>
          </a:p>
        </p:txBody>
      </p:sp>
      <p:pic>
        <p:nvPicPr>
          <p:cNvPr id="102" name="Graphic 101" descr="Laptop with solid fill">
            <a:extLst>
              <a:ext uri="{FF2B5EF4-FFF2-40B4-BE49-F238E27FC236}">
                <a16:creationId xmlns:a16="http://schemas.microsoft.com/office/drawing/2014/main" id="{26A4529A-DE51-96C4-4618-06965B04BE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21846" y="5205995"/>
            <a:ext cx="1217066" cy="1333585"/>
          </a:xfrm>
          <a:prstGeom prst="rect">
            <a:avLst/>
          </a:prstGeom>
        </p:spPr>
      </p:pic>
      <p:pic>
        <p:nvPicPr>
          <p:cNvPr id="103" name="Graphic 102" descr="Money with solid fill">
            <a:extLst>
              <a:ext uri="{FF2B5EF4-FFF2-40B4-BE49-F238E27FC236}">
                <a16:creationId xmlns:a16="http://schemas.microsoft.com/office/drawing/2014/main" id="{4BE6B681-23E7-F972-F9EA-5526110B42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38640" y="2008192"/>
            <a:ext cx="687003" cy="752775"/>
          </a:xfrm>
          <a:prstGeom prst="rect">
            <a:avLst/>
          </a:prstGeom>
        </p:spPr>
      </p:pic>
      <p:pic>
        <p:nvPicPr>
          <p:cNvPr id="104" name="Graphic 103" descr="Court outline">
            <a:extLst>
              <a:ext uri="{FF2B5EF4-FFF2-40B4-BE49-F238E27FC236}">
                <a16:creationId xmlns:a16="http://schemas.microsoft.com/office/drawing/2014/main" id="{6C656EEA-6B48-4B79-B590-2EAE09199E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79451" y="4419217"/>
            <a:ext cx="1338773" cy="1466944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38729D19-64A2-326C-2BD9-71BD5EF0AE1C}"/>
              </a:ext>
            </a:extLst>
          </p:cNvPr>
          <p:cNvSpPr txBox="1"/>
          <p:nvPr/>
        </p:nvSpPr>
        <p:spPr>
          <a:xfrm>
            <a:off x="2749375" y="2735422"/>
            <a:ext cx="94787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Constitutional validity -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Bharti Telemedia (Del HC)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15DAF3E-1738-7CC3-3AF1-A6681A24934A}"/>
              </a:ext>
            </a:extLst>
          </p:cNvPr>
          <p:cNvSpPr txBox="1"/>
          <p:nvPr/>
        </p:nvSpPr>
        <p:spPr>
          <a:xfrm>
            <a:off x="163041" y="3719224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Possession of valid document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5F40C7C-6D39-F220-0E3F-996AE472A24E}"/>
              </a:ext>
            </a:extLst>
          </p:cNvPr>
          <p:cNvSpPr txBox="1"/>
          <p:nvPr/>
        </p:nvSpPr>
        <p:spPr>
          <a:xfrm>
            <a:off x="411583" y="2008192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 restricted in GSTR-2B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7117A31-E668-2263-6DCC-9007C895943B}"/>
              </a:ext>
            </a:extLst>
          </p:cNvPr>
          <p:cNvSpPr txBox="1"/>
          <p:nvPr/>
        </p:nvSpPr>
        <p:spPr>
          <a:xfrm>
            <a:off x="10414316" y="3514447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Pays Tax</a:t>
            </a:r>
          </a:p>
        </p:txBody>
      </p:sp>
    </p:spTree>
    <p:extLst>
      <p:ext uri="{BB962C8B-B14F-4D97-AF65-F5344CB8AC3E}">
        <p14:creationId xmlns:p14="http://schemas.microsoft.com/office/powerpoint/2010/main" val="5477502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  <p:bldP spid="10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AB007C23-E2BC-40F9-9869-9D64C9E38148}"/>
              </a:ext>
            </a:extLst>
          </p:cNvPr>
          <p:cNvSpPr txBox="1"/>
          <p:nvPr/>
        </p:nvSpPr>
        <p:spPr>
          <a:xfrm>
            <a:off x="670559" y="249705"/>
            <a:ext cx="10199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ITC REVERSAL ON NON-PAYMENT WITHIN 180 DAYS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E794DAA4-C5A7-D10D-B261-3C5D70334470}"/>
              </a:ext>
            </a:extLst>
          </p:cNvPr>
          <p:cNvSpPr/>
          <p:nvPr/>
        </p:nvSpPr>
        <p:spPr>
          <a:xfrm rot="201057">
            <a:off x="205116" y="2677103"/>
            <a:ext cx="1891575" cy="2006452"/>
          </a:xfrm>
          <a:prstGeom prst="arc">
            <a:avLst>
              <a:gd name="adj1" fmla="val 16200000"/>
              <a:gd name="adj2" fmla="val 4698655"/>
            </a:avLst>
          </a:prstGeom>
          <a:noFill/>
          <a:ln w="19050">
            <a:solidFill>
              <a:srgbClr val="2F8F99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F200A8-B177-3AD7-5F5F-41C33AF88C53}"/>
              </a:ext>
            </a:extLst>
          </p:cNvPr>
          <p:cNvSpPr txBox="1"/>
          <p:nvPr/>
        </p:nvSpPr>
        <p:spPr>
          <a:xfrm>
            <a:off x="5660763" y="1384185"/>
            <a:ext cx="2099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October 2022</a:t>
            </a:r>
          </a:p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(initial)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90B1E2-F1EF-A485-822C-DF5AF92337E9}"/>
              </a:ext>
            </a:extLst>
          </p:cNvPr>
          <p:cNvSpPr/>
          <p:nvPr/>
        </p:nvSpPr>
        <p:spPr>
          <a:xfrm>
            <a:off x="5524682" y="2102422"/>
            <a:ext cx="2509988" cy="19116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ITC reversal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payable under Section 50</a:t>
            </a:r>
          </a:p>
          <a:p>
            <a:pPr marL="285750" indent="-285750" algn="just">
              <a:buFontTx/>
              <a:buChar char="-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from 181</a:t>
            </a:r>
            <a:r>
              <a:rPr lang="en-US" sz="1600" baseline="30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6C0C89-BB0A-1C26-22A0-FC524C0FC96B}"/>
              </a:ext>
            </a:extLst>
          </p:cNvPr>
          <p:cNvSpPr/>
          <p:nvPr/>
        </p:nvSpPr>
        <p:spPr>
          <a:xfrm>
            <a:off x="8640895" y="2271624"/>
            <a:ext cx="2618207" cy="18213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Proportionate ITC reversal</a:t>
            </a:r>
          </a:p>
          <a:p>
            <a:pPr marL="285750" indent="-285750" algn="just">
              <a:buFontTx/>
              <a:buChar char="-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payable under Section 50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from 181</a:t>
            </a:r>
            <a:r>
              <a:rPr lang="en-US" sz="1600" baseline="30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312389-0366-5742-3347-EEA9627BE6F5}"/>
              </a:ext>
            </a:extLst>
          </p:cNvPr>
          <p:cNvSpPr txBox="1"/>
          <p:nvPr/>
        </p:nvSpPr>
        <p:spPr>
          <a:xfrm>
            <a:off x="8640895" y="1384184"/>
            <a:ext cx="2298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October 2022</a:t>
            </a:r>
          </a:p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(amended)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EEB38F-FA23-A51C-DE5A-3F937EA17E71}"/>
              </a:ext>
            </a:extLst>
          </p:cNvPr>
          <p:cNvSpPr/>
          <p:nvPr/>
        </p:nvSpPr>
        <p:spPr>
          <a:xfrm>
            <a:off x="2768305" y="2161992"/>
            <a:ext cx="2618207" cy="21135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Proportionate ITC reversal</a:t>
            </a:r>
          </a:p>
          <a:p>
            <a:pPr marL="285750" indent="-285750" algn="just">
              <a:buFontTx/>
              <a:buChar char="-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at rate under Section 50(1)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from date of availment</a:t>
            </a:r>
          </a:p>
          <a:p>
            <a:pPr marL="285750" indent="-285750" algn="ctr">
              <a:buFontTx/>
              <a:buChar char="-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6021F4-0612-1855-D651-31E4281855BD}"/>
              </a:ext>
            </a:extLst>
          </p:cNvPr>
          <p:cNvSpPr txBox="1"/>
          <p:nvPr/>
        </p:nvSpPr>
        <p:spPr>
          <a:xfrm>
            <a:off x="2680631" y="1392407"/>
            <a:ext cx="2099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 September 2022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6AB40DFA-26A5-FDA7-D0C3-CC2AE68B713D}"/>
              </a:ext>
            </a:extLst>
          </p:cNvPr>
          <p:cNvSpPr/>
          <p:nvPr/>
        </p:nvSpPr>
        <p:spPr>
          <a:xfrm>
            <a:off x="366825" y="3187633"/>
            <a:ext cx="1124262" cy="1091195"/>
          </a:xfrm>
          <a:prstGeom prst="flowChartConnector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raphic 15" descr="Loan outline">
            <a:extLst>
              <a:ext uri="{FF2B5EF4-FFF2-40B4-BE49-F238E27FC236}">
                <a16:creationId xmlns:a16="http://schemas.microsoft.com/office/drawing/2014/main" id="{A55B6BC8-41EF-0C61-241C-D3F531C62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063" y="33207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3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6DB4E03D-0A39-4AFE-B069-17C0AF4DE24D}"/>
              </a:ext>
            </a:extLst>
          </p:cNvPr>
          <p:cNvSpPr txBox="1"/>
          <p:nvPr/>
        </p:nvSpPr>
        <p:spPr>
          <a:xfrm>
            <a:off x="670559" y="249705"/>
            <a:ext cx="1046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ITC CONDITIONS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FC13932-2301-A218-753F-3C70B0A44375}"/>
              </a:ext>
            </a:extLst>
          </p:cNvPr>
          <p:cNvCxnSpPr>
            <a:cxnSpLocks/>
          </p:cNvCxnSpPr>
          <p:nvPr/>
        </p:nvCxnSpPr>
        <p:spPr>
          <a:xfrm flipV="1">
            <a:off x="5350839" y="2689425"/>
            <a:ext cx="3731097" cy="19233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E3D5C04-6206-FEBC-0F1C-B48BC6309006}"/>
              </a:ext>
            </a:extLst>
          </p:cNvPr>
          <p:cNvCxnSpPr>
            <a:cxnSpLocks/>
          </p:cNvCxnSpPr>
          <p:nvPr/>
        </p:nvCxnSpPr>
        <p:spPr>
          <a:xfrm>
            <a:off x="9949349" y="2836029"/>
            <a:ext cx="0" cy="1740631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1F470A4-7570-B17F-4A22-0613260752F5}"/>
              </a:ext>
            </a:extLst>
          </p:cNvPr>
          <p:cNvCxnSpPr>
            <a:cxnSpLocks/>
          </p:cNvCxnSpPr>
          <p:nvPr/>
        </p:nvCxnSpPr>
        <p:spPr>
          <a:xfrm flipH="1">
            <a:off x="1307474" y="4075905"/>
            <a:ext cx="3352856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097DEDC-2CF4-8977-D672-828E5B8C873F}"/>
              </a:ext>
            </a:extLst>
          </p:cNvPr>
          <p:cNvCxnSpPr>
            <a:cxnSpLocks/>
          </p:cNvCxnSpPr>
          <p:nvPr/>
        </p:nvCxnSpPr>
        <p:spPr>
          <a:xfrm flipH="1">
            <a:off x="6192129" y="1500243"/>
            <a:ext cx="2824043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8DFCE4C-82A3-BEB3-EF55-B1B03D777229}"/>
              </a:ext>
            </a:extLst>
          </p:cNvPr>
          <p:cNvSpPr txBox="1"/>
          <p:nvPr/>
        </p:nvSpPr>
        <p:spPr>
          <a:xfrm>
            <a:off x="5502910" y="1294334"/>
            <a:ext cx="761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AND</a:t>
            </a:r>
          </a:p>
        </p:txBody>
      </p:sp>
      <p:pic>
        <p:nvPicPr>
          <p:cNvPr id="62" name="Graphic 61" descr="Office worker male with solid fill">
            <a:extLst>
              <a:ext uri="{FF2B5EF4-FFF2-40B4-BE49-F238E27FC236}">
                <a16:creationId xmlns:a16="http://schemas.microsoft.com/office/drawing/2014/main" id="{A8C256BE-8829-5558-E35E-8A6A34812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7656" y="2978334"/>
            <a:ext cx="1472650" cy="1613638"/>
          </a:xfrm>
          <a:prstGeom prst="rect">
            <a:avLst/>
          </a:prstGeom>
        </p:spPr>
      </p:pic>
      <p:pic>
        <p:nvPicPr>
          <p:cNvPr id="63" name="Graphic 62" descr="Office worker male outline">
            <a:extLst>
              <a:ext uri="{FF2B5EF4-FFF2-40B4-BE49-F238E27FC236}">
                <a16:creationId xmlns:a16="http://schemas.microsoft.com/office/drawing/2014/main" id="{E5C195BE-7730-274B-403F-605104C01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92823" y="1122498"/>
            <a:ext cx="1472650" cy="1613638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126C824A-815B-F51D-725C-1D0B8CB29195}"/>
              </a:ext>
            </a:extLst>
          </p:cNvPr>
          <p:cNvSpPr txBox="1"/>
          <p:nvPr/>
        </p:nvSpPr>
        <p:spPr>
          <a:xfrm>
            <a:off x="4896316" y="4392255"/>
            <a:ext cx="129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Recipient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769E79C-859F-137A-D4C0-ED14D66885A6}"/>
              </a:ext>
            </a:extLst>
          </p:cNvPr>
          <p:cNvSpPr txBox="1"/>
          <p:nvPr/>
        </p:nvSpPr>
        <p:spPr>
          <a:xfrm>
            <a:off x="9347783" y="2532905"/>
            <a:ext cx="122889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Supplier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BAFEB4-083C-8A8F-A389-8FB9915026F9}"/>
              </a:ext>
            </a:extLst>
          </p:cNvPr>
          <p:cNvSpPr txBox="1"/>
          <p:nvPr/>
        </p:nvSpPr>
        <p:spPr>
          <a:xfrm>
            <a:off x="4802140" y="4051361"/>
            <a:ext cx="6083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Receipt of goods or services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A298F4D-EF68-22FC-B201-91A6A98C9777}"/>
              </a:ext>
            </a:extLst>
          </p:cNvPr>
          <p:cNvSpPr txBox="1"/>
          <p:nvPr/>
        </p:nvSpPr>
        <p:spPr>
          <a:xfrm>
            <a:off x="6275308" y="4016174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1.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AFC61DA-E317-0C73-678F-24E7EE36C62F}"/>
              </a:ext>
            </a:extLst>
          </p:cNvPr>
          <p:cNvSpPr txBox="1"/>
          <p:nvPr/>
        </p:nvSpPr>
        <p:spPr>
          <a:xfrm>
            <a:off x="163041" y="3719224"/>
            <a:ext cx="6083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Possession of valid document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19A32D7-4459-78CA-3330-86F91C6D5853}"/>
              </a:ext>
            </a:extLst>
          </p:cNvPr>
          <p:cNvSpPr txBox="1"/>
          <p:nvPr/>
        </p:nvSpPr>
        <p:spPr>
          <a:xfrm>
            <a:off x="1556520" y="3683707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2.</a:t>
            </a:r>
          </a:p>
        </p:txBody>
      </p:sp>
      <p:pic>
        <p:nvPicPr>
          <p:cNvPr id="70" name="Graphic 69" descr="Checklist with solid fill">
            <a:extLst>
              <a:ext uri="{FF2B5EF4-FFF2-40B4-BE49-F238E27FC236}">
                <a16:creationId xmlns:a16="http://schemas.microsoft.com/office/drawing/2014/main" id="{D22840A0-195A-1F32-B23B-8758EC818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258" y="3503060"/>
            <a:ext cx="914400" cy="1001942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80406957-C284-8840-584F-8756D9A4F4BD}"/>
              </a:ext>
            </a:extLst>
          </p:cNvPr>
          <p:cNvSpPr txBox="1"/>
          <p:nvPr/>
        </p:nvSpPr>
        <p:spPr>
          <a:xfrm>
            <a:off x="4320805" y="1175958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Furnishes GSTR-1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F2CC317-1AE4-4624-87DC-8F2F34F1E266}"/>
              </a:ext>
            </a:extLst>
          </p:cNvPr>
          <p:cNvSpPr txBox="1"/>
          <p:nvPr/>
        </p:nvSpPr>
        <p:spPr>
          <a:xfrm>
            <a:off x="8572888" y="1125594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3A.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069136F-3198-8CB1-A9B8-D25E5901E72F}"/>
              </a:ext>
            </a:extLst>
          </p:cNvPr>
          <p:cNvCxnSpPr>
            <a:cxnSpLocks/>
          </p:cNvCxnSpPr>
          <p:nvPr/>
        </p:nvCxnSpPr>
        <p:spPr>
          <a:xfrm flipH="1">
            <a:off x="2658342" y="1495477"/>
            <a:ext cx="2824043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E82E4D63-1488-3121-5DC1-835DCA6DBD08}"/>
              </a:ext>
            </a:extLst>
          </p:cNvPr>
          <p:cNvSpPr txBox="1"/>
          <p:nvPr/>
        </p:nvSpPr>
        <p:spPr>
          <a:xfrm>
            <a:off x="1140714" y="1183606"/>
            <a:ext cx="6083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Communication in GSTR-2B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4B94FB9-ADA5-7229-38BA-3266BFCE72DC}"/>
              </a:ext>
            </a:extLst>
          </p:cNvPr>
          <p:cNvSpPr txBox="1"/>
          <p:nvPr/>
        </p:nvSpPr>
        <p:spPr>
          <a:xfrm>
            <a:off x="1804748" y="1987726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3B.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0C53C79-7B0F-717C-F257-E375F7741FE1}"/>
              </a:ext>
            </a:extLst>
          </p:cNvPr>
          <p:cNvSpPr txBox="1"/>
          <p:nvPr/>
        </p:nvSpPr>
        <p:spPr>
          <a:xfrm>
            <a:off x="411583" y="2008192"/>
            <a:ext cx="6083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 restricted in GSTR-2B</a:t>
            </a:r>
          </a:p>
        </p:txBody>
      </p:sp>
      <p:pic>
        <p:nvPicPr>
          <p:cNvPr id="107" name="Graphic 106" descr="Laptop with solid fill">
            <a:extLst>
              <a:ext uri="{FF2B5EF4-FFF2-40B4-BE49-F238E27FC236}">
                <a16:creationId xmlns:a16="http://schemas.microsoft.com/office/drawing/2014/main" id="{A19E6FE4-1791-31EF-8EDA-C90A0E283B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69750" y="808292"/>
            <a:ext cx="1217066" cy="1333585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0C28C321-07CF-9101-8C4E-A6A294D09D2D}"/>
              </a:ext>
            </a:extLst>
          </p:cNvPr>
          <p:cNvSpPr txBox="1"/>
          <p:nvPr/>
        </p:nvSpPr>
        <p:spPr>
          <a:xfrm>
            <a:off x="9995462" y="3483943"/>
            <a:ext cx="645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3C.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38F0095-C36B-452B-E366-D35E26F390F0}"/>
              </a:ext>
            </a:extLst>
          </p:cNvPr>
          <p:cNvSpPr txBox="1"/>
          <p:nvPr/>
        </p:nvSpPr>
        <p:spPr>
          <a:xfrm>
            <a:off x="3848500" y="2345061"/>
            <a:ext cx="6083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Makes payment within  180 days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D30E17C-703E-EB79-0DF8-1540CB55623B}"/>
              </a:ext>
            </a:extLst>
          </p:cNvPr>
          <p:cNvSpPr txBox="1"/>
          <p:nvPr/>
        </p:nvSpPr>
        <p:spPr>
          <a:xfrm>
            <a:off x="5121694" y="2283784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5.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89F4322-C45E-EAE1-222C-BB3747574BC6}"/>
              </a:ext>
            </a:extLst>
          </p:cNvPr>
          <p:cNvSpPr txBox="1"/>
          <p:nvPr/>
        </p:nvSpPr>
        <p:spPr>
          <a:xfrm>
            <a:off x="619217" y="5888069"/>
            <a:ext cx="6083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Furnishes Return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A6CE482-D8D3-8394-0DEE-1FD6CA435777}"/>
              </a:ext>
            </a:extLst>
          </p:cNvPr>
          <p:cNvSpPr txBox="1"/>
          <p:nvPr/>
        </p:nvSpPr>
        <p:spPr>
          <a:xfrm>
            <a:off x="2578163" y="5827056"/>
            <a:ext cx="6316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4.</a:t>
            </a:r>
          </a:p>
        </p:txBody>
      </p:sp>
      <p:pic>
        <p:nvPicPr>
          <p:cNvPr id="113" name="Graphic 112" descr="Laptop with solid fill">
            <a:extLst>
              <a:ext uri="{FF2B5EF4-FFF2-40B4-BE49-F238E27FC236}">
                <a16:creationId xmlns:a16="http://schemas.microsoft.com/office/drawing/2014/main" id="{94A10804-89F7-C8B3-3999-0882C07C52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21846" y="5205995"/>
            <a:ext cx="1217066" cy="1333585"/>
          </a:xfrm>
          <a:prstGeom prst="rect">
            <a:avLst/>
          </a:prstGeom>
        </p:spPr>
      </p:pic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3B7A3786-9910-CE0C-6400-703C5143151F}"/>
              </a:ext>
            </a:extLst>
          </p:cNvPr>
          <p:cNvCxnSpPr>
            <a:cxnSpLocks/>
          </p:cNvCxnSpPr>
          <p:nvPr/>
        </p:nvCxnSpPr>
        <p:spPr>
          <a:xfrm>
            <a:off x="5572913" y="4756567"/>
            <a:ext cx="0" cy="67108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F78822FE-F988-A36E-77EA-DD056E3A4D70}"/>
              </a:ext>
            </a:extLst>
          </p:cNvPr>
          <p:cNvSpPr txBox="1"/>
          <p:nvPr/>
        </p:nvSpPr>
        <p:spPr>
          <a:xfrm>
            <a:off x="3317129" y="5153919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Time limit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41B8289-9AC9-88E4-1A5E-CDE74ED62714}"/>
              </a:ext>
            </a:extLst>
          </p:cNvPr>
          <p:cNvSpPr txBox="1"/>
          <p:nvPr/>
        </p:nvSpPr>
        <p:spPr>
          <a:xfrm>
            <a:off x="5645786" y="5091348"/>
            <a:ext cx="65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8F99"/>
                </a:solidFill>
                <a:latin typeface="Baguet Script" panose="00000500000000000000" pitchFamily="2" charset="0"/>
              </a:rPr>
              <a:t>6. </a:t>
            </a:r>
          </a:p>
        </p:txBody>
      </p:sp>
      <p:pic>
        <p:nvPicPr>
          <p:cNvPr id="117" name="Graphic 116" descr="Money with solid fill">
            <a:extLst>
              <a:ext uri="{FF2B5EF4-FFF2-40B4-BE49-F238E27FC236}">
                <a16:creationId xmlns:a16="http://schemas.microsoft.com/office/drawing/2014/main" id="{120A44D0-FB15-D37B-73B8-D7CA4A7207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38640" y="2008192"/>
            <a:ext cx="687003" cy="752775"/>
          </a:xfrm>
          <a:prstGeom prst="rect">
            <a:avLst/>
          </a:prstGeom>
        </p:spPr>
      </p:pic>
      <p:pic>
        <p:nvPicPr>
          <p:cNvPr id="118" name="Graphic 117" descr="Court outline">
            <a:extLst>
              <a:ext uri="{FF2B5EF4-FFF2-40B4-BE49-F238E27FC236}">
                <a16:creationId xmlns:a16="http://schemas.microsoft.com/office/drawing/2014/main" id="{B8D2E1AA-9FD4-C6DF-9072-04476AFD82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79451" y="4419217"/>
            <a:ext cx="1338773" cy="1466944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0492BC04-A2D2-D816-4220-CED1181F2A58}"/>
              </a:ext>
            </a:extLst>
          </p:cNvPr>
          <p:cNvSpPr txBox="1"/>
          <p:nvPr/>
        </p:nvSpPr>
        <p:spPr>
          <a:xfrm>
            <a:off x="5693894" y="4906116"/>
            <a:ext cx="4180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30 of succeeding FY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27432A3-6735-06DB-0A4E-4EB16BC9EF68}"/>
              </a:ext>
            </a:extLst>
          </p:cNvPr>
          <p:cNvSpPr txBox="1"/>
          <p:nvPr/>
        </p:nvSpPr>
        <p:spPr>
          <a:xfrm>
            <a:off x="5873091" y="5760441"/>
            <a:ext cx="5332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Constitutional validity – </a:t>
            </a:r>
            <a:r>
              <a:rPr lang="en-US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Thirumalakonda Plywoods (AP HC)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Bharti Telemedia (Del HC)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1" name="Connector: Elbow 120">
            <a:extLst>
              <a:ext uri="{FF2B5EF4-FFF2-40B4-BE49-F238E27FC236}">
                <a16:creationId xmlns:a16="http://schemas.microsoft.com/office/drawing/2014/main" id="{F5969A8E-8840-DB5C-7E27-44DD7A0A53E3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68635" y="4673777"/>
            <a:ext cx="2824368" cy="1163771"/>
          </a:xfrm>
          <a:prstGeom prst="bentConnector3">
            <a:avLst>
              <a:gd name="adj1" fmla="val 50000"/>
            </a:avLst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or: Elbow 121">
            <a:extLst>
              <a:ext uri="{FF2B5EF4-FFF2-40B4-BE49-F238E27FC236}">
                <a16:creationId xmlns:a16="http://schemas.microsoft.com/office/drawing/2014/main" id="{47A2CB33-051C-DB81-C2F4-B194F6861A7C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61299" y="2933288"/>
            <a:ext cx="3393447" cy="944402"/>
          </a:xfrm>
          <a:prstGeom prst="bentConnector3">
            <a:avLst>
              <a:gd name="adj1" fmla="val 50000"/>
            </a:avLst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131C4F5D-A01C-9214-473C-B2CF7F8E4954}"/>
              </a:ext>
            </a:extLst>
          </p:cNvPr>
          <p:cNvSpPr txBox="1"/>
          <p:nvPr/>
        </p:nvSpPr>
        <p:spPr>
          <a:xfrm>
            <a:off x="10414316" y="3514447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Pays Tax</a:t>
            </a:r>
          </a:p>
        </p:txBody>
      </p:sp>
    </p:spTree>
    <p:extLst>
      <p:ext uri="{BB962C8B-B14F-4D97-AF65-F5344CB8AC3E}">
        <p14:creationId xmlns:p14="http://schemas.microsoft.com/office/powerpoint/2010/main" val="2781850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9" grpId="0"/>
      <p:bldP spid="1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swers to the Most Common Human Resources Questions">
            <a:extLst>
              <a:ext uri="{FF2B5EF4-FFF2-40B4-BE49-F238E27FC236}">
                <a16:creationId xmlns:a16="http://schemas.microsoft.com/office/drawing/2014/main" id="{26234D38-B0D2-4ED1-BA90-DDD9CA24C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9" y="0"/>
            <a:ext cx="12199279" cy="685800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6629D1D-EBC4-42DE-AB52-9F2D77CFBAC7}"/>
              </a:ext>
            </a:extLst>
          </p:cNvPr>
          <p:cNvSpPr/>
          <p:nvPr/>
        </p:nvSpPr>
        <p:spPr>
          <a:xfrm>
            <a:off x="0" y="0"/>
            <a:ext cx="12199279" cy="6872346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3A613-827F-4A3A-B942-F8F2D4C9278F}"/>
              </a:ext>
            </a:extLst>
          </p:cNvPr>
          <p:cNvSpPr txBox="1"/>
          <p:nvPr/>
        </p:nvSpPr>
        <p:spPr>
          <a:xfrm>
            <a:off x="295113" y="5729001"/>
            <a:ext cx="1014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Q&amp;A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B314FE38-619C-4723-AF8A-86BAA4D66174}"/>
              </a:ext>
            </a:extLst>
          </p:cNvPr>
          <p:cNvSpPr txBox="1">
            <a:spLocks/>
          </p:cNvSpPr>
          <p:nvPr/>
        </p:nvSpPr>
        <p:spPr>
          <a:xfrm rot="16200000">
            <a:off x="-1950854" y="34131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©NITYA Tax Associates.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9276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hands typ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D8DD34F1-2122-4CB2-B9E4-FD59E878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" t="370" r="1508" b="6081"/>
          <a:stretch/>
        </p:blipFill>
        <p:spPr>
          <a:xfrm>
            <a:off x="0" y="25027"/>
            <a:ext cx="12186397" cy="684510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246851A-2601-489D-8A5C-458EBBF03868}"/>
              </a:ext>
            </a:extLst>
          </p:cNvPr>
          <p:cNvSpPr/>
          <p:nvPr/>
        </p:nvSpPr>
        <p:spPr>
          <a:xfrm>
            <a:off x="0" y="0"/>
            <a:ext cx="12192000" cy="6879680"/>
          </a:xfrm>
          <a:prstGeom prst="rect">
            <a:avLst/>
          </a:prstGeom>
          <a:solidFill>
            <a:srgbClr val="404040">
              <a:alpha val="8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5" name="Picture 4" descr="A picture containing text, display&#10;&#10;Description automatically generated">
            <a:extLst>
              <a:ext uri="{FF2B5EF4-FFF2-40B4-BE49-F238E27FC236}">
                <a16:creationId xmlns:a16="http://schemas.microsoft.com/office/drawing/2014/main" id="{0417F505-9463-457C-92AA-A59811ADF5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8" r="-2"/>
          <a:stretch/>
        </p:blipFill>
        <p:spPr>
          <a:xfrm>
            <a:off x="0" y="-23354"/>
            <a:ext cx="7796040" cy="68796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2D72EF-2E7B-4054-95DD-D59DB9F86E70}"/>
              </a:ext>
            </a:extLst>
          </p:cNvPr>
          <p:cNvSpPr/>
          <p:nvPr/>
        </p:nvSpPr>
        <p:spPr>
          <a:xfrm>
            <a:off x="5974813" y="3244334"/>
            <a:ext cx="2199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F85F0E-7E3A-4586-B53E-7968CBEE211F}"/>
              </a:ext>
            </a:extLst>
          </p:cNvPr>
          <p:cNvSpPr/>
          <p:nvPr/>
        </p:nvSpPr>
        <p:spPr>
          <a:xfrm>
            <a:off x="5974813" y="3244334"/>
            <a:ext cx="2199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940139-883A-419E-8793-18601E86AB1A}"/>
              </a:ext>
            </a:extLst>
          </p:cNvPr>
          <p:cNvSpPr txBox="1"/>
          <p:nvPr/>
        </p:nvSpPr>
        <p:spPr>
          <a:xfrm>
            <a:off x="2845320" y="2257016"/>
            <a:ext cx="6297439" cy="2800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</a:t>
            </a:r>
          </a:p>
          <a:p>
            <a:pPr algn="ctr"/>
            <a:r>
              <a:rPr lang="en-US" sz="8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en-US" sz="8800" b="1" dirty="0">
                <a:solidFill>
                  <a:srgbClr val="2F8F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!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5849E5-6B5A-4DF9-B1FA-3C122CFEFC59}"/>
              </a:ext>
            </a:extLst>
          </p:cNvPr>
          <p:cNvSpPr/>
          <p:nvPr/>
        </p:nvSpPr>
        <p:spPr>
          <a:xfrm>
            <a:off x="2366839" y="5878866"/>
            <a:ext cx="98251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Disclaimer:</a:t>
            </a:r>
          </a:p>
          <a:p>
            <a:r>
              <a:rPr lang="en-US" sz="1400" i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This </a:t>
            </a:r>
            <a:r>
              <a:rPr lang="en-US" sz="1400" i="1" dirty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session</a:t>
            </a:r>
            <a:r>
              <a:rPr lang="en-US" sz="1400" i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is intended solely to provide information. Information presented as part of this session </a:t>
            </a:r>
            <a:r>
              <a:rPr lang="en-US" sz="1400" i="1" dirty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is</a:t>
            </a:r>
            <a:r>
              <a:rPr lang="en-US" sz="1400" i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provided for general purposes and should not be construed as professional advice from any of speakers or NITYA Tax Associates. </a:t>
            </a:r>
            <a:endParaRPr lang="en-IN" i="1" dirty="0">
              <a:solidFill>
                <a:schemeClr val="bg1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endParaRPr lang="en-US" sz="1400" b="1" dirty="0">
              <a:solidFill>
                <a:srgbClr val="4BC2C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F687FB1-B790-4A43-8D1C-ACD5C0738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42" y="770839"/>
            <a:ext cx="1402591" cy="13301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D3D0DD-AC27-44A0-992C-5EC93E0D96B9}"/>
              </a:ext>
            </a:extLst>
          </p:cNvPr>
          <p:cNvCxnSpPr>
            <a:cxnSpLocks/>
          </p:cNvCxnSpPr>
          <p:nvPr/>
        </p:nvCxnSpPr>
        <p:spPr>
          <a:xfrm>
            <a:off x="7944505" y="2425148"/>
            <a:ext cx="0" cy="2948478"/>
          </a:xfrm>
          <a:prstGeom prst="line">
            <a:avLst/>
          </a:prstGeom>
          <a:ln w="28575">
            <a:solidFill>
              <a:srgbClr val="58C6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EA27BE5-6624-4B00-89AD-0BBF3BB69D97}"/>
              </a:ext>
            </a:extLst>
          </p:cNvPr>
          <p:cNvSpPr/>
          <p:nvPr/>
        </p:nvSpPr>
        <p:spPr>
          <a:xfrm>
            <a:off x="-20321" y="-52772"/>
            <a:ext cx="3189181" cy="6922904"/>
          </a:xfrm>
          <a:custGeom>
            <a:avLst/>
            <a:gdLst>
              <a:gd name="connsiteX0" fmla="*/ 0 w 1116541"/>
              <a:gd name="connsiteY0" fmla="*/ 0 h 6845105"/>
              <a:gd name="connsiteX1" fmla="*/ 1116541 w 1116541"/>
              <a:gd name="connsiteY1" fmla="*/ 0 h 6845105"/>
              <a:gd name="connsiteX2" fmla="*/ 1116541 w 1116541"/>
              <a:gd name="connsiteY2" fmla="*/ 6845105 h 6845105"/>
              <a:gd name="connsiteX3" fmla="*/ 0 w 1116541"/>
              <a:gd name="connsiteY3" fmla="*/ 6845105 h 6845105"/>
              <a:gd name="connsiteX4" fmla="*/ 0 w 1116541"/>
              <a:gd name="connsiteY4" fmla="*/ 0 h 6845105"/>
              <a:gd name="connsiteX0" fmla="*/ 0 w 1116541"/>
              <a:gd name="connsiteY0" fmla="*/ 0 h 6845105"/>
              <a:gd name="connsiteX1" fmla="*/ 1116541 w 1116541"/>
              <a:gd name="connsiteY1" fmla="*/ 0 h 6845105"/>
              <a:gd name="connsiteX2" fmla="*/ 242781 w 1116541"/>
              <a:gd name="connsiteY2" fmla="*/ 6845105 h 6845105"/>
              <a:gd name="connsiteX3" fmla="*/ 0 w 1116541"/>
              <a:gd name="connsiteY3" fmla="*/ 6845105 h 6845105"/>
              <a:gd name="connsiteX4" fmla="*/ 0 w 1116541"/>
              <a:gd name="connsiteY4" fmla="*/ 0 h 6845105"/>
              <a:gd name="connsiteX0" fmla="*/ 0 w 3199341"/>
              <a:gd name="connsiteY0" fmla="*/ 10160 h 6855265"/>
              <a:gd name="connsiteX1" fmla="*/ 3199341 w 3199341"/>
              <a:gd name="connsiteY1" fmla="*/ 0 h 6855265"/>
              <a:gd name="connsiteX2" fmla="*/ 242781 w 3199341"/>
              <a:gd name="connsiteY2" fmla="*/ 6855265 h 6855265"/>
              <a:gd name="connsiteX3" fmla="*/ 0 w 3199341"/>
              <a:gd name="connsiteY3" fmla="*/ 6855265 h 6855265"/>
              <a:gd name="connsiteX4" fmla="*/ 0 w 3199341"/>
              <a:gd name="connsiteY4" fmla="*/ 10160 h 6855265"/>
              <a:gd name="connsiteX0" fmla="*/ 0 w 3209501"/>
              <a:gd name="connsiteY0" fmla="*/ 20265 h 6865370"/>
              <a:gd name="connsiteX1" fmla="*/ 3209501 w 3209501"/>
              <a:gd name="connsiteY1" fmla="*/ 0 h 6865370"/>
              <a:gd name="connsiteX2" fmla="*/ 242781 w 3209501"/>
              <a:gd name="connsiteY2" fmla="*/ 6865370 h 6865370"/>
              <a:gd name="connsiteX3" fmla="*/ 0 w 3209501"/>
              <a:gd name="connsiteY3" fmla="*/ 6865370 h 6865370"/>
              <a:gd name="connsiteX4" fmla="*/ 0 w 3209501"/>
              <a:gd name="connsiteY4" fmla="*/ 20265 h 6865370"/>
              <a:gd name="connsiteX0" fmla="*/ 0 w 3209501"/>
              <a:gd name="connsiteY0" fmla="*/ 20265 h 6865370"/>
              <a:gd name="connsiteX1" fmla="*/ 3209501 w 3209501"/>
              <a:gd name="connsiteY1" fmla="*/ 0 h 6865370"/>
              <a:gd name="connsiteX2" fmla="*/ 161501 w 3209501"/>
              <a:gd name="connsiteY2" fmla="*/ 6865370 h 6865370"/>
              <a:gd name="connsiteX3" fmla="*/ 0 w 3209501"/>
              <a:gd name="connsiteY3" fmla="*/ 6865370 h 6865370"/>
              <a:gd name="connsiteX4" fmla="*/ 0 w 3209501"/>
              <a:gd name="connsiteY4" fmla="*/ 20265 h 6865370"/>
              <a:gd name="connsiteX0" fmla="*/ 0 w 3168861"/>
              <a:gd name="connsiteY0" fmla="*/ 40475 h 6885580"/>
              <a:gd name="connsiteX1" fmla="*/ 3168861 w 3168861"/>
              <a:gd name="connsiteY1" fmla="*/ 0 h 6885580"/>
              <a:gd name="connsiteX2" fmla="*/ 161501 w 3168861"/>
              <a:gd name="connsiteY2" fmla="*/ 6885580 h 6885580"/>
              <a:gd name="connsiteX3" fmla="*/ 0 w 3168861"/>
              <a:gd name="connsiteY3" fmla="*/ 6885580 h 6885580"/>
              <a:gd name="connsiteX4" fmla="*/ 0 w 3168861"/>
              <a:gd name="connsiteY4" fmla="*/ 40475 h 6885580"/>
              <a:gd name="connsiteX0" fmla="*/ 0 w 3189181"/>
              <a:gd name="connsiteY0" fmla="*/ 20264 h 6885580"/>
              <a:gd name="connsiteX1" fmla="*/ 3189181 w 3189181"/>
              <a:gd name="connsiteY1" fmla="*/ 0 h 6885580"/>
              <a:gd name="connsiteX2" fmla="*/ 181821 w 3189181"/>
              <a:gd name="connsiteY2" fmla="*/ 6885580 h 6885580"/>
              <a:gd name="connsiteX3" fmla="*/ 20320 w 3189181"/>
              <a:gd name="connsiteY3" fmla="*/ 6885580 h 6885580"/>
              <a:gd name="connsiteX4" fmla="*/ 0 w 3189181"/>
              <a:gd name="connsiteY4" fmla="*/ 20264 h 688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9181" h="6885580">
                <a:moveTo>
                  <a:pt x="0" y="20264"/>
                </a:moveTo>
                <a:lnTo>
                  <a:pt x="3189181" y="0"/>
                </a:lnTo>
                <a:lnTo>
                  <a:pt x="181821" y="6885580"/>
                </a:lnTo>
                <a:lnTo>
                  <a:pt x="20320" y="6885580"/>
                </a:lnTo>
                <a:cubicBezTo>
                  <a:pt x="13547" y="4597141"/>
                  <a:pt x="6773" y="2308703"/>
                  <a:pt x="0" y="2026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37000">
                <a:srgbClr val="FFCD14"/>
              </a:gs>
              <a:gs pos="65000">
                <a:schemeClr val="accent4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205304-E6E7-4745-8028-3CE37616D0E7}"/>
              </a:ext>
            </a:extLst>
          </p:cNvPr>
          <p:cNvSpPr/>
          <p:nvPr/>
        </p:nvSpPr>
        <p:spPr>
          <a:xfrm>
            <a:off x="8634243" y="437321"/>
            <a:ext cx="3133681" cy="5536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689A1DA6-6735-4956-B878-3874171330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435" y="274096"/>
            <a:ext cx="3555642" cy="5827629"/>
          </a:xfrm>
          <a:prstGeom prst="rect">
            <a:avLst/>
          </a:prstGeom>
        </p:spPr>
      </p:pic>
      <p:sp>
        <p:nvSpPr>
          <p:cNvPr id="17" name="Google Shape;304;p40">
            <a:extLst>
              <a:ext uri="{FF2B5EF4-FFF2-40B4-BE49-F238E27FC236}">
                <a16:creationId xmlns:a16="http://schemas.microsoft.com/office/drawing/2014/main" id="{8A2E43BE-0D65-4B74-87DC-F26E01BBB6F2}"/>
              </a:ext>
            </a:extLst>
          </p:cNvPr>
          <p:cNvSpPr/>
          <p:nvPr/>
        </p:nvSpPr>
        <p:spPr>
          <a:xfrm>
            <a:off x="8689092" y="895423"/>
            <a:ext cx="3133681" cy="621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rgbClr val="20808A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rPr>
              <a:t>CALL US</a:t>
            </a:r>
          </a:p>
          <a:p>
            <a:pPr marL="0" marR="0" lvl="0" indent="0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+91 11 41091200</a:t>
            </a:r>
          </a:p>
          <a:p>
            <a:pPr>
              <a:lnSpc>
                <a:spcPts val="1400"/>
              </a:lnSpc>
            </a:pPr>
            <a:r>
              <a:rPr lang="en-US" sz="11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+91 11 41091202</a:t>
            </a:r>
          </a:p>
          <a:p>
            <a:pPr marL="0" marR="0" lvl="0" indent="0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b="1" dirty="0">
              <a:solidFill>
                <a:srgbClr val="20808A"/>
              </a:solidFill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  <a:p>
            <a:pPr marL="0" marR="0" lvl="0" indent="0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20808A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MAIL US</a:t>
            </a:r>
          </a:p>
          <a:p>
            <a:pPr marL="0" marR="0" lvl="0" indent="0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  <a:hlinkClick r:id="rId6"/>
              </a:rPr>
              <a:t>info@nityatax.com</a:t>
            </a:r>
            <a:endParaRPr lang="en-US" sz="11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  <a:p>
            <a:pPr marL="0" marR="0" lvl="0" indent="0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b="1" dirty="0">
              <a:solidFill>
                <a:srgbClr val="20808A"/>
              </a:solidFill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  <a:p>
            <a:pPr marL="0" marR="0" lvl="0" indent="0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20808A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SEND US A POSTCARD</a:t>
            </a:r>
          </a:p>
          <a:p>
            <a:pPr marL="0" marR="0" lvl="0" indent="0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NITYA Tax Associates</a:t>
            </a:r>
          </a:p>
          <a:p>
            <a:pPr marL="0" marR="0" lvl="0" indent="0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  <a:p>
            <a:pPr marL="0" marR="0" lvl="0" indent="0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u="sng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Delhi:</a:t>
            </a:r>
            <a:r>
              <a:rPr lang="en-US" sz="11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 </a:t>
            </a:r>
          </a:p>
          <a:p>
            <a:pPr marL="0" marR="0" lvl="0" indent="0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B-3/58, 3rd Floor, Safdarjung Enclave,</a:t>
            </a:r>
          </a:p>
          <a:p>
            <a:pPr marL="0" marR="0" lvl="0" indent="0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New Delhi-110029</a:t>
            </a:r>
          </a:p>
          <a:p>
            <a:pPr marL="0" marR="0" lvl="0" indent="0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  <a:p>
            <a:pPr marL="0" marR="0" lvl="0" indent="0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u="sng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Mumbai:</a:t>
            </a:r>
          </a:p>
          <a:p>
            <a:pPr>
              <a:lnSpc>
                <a:spcPts val="1400"/>
              </a:lnSpc>
            </a:pPr>
            <a:r>
              <a:rPr lang="en-US" sz="11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91Springboard Business Hub Private Limited, Plot No. D-5, Road No. 20, Marol MIDC, Andheri East, Mumbai-400093</a:t>
            </a:r>
          </a:p>
          <a:p>
            <a:pPr>
              <a:lnSpc>
                <a:spcPts val="1400"/>
              </a:lnSpc>
            </a:pPr>
            <a:endParaRPr lang="en-US" sz="11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u="sng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Bengaluru:</a:t>
            </a:r>
          </a:p>
          <a:p>
            <a:pPr>
              <a:lnSpc>
                <a:spcPts val="1400"/>
              </a:lnSpc>
            </a:pPr>
            <a:r>
              <a:rPr lang="en-IN" sz="11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001, Workafella Business Centre,</a:t>
            </a:r>
            <a:br>
              <a:rPr lang="en-IN" sz="11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</a:br>
            <a:r>
              <a:rPr lang="en-IN" sz="11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150 / 1, Infantry Road, Bengaluru-560001  </a:t>
            </a:r>
          </a:p>
          <a:p>
            <a:pPr>
              <a:lnSpc>
                <a:spcPts val="1400"/>
              </a:lnSpc>
            </a:pPr>
            <a:endParaRPr lang="en-US" sz="1100" b="1" dirty="0">
              <a:solidFill>
                <a:srgbClr val="20808A"/>
              </a:solidFill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  <a:p>
            <a:pPr marL="0" marR="0" lvl="0" indent="0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20808A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VISIT US</a:t>
            </a:r>
          </a:p>
          <a:p>
            <a:pPr marL="0" marR="0" lvl="0" indent="0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  <a:hlinkClick r:id="rId7"/>
              </a:rPr>
              <a:t>www.nityatax.com</a:t>
            </a:r>
            <a:endParaRPr lang="en-US" sz="11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  <a:p>
            <a:pPr marL="0" marR="0" lvl="0" indent="0" rtl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 </a:t>
            </a:r>
            <a:endParaRPr lang="en-US" sz="11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6EB1A5-77FE-4C67-87F6-300A726058B9}"/>
              </a:ext>
            </a:extLst>
          </p:cNvPr>
          <p:cNvSpPr txBox="1"/>
          <p:nvPr/>
        </p:nvSpPr>
        <p:spPr>
          <a:xfrm>
            <a:off x="670559" y="249705"/>
            <a:ext cx="888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DISPUTED CLASSIFICATION</a:t>
            </a:r>
          </a:p>
        </p:txBody>
      </p:sp>
      <p:pic>
        <p:nvPicPr>
          <p:cNvPr id="3" name="Graphic 2" descr="Office worker male with solid fill">
            <a:extLst>
              <a:ext uri="{FF2B5EF4-FFF2-40B4-BE49-F238E27FC236}">
                <a16:creationId xmlns:a16="http://schemas.microsoft.com/office/drawing/2014/main" id="{F177C7C9-8BD4-6906-CFC9-1A9682E92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491" y="1432691"/>
            <a:ext cx="1125425" cy="1125425"/>
          </a:xfrm>
          <a:prstGeom prst="rect">
            <a:avLst/>
          </a:prstGeom>
        </p:spPr>
      </p:pic>
      <p:pic>
        <p:nvPicPr>
          <p:cNvPr id="7" name="Graphic 6" descr="Office worker male outline">
            <a:extLst>
              <a:ext uri="{FF2B5EF4-FFF2-40B4-BE49-F238E27FC236}">
                <a16:creationId xmlns:a16="http://schemas.microsoft.com/office/drawing/2014/main" id="{DAB545CC-C1B9-5BD0-F017-1A9FB68885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2525" y="1413897"/>
            <a:ext cx="1144220" cy="114422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B30EA02-04E6-B455-E936-DC728FB0FD9D}"/>
              </a:ext>
            </a:extLst>
          </p:cNvPr>
          <p:cNvCxnSpPr>
            <a:cxnSpLocks/>
          </p:cNvCxnSpPr>
          <p:nvPr/>
        </p:nvCxnSpPr>
        <p:spPr>
          <a:xfrm>
            <a:off x="1640527" y="2018317"/>
            <a:ext cx="967591" cy="0"/>
          </a:xfrm>
          <a:prstGeom prst="straightConnector1">
            <a:avLst/>
          </a:prstGeom>
          <a:ln w="28575">
            <a:solidFill>
              <a:srgbClr val="2C899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DEB03C9-8136-C14F-533C-14BA3AB1F916}"/>
              </a:ext>
            </a:extLst>
          </p:cNvPr>
          <p:cNvSpPr txBox="1"/>
          <p:nvPr/>
        </p:nvSpPr>
        <p:spPr>
          <a:xfrm>
            <a:off x="1644115" y="2080663"/>
            <a:ext cx="967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</a:p>
        </p:txBody>
      </p:sp>
      <p:pic>
        <p:nvPicPr>
          <p:cNvPr id="17" name="Picture 16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F16A0193-33BE-7070-26F7-ED49E3B9D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99" y="2994092"/>
            <a:ext cx="1893218" cy="18932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A7D702A-758D-3F4B-5D8B-8CBAA2599D63}"/>
              </a:ext>
            </a:extLst>
          </p:cNvPr>
          <p:cNvSpPr txBox="1"/>
          <p:nvPr/>
        </p:nvSpPr>
        <p:spPr>
          <a:xfrm>
            <a:off x="1631225" y="4393401"/>
            <a:ext cx="967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Import</a:t>
            </a:r>
          </a:p>
        </p:txBody>
      </p:sp>
      <p:pic>
        <p:nvPicPr>
          <p:cNvPr id="20" name="Picture 19" descr="A picture containing design&#10;&#10;Description automatically generated with low confidence">
            <a:extLst>
              <a:ext uri="{FF2B5EF4-FFF2-40B4-BE49-F238E27FC236}">
                <a16:creationId xmlns:a16="http://schemas.microsoft.com/office/drawing/2014/main" id="{CFAF8F6C-94F7-012B-B403-C1940AE3A3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00" y="1343963"/>
            <a:ext cx="649009" cy="65144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61CD7A-0E57-87B2-7474-35CD20848931}"/>
              </a:ext>
            </a:extLst>
          </p:cNvPr>
          <p:cNvSpPr/>
          <p:nvPr/>
        </p:nvSpPr>
        <p:spPr>
          <a:xfrm>
            <a:off x="4052727" y="959319"/>
            <a:ext cx="6269900" cy="4609577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Important for correct GST &amp; Customs duty payment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600" i="1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Implications of wrong classification: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30238" indent="-285750">
              <a:buFont typeface="Arial" panose="020B0604020202020204" pitchFamily="34" charset="0"/>
              <a:buChar char="‒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Multiplication of demand</a:t>
            </a:r>
          </a:p>
          <a:p>
            <a:pPr marL="630238" indent="-285750">
              <a:buFont typeface="Arial" panose="020B0604020202020204" pitchFamily="34" charset="0"/>
              <a:buChar char="‒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85750">
              <a:buFont typeface="Arial" panose="020B0604020202020204" pitchFamily="34" charset="0"/>
              <a:buChar char="‒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Tax costs &amp; lower Export Incentives</a:t>
            </a:r>
          </a:p>
          <a:p>
            <a:pPr marL="630238" indent="-285750">
              <a:buFont typeface="Arial" panose="020B0604020202020204" pitchFamily="34" charset="0"/>
              <a:buChar char="‒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85750">
              <a:buFont typeface="Arial" panose="020B0604020202020204" pitchFamily="34" charset="0"/>
              <a:buChar char="‒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&amp; penalties</a:t>
            </a:r>
          </a:p>
          <a:p>
            <a:pPr marL="630238" indent="-285750">
              <a:buFont typeface="Arial" panose="020B0604020202020204" pitchFamily="34" charset="0"/>
              <a:buChar char="‒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85750">
              <a:buFont typeface="Arial" panose="020B0604020202020204" pitchFamily="34" charset="0"/>
              <a:buChar char="‒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Affects pricing in B2C sales</a:t>
            </a:r>
          </a:p>
          <a:p>
            <a:pPr marL="630238" indent="-285750">
              <a:buFont typeface="Arial" panose="020B0604020202020204" pitchFamily="34" charset="0"/>
              <a:buChar char="‒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85750">
              <a:buFont typeface="Arial" panose="020B0604020202020204" pitchFamily="34" charset="0"/>
              <a:buChar char="‒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ITC of differential GST</a:t>
            </a:r>
          </a:p>
          <a:p>
            <a:pPr marL="344488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47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6EB1A5-77FE-4C67-87F6-300A726058B9}"/>
              </a:ext>
            </a:extLst>
          </p:cNvPr>
          <p:cNvSpPr txBox="1"/>
          <p:nvPr/>
        </p:nvSpPr>
        <p:spPr>
          <a:xfrm>
            <a:off x="670559" y="249705"/>
            <a:ext cx="888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DISPUTED CLASSIFICATION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C0F8CD-2788-FDF0-6DA8-F5E537DC8EC6}"/>
              </a:ext>
            </a:extLst>
          </p:cNvPr>
          <p:cNvSpPr/>
          <p:nvPr/>
        </p:nvSpPr>
        <p:spPr>
          <a:xfrm>
            <a:off x="2305363" y="1008310"/>
            <a:ext cx="3279009" cy="48413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errors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HSN falling under multiple rate entries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HSN adopted as per vendor’s invoice or as decided by CHA</a:t>
            </a:r>
          </a:p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HSN for parts / accessories of principal product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HSN of residuary category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 descr="Close with solid fill">
            <a:extLst>
              <a:ext uri="{FF2B5EF4-FFF2-40B4-BE49-F238E27FC236}">
                <a16:creationId xmlns:a16="http://schemas.microsoft.com/office/drawing/2014/main" id="{F57C4D3C-D88B-1223-C60C-0C00D2D3E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715" y="2623457"/>
            <a:ext cx="914400" cy="9144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D0C610-E1B1-5B46-DCAC-1711B6D5507D}"/>
              </a:ext>
            </a:extLst>
          </p:cNvPr>
          <p:cNvSpPr/>
          <p:nvPr/>
        </p:nvSpPr>
        <p:spPr>
          <a:xfrm>
            <a:off x="7138620" y="1008310"/>
            <a:ext cx="3279009" cy="48413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concerns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identity v. function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 and principal use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 v. accessories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v. Residuary Heading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 descr="Clipboard with solid fill">
            <a:extLst>
              <a:ext uri="{FF2B5EF4-FFF2-40B4-BE49-F238E27FC236}">
                <a16:creationId xmlns:a16="http://schemas.microsoft.com/office/drawing/2014/main" id="{CB6DD4E7-F031-B4E8-DAAE-22B2A9B4A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12972" y="26234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757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9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D531CF-F3E0-72C8-5F66-26574BDA18A7}"/>
              </a:ext>
            </a:extLst>
          </p:cNvPr>
          <p:cNvSpPr txBox="1"/>
          <p:nvPr/>
        </p:nvSpPr>
        <p:spPr>
          <a:xfrm>
            <a:off x="670559" y="249705"/>
            <a:ext cx="11312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CHARGE v. ISD</a:t>
            </a:r>
          </a:p>
        </p:txBody>
      </p:sp>
      <p:pic>
        <p:nvPicPr>
          <p:cNvPr id="10" name="Graphic 9" descr="City outline">
            <a:extLst>
              <a:ext uri="{FF2B5EF4-FFF2-40B4-BE49-F238E27FC236}">
                <a16:creationId xmlns:a16="http://schemas.microsoft.com/office/drawing/2014/main" id="{1388D9BC-C483-7B69-BCA3-D61702D67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3571" y="4650079"/>
            <a:ext cx="1214400" cy="1250578"/>
          </a:xfrm>
          <a:prstGeom prst="rect">
            <a:avLst/>
          </a:prstGeom>
        </p:spPr>
      </p:pic>
      <p:pic>
        <p:nvPicPr>
          <p:cNvPr id="15" name="Graphic 14" descr="City outline">
            <a:extLst>
              <a:ext uri="{FF2B5EF4-FFF2-40B4-BE49-F238E27FC236}">
                <a16:creationId xmlns:a16="http://schemas.microsoft.com/office/drawing/2014/main" id="{C5D5ADF1-8A5E-27F3-F29A-73C9689F4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7484" y="1001426"/>
            <a:ext cx="1214400" cy="12505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27ABE54-76BA-908D-3BC4-972B342E6D6E}"/>
              </a:ext>
            </a:extLst>
          </p:cNvPr>
          <p:cNvSpPr txBox="1"/>
          <p:nvPr/>
        </p:nvSpPr>
        <p:spPr>
          <a:xfrm>
            <a:off x="1650117" y="2110821"/>
            <a:ext cx="19208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Office</a:t>
            </a: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6C753B-C50D-DFD2-C260-3537A83FCD60}"/>
              </a:ext>
            </a:extLst>
          </p:cNvPr>
          <p:cNvSpPr txBox="1"/>
          <p:nvPr/>
        </p:nvSpPr>
        <p:spPr>
          <a:xfrm>
            <a:off x="1650117" y="5803078"/>
            <a:ext cx="17845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 Office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60F2603-FFF3-837A-B982-BB35DC2E403C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430771" y="2425934"/>
            <a:ext cx="867" cy="2224145"/>
          </a:xfrm>
          <a:prstGeom prst="straightConnector1">
            <a:avLst/>
          </a:prstGeom>
          <a:ln w="28575">
            <a:solidFill>
              <a:srgbClr val="2C899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312FE0-4CCB-2709-28D0-75E9BD148816}"/>
              </a:ext>
            </a:extLst>
          </p:cNvPr>
          <p:cNvSpPr txBox="1"/>
          <p:nvPr/>
        </p:nvSpPr>
        <p:spPr>
          <a:xfrm>
            <a:off x="2528826" y="3238360"/>
            <a:ext cx="19208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</a:p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</a:t>
            </a:r>
          </a:p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US" sz="16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BCDD1BA-B851-0E48-1811-7F33E9ABF173}"/>
              </a:ext>
            </a:extLst>
          </p:cNvPr>
          <p:cNvSpPr/>
          <p:nvPr/>
        </p:nvSpPr>
        <p:spPr>
          <a:xfrm>
            <a:off x="4546877" y="533133"/>
            <a:ext cx="6269900" cy="2347227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en-US" sz="16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of ITC on third party services</a:t>
            </a:r>
          </a:p>
          <a:p>
            <a:endParaRPr lang="en-US" sz="1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ISD optional - </a:t>
            </a:r>
            <a:r>
              <a:rPr lang="en-US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Cummins India (Mah AAAR), Tata SIA Airlines (Har AAR),</a:t>
            </a:r>
            <a:r>
              <a:rPr lang="en-US" sz="1600" b="1" i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No. 199</a:t>
            </a:r>
            <a:endParaRPr lang="en-US" sz="1600" i="1" dirty="0">
              <a:solidFill>
                <a:srgbClr val="00B050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Cross-charge mechanism can also be adopted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ISD to become mandatory in future</a:t>
            </a:r>
          </a:p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D531CF-F3E0-72C8-5F66-26574BDA18A7}"/>
              </a:ext>
            </a:extLst>
          </p:cNvPr>
          <p:cNvSpPr txBox="1"/>
          <p:nvPr/>
        </p:nvSpPr>
        <p:spPr>
          <a:xfrm>
            <a:off x="670559" y="249705"/>
            <a:ext cx="11312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CHARGE v. ISD</a:t>
            </a:r>
          </a:p>
        </p:txBody>
      </p:sp>
      <p:pic>
        <p:nvPicPr>
          <p:cNvPr id="10" name="Graphic 9" descr="City outline">
            <a:extLst>
              <a:ext uri="{FF2B5EF4-FFF2-40B4-BE49-F238E27FC236}">
                <a16:creationId xmlns:a16="http://schemas.microsoft.com/office/drawing/2014/main" id="{1388D9BC-C483-7B69-BCA3-D61702D67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3571" y="4650079"/>
            <a:ext cx="1214400" cy="1250578"/>
          </a:xfrm>
          <a:prstGeom prst="rect">
            <a:avLst/>
          </a:prstGeom>
        </p:spPr>
      </p:pic>
      <p:pic>
        <p:nvPicPr>
          <p:cNvPr id="15" name="Graphic 14" descr="City outline">
            <a:extLst>
              <a:ext uri="{FF2B5EF4-FFF2-40B4-BE49-F238E27FC236}">
                <a16:creationId xmlns:a16="http://schemas.microsoft.com/office/drawing/2014/main" id="{C5D5ADF1-8A5E-27F3-F29A-73C9689F4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7484" y="1001426"/>
            <a:ext cx="1214400" cy="12505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27ABE54-76BA-908D-3BC4-972B342E6D6E}"/>
              </a:ext>
            </a:extLst>
          </p:cNvPr>
          <p:cNvSpPr txBox="1"/>
          <p:nvPr/>
        </p:nvSpPr>
        <p:spPr>
          <a:xfrm>
            <a:off x="1650117" y="2110821"/>
            <a:ext cx="19208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Office</a:t>
            </a: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6C753B-C50D-DFD2-C260-3537A83FCD60}"/>
              </a:ext>
            </a:extLst>
          </p:cNvPr>
          <p:cNvSpPr txBox="1"/>
          <p:nvPr/>
        </p:nvSpPr>
        <p:spPr>
          <a:xfrm>
            <a:off x="1650117" y="5803078"/>
            <a:ext cx="17845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 Office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60F2603-FFF3-837A-B982-BB35DC2E403C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430771" y="2425934"/>
            <a:ext cx="867" cy="2224145"/>
          </a:xfrm>
          <a:prstGeom prst="straightConnector1">
            <a:avLst/>
          </a:prstGeom>
          <a:ln w="28575">
            <a:solidFill>
              <a:srgbClr val="2C899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312FE0-4CCB-2709-28D0-75E9BD148816}"/>
              </a:ext>
            </a:extLst>
          </p:cNvPr>
          <p:cNvSpPr txBox="1"/>
          <p:nvPr/>
        </p:nvSpPr>
        <p:spPr>
          <a:xfrm>
            <a:off x="2528826" y="3238360"/>
            <a:ext cx="19208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</a:p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</a:t>
            </a:r>
          </a:p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US" sz="16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BCDD1BA-B851-0E48-1811-7F33E9ABF173}"/>
              </a:ext>
            </a:extLst>
          </p:cNvPr>
          <p:cNvSpPr/>
          <p:nvPr/>
        </p:nvSpPr>
        <p:spPr>
          <a:xfrm>
            <a:off x="4546877" y="711370"/>
            <a:ext cx="6269900" cy="323579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en-US" sz="1600" b="1" dirty="0">
                <a:solidFill>
                  <a:srgbClr val="2C89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Inter-unit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ITC available to recipient</a:t>
            </a:r>
          </a:p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declared on tax invoice – OMV - </a:t>
            </a:r>
            <a:r>
              <a:rPr lang="en-US" sz="1600" b="1" i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Cummins India (Mah AAAR), Chep India (Mah AAAR)</a:t>
            </a:r>
          </a:p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tax invoice not issued - NIL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ITC not available to recipient</a:t>
            </a:r>
          </a:p>
          <a:p>
            <a:endParaRPr 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salary need not be included </a:t>
            </a:r>
            <a:r>
              <a:rPr lang="en-US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Profisolutions (TN AAR), Columbia Asia (Kar AAAR), </a:t>
            </a:r>
            <a:r>
              <a:rPr lang="en-US" sz="16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No.199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979280-DA0F-BFD5-73F3-AD277CC9EF4D}"/>
              </a:ext>
            </a:extLst>
          </p:cNvPr>
          <p:cNvSpPr/>
          <p:nvPr/>
        </p:nvSpPr>
        <p:spPr>
          <a:xfrm>
            <a:off x="4546877" y="4058847"/>
            <a:ext cx="6269900" cy="933567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issues</a:t>
            </a:r>
            <a:endParaRPr lang="en-US" sz="1600" b="1" dirty="0">
              <a:solidFill>
                <a:srgbClr val="2F8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inter-unit services</a:t>
            </a:r>
          </a:p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 animBg="1"/>
      <p:bldP spid="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Chevron 4">
            <a:extLst>
              <a:ext uri="{FF2B5EF4-FFF2-40B4-BE49-F238E27FC236}">
                <a16:creationId xmlns:a16="http://schemas.microsoft.com/office/drawing/2014/main" id="{B070696E-DD24-2473-955C-84C76ADE4BAA}"/>
              </a:ext>
            </a:extLst>
          </p:cNvPr>
          <p:cNvSpPr/>
          <p:nvPr/>
        </p:nvSpPr>
        <p:spPr>
          <a:xfrm>
            <a:off x="8429297" y="3872625"/>
            <a:ext cx="3515048" cy="799388"/>
          </a:xfrm>
          <a:prstGeom prst="chevron">
            <a:avLst>
              <a:gd name="adj" fmla="val 40000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of service</a:t>
            </a:r>
            <a:r>
              <a:rPr lang="en-I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1600" b="1" i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Kwality Mobikes (Kar AAR), TVS (Madras HC)</a:t>
            </a:r>
          </a:p>
          <a:p>
            <a:pPr algn="ctr"/>
            <a:endParaRPr lang="en-I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2D0240E-92E2-DD82-81E7-B4F6C6283324}"/>
              </a:ext>
            </a:extLst>
          </p:cNvPr>
          <p:cNvSpPr/>
          <p:nvPr/>
        </p:nvSpPr>
        <p:spPr>
          <a:xfrm>
            <a:off x="8469289" y="1326365"/>
            <a:ext cx="2564593" cy="672910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0848" tIns="140848" rIns="140848" bIns="140848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Commercial Credit Note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8C750A-2ED7-A359-DBA3-76D7F57A3FD5}"/>
              </a:ext>
            </a:extLst>
          </p:cNvPr>
          <p:cNvCxnSpPr/>
          <p:nvPr/>
        </p:nvCxnSpPr>
        <p:spPr>
          <a:xfrm>
            <a:off x="4216630" y="692958"/>
            <a:ext cx="0" cy="5669280"/>
          </a:xfrm>
          <a:prstGeom prst="line">
            <a:avLst/>
          </a:prstGeom>
          <a:ln w="38100">
            <a:solidFill>
              <a:srgbClr val="3B404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2766855-92E9-4486-8CDB-C40CEFBF2490}"/>
              </a:ext>
            </a:extLst>
          </p:cNvPr>
          <p:cNvSpPr/>
          <p:nvPr/>
        </p:nvSpPr>
        <p:spPr>
          <a:xfrm>
            <a:off x="4720246" y="1315594"/>
            <a:ext cx="2888775" cy="672910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0848" tIns="140848" rIns="140848" bIns="140848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GST Credit Note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744EB0-F9EB-95F9-8114-5C8B591F3241}"/>
              </a:ext>
            </a:extLst>
          </p:cNvPr>
          <p:cNvSpPr/>
          <p:nvPr/>
        </p:nvSpPr>
        <p:spPr>
          <a:xfrm>
            <a:off x="8393728" y="2578820"/>
            <a:ext cx="3550622" cy="1069633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ITC Reversal</a:t>
            </a:r>
          </a:p>
          <a:p>
            <a:pPr algn="ctr"/>
            <a:r>
              <a:rPr lang="en-US" sz="1600" b="1" i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Vedumutha Electricals (AP AAR)</a:t>
            </a:r>
          </a:p>
          <a:p>
            <a:pPr algn="ctr"/>
            <a:r>
              <a:rPr lang="en-US" sz="1600" b="1" i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Santhosh Distributors (Ker AAAR)</a:t>
            </a:r>
          </a:p>
          <a:p>
            <a:pPr algn="ctr"/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D2A793BB-5B08-C6F0-F1E5-76AD57EB05AA}"/>
              </a:ext>
            </a:extLst>
          </p:cNvPr>
          <p:cNvSpPr/>
          <p:nvPr/>
        </p:nvSpPr>
        <p:spPr>
          <a:xfrm>
            <a:off x="8469288" y="4839683"/>
            <a:ext cx="3475053" cy="923758"/>
          </a:xfrm>
          <a:prstGeom prst="chevron">
            <a:avLst>
              <a:gd name="adj" fmla="val 40000"/>
            </a:avLst>
          </a:prstGeom>
          <a:noFill/>
          <a:ln>
            <a:solidFill>
              <a:srgbClr val="2F8F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in books of accounts relevant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DC8FAE-C4CC-DA96-2099-282689DC281A}"/>
              </a:ext>
            </a:extLst>
          </p:cNvPr>
          <p:cNvSpPr/>
          <p:nvPr/>
        </p:nvSpPr>
        <p:spPr>
          <a:xfrm>
            <a:off x="689957" y="1125504"/>
            <a:ext cx="2787602" cy="1750690"/>
          </a:xfrm>
          <a:prstGeom prst="rect">
            <a:avLst/>
          </a:prstGeom>
          <a:solidFill>
            <a:schemeClr val="bg1"/>
          </a:solidFill>
          <a:ln w="38100" cap="rnd" cmpd="dbl">
            <a:solidFill>
              <a:schemeClr val="bg1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135580"/>
                      <a:gd name="connsiteY0" fmla="*/ 0 h 2466824"/>
                      <a:gd name="connsiteX1" fmla="*/ 808795 w 11135580"/>
                      <a:gd name="connsiteY1" fmla="*/ 0 h 2466824"/>
                      <a:gd name="connsiteX2" fmla="*/ 1506234 w 11135580"/>
                      <a:gd name="connsiteY2" fmla="*/ 0 h 2466824"/>
                      <a:gd name="connsiteX3" fmla="*/ 2315028 w 11135580"/>
                      <a:gd name="connsiteY3" fmla="*/ 0 h 2466824"/>
                      <a:gd name="connsiteX4" fmla="*/ 2901112 w 11135580"/>
                      <a:gd name="connsiteY4" fmla="*/ 0 h 2466824"/>
                      <a:gd name="connsiteX5" fmla="*/ 3598551 w 11135580"/>
                      <a:gd name="connsiteY5" fmla="*/ 0 h 2466824"/>
                      <a:gd name="connsiteX6" fmla="*/ 4184634 w 11135580"/>
                      <a:gd name="connsiteY6" fmla="*/ 0 h 2466824"/>
                      <a:gd name="connsiteX7" fmla="*/ 4770717 w 11135580"/>
                      <a:gd name="connsiteY7" fmla="*/ 0 h 2466824"/>
                      <a:gd name="connsiteX8" fmla="*/ 5356800 w 11135580"/>
                      <a:gd name="connsiteY8" fmla="*/ 0 h 2466824"/>
                      <a:gd name="connsiteX9" fmla="*/ 5608816 w 11135580"/>
                      <a:gd name="connsiteY9" fmla="*/ 0 h 2466824"/>
                      <a:gd name="connsiteX10" fmla="*/ 6306255 w 11135580"/>
                      <a:gd name="connsiteY10" fmla="*/ 0 h 2466824"/>
                      <a:gd name="connsiteX11" fmla="*/ 6558271 w 11135580"/>
                      <a:gd name="connsiteY11" fmla="*/ 0 h 2466824"/>
                      <a:gd name="connsiteX12" fmla="*/ 7144354 w 11135580"/>
                      <a:gd name="connsiteY12" fmla="*/ 0 h 2466824"/>
                      <a:gd name="connsiteX13" fmla="*/ 7953148 w 11135580"/>
                      <a:gd name="connsiteY13" fmla="*/ 0 h 2466824"/>
                      <a:gd name="connsiteX14" fmla="*/ 8761943 w 11135580"/>
                      <a:gd name="connsiteY14" fmla="*/ 0 h 2466824"/>
                      <a:gd name="connsiteX15" fmla="*/ 9459382 w 11135580"/>
                      <a:gd name="connsiteY15" fmla="*/ 0 h 2466824"/>
                      <a:gd name="connsiteX16" fmla="*/ 9934110 w 11135580"/>
                      <a:gd name="connsiteY16" fmla="*/ 0 h 2466824"/>
                      <a:gd name="connsiteX17" fmla="*/ 10186125 w 11135580"/>
                      <a:gd name="connsiteY17" fmla="*/ 0 h 2466824"/>
                      <a:gd name="connsiteX18" fmla="*/ 11135580 w 11135580"/>
                      <a:gd name="connsiteY18" fmla="*/ 0 h 2466824"/>
                      <a:gd name="connsiteX19" fmla="*/ 11135580 w 11135580"/>
                      <a:gd name="connsiteY19" fmla="*/ 518033 h 2466824"/>
                      <a:gd name="connsiteX20" fmla="*/ 11135580 w 11135580"/>
                      <a:gd name="connsiteY20" fmla="*/ 986730 h 2466824"/>
                      <a:gd name="connsiteX21" fmla="*/ 11135580 w 11135580"/>
                      <a:gd name="connsiteY21" fmla="*/ 1529431 h 2466824"/>
                      <a:gd name="connsiteX22" fmla="*/ 11135580 w 11135580"/>
                      <a:gd name="connsiteY22" fmla="*/ 1973459 h 2466824"/>
                      <a:gd name="connsiteX23" fmla="*/ 11135580 w 11135580"/>
                      <a:gd name="connsiteY23" fmla="*/ 2466824 h 2466824"/>
                      <a:gd name="connsiteX24" fmla="*/ 10772208 w 11135580"/>
                      <a:gd name="connsiteY24" fmla="*/ 2466824 h 2466824"/>
                      <a:gd name="connsiteX25" fmla="*/ 10520193 w 11135580"/>
                      <a:gd name="connsiteY25" fmla="*/ 2466824 h 2466824"/>
                      <a:gd name="connsiteX26" fmla="*/ 9711398 w 11135580"/>
                      <a:gd name="connsiteY26" fmla="*/ 2466824 h 2466824"/>
                      <a:gd name="connsiteX27" fmla="*/ 9236671 w 11135580"/>
                      <a:gd name="connsiteY27" fmla="*/ 2466824 h 2466824"/>
                      <a:gd name="connsiteX28" fmla="*/ 8539232 w 11135580"/>
                      <a:gd name="connsiteY28" fmla="*/ 2466824 h 2466824"/>
                      <a:gd name="connsiteX29" fmla="*/ 8287216 w 11135580"/>
                      <a:gd name="connsiteY29" fmla="*/ 2466824 h 2466824"/>
                      <a:gd name="connsiteX30" fmla="*/ 7478421 w 11135580"/>
                      <a:gd name="connsiteY30" fmla="*/ 2466824 h 2466824"/>
                      <a:gd name="connsiteX31" fmla="*/ 7003694 w 11135580"/>
                      <a:gd name="connsiteY31" fmla="*/ 2466824 h 2466824"/>
                      <a:gd name="connsiteX32" fmla="*/ 6417611 w 11135580"/>
                      <a:gd name="connsiteY32" fmla="*/ 2466824 h 2466824"/>
                      <a:gd name="connsiteX33" fmla="*/ 6054239 w 11135580"/>
                      <a:gd name="connsiteY33" fmla="*/ 2466824 h 2466824"/>
                      <a:gd name="connsiteX34" fmla="*/ 5356800 w 11135580"/>
                      <a:gd name="connsiteY34" fmla="*/ 2466824 h 2466824"/>
                      <a:gd name="connsiteX35" fmla="*/ 4548005 w 11135580"/>
                      <a:gd name="connsiteY35" fmla="*/ 2466824 h 2466824"/>
                      <a:gd name="connsiteX36" fmla="*/ 4073278 w 11135580"/>
                      <a:gd name="connsiteY36" fmla="*/ 2466824 h 2466824"/>
                      <a:gd name="connsiteX37" fmla="*/ 3264483 w 11135580"/>
                      <a:gd name="connsiteY37" fmla="*/ 2466824 h 2466824"/>
                      <a:gd name="connsiteX38" fmla="*/ 2678400 w 11135580"/>
                      <a:gd name="connsiteY38" fmla="*/ 2466824 h 2466824"/>
                      <a:gd name="connsiteX39" fmla="*/ 1869605 w 11135580"/>
                      <a:gd name="connsiteY39" fmla="*/ 2466824 h 2466824"/>
                      <a:gd name="connsiteX40" fmla="*/ 1060811 w 11135580"/>
                      <a:gd name="connsiteY40" fmla="*/ 2466824 h 2466824"/>
                      <a:gd name="connsiteX41" fmla="*/ 697439 w 11135580"/>
                      <a:gd name="connsiteY41" fmla="*/ 2466824 h 2466824"/>
                      <a:gd name="connsiteX42" fmla="*/ 0 w 11135580"/>
                      <a:gd name="connsiteY42" fmla="*/ 2466824 h 2466824"/>
                      <a:gd name="connsiteX43" fmla="*/ 0 w 11135580"/>
                      <a:gd name="connsiteY43" fmla="*/ 1973459 h 2466824"/>
                      <a:gd name="connsiteX44" fmla="*/ 0 w 11135580"/>
                      <a:gd name="connsiteY44" fmla="*/ 1430758 h 2466824"/>
                      <a:gd name="connsiteX45" fmla="*/ 0 w 11135580"/>
                      <a:gd name="connsiteY45" fmla="*/ 1011398 h 2466824"/>
                      <a:gd name="connsiteX46" fmla="*/ 0 w 11135580"/>
                      <a:gd name="connsiteY46" fmla="*/ 592038 h 2466824"/>
                      <a:gd name="connsiteX47" fmla="*/ 0 w 11135580"/>
                      <a:gd name="connsiteY47" fmla="*/ 0 h 2466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11135580" h="2466824" fill="none" extrusionOk="0">
                        <a:moveTo>
                          <a:pt x="0" y="0"/>
                        </a:moveTo>
                        <a:cubicBezTo>
                          <a:pt x="257435" y="-83137"/>
                          <a:pt x="646312" y="96063"/>
                          <a:pt x="808795" y="0"/>
                        </a:cubicBezTo>
                        <a:cubicBezTo>
                          <a:pt x="971279" y="-96063"/>
                          <a:pt x="1222553" y="7766"/>
                          <a:pt x="1506234" y="0"/>
                        </a:cubicBezTo>
                        <a:cubicBezTo>
                          <a:pt x="1789915" y="-7766"/>
                          <a:pt x="2136593" y="57336"/>
                          <a:pt x="2315028" y="0"/>
                        </a:cubicBezTo>
                        <a:cubicBezTo>
                          <a:pt x="2493463" y="-57336"/>
                          <a:pt x="2629718" y="58549"/>
                          <a:pt x="2901112" y="0"/>
                        </a:cubicBezTo>
                        <a:cubicBezTo>
                          <a:pt x="3172506" y="-58549"/>
                          <a:pt x="3439036" y="35898"/>
                          <a:pt x="3598551" y="0"/>
                        </a:cubicBezTo>
                        <a:cubicBezTo>
                          <a:pt x="3758066" y="-35898"/>
                          <a:pt x="3985167" y="50390"/>
                          <a:pt x="4184634" y="0"/>
                        </a:cubicBezTo>
                        <a:cubicBezTo>
                          <a:pt x="4384101" y="-50390"/>
                          <a:pt x="4650517" y="59683"/>
                          <a:pt x="4770717" y="0"/>
                        </a:cubicBezTo>
                        <a:cubicBezTo>
                          <a:pt x="4890917" y="-59683"/>
                          <a:pt x="5189210" y="34427"/>
                          <a:pt x="5356800" y="0"/>
                        </a:cubicBezTo>
                        <a:cubicBezTo>
                          <a:pt x="5524390" y="-34427"/>
                          <a:pt x="5514860" y="15541"/>
                          <a:pt x="5608816" y="0"/>
                        </a:cubicBezTo>
                        <a:cubicBezTo>
                          <a:pt x="5702772" y="-15541"/>
                          <a:pt x="6006468" y="65541"/>
                          <a:pt x="6306255" y="0"/>
                        </a:cubicBezTo>
                        <a:cubicBezTo>
                          <a:pt x="6606042" y="-65541"/>
                          <a:pt x="6493297" y="2226"/>
                          <a:pt x="6558271" y="0"/>
                        </a:cubicBezTo>
                        <a:cubicBezTo>
                          <a:pt x="6623245" y="-2226"/>
                          <a:pt x="6942998" y="28747"/>
                          <a:pt x="7144354" y="0"/>
                        </a:cubicBezTo>
                        <a:cubicBezTo>
                          <a:pt x="7345710" y="-28747"/>
                          <a:pt x="7692282" y="77761"/>
                          <a:pt x="7953148" y="0"/>
                        </a:cubicBezTo>
                        <a:cubicBezTo>
                          <a:pt x="8214014" y="-77761"/>
                          <a:pt x="8509318" y="68554"/>
                          <a:pt x="8761943" y="0"/>
                        </a:cubicBezTo>
                        <a:cubicBezTo>
                          <a:pt x="9014569" y="-68554"/>
                          <a:pt x="9283398" y="28799"/>
                          <a:pt x="9459382" y="0"/>
                        </a:cubicBezTo>
                        <a:cubicBezTo>
                          <a:pt x="9635366" y="-28799"/>
                          <a:pt x="9775000" y="39941"/>
                          <a:pt x="9934110" y="0"/>
                        </a:cubicBezTo>
                        <a:cubicBezTo>
                          <a:pt x="10093220" y="-39941"/>
                          <a:pt x="10062255" y="25013"/>
                          <a:pt x="10186125" y="0"/>
                        </a:cubicBezTo>
                        <a:cubicBezTo>
                          <a:pt x="10309996" y="-25013"/>
                          <a:pt x="10790093" y="72385"/>
                          <a:pt x="11135580" y="0"/>
                        </a:cubicBezTo>
                        <a:cubicBezTo>
                          <a:pt x="11170917" y="234586"/>
                          <a:pt x="11131660" y="358620"/>
                          <a:pt x="11135580" y="518033"/>
                        </a:cubicBezTo>
                        <a:cubicBezTo>
                          <a:pt x="11139500" y="677446"/>
                          <a:pt x="11118189" y="804949"/>
                          <a:pt x="11135580" y="986730"/>
                        </a:cubicBezTo>
                        <a:cubicBezTo>
                          <a:pt x="11152971" y="1168511"/>
                          <a:pt x="11080032" y="1406436"/>
                          <a:pt x="11135580" y="1529431"/>
                        </a:cubicBezTo>
                        <a:cubicBezTo>
                          <a:pt x="11191128" y="1652426"/>
                          <a:pt x="11111308" y="1852092"/>
                          <a:pt x="11135580" y="1973459"/>
                        </a:cubicBezTo>
                        <a:cubicBezTo>
                          <a:pt x="11159852" y="2094826"/>
                          <a:pt x="11130335" y="2347205"/>
                          <a:pt x="11135580" y="2466824"/>
                        </a:cubicBezTo>
                        <a:cubicBezTo>
                          <a:pt x="10971033" y="2491516"/>
                          <a:pt x="10873839" y="2451637"/>
                          <a:pt x="10772208" y="2466824"/>
                        </a:cubicBezTo>
                        <a:cubicBezTo>
                          <a:pt x="10670577" y="2482011"/>
                          <a:pt x="10639697" y="2449188"/>
                          <a:pt x="10520193" y="2466824"/>
                        </a:cubicBezTo>
                        <a:cubicBezTo>
                          <a:pt x="10400690" y="2484460"/>
                          <a:pt x="10003722" y="2396319"/>
                          <a:pt x="9711398" y="2466824"/>
                        </a:cubicBezTo>
                        <a:cubicBezTo>
                          <a:pt x="9419074" y="2537329"/>
                          <a:pt x="9338236" y="2447250"/>
                          <a:pt x="9236671" y="2466824"/>
                        </a:cubicBezTo>
                        <a:cubicBezTo>
                          <a:pt x="9135106" y="2486398"/>
                          <a:pt x="8777144" y="2403396"/>
                          <a:pt x="8539232" y="2466824"/>
                        </a:cubicBezTo>
                        <a:cubicBezTo>
                          <a:pt x="8301320" y="2530252"/>
                          <a:pt x="8358993" y="2450354"/>
                          <a:pt x="8287216" y="2466824"/>
                        </a:cubicBezTo>
                        <a:cubicBezTo>
                          <a:pt x="8215439" y="2483294"/>
                          <a:pt x="7701250" y="2390173"/>
                          <a:pt x="7478421" y="2466824"/>
                        </a:cubicBezTo>
                        <a:cubicBezTo>
                          <a:pt x="7255592" y="2543475"/>
                          <a:pt x="7234040" y="2453235"/>
                          <a:pt x="7003694" y="2466824"/>
                        </a:cubicBezTo>
                        <a:cubicBezTo>
                          <a:pt x="6773348" y="2480413"/>
                          <a:pt x="6647990" y="2439704"/>
                          <a:pt x="6417611" y="2466824"/>
                        </a:cubicBezTo>
                        <a:cubicBezTo>
                          <a:pt x="6187232" y="2493944"/>
                          <a:pt x="6223989" y="2463098"/>
                          <a:pt x="6054239" y="2466824"/>
                        </a:cubicBezTo>
                        <a:cubicBezTo>
                          <a:pt x="5884489" y="2470550"/>
                          <a:pt x="5595557" y="2433277"/>
                          <a:pt x="5356800" y="2466824"/>
                        </a:cubicBezTo>
                        <a:cubicBezTo>
                          <a:pt x="5118043" y="2500371"/>
                          <a:pt x="4764285" y="2448019"/>
                          <a:pt x="4548005" y="2466824"/>
                        </a:cubicBezTo>
                        <a:cubicBezTo>
                          <a:pt x="4331725" y="2485629"/>
                          <a:pt x="4241479" y="2465052"/>
                          <a:pt x="4073278" y="2466824"/>
                        </a:cubicBezTo>
                        <a:cubicBezTo>
                          <a:pt x="3905077" y="2468596"/>
                          <a:pt x="3646687" y="2466234"/>
                          <a:pt x="3264483" y="2466824"/>
                        </a:cubicBezTo>
                        <a:cubicBezTo>
                          <a:pt x="2882279" y="2467414"/>
                          <a:pt x="2893716" y="2460867"/>
                          <a:pt x="2678400" y="2466824"/>
                        </a:cubicBezTo>
                        <a:cubicBezTo>
                          <a:pt x="2463084" y="2472781"/>
                          <a:pt x="2183405" y="2403433"/>
                          <a:pt x="1869605" y="2466824"/>
                        </a:cubicBezTo>
                        <a:cubicBezTo>
                          <a:pt x="1555806" y="2530215"/>
                          <a:pt x="1241283" y="2451952"/>
                          <a:pt x="1060811" y="2466824"/>
                        </a:cubicBezTo>
                        <a:cubicBezTo>
                          <a:pt x="880339" y="2481696"/>
                          <a:pt x="790938" y="2434949"/>
                          <a:pt x="697439" y="2466824"/>
                        </a:cubicBezTo>
                        <a:cubicBezTo>
                          <a:pt x="603940" y="2498699"/>
                          <a:pt x="293935" y="2425685"/>
                          <a:pt x="0" y="2466824"/>
                        </a:cubicBezTo>
                        <a:cubicBezTo>
                          <a:pt x="-38718" y="2338956"/>
                          <a:pt x="33180" y="2202881"/>
                          <a:pt x="0" y="1973459"/>
                        </a:cubicBezTo>
                        <a:cubicBezTo>
                          <a:pt x="-33180" y="1744037"/>
                          <a:pt x="6961" y="1614007"/>
                          <a:pt x="0" y="1430758"/>
                        </a:cubicBezTo>
                        <a:cubicBezTo>
                          <a:pt x="-6961" y="1247509"/>
                          <a:pt x="8824" y="1179382"/>
                          <a:pt x="0" y="1011398"/>
                        </a:cubicBezTo>
                        <a:cubicBezTo>
                          <a:pt x="-8824" y="843414"/>
                          <a:pt x="19024" y="788736"/>
                          <a:pt x="0" y="592038"/>
                        </a:cubicBezTo>
                        <a:cubicBezTo>
                          <a:pt x="-19024" y="395340"/>
                          <a:pt x="22746" y="240512"/>
                          <a:pt x="0" y="0"/>
                        </a:cubicBezTo>
                        <a:close/>
                      </a:path>
                      <a:path w="11135580" h="2466824" stroke="0" extrusionOk="0">
                        <a:moveTo>
                          <a:pt x="0" y="0"/>
                        </a:moveTo>
                        <a:cubicBezTo>
                          <a:pt x="109855" y="-363"/>
                          <a:pt x="275142" y="9134"/>
                          <a:pt x="474727" y="0"/>
                        </a:cubicBezTo>
                        <a:cubicBezTo>
                          <a:pt x="674312" y="-9134"/>
                          <a:pt x="617129" y="28230"/>
                          <a:pt x="726743" y="0"/>
                        </a:cubicBezTo>
                        <a:cubicBezTo>
                          <a:pt x="836357" y="-28230"/>
                          <a:pt x="1276575" y="59584"/>
                          <a:pt x="1535538" y="0"/>
                        </a:cubicBezTo>
                        <a:cubicBezTo>
                          <a:pt x="1794502" y="-59584"/>
                          <a:pt x="1871375" y="36939"/>
                          <a:pt x="2010265" y="0"/>
                        </a:cubicBezTo>
                        <a:cubicBezTo>
                          <a:pt x="2149155" y="-36939"/>
                          <a:pt x="2335632" y="38438"/>
                          <a:pt x="2484993" y="0"/>
                        </a:cubicBezTo>
                        <a:cubicBezTo>
                          <a:pt x="2634354" y="-38438"/>
                          <a:pt x="2917594" y="76780"/>
                          <a:pt x="3293787" y="0"/>
                        </a:cubicBezTo>
                        <a:cubicBezTo>
                          <a:pt x="3669980" y="-76780"/>
                          <a:pt x="3532151" y="31852"/>
                          <a:pt x="3657159" y="0"/>
                        </a:cubicBezTo>
                        <a:cubicBezTo>
                          <a:pt x="3782167" y="-31852"/>
                          <a:pt x="4165126" y="8957"/>
                          <a:pt x="4465954" y="0"/>
                        </a:cubicBezTo>
                        <a:cubicBezTo>
                          <a:pt x="4766782" y="-8957"/>
                          <a:pt x="5068793" y="95328"/>
                          <a:pt x="5274748" y="0"/>
                        </a:cubicBezTo>
                        <a:cubicBezTo>
                          <a:pt x="5480703" y="-95328"/>
                          <a:pt x="5657783" y="66088"/>
                          <a:pt x="5860832" y="0"/>
                        </a:cubicBezTo>
                        <a:cubicBezTo>
                          <a:pt x="6063881" y="-66088"/>
                          <a:pt x="6297100" y="45694"/>
                          <a:pt x="6669626" y="0"/>
                        </a:cubicBezTo>
                        <a:cubicBezTo>
                          <a:pt x="7042152" y="-45694"/>
                          <a:pt x="6919624" y="45894"/>
                          <a:pt x="7144354" y="0"/>
                        </a:cubicBezTo>
                        <a:cubicBezTo>
                          <a:pt x="7369084" y="-45894"/>
                          <a:pt x="7413785" y="9127"/>
                          <a:pt x="7619081" y="0"/>
                        </a:cubicBezTo>
                        <a:cubicBezTo>
                          <a:pt x="7824377" y="-9127"/>
                          <a:pt x="8136667" y="1805"/>
                          <a:pt x="8316520" y="0"/>
                        </a:cubicBezTo>
                        <a:cubicBezTo>
                          <a:pt x="8496373" y="-1805"/>
                          <a:pt x="8564571" y="4786"/>
                          <a:pt x="8791247" y="0"/>
                        </a:cubicBezTo>
                        <a:cubicBezTo>
                          <a:pt x="9017923" y="-4786"/>
                          <a:pt x="9298794" y="94515"/>
                          <a:pt x="9600042" y="0"/>
                        </a:cubicBezTo>
                        <a:cubicBezTo>
                          <a:pt x="9901290" y="-94515"/>
                          <a:pt x="10104862" y="7320"/>
                          <a:pt x="10408837" y="0"/>
                        </a:cubicBezTo>
                        <a:cubicBezTo>
                          <a:pt x="10712813" y="-7320"/>
                          <a:pt x="10877947" y="7274"/>
                          <a:pt x="11135580" y="0"/>
                        </a:cubicBezTo>
                        <a:cubicBezTo>
                          <a:pt x="11153405" y="101001"/>
                          <a:pt x="11119014" y="253102"/>
                          <a:pt x="11135580" y="468697"/>
                        </a:cubicBezTo>
                        <a:cubicBezTo>
                          <a:pt x="11152146" y="684292"/>
                          <a:pt x="11091592" y="779010"/>
                          <a:pt x="11135580" y="888057"/>
                        </a:cubicBezTo>
                        <a:cubicBezTo>
                          <a:pt x="11179568" y="997104"/>
                          <a:pt x="11130110" y="1235696"/>
                          <a:pt x="11135580" y="1332085"/>
                        </a:cubicBezTo>
                        <a:cubicBezTo>
                          <a:pt x="11141050" y="1428474"/>
                          <a:pt x="11080886" y="1716668"/>
                          <a:pt x="11135580" y="1850118"/>
                        </a:cubicBezTo>
                        <a:cubicBezTo>
                          <a:pt x="11190274" y="1983568"/>
                          <a:pt x="11095497" y="2308066"/>
                          <a:pt x="11135580" y="2466824"/>
                        </a:cubicBezTo>
                        <a:cubicBezTo>
                          <a:pt x="11034181" y="2467691"/>
                          <a:pt x="10933428" y="2440758"/>
                          <a:pt x="10772208" y="2466824"/>
                        </a:cubicBezTo>
                        <a:cubicBezTo>
                          <a:pt x="10610988" y="2492890"/>
                          <a:pt x="10597030" y="2464586"/>
                          <a:pt x="10520193" y="2466824"/>
                        </a:cubicBezTo>
                        <a:cubicBezTo>
                          <a:pt x="10443356" y="2469062"/>
                          <a:pt x="10323213" y="2455681"/>
                          <a:pt x="10268177" y="2466824"/>
                        </a:cubicBezTo>
                        <a:cubicBezTo>
                          <a:pt x="10213141" y="2477967"/>
                          <a:pt x="9946264" y="2452352"/>
                          <a:pt x="9682094" y="2466824"/>
                        </a:cubicBezTo>
                        <a:cubicBezTo>
                          <a:pt x="9417924" y="2481296"/>
                          <a:pt x="9469233" y="2424187"/>
                          <a:pt x="9318722" y="2466824"/>
                        </a:cubicBezTo>
                        <a:cubicBezTo>
                          <a:pt x="9168211" y="2509461"/>
                          <a:pt x="8857062" y="2413472"/>
                          <a:pt x="8621283" y="2466824"/>
                        </a:cubicBezTo>
                        <a:cubicBezTo>
                          <a:pt x="8385504" y="2520176"/>
                          <a:pt x="8353731" y="2453755"/>
                          <a:pt x="8257912" y="2466824"/>
                        </a:cubicBezTo>
                        <a:cubicBezTo>
                          <a:pt x="8162093" y="2479893"/>
                          <a:pt x="7764366" y="2429670"/>
                          <a:pt x="7560473" y="2466824"/>
                        </a:cubicBezTo>
                        <a:cubicBezTo>
                          <a:pt x="7356580" y="2503978"/>
                          <a:pt x="7407491" y="2466707"/>
                          <a:pt x="7308457" y="2466824"/>
                        </a:cubicBezTo>
                        <a:cubicBezTo>
                          <a:pt x="7209423" y="2466941"/>
                          <a:pt x="6865419" y="2425451"/>
                          <a:pt x="6611018" y="2466824"/>
                        </a:cubicBezTo>
                        <a:cubicBezTo>
                          <a:pt x="6356617" y="2508197"/>
                          <a:pt x="6427807" y="2447597"/>
                          <a:pt x="6247646" y="2466824"/>
                        </a:cubicBezTo>
                        <a:cubicBezTo>
                          <a:pt x="6067485" y="2486051"/>
                          <a:pt x="6063110" y="2455930"/>
                          <a:pt x="5995631" y="2466824"/>
                        </a:cubicBezTo>
                        <a:cubicBezTo>
                          <a:pt x="5928153" y="2477718"/>
                          <a:pt x="5773138" y="2451980"/>
                          <a:pt x="5632259" y="2466824"/>
                        </a:cubicBezTo>
                        <a:cubicBezTo>
                          <a:pt x="5491380" y="2481668"/>
                          <a:pt x="5193530" y="2417534"/>
                          <a:pt x="4934820" y="2466824"/>
                        </a:cubicBezTo>
                        <a:cubicBezTo>
                          <a:pt x="4676110" y="2516114"/>
                          <a:pt x="4688766" y="2447486"/>
                          <a:pt x="4571449" y="2466824"/>
                        </a:cubicBezTo>
                        <a:cubicBezTo>
                          <a:pt x="4454132" y="2486162"/>
                          <a:pt x="4440443" y="2451085"/>
                          <a:pt x="4319433" y="2466824"/>
                        </a:cubicBezTo>
                        <a:cubicBezTo>
                          <a:pt x="4198423" y="2482563"/>
                          <a:pt x="4045888" y="2456095"/>
                          <a:pt x="3956061" y="2466824"/>
                        </a:cubicBezTo>
                        <a:cubicBezTo>
                          <a:pt x="3866234" y="2477553"/>
                          <a:pt x="3576890" y="2418358"/>
                          <a:pt x="3481334" y="2466824"/>
                        </a:cubicBezTo>
                        <a:cubicBezTo>
                          <a:pt x="3385778" y="2515290"/>
                          <a:pt x="3187883" y="2438955"/>
                          <a:pt x="2895251" y="2466824"/>
                        </a:cubicBezTo>
                        <a:cubicBezTo>
                          <a:pt x="2602619" y="2494693"/>
                          <a:pt x="2691552" y="2449564"/>
                          <a:pt x="2531879" y="2466824"/>
                        </a:cubicBezTo>
                        <a:cubicBezTo>
                          <a:pt x="2372206" y="2484084"/>
                          <a:pt x="1994963" y="2401031"/>
                          <a:pt x="1723084" y="2466824"/>
                        </a:cubicBezTo>
                        <a:cubicBezTo>
                          <a:pt x="1451206" y="2532617"/>
                          <a:pt x="1334305" y="2427459"/>
                          <a:pt x="1137001" y="2466824"/>
                        </a:cubicBezTo>
                        <a:cubicBezTo>
                          <a:pt x="939697" y="2506189"/>
                          <a:pt x="491748" y="2382884"/>
                          <a:pt x="0" y="2466824"/>
                        </a:cubicBezTo>
                        <a:cubicBezTo>
                          <a:pt x="-39960" y="2321528"/>
                          <a:pt x="43283" y="2083131"/>
                          <a:pt x="0" y="1948791"/>
                        </a:cubicBezTo>
                        <a:cubicBezTo>
                          <a:pt x="-43283" y="1814451"/>
                          <a:pt x="55726" y="1627272"/>
                          <a:pt x="0" y="1455426"/>
                        </a:cubicBezTo>
                        <a:cubicBezTo>
                          <a:pt x="-55726" y="1283581"/>
                          <a:pt x="42241" y="1211413"/>
                          <a:pt x="0" y="986730"/>
                        </a:cubicBezTo>
                        <a:cubicBezTo>
                          <a:pt x="-42241" y="762047"/>
                          <a:pt x="36317" y="646684"/>
                          <a:pt x="0" y="468697"/>
                        </a:cubicBezTo>
                        <a:cubicBezTo>
                          <a:pt x="-36317" y="290710"/>
                          <a:pt x="1738" y="19504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           Recorded on Invoice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5819ED-3165-104F-84D7-7E0930586DE2}"/>
              </a:ext>
            </a:extLst>
          </p:cNvPr>
          <p:cNvSpPr/>
          <p:nvPr/>
        </p:nvSpPr>
        <p:spPr>
          <a:xfrm>
            <a:off x="1326651" y="874244"/>
            <a:ext cx="2258361" cy="538825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Supply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66D863-8CA3-83DE-ECBC-26999F2969A6}"/>
              </a:ext>
            </a:extLst>
          </p:cNvPr>
          <p:cNvSpPr/>
          <p:nvPr/>
        </p:nvSpPr>
        <p:spPr>
          <a:xfrm>
            <a:off x="6629765" y="638012"/>
            <a:ext cx="2258361" cy="538824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Supply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8E4025-3200-316C-ACB1-B5B0A697EBED}"/>
              </a:ext>
            </a:extLst>
          </p:cNvPr>
          <p:cNvSpPr txBox="1"/>
          <p:nvPr/>
        </p:nvSpPr>
        <p:spPr>
          <a:xfrm>
            <a:off x="4764248" y="3949695"/>
            <a:ext cx="2888776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Pre-communication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Onus for ITC reversal by customer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8DBD63-49CD-C7CA-1AE7-634DE135A319}"/>
              </a:ext>
            </a:extLst>
          </p:cNvPr>
          <p:cNvSpPr/>
          <p:nvPr/>
        </p:nvSpPr>
        <p:spPr>
          <a:xfrm>
            <a:off x="4818746" y="2589591"/>
            <a:ext cx="2844767" cy="1069634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ITC Reversal</a:t>
            </a:r>
          </a:p>
        </p:txBody>
      </p:sp>
      <p:pic>
        <p:nvPicPr>
          <p:cNvPr id="18" name="Graphic 17" descr="List with solid fill">
            <a:extLst>
              <a:ext uri="{FF2B5EF4-FFF2-40B4-BE49-F238E27FC236}">
                <a16:creationId xmlns:a16="http://schemas.microsoft.com/office/drawing/2014/main" id="{6DE23837-16F6-20CC-12AE-B2D849461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1936" y="2876194"/>
            <a:ext cx="1409256" cy="14092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84E2D8-B5AC-4BDE-EB8F-07F311A5A08D}"/>
              </a:ext>
            </a:extLst>
          </p:cNvPr>
          <p:cNvSpPr txBox="1"/>
          <p:nvPr/>
        </p:nvSpPr>
        <p:spPr>
          <a:xfrm>
            <a:off x="689957" y="249755"/>
            <a:ext cx="848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/>
                <a:cs typeface="Arial"/>
              </a:rPr>
              <a:t>DISCOUNTS</a:t>
            </a:r>
            <a:endParaRPr lang="en-US" sz="2400" b="1" dirty="0">
              <a:solidFill>
                <a:srgbClr val="2F8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AEC378F-E2EC-1D00-5369-387EAD8C92C3}"/>
              </a:ext>
            </a:extLst>
          </p:cNvPr>
          <p:cNvCxnSpPr>
            <a:cxnSpLocks/>
          </p:cNvCxnSpPr>
          <p:nvPr/>
        </p:nvCxnSpPr>
        <p:spPr>
          <a:xfrm>
            <a:off x="2256564" y="1551697"/>
            <a:ext cx="0" cy="1092819"/>
          </a:xfrm>
          <a:prstGeom prst="straightConnector1">
            <a:avLst/>
          </a:prstGeom>
          <a:ln w="28575">
            <a:solidFill>
              <a:srgbClr val="2C899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FE55CB-25B8-03F0-E601-773962339F77}"/>
              </a:ext>
            </a:extLst>
          </p:cNvPr>
          <p:cNvCxnSpPr>
            <a:cxnSpLocks/>
          </p:cNvCxnSpPr>
          <p:nvPr/>
        </p:nvCxnSpPr>
        <p:spPr>
          <a:xfrm>
            <a:off x="6241130" y="2068890"/>
            <a:ext cx="0" cy="440314"/>
          </a:xfrm>
          <a:prstGeom prst="straightConnector1">
            <a:avLst/>
          </a:prstGeom>
          <a:ln w="28575">
            <a:solidFill>
              <a:srgbClr val="2C899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F0D2B5-A089-650A-20D5-45ADFCA0BFA5}"/>
              </a:ext>
            </a:extLst>
          </p:cNvPr>
          <p:cNvCxnSpPr>
            <a:cxnSpLocks/>
          </p:cNvCxnSpPr>
          <p:nvPr/>
        </p:nvCxnSpPr>
        <p:spPr>
          <a:xfrm>
            <a:off x="9701996" y="2068890"/>
            <a:ext cx="0" cy="440314"/>
          </a:xfrm>
          <a:prstGeom prst="straightConnector1">
            <a:avLst/>
          </a:prstGeom>
          <a:ln w="28575">
            <a:solidFill>
              <a:srgbClr val="2C899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15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384E2D8-B5AC-4BDE-EB8F-07F311A5A08D}"/>
              </a:ext>
            </a:extLst>
          </p:cNvPr>
          <p:cNvSpPr txBox="1"/>
          <p:nvPr/>
        </p:nvSpPr>
        <p:spPr>
          <a:xfrm>
            <a:off x="670560" y="249705"/>
            <a:ext cx="848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8F99"/>
                </a:solidFill>
                <a:latin typeface="Arial"/>
                <a:cs typeface="Arial"/>
              </a:rPr>
              <a:t>POST SALE DISCOUNTS</a:t>
            </a:r>
            <a:endParaRPr lang="en-US" sz="2400" b="1" dirty="0">
              <a:solidFill>
                <a:srgbClr val="2F8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Machines work on automated production factory Vector Image">
            <a:extLst>
              <a:ext uri="{FF2B5EF4-FFF2-40B4-BE49-F238E27FC236}">
                <a16:creationId xmlns:a16="http://schemas.microsoft.com/office/drawing/2014/main" id="{E970EFDC-F6C2-138A-95BC-AB8C145FE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3"/>
          <a:stretch/>
        </p:blipFill>
        <p:spPr bwMode="auto">
          <a:xfrm>
            <a:off x="170512" y="1730016"/>
            <a:ext cx="3234990" cy="26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A536EF-44BC-2C2C-A82B-ADA8389505C9}"/>
              </a:ext>
            </a:extLst>
          </p:cNvPr>
          <p:cNvSpPr txBox="1"/>
          <p:nvPr/>
        </p:nvSpPr>
        <p:spPr>
          <a:xfrm>
            <a:off x="758515" y="4416804"/>
            <a:ext cx="2050972" cy="310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Manufacturer</a:t>
            </a:r>
          </a:p>
        </p:txBody>
      </p:sp>
      <p:pic>
        <p:nvPicPr>
          <p:cNvPr id="4" name="Picture 6" descr="Picture Of A Group Of Diverse People - Group Of People Clipart Png  Transparent Png - Full Size Clipart (#5805471) - PinClipart">
            <a:extLst>
              <a:ext uri="{FF2B5EF4-FFF2-40B4-BE49-F238E27FC236}">
                <a16:creationId xmlns:a16="http://schemas.microsoft.com/office/drawing/2014/main" id="{D388855F-FA48-3E93-0656-A802BE98D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41"/>
          <a:stretch/>
        </p:blipFill>
        <p:spPr bwMode="auto">
          <a:xfrm>
            <a:off x="9392060" y="2136693"/>
            <a:ext cx="2625279" cy="207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1FF356-4AAA-10D4-99E4-C98219B77305}"/>
              </a:ext>
            </a:extLst>
          </p:cNvPr>
          <p:cNvSpPr txBox="1"/>
          <p:nvPr/>
        </p:nvSpPr>
        <p:spPr>
          <a:xfrm>
            <a:off x="5462328" y="4081437"/>
            <a:ext cx="205097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Distributor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DE8912-5BA4-6947-B36E-9E0E8DADDF2D}"/>
              </a:ext>
            </a:extLst>
          </p:cNvPr>
          <p:cNvSpPr txBox="1"/>
          <p:nvPr/>
        </p:nvSpPr>
        <p:spPr>
          <a:xfrm>
            <a:off x="9679213" y="4413718"/>
            <a:ext cx="205097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Customer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BABBEF-90D3-0B25-1A20-13BDADA3049E}"/>
              </a:ext>
            </a:extLst>
          </p:cNvPr>
          <p:cNvSpPr txBox="1"/>
          <p:nvPr/>
        </p:nvSpPr>
        <p:spPr>
          <a:xfrm>
            <a:off x="3344978" y="2413342"/>
            <a:ext cx="1580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Sale at 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F587C5-E470-51EC-0B0F-E3065814340E}"/>
              </a:ext>
            </a:extLst>
          </p:cNvPr>
          <p:cNvSpPr txBox="1"/>
          <p:nvPr/>
        </p:nvSpPr>
        <p:spPr>
          <a:xfrm>
            <a:off x="7826287" y="2508622"/>
            <a:ext cx="1580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Sale at 95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0BA9D08-E93A-A156-9B3D-40242087F31D}"/>
              </a:ext>
            </a:extLst>
          </p:cNvPr>
          <p:cNvCxnSpPr/>
          <p:nvPr/>
        </p:nvCxnSpPr>
        <p:spPr>
          <a:xfrm>
            <a:off x="3150107" y="3170347"/>
            <a:ext cx="1554480" cy="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72BF416-A52C-4B8F-0411-A92C2A38A0E1}"/>
              </a:ext>
            </a:extLst>
          </p:cNvPr>
          <p:cNvSpPr txBox="1"/>
          <p:nvPr/>
        </p:nvSpPr>
        <p:spPr>
          <a:xfrm>
            <a:off x="2909922" y="3227661"/>
            <a:ext cx="1840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Commercial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Credit Note 10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D3B31CE-267F-1E36-D0ED-A968260BF647}"/>
              </a:ext>
            </a:extLst>
          </p:cNvPr>
          <p:cNvSpPr/>
          <p:nvPr/>
        </p:nvSpPr>
        <p:spPr>
          <a:xfrm>
            <a:off x="3433906" y="909617"/>
            <a:ext cx="1172580" cy="948777"/>
          </a:xfrm>
          <a:prstGeom prst="wedgeRoundRectCallout">
            <a:avLst>
              <a:gd name="adj1" fmla="val -973"/>
              <a:gd name="adj2" fmla="val 10831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GST paid on 100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FE25F1D9-C305-C72A-632F-A2BD4F783B7A}"/>
              </a:ext>
            </a:extLst>
          </p:cNvPr>
          <p:cNvSpPr/>
          <p:nvPr/>
        </p:nvSpPr>
        <p:spPr>
          <a:xfrm>
            <a:off x="8021506" y="928508"/>
            <a:ext cx="1172580" cy="948777"/>
          </a:xfrm>
          <a:prstGeom prst="wedgeRoundRectCallout">
            <a:avLst>
              <a:gd name="adj1" fmla="val -973"/>
              <a:gd name="adj2" fmla="val 10831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GST paid on 95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F63E0AD-7BF7-80A0-6B56-D67187CCF868}"/>
              </a:ext>
            </a:extLst>
          </p:cNvPr>
          <p:cNvCxnSpPr>
            <a:cxnSpLocks/>
          </p:cNvCxnSpPr>
          <p:nvPr/>
        </p:nvCxnSpPr>
        <p:spPr>
          <a:xfrm>
            <a:off x="8616668" y="2982911"/>
            <a:ext cx="0" cy="2278637"/>
          </a:xfrm>
          <a:prstGeom prst="straightConnector1">
            <a:avLst/>
          </a:prstGeom>
          <a:ln>
            <a:solidFill>
              <a:schemeClr val="tx1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6C6DF4D-2370-DDCF-06D1-6ACE3CEC8852}"/>
              </a:ext>
            </a:extLst>
          </p:cNvPr>
          <p:cNvSpPr/>
          <p:nvPr/>
        </p:nvSpPr>
        <p:spPr>
          <a:xfrm>
            <a:off x="7275558" y="5433387"/>
            <a:ext cx="2528905" cy="74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GST payable on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+ 10 i.e. 105?</a:t>
            </a:r>
          </a:p>
        </p:txBody>
      </p:sp>
      <p:pic>
        <p:nvPicPr>
          <p:cNvPr id="22" name="Picture 8" descr="Question mark symbol Royalty Free Vector Image">
            <a:extLst>
              <a:ext uri="{FF2B5EF4-FFF2-40B4-BE49-F238E27FC236}">
                <a16:creationId xmlns:a16="http://schemas.microsoft.com/office/drawing/2014/main" id="{043A9D36-8D4F-4327-30A5-181522324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5"/>
          <a:stretch/>
        </p:blipFill>
        <p:spPr bwMode="auto">
          <a:xfrm>
            <a:off x="6429146" y="4744014"/>
            <a:ext cx="1183885" cy="172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The New Cisco Partner Program">
            <a:extLst>
              <a:ext uri="{FF2B5EF4-FFF2-40B4-BE49-F238E27FC236}">
                <a16:creationId xmlns:a16="http://schemas.microsoft.com/office/drawing/2014/main" id="{DD13685D-80D2-9C0E-FD7A-D9904787C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212" y="2160978"/>
            <a:ext cx="2784066" cy="145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D3E2854-720C-A08F-F9AA-313418A8A7F3}"/>
              </a:ext>
            </a:extLst>
          </p:cNvPr>
          <p:cNvCxnSpPr>
            <a:cxnSpLocks/>
          </p:cNvCxnSpPr>
          <p:nvPr/>
        </p:nvCxnSpPr>
        <p:spPr>
          <a:xfrm>
            <a:off x="3356526" y="2762947"/>
            <a:ext cx="16459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84CC6E2-0C6B-6039-2D0B-CA3C72D812BD}"/>
              </a:ext>
            </a:extLst>
          </p:cNvPr>
          <p:cNvCxnSpPr/>
          <p:nvPr/>
        </p:nvCxnSpPr>
        <p:spPr>
          <a:xfrm>
            <a:off x="7768852" y="2852801"/>
            <a:ext cx="16093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9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/>
      <p:bldP spid="13" grpId="0"/>
      <p:bldP spid="15" grpId="0"/>
      <p:bldP spid="16" grpId="0" animBg="1"/>
      <p:bldP spid="17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1900</Words>
  <Application>Microsoft Office PowerPoint</Application>
  <PresentationFormat>Widescreen</PresentationFormat>
  <Paragraphs>562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Baguet Script</vt:lpstr>
      <vt:lpstr>Calibri</vt:lpstr>
      <vt:lpstr>Calibri Light</vt:lpstr>
      <vt:lpstr>Candara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Tushar  Kapoor</dc:creator>
  <cp:lastModifiedBy>Lipika Rustgi</cp:lastModifiedBy>
  <cp:revision>246</cp:revision>
  <dcterms:created xsi:type="dcterms:W3CDTF">2021-10-29T07:15:23Z</dcterms:created>
  <dcterms:modified xsi:type="dcterms:W3CDTF">2023-08-05T07:12:22Z</dcterms:modified>
</cp:coreProperties>
</file>