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9"/>
  </p:notesMasterIdLst>
  <p:sldIdLst>
    <p:sldId id="256" r:id="rId2"/>
    <p:sldId id="257" r:id="rId3"/>
    <p:sldId id="258" r:id="rId4"/>
    <p:sldId id="259" r:id="rId5"/>
    <p:sldId id="263" r:id="rId6"/>
    <p:sldId id="264" r:id="rId7"/>
    <p:sldId id="267" r:id="rId8"/>
    <p:sldId id="262" r:id="rId9"/>
    <p:sldId id="260" r:id="rId10"/>
    <p:sldId id="261" r:id="rId11"/>
    <p:sldId id="272" r:id="rId12"/>
    <p:sldId id="273" r:id="rId13"/>
    <p:sldId id="277" r:id="rId14"/>
    <p:sldId id="281" r:id="rId15"/>
    <p:sldId id="282" r:id="rId16"/>
    <p:sldId id="266" r:id="rId17"/>
    <p:sldId id="268" r:id="rId18"/>
    <p:sldId id="269" r:id="rId19"/>
    <p:sldId id="270" r:id="rId20"/>
    <p:sldId id="271" r:id="rId21"/>
    <p:sldId id="274" r:id="rId22"/>
    <p:sldId id="275" r:id="rId23"/>
    <p:sldId id="276" r:id="rId24"/>
    <p:sldId id="278" r:id="rId25"/>
    <p:sldId id="279" r:id="rId26"/>
    <p:sldId id="280"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0334C4-D96D-400F-B872-228264AF5681}" type="datetimeFigureOut">
              <a:rPr lang="en-US" smtClean="0"/>
              <a:t>04/08/2023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6ED918-33F4-4F0A-A28B-F6DC79F8F63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D50C25-D261-4B67-82BE-28AE89FE9A4A}"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F5197-E16F-4AAD-B9F0-D443F3C68DB1}"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3A77F-4B35-4A54-A3FA-51BBD6E026D6}"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6DB97-8A13-4373-AA8D-B06CFC85CA66}"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BC04D4-DB0F-4C1B-88C2-603C8C938583}" type="datetime1">
              <a:rPr lang="en-US" smtClean="0"/>
              <a:t>04/08/2023</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65311-DEE4-44F9-AAE7-0A2DBEF007E2}" type="datetime1">
              <a:rPr lang="en-US" smtClean="0"/>
              <a:t>04/08/2023</a:t>
            </a:fld>
            <a:endParaRPr lang="en-US"/>
          </a:p>
        </p:txBody>
      </p:sp>
      <p:sp>
        <p:nvSpPr>
          <p:cNvPr id="8" name="Footer Placeholder 7"/>
          <p:cNvSpPr>
            <a:spLocks noGrp="1"/>
          </p:cNvSpPr>
          <p:nvPr>
            <p:ph type="ftr" sz="quarter" idx="11"/>
          </p:nvPr>
        </p:nvSpPr>
        <p:spPr/>
        <p:txBody>
          <a:bodyPr/>
          <a:lstStyle/>
          <a:p>
            <a:r>
              <a:rPr lang="en-US" smtClean="0"/>
              <a:t>CA Manmohan Khemka</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5AFAF-2390-441A-8DB5-EC635F5680E9}" type="datetime1">
              <a:rPr lang="en-US" smtClean="0"/>
              <a:t>04/08/2023</a:t>
            </a:fld>
            <a:endParaRPr lang="en-US"/>
          </a:p>
        </p:txBody>
      </p:sp>
      <p:sp>
        <p:nvSpPr>
          <p:cNvPr id="4" name="Footer Placeholder 3"/>
          <p:cNvSpPr>
            <a:spLocks noGrp="1"/>
          </p:cNvSpPr>
          <p:nvPr>
            <p:ph type="ftr" sz="quarter" idx="11"/>
          </p:nvPr>
        </p:nvSpPr>
        <p:spPr/>
        <p:txBody>
          <a:bodyPr/>
          <a:lstStyle/>
          <a:p>
            <a:r>
              <a:rPr lang="en-US" smtClean="0"/>
              <a:t>CA Manmohan Khemka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1C32-7515-4B4E-812B-B0D0EAD4C401}" type="datetime1">
              <a:rPr lang="en-US" smtClean="0"/>
              <a:t>04/08/2023</a:t>
            </a:fld>
            <a:endParaRPr lang="en-US"/>
          </a:p>
        </p:txBody>
      </p:sp>
      <p:sp>
        <p:nvSpPr>
          <p:cNvPr id="3" name="Footer Placeholder 2"/>
          <p:cNvSpPr>
            <a:spLocks noGrp="1"/>
          </p:cNvSpPr>
          <p:nvPr>
            <p:ph type="ftr" sz="quarter" idx="11"/>
          </p:nvPr>
        </p:nvSpPr>
        <p:spPr/>
        <p:txBody>
          <a:bodyPr/>
          <a:lstStyle/>
          <a:p>
            <a:r>
              <a:rPr lang="en-US" smtClean="0"/>
              <a:t>CA Manmohan Khemka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8E7591-B8A3-43A9-A471-27AE6D2DD47C}" type="datetime1">
              <a:rPr lang="en-US" smtClean="0"/>
              <a:t>04/08/2023</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3DEEC-1CB5-449E-9F49-FA02DD729CD8}" type="datetime1">
              <a:rPr lang="en-US" smtClean="0"/>
              <a:t>04/08/2023</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56E6E-4BCB-4DDD-B811-ADA2446D201F}" type="datetime1">
              <a:rPr lang="en-US" smtClean="0"/>
              <a:t>04/08/2023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 Manmohan Khemka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nmohankhemk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743199"/>
          </a:xfrm>
        </p:spPr>
        <p:txBody>
          <a:bodyPr>
            <a:normAutofit fontScale="90000"/>
          </a:bodyPr>
          <a:lstStyle/>
          <a:p>
            <a:r>
              <a:rPr lang="en-US" sz="2800" b="1" dirty="0" smtClean="0"/>
              <a:t>All India Chartered Accountants Society (AICAS)</a:t>
            </a:r>
            <a:br>
              <a:rPr lang="en-US" sz="2800" b="1" dirty="0" smtClean="0"/>
            </a:br>
            <a:r>
              <a:rPr lang="en-US" sz="2800" b="1" dirty="0" smtClean="0"/>
              <a:t>5</a:t>
            </a:r>
            <a:r>
              <a:rPr lang="en-US" sz="2800" b="1" baseline="30000" dirty="0" smtClean="0"/>
              <a:t>th</a:t>
            </a:r>
            <a:r>
              <a:rPr lang="en-US" sz="2800" b="1" dirty="0" smtClean="0"/>
              <a:t>  Intensive Workshop on Goods and Services Tax </a:t>
            </a:r>
            <a:br>
              <a:rPr lang="en-US" sz="2800" b="1" dirty="0" smtClean="0"/>
            </a:br>
            <a:r>
              <a:rPr lang="en-US" sz="2800" b="1" dirty="0" smtClean="0"/>
              <a:t/>
            </a:r>
            <a:br>
              <a:rPr lang="en-US" sz="2800" b="1" dirty="0" smtClean="0"/>
            </a:br>
            <a:r>
              <a:rPr lang="en-US" sz="2800" b="1" dirty="0" smtClean="0"/>
              <a:t>4</a:t>
            </a:r>
            <a:r>
              <a:rPr lang="en-US" sz="2800" b="1" baseline="30000" dirty="0" smtClean="0"/>
              <a:t>th</a:t>
            </a:r>
            <a:r>
              <a:rPr lang="en-US" sz="2800" b="1" dirty="0" smtClean="0"/>
              <a:t> &amp; 5</a:t>
            </a:r>
            <a:r>
              <a:rPr lang="en-US" sz="2800" b="1" baseline="30000" dirty="0" smtClean="0"/>
              <a:t>th</a:t>
            </a:r>
            <a:r>
              <a:rPr lang="en-US" sz="2800" b="1" dirty="0" smtClean="0"/>
              <a:t> August, 2023</a:t>
            </a:r>
            <a:br>
              <a:rPr lang="en-US" sz="2800" b="1" dirty="0" smtClean="0"/>
            </a:br>
            <a:r>
              <a:rPr lang="en-US" sz="2800" b="1" dirty="0" smtClean="0"/>
              <a:t/>
            </a:r>
            <a:br>
              <a:rPr lang="en-US" sz="2800" b="1" dirty="0" smtClean="0"/>
            </a:br>
            <a:r>
              <a:rPr lang="en-US" sz="2800" b="1" dirty="0" smtClean="0"/>
              <a:t>India International Centre</a:t>
            </a:r>
            <a:br>
              <a:rPr lang="en-US" sz="2800" b="1" dirty="0" smtClean="0"/>
            </a:br>
            <a:r>
              <a:rPr lang="en-US" sz="2800" b="1" dirty="0" smtClean="0"/>
              <a:t>New Delhi</a:t>
            </a:r>
            <a:endParaRPr lang="en-US" sz="2800" dirty="0"/>
          </a:p>
        </p:txBody>
      </p:sp>
      <p:sp>
        <p:nvSpPr>
          <p:cNvPr id="3" name="Subtitle 2"/>
          <p:cNvSpPr>
            <a:spLocks noGrp="1"/>
          </p:cNvSpPr>
          <p:nvPr>
            <p:ph type="subTitle" idx="1"/>
          </p:nvPr>
        </p:nvSpPr>
        <p:spPr>
          <a:xfrm>
            <a:off x="381000" y="3657600"/>
            <a:ext cx="8382000" cy="2362200"/>
          </a:xfrm>
        </p:spPr>
        <p:txBody>
          <a:bodyPr>
            <a:normAutofit fontScale="85000" lnSpcReduction="20000"/>
          </a:bodyPr>
          <a:lstStyle/>
          <a:p>
            <a:r>
              <a:rPr lang="en-US" sz="3300" b="1" dirty="0" smtClean="0">
                <a:solidFill>
                  <a:srgbClr val="7030A0"/>
                </a:solidFill>
              </a:rPr>
              <a:t>Cross Charge and Input Service Distributor(ISD)</a:t>
            </a:r>
          </a:p>
          <a:p>
            <a:endParaRPr lang="en-US" sz="2600" dirty="0" smtClean="0"/>
          </a:p>
          <a:p>
            <a:r>
              <a:rPr lang="en-US" sz="2600" dirty="0" smtClean="0"/>
              <a:t>Presented By</a:t>
            </a:r>
          </a:p>
          <a:p>
            <a:r>
              <a:rPr lang="en-US" dirty="0" smtClean="0"/>
              <a:t>CA </a:t>
            </a:r>
            <a:r>
              <a:rPr lang="en-US" dirty="0" err="1" smtClean="0"/>
              <a:t>Manmohan</a:t>
            </a:r>
            <a:r>
              <a:rPr lang="en-US" dirty="0" smtClean="0"/>
              <a:t> </a:t>
            </a:r>
            <a:r>
              <a:rPr lang="en-US" dirty="0" err="1" smtClean="0"/>
              <a:t>Khemka</a:t>
            </a:r>
            <a:endParaRPr lang="en-US" dirty="0" smtClean="0"/>
          </a:p>
          <a:p>
            <a:r>
              <a:rPr lang="en-US" dirty="0" smtClean="0">
                <a:hlinkClick r:id="rId2"/>
              </a:rPr>
              <a:t>manmohankhemka@gmail.com</a:t>
            </a:r>
            <a:endParaRPr lang="en-US" dirty="0" smtClean="0"/>
          </a:p>
          <a:p>
            <a:r>
              <a:rPr lang="en-US" dirty="0" smtClean="0"/>
              <a:t>9810064427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 Persons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Sec. 25(4) A person who has obtained or is required to obtain more than one registration, whether in one State or Union territory or more than one State or Union territory shall, in respect of each such registration, be treated as distinct persons for the purposes of this Act.</a:t>
            </a:r>
          </a:p>
          <a:p>
            <a:r>
              <a:rPr lang="en-US" dirty="0" smtClean="0"/>
              <a:t>Sec. 25(5) Where a person who has obtained or is required to obtain registration in a State or Union territory in respect of an establishment, has an establishment in another State or Union territory, then such establishments shall be treated as establishments of distinct persons for the purposes of this Act.</a:t>
            </a:r>
          </a:p>
          <a:p>
            <a:endParaRPr lang="en-US" dirty="0"/>
          </a:p>
        </p:txBody>
      </p:sp>
      <p:sp>
        <p:nvSpPr>
          <p:cNvPr id="4" name="Date Placeholder 3"/>
          <p:cNvSpPr>
            <a:spLocks noGrp="1"/>
          </p:cNvSpPr>
          <p:nvPr>
            <p:ph type="dt" sz="half" idx="10"/>
          </p:nvPr>
        </p:nvSpPr>
        <p:spPr/>
        <p:txBody>
          <a:bodyPr/>
          <a:lstStyle/>
          <a:p>
            <a:fld id="{B241BE1F-B1C1-438B-B284-6F19532BF5B7}"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Value of Supply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Value of supply of goods or services or both between distinct or related persons, other than through an agent</a:t>
            </a:r>
            <a:endParaRPr lang="en-US" dirty="0" smtClean="0"/>
          </a:p>
          <a:p>
            <a:pPr>
              <a:buNone/>
            </a:pPr>
            <a:r>
              <a:rPr lang="en-US" b="1" dirty="0" smtClean="0"/>
              <a:t>Rule 28</a:t>
            </a:r>
            <a:r>
              <a:rPr lang="en-US" b="1" dirty="0" smtClean="0"/>
              <a:t>. </a:t>
            </a:r>
            <a:r>
              <a:rPr lang="en-US" dirty="0" smtClean="0"/>
              <a:t>The value of the supply of goods or services or both between distinct persons as specified in sub-sections (4) and (5) of section 25 or where the supplier and recipient are related, other than where the supply is made through an agent, shall-</a:t>
            </a:r>
          </a:p>
          <a:p>
            <a:pPr>
              <a:buNone/>
            </a:pPr>
            <a:r>
              <a:rPr lang="en-US" dirty="0" smtClean="0"/>
              <a:t>(</a:t>
            </a:r>
            <a:r>
              <a:rPr lang="en-US" i="1" dirty="0" smtClean="0"/>
              <a:t>a</a:t>
            </a:r>
            <a:r>
              <a:rPr lang="en-US" dirty="0" smtClean="0"/>
              <a:t>) be the open market value of such supply</a:t>
            </a:r>
            <a:r>
              <a:rPr lang="en-US" dirty="0" smtClean="0"/>
              <a:t>;</a:t>
            </a:r>
          </a:p>
          <a:p>
            <a:pPr>
              <a:buNone/>
            </a:pPr>
            <a:r>
              <a:rPr lang="en-US" dirty="0" smtClean="0"/>
              <a:t>(</a:t>
            </a:r>
            <a:r>
              <a:rPr lang="en-US" i="1" dirty="0" smtClean="0"/>
              <a:t>b</a:t>
            </a:r>
            <a:r>
              <a:rPr lang="en-US" dirty="0" smtClean="0"/>
              <a:t>) if the open market value is not available, be the value of supply of goods or services of like kind and quality</a:t>
            </a:r>
            <a:r>
              <a:rPr lang="en-US" dirty="0" smtClean="0"/>
              <a:t>;</a:t>
            </a:r>
          </a:p>
          <a:p>
            <a:pPr>
              <a:buNone/>
            </a:pPr>
            <a:r>
              <a:rPr lang="en-US" dirty="0" smtClean="0"/>
              <a:t>(</a:t>
            </a:r>
            <a:r>
              <a:rPr lang="en-US" i="1" dirty="0" smtClean="0"/>
              <a:t>c</a:t>
            </a:r>
            <a:r>
              <a:rPr lang="en-US" dirty="0" smtClean="0"/>
              <a:t>) if the value is not determinable under clause (</a:t>
            </a:r>
            <a:r>
              <a:rPr lang="en-US" i="1" dirty="0" smtClean="0"/>
              <a:t>a</a:t>
            </a:r>
            <a:r>
              <a:rPr lang="en-US" dirty="0" smtClean="0"/>
              <a:t>) or (</a:t>
            </a:r>
            <a:r>
              <a:rPr lang="en-US" i="1" dirty="0" smtClean="0"/>
              <a:t>b</a:t>
            </a:r>
            <a:r>
              <a:rPr lang="en-US" dirty="0" smtClean="0"/>
              <a:t>), be the value as determined by the application of rule 30 or rule 31, in that order:</a:t>
            </a:r>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Supply- Proviso to Rule 28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Provided</a:t>
            </a:r>
            <a:r>
              <a:rPr lang="en-US" dirty="0" smtClean="0"/>
              <a:t> that where the goods are intended for </a:t>
            </a:r>
            <a:r>
              <a:rPr lang="en-US" dirty="0" smtClean="0">
                <a:solidFill>
                  <a:srgbClr val="FF0000"/>
                </a:solidFill>
              </a:rPr>
              <a:t>further supply </a:t>
            </a:r>
            <a:r>
              <a:rPr lang="en-US" dirty="0" smtClean="0"/>
              <a:t>as such by the recipient, the value shall, at the option of the supplier, be </a:t>
            </a:r>
            <a:r>
              <a:rPr lang="en-US" dirty="0" smtClean="0">
                <a:solidFill>
                  <a:srgbClr val="FF0000"/>
                </a:solidFill>
              </a:rPr>
              <a:t>an amount equivalent to ninety per cent of the price charged </a:t>
            </a:r>
            <a:r>
              <a:rPr lang="en-US" dirty="0" smtClean="0"/>
              <a:t>for the supply of goods of like kind and quality by the recipient to his customer not being a related person:</a:t>
            </a:r>
          </a:p>
          <a:p>
            <a:r>
              <a:rPr lang="en-US" b="1" dirty="0" smtClean="0"/>
              <a:t>Provided further</a:t>
            </a:r>
            <a:r>
              <a:rPr lang="en-US" dirty="0" smtClean="0"/>
              <a:t> that where the recipient is </a:t>
            </a:r>
            <a:r>
              <a:rPr lang="en-US" dirty="0" smtClean="0">
                <a:solidFill>
                  <a:srgbClr val="FF0000"/>
                </a:solidFill>
              </a:rPr>
              <a:t>eligible for full input tax credit, the value declared in the invoice shall be deemed to be the open market value of the goods or services.</a:t>
            </a:r>
          </a:p>
          <a:p>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Time of supply of </a:t>
            </a:r>
            <a:r>
              <a:rPr lang="en-US" b="1" dirty="0" smtClean="0"/>
              <a:t>services in the Case of Cross Charge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Sec. 13.</a:t>
            </a:r>
            <a:r>
              <a:rPr lang="en-US" dirty="0" smtClean="0"/>
              <a:t>(1</a:t>
            </a:r>
            <a:r>
              <a:rPr lang="en-US" dirty="0" smtClean="0"/>
              <a:t>) The liability to pay tax on services shall arise at the time of supply, as determined in accordance with the provisions of this section.</a:t>
            </a:r>
          </a:p>
          <a:p>
            <a:pPr>
              <a:buNone/>
            </a:pPr>
            <a:r>
              <a:rPr lang="en-US" dirty="0" smtClean="0"/>
              <a:t>(2) The time of supply of services shall be the earliest of the following dates, namely:—</a:t>
            </a:r>
          </a:p>
          <a:p>
            <a:pPr>
              <a:buNone/>
            </a:pPr>
            <a:r>
              <a:rPr lang="en-US" dirty="0" smtClean="0"/>
              <a:t>(</a:t>
            </a:r>
            <a:r>
              <a:rPr lang="en-US" i="1" dirty="0" smtClean="0"/>
              <a:t>a</a:t>
            </a:r>
            <a:r>
              <a:rPr lang="en-US" dirty="0" smtClean="0"/>
              <a:t>) </a:t>
            </a:r>
            <a:r>
              <a:rPr lang="en-US" dirty="0" smtClean="0">
                <a:solidFill>
                  <a:srgbClr val="FF0000"/>
                </a:solidFill>
              </a:rPr>
              <a:t>the date of issue of invoice </a:t>
            </a:r>
            <a:r>
              <a:rPr lang="en-US" dirty="0" smtClean="0"/>
              <a:t>by the supplier, if the invoice is issued within the period prescribed under </a:t>
            </a:r>
            <a:r>
              <a:rPr lang="en-US" u="sng" baseline="30000" dirty="0" smtClean="0"/>
              <a:t>65</a:t>
            </a:r>
            <a:r>
              <a:rPr lang="en-US" dirty="0" smtClean="0"/>
              <a:t>[***] </a:t>
            </a:r>
            <a:r>
              <a:rPr lang="en-US" u="sng" dirty="0" smtClean="0"/>
              <a:t>section 31</a:t>
            </a:r>
            <a:r>
              <a:rPr lang="en-US" dirty="0" smtClean="0"/>
              <a:t> or the date of receipt of payment, whichever is earlier; </a:t>
            </a:r>
            <a:r>
              <a:rPr lang="en-US" dirty="0" smtClean="0"/>
              <a:t>or</a:t>
            </a:r>
          </a:p>
          <a:p>
            <a:pPr>
              <a:buNone/>
            </a:pPr>
            <a:r>
              <a:rPr lang="en-US" dirty="0" smtClean="0"/>
              <a:t>(</a:t>
            </a:r>
            <a:r>
              <a:rPr lang="en-US" i="1" dirty="0" smtClean="0"/>
              <a:t>b</a:t>
            </a:r>
            <a:r>
              <a:rPr lang="en-US" dirty="0" smtClean="0"/>
              <a:t>) </a:t>
            </a:r>
            <a:r>
              <a:rPr lang="en-US" dirty="0" smtClean="0">
                <a:solidFill>
                  <a:srgbClr val="FF0000"/>
                </a:solidFill>
              </a:rPr>
              <a:t>the date of provision of service, if the invoice is not issued </a:t>
            </a:r>
            <a:r>
              <a:rPr lang="en-US" dirty="0" smtClean="0"/>
              <a:t>within the period prescribed under </a:t>
            </a:r>
            <a:r>
              <a:rPr lang="en-US" u="sng" baseline="30000" dirty="0" smtClean="0"/>
              <a:t>65</a:t>
            </a:r>
            <a:r>
              <a:rPr lang="en-US" dirty="0" smtClean="0"/>
              <a:t>[***] </a:t>
            </a:r>
            <a:r>
              <a:rPr lang="en-US" u="sng" dirty="0" smtClean="0"/>
              <a:t>section 31</a:t>
            </a:r>
            <a:r>
              <a:rPr lang="en-US" dirty="0" smtClean="0"/>
              <a:t> or the date of receipt of payment, whichever is earlier; </a:t>
            </a:r>
            <a:r>
              <a:rPr lang="en-US" dirty="0" smtClean="0"/>
              <a:t>or</a:t>
            </a:r>
          </a:p>
          <a:p>
            <a:pPr>
              <a:buNone/>
            </a:pPr>
            <a:r>
              <a:rPr lang="en-US" dirty="0" smtClean="0"/>
              <a:t>(</a:t>
            </a:r>
            <a:r>
              <a:rPr lang="en-US" i="1" dirty="0" smtClean="0"/>
              <a:t>c</a:t>
            </a:r>
            <a:r>
              <a:rPr lang="en-US" dirty="0" smtClean="0"/>
              <a:t>) </a:t>
            </a:r>
            <a:r>
              <a:rPr lang="en-US" dirty="0" smtClean="0">
                <a:solidFill>
                  <a:srgbClr val="FF0000"/>
                </a:solidFill>
              </a:rPr>
              <a:t>the date on which the recipient shows the receipt of services </a:t>
            </a:r>
            <a:r>
              <a:rPr lang="en-US" dirty="0" smtClean="0"/>
              <a:t>in his books of account, in a case where the provisions of clause (</a:t>
            </a:r>
            <a:r>
              <a:rPr lang="en-US" i="1" dirty="0" smtClean="0"/>
              <a:t>a</a:t>
            </a:r>
            <a:r>
              <a:rPr lang="en-US" dirty="0" smtClean="0"/>
              <a:t>) or clause (</a:t>
            </a:r>
            <a:r>
              <a:rPr lang="en-US" i="1" dirty="0" smtClean="0"/>
              <a:t>b</a:t>
            </a:r>
            <a:r>
              <a:rPr lang="en-US" dirty="0" smtClean="0"/>
              <a:t>) do not apply:</a:t>
            </a:r>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ISD vs. Cross Charge</a:t>
            </a:r>
            <a:endParaRPr lang="en-US" dirty="0"/>
          </a:p>
        </p:txBody>
      </p:sp>
      <p:sp>
        <p:nvSpPr>
          <p:cNvPr id="3" name="Text Placeholder 2"/>
          <p:cNvSpPr>
            <a:spLocks noGrp="1"/>
          </p:cNvSpPr>
          <p:nvPr>
            <p:ph type="body" idx="1"/>
          </p:nvPr>
        </p:nvSpPr>
        <p:spPr/>
        <p:txBody>
          <a:bodyPr/>
          <a:lstStyle/>
          <a:p>
            <a:pPr algn="ctr"/>
            <a:r>
              <a:rPr lang="en-US" dirty="0" smtClean="0"/>
              <a:t>ISD</a:t>
            </a:r>
            <a:endParaRPr lang="en-US" dirty="0"/>
          </a:p>
        </p:txBody>
      </p:sp>
      <p:sp>
        <p:nvSpPr>
          <p:cNvPr id="4" name="Content Placeholder 3"/>
          <p:cNvSpPr>
            <a:spLocks noGrp="1"/>
          </p:cNvSpPr>
          <p:nvPr>
            <p:ph sz="half" idx="2"/>
          </p:nvPr>
        </p:nvSpPr>
        <p:spPr/>
        <p:txBody>
          <a:bodyPr/>
          <a:lstStyle/>
          <a:p>
            <a:r>
              <a:rPr lang="en-US" dirty="0" smtClean="0"/>
              <a:t>The concept of ISD is to enable the distribution of ITC on invoices received by one distinct person for common input services attributable to another distinct person(s) being consumed by that another distinct person(s) </a:t>
            </a:r>
            <a:endParaRPr lang="en-US" dirty="0"/>
          </a:p>
        </p:txBody>
      </p:sp>
      <p:sp>
        <p:nvSpPr>
          <p:cNvPr id="5" name="Text Placeholder 4"/>
          <p:cNvSpPr>
            <a:spLocks noGrp="1"/>
          </p:cNvSpPr>
          <p:nvPr>
            <p:ph type="body" sz="quarter" idx="3"/>
          </p:nvPr>
        </p:nvSpPr>
        <p:spPr/>
        <p:txBody>
          <a:bodyPr/>
          <a:lstStyle/>
          <a:p>
            <a:pPr algn="ctr"/>
            <a:r>
              <a:rPr lang="en-US" dirty="0" smtClean="0"/>
              <a:t>Cross Charge</a:t>
            </a:r>
            <a:endParaRPr lang="en-US" dirty="0"/>
          </a:p>
        </p:txBody>
      </p:sp>
      <p:sp>
        <p:nvSpPr>
          <p:cNvPr id="6" name="Content Placeholder 5"/>
          <p:cNvSpPr>
            <a:spLocks noGrp="1"/>
          </p:cNvSpPr>
          <p:nvPr>
            <p:ph sz="quarter" idx="4"/>
          </p:nvPr>
        </p:nvSpPr>
        <p:spPr/>
        <p:txBody>
          <a:bodyPr/>
          <a:lstStyle/>
          <a:p>
            <a:r>
              <a:rPr lang="en-US" dirty="0" smtClean="0"/>
              <a:t>The concept is related to supply of goods or service by one distinct person to another distinct person.</a:t>
            </a:r>
            <a:endParaRPr lang="en-US" dirty="0"/>
          </a:p>
        </p:txBody>
      </p:sp>
      <p:sp>
        <p:nvSpPr>
          <p:cNvPr id="7" name="Date Placeholder 6"/>
          <p:cNvSpPr>
            <a:spLocks noGrp="1"/>
          </p:cNvSpPr>
          <p:nvPr>
            <p:ph type="dt" sz="half" idx="10"/>
          </p:nvPr>
        </p:nvSpPr>
        <p:spPr/>
        <p:txBody>
          <a:bodyPr/>
          <a:lstStyle/>
          <a:p>
            <a:fld id="{9F165311-DEE4-44F9-AAE7-0A2DBEF007E2}" type="datetime1">
              <a:rPr lang="en-US" smtClean="0"/>
              <a:t>04/08/2023</a:t>
            </a:fld>
            <a:endParaRPr lang="en-US"/>
          </a:p>
        </p:txBody>
      </p:sp>
      <p:sp>
        <p:nvSpPr>
          <p:cNvPr id="8" name="Footer Placeholder 7"/>
          <p:cNvSpPr>
            <a:spLocks noGrp="1"/>
          </p:cNvSpPr>
          <p:nvPr>
            <p:ph type="ftr" sz="quarter" idx="11"/>
          </p:nvPr>
        </p:nvSpPr>
        <p:spPr/>
        <p:txBody>
          <a:bodyPr/>
          <a:lstStyle/>
          <a:p>
            <a:r>
              <a:rPr lang="en-US" smtClean="0"/>
              <a:t>CA Manmohan Khemka</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ISD vs. Cross Charge </a:t>
            </a:r>
            <a:endParaRPr lang="en-US" dirty="0"/>
          </a:p>
        </p:txBody>
      </p:sp>
      <p:sp>
        <p:nvSpPr>
          <p:cNvPr id="3" name="Content Placeholder 2"/>
          <p:cNvSpPr>
            <a:spLocks noGrp="1"/>
          </p:cNvSpPr>
          <p:nvPr>
            <p:ph idx="1"/>
          </p:nvPr>
        </p:nvSpPr>
        <p:spPr/>
        <p:txBody>
          <a:bodyPr/>
          <a:lstStyle/>
          <a:p>
            <a:r>
              <a:rPr lang="en-US" dirty="0" smtClean="0"/>
              <a:t>Management and Supervision Services</a:t>
            </a:r>
          </a:p>
          <a:p>
            <a:r>
              <a:rPr lang="en-US" dirty="0" smtClean="0"/>
              <a:t>Corporate Office Services</a:t>
            </a:r>
          </a:p>
          <a:p>
            <a:r>
              <a:rPr lang="en-US" dirty="0" smtClean="0"/>
              <a:t>Centralized Accounting Services</a:t>
            </a:r>
          </a:p>
          <a:p>
            <a:r>
              <a:rPr lang="en-US" dirty="0" smtClean="0"/>
              <a:t>Centralized Payroll Processing Services</a:t>
            </a:r>
          </a:p>
          <a:p>
            <a:r>
              <a:rPr lang="en-US" dirty="0" smtClean="0"/>
              <a:t>Marketing Office Services</a:t>
            </a:r>
          </a:p>
          <a:p>
            <a:r>
              <a:rPr lang="en-US" dirty="0" smtClean="0"/>
              <a:t>Centrally procured Security Service</a:t>
            </a:r>
          </a:p>
          <a:p>
            <a:r>
              <a:rPr lang="en-US" dirty="0" smtClean="0"/>
              <a:t>Statutory / Internal Audit Services</a:t>
            </a:r>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Allocation &amp; Taxability</a:t>
            </a:r>
            <a:endParaRPr lang="en-US" dirty="0"/>
          </a:p>
        </p:txBody>
      </p:sp>
      <p:graphicFrame>
        <p:nvGraphicFramePr>
          <p:cNvPr id="4" name="Content Placeholder 3"/>
          <p:cNvGraphicFramePr>
            <a:graphicFrameLocks noGrp="1"/>
          </p:cNvGraphicFramePr>
          <p:nvPr>
            <p:ph idx="1"/>
          </p:nvPr>
        </p:nvGraphicFramePr>
        <p:xfrm>
          <a:off x="457200" y="1600200"/>
          <a:ext cx="8229600" cy="20269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Within same PAN</a:t>
                      </a:r>
                      <a:endParaRPr lang="en-US" dirty="0"/>
                    </a:p>
                  </a:txBody>
                  <a:tcPr/>
                </a:tc>
                <a:tc>
                  <a:txBody>
                    <a:bodyPr/>
                    <a:lstStyle/>
                    <a:p>
                      <a:r>
                        <a:rPr lang="en-US" dirty="0" smtClean="0"/>
                        <a:t>To Other PAN</a:t>
                      </a:r>
                      <a:endParaRPr lang="en-US" dirty="0"/>
                    </a:p>
                  </a:txBody>
                  <a:tcPr/>
                </a:tc>
              </a:tr>
              <a:tr h="370840">
                <a:tc>
                  <a:txBody>
                    <a:bodyPr/>
                    <a:lstStyle/>
                    <a:p>
                      <a:r>
                        <a:rPr lang="en-US" dirty="0" smtClean="0"/>
                        <a:t>To Distinct</a:t>
                      </a:r>
                      <a:r>
                        <a:rPr lang="en-US" baseline="0" dirty="0" smtClean="0"/>
                        <a:t> Persons</a:t>
                      </a:r>
                      <a:endParaRPr lang="en-US" dirty="0"/>
                    </a:p>
                  </a:txBody>
                  <a:tcPr/>
                </a:tc>
                <a:tc>
                  <a:txBody>
                    <a:bodyPr/>
                    <a:lstStyle/>
                    <a:p>
                      <a:r>
                        <a:rPr lang="en-US" dirty="0" smtClean="0"/>
                        <a:t>To Subsidiary / Holding or Associates </a:t>
                      </a:r>
                      <a:endParaRPr lang="en-US" dirty="0"/>
                    </a:p>
                  </a:txBody>
                  <a:tcPr/>
                </a:tc>
              </a:tr>
              <a:tr h="370840">
                <a:tc>
                  <a:txBody>
                    <a:bodyPr/>
                    <a:lstStyle/>
                    <a:p>
                      <a:r>
                        <a:rPr lang="en-US" dirty="0" smtClean="0"/>
                        <a:t>It’s</a:t>
                      </a:r>
                      <a:r>
                        <a:rPr lang="en-US" baseline="0" dirty="0" smtClean="0"/>
                        <a:t> a </a:t>
                      </a:r>
                      <a:r>
                        <a:rPr lang="en-US" dirty="0" smtClean="0"/>
                        <a:t>Supply </a:t>
                      </a:r>
                      <a:r>
                        <a:rPr lang="en-US" dirty="0" smtClean="0"/>
                        <a:t>(Cross Charge)</a:t>
                      </a:r>
                      <a:endParaRPr lang="en-US" dirty="0"/>
                    </a:p>
                  </a:txBody>
                  <a:tcPr/>
                </a:tc>
                <a:tc>
                  <a:txBody>
                    <a:bodyPr/>
                    <a:lstStyle/>
                    <a:p>
                      <a:r>
                        <a:rPr lang="en-US" dirty="0" smtClean="0"/>
                        <a:t>It’</a:t>
                      </a:r>
                      <a:r>
                        <a:rPr lang="en-US" baseline="0" dirty="0" smtClean="0"/>
                        <a:t>s a </a:t>
                      </a:r>
                      <a:r>
                        <a:rPr lang="en-US" dirty="0" smtClean="0"/>
                        <a:t>Supply</a:t>
                      </a:r>
                      <a:endParaRPr lang="en-US" dirty="0"/>
                    </a:p>
                  </a:txBody>
                  <a:tcPr/>
                </a:tc>
              </a:tr>
              <a:tr h="370840">
                <a:tc>
                  <a:txBody>
                    <a:bodyPr/>
                    <a:lstStyle/>
                    <a:p>
                      <a:r>
                        <a:rPr lang="en-US" dirty="0" smtClean="0"/>
                        <a:t>Valuation</a:t>
                      </a:r>
                      <a:r>
                        <a:rPr lang="en-US" baseline="0" dirty="0" smtClean="0"/>
                        <a:t> </a:t>
                      </a:r>
                      <a:r>
                        <a:rPr lang="en-US" baseline="0" dirty="0" smtClean="0"/>
                        <a:t>do not </a:t>
                      </a:r>
                      <a:r>
                        <a:rPr lang="en-US" baseline="0" dirty="0" smtClean="0"/>
                        <a:t>matter w</a:t>
                      </a:r>
                      <a:r>
                        <a:rPr lang="en-US" dirty="0" smtClean="0"/>
                        <a:t>here </a:t>
                      </a:r>
                      <a:r>
                        <a:rPr lang="en-US" dirty="0" smtClean="0"/>
                        <a:t>full ITC is available to </a:t>
                      </a:r>
                      <a:r>
                        <a:rPr lang="en-US" dirty="0" smtClean="0"/>
                        <a:t>Recipient Unit</a:t>
                      </a:r>
                      <a:endParaRPr lang="en-US" dirty="0"/>
                    </a:p>
                  </a:txBody>
                  <a:tcPr/>
                </a:tc>
                <a:tc>
                  <a:txBody>
                    <a:bodyPr/>
                    <a:lstStyle/>
                    <a:p>
                      <a:r>
                        <a:rPr lang="en-US" dirty="0" smtClean="0"/>
                        <a:t>Eligibility</a:t>
                      </a:r>
                      <a:r>
                        <a:rPr lang="en-US" baseline="0" dirty="0" smtClean="0"/>
                        <a:t> </a:t>
                      </a:r>
                      <a:r>
                        <a:rPr lang="en-US" baseline="0" dirty="0" smtClean="0"/>
                        <a:t>of ITC is n</a:t>
                      </a:r>
                      <a:r>
                        <a:rPr lang="en-US" dirty="0" smtClean="0"/>
                        <a:t>ot relevant </a:t>
                      </a:r>
                      <a:r>
                        <a:rPr lang="en-US" dirty="0" smtClean="0"/>
                        <a:t>. Valuation has to be on Open Market Value in all such cases.</a:t>
                      </a:r>
                      <a:endParaRPr lang="en-US" dirty="0"/>
                    </a:p>
                  </a:txBody>
                  <a:tcPr/>
                </a:tc>
              </a:tr>
            </a:tbl>
          </a:graphicData>
        </a:graphic>
      </p:graphicFrame>
      <p:sp>
        <p:nvSpPr>
          <p:cNvPr id="5" name="Date Placeholder 4"/>
          <p:cNvSpPr>
            <a:spLocks noGrp="1"/>
          </p:cNvSpPr>
          <p:nvPr>
            <p:ph type="dt" sz="half" idx="10"/>
          </p:nvPr>
        </p:nvSpPr>
        <p:spPr/>
        <p:txBody>
          <a:bodyPr/>
          <a:lstStyle/>
          <a:p>
            <a:fld id="{54FE82F9-0F30-4C2D-AFB7-487661DF5249}" type="datetime1">
              <a:rPr lang="en-US" smtClean="0"/>
              <a:t>04/08/2023</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Office Service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2400" b="1" i="1" dirty="0" smtClean="0"/>
              <a:t>34.</a:t>
            </a:r>
            <a:r>
              <a:rPr lang="en-US" sz="2400" i="1" dirty="0" smtClean="0"/>
              <a:t> </a:t>
            </a:r>
            <a:r>
              <a:rPr lang="en-US" sz="2600" i="1" dirty="0" smtClean="0"/>
              <a:t>In view of the above discussions, we uphold the Ruling dated 27.07.2018 passed by the Karnataka Authority for Advance Ruling as under:</a:t>
            </a:r>
          </a:p>
          <a:p>
            <a:pPr>
              <a:buNone/>
            </a:pPr>
            <a:endParaRPr lang="en-US" sz="2600" i="1" dirty="0" smtClean="0"/>
          </a:p>
          <a:p>
            <a:pPr>
              <a:buNone/>
            </a:pPr>
            <a:r>
              <a:rPr lang="en-US" sz="2600" i="1" dirty="0" smtClean="0"/>
              <a:t>The </a:t>
            </a:r>
            <a:r>
              <a:rPr lang="en-US" sz="2600" i="1" dirty="0" smtClean="0"/>
              <a:t>India Management Office (IMO) of the Appellant is providing a service to its other distinct units by way of carrying out activities such as accounting, administrative work, etc with the use of the services of the employees working in the IMO, the outcome of which benefits all the other units and such activity is to be treated as a taxable supply in terms of the entry 2 of Schedule I read with Section 7 of the CGST Act.</a:t>
            </a:r>
          </a:p>
          <a:p>
            <a:pPr>
              <a:buNone/>
            </a:pPr>
            <a:endParaRPr lang="en-US" sz="2400" b="1" dirty="0" smtClean="0"/>
          </a:p>
          <a:p>
            <a:pPr>
              <a:buNone/>
            </a:pPr>
            <a:r>
              <a:rPr lang="en-US" sz="2400" dirty="0" smtClean="0"/>
              <a:t>[</a:t>
            </a:r>
            <a:r>
              <a:rPr lang="en-US" sz="2400" dirty="0" smtClean="0"/>
              <a:t>2018] 100 taxmann.com 501 (AAAR-KARNATAKA) </a:t>
            </a:r>
          </a:p>
          <a:p>
            <a:pPr>
              <a:buNone/>
            </a:pPr>
            <a:r>
              <a:rPr lang="en-US" sz="2400" dirty="0" smtClean="0"/>
              <a:t>APPELLATE AUTHORITY FOR ADVANCE RULING, KARNATAKA </a:t>
            </a:r>
          </a:p>
          <a:p>
            <a:pPr>
              <a:buNone/>
            </a:pPr>
            <a:r>
              <a:rPr lang="en-US" sz="2400" b="1" dirty="0" smtClean="0"/>
              <a:t>Columbia Asia Hospitals (P.) Ltd., </a:t>
            </a:r>
            <a:r>
              <a:rPr lang="en-US" sz="2400" b="1" i="1" dirty="0" smtClean="0"/>
              <a:t>In re</a:t>
            </a:r>
            <a:endParaRPr lang="en-US" sz="2400" dirty="0" smtClean="0"/>
          </a:p>
          <a:p>
            <a:endParaRPr lang="en-US" sz="2400" dirty="0" smtClean="0"/>
          </a:p>
          <a:p>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dirty="0"/>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2000" b="1" dirty="0" smtClean="0"/>
              <a:t>[2022] 134 taxmann.com 342 (AAAR-MAHARASHTRA) </a:t>
            </a:r>
            <a:r>
              <a:rPr lang="en-US" sz="2000" dirty="0" smtClean="0"/>
              <a:t/>
            </a:r>
            <a:br>
              <a:rPr lang="en-US" sz="2000" dirty="0" smtClean="0"/>
            </a:br>
            <a:r>
              <a:rPr lang="en-US" sz="2000" b="1" dirty="0" smtClean="0"/>
              <a:t>APPELLATE AUTHORITY FOR ADVANCE RULING, MAHARASHTRA </a:t>
            </a:r>
            <a:r>
              <a:rPr lang="en-US" sz="2000" dirty="0" smtClean="0"/>
              <a:t/>
            </a:r>
            <a:br>
              <a:rPr lang="en-US" sz="2000" dirty="0" smtClean="0"/>
            </a:br>
            <a:r>
              <a:rPr lang="en-US" sz="2000" b="1" dirty="0" smtClean="0"/>
              <a:t>Cummins India Ltd., In re</a:t>
            </a:r>
            <a:r>
              <a:rPr lang="en-US" sz="2000" b="1" u="sng" dirty="0" smtClean="0"/>
              <a:t>*</a:t>
            </a:r>
            <a:r>
              <a:rPr lang="en-US" sz="2000" dirty="0" smtClean="0"/>
              <a:t/>
            </a:r>
            <a:br>
              <a:rPr lang="en-US" sz="2000" dirty="0" smtClean="0"/>
            </a:br>
            <a:r>
              <a:rPr lang="en-US" sz="2000" dirty="0" smtClean="0">
                <a:solidFill>
                  <a:srgbClr val="FF0000"/>
                </a:solidFill>
              </a:rPr>
              <a:t>Allocation of Common Inputs - Taxability</a:t>
            </a:r>
            <a:endParaRPr lang="en-US" sz="2000"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i="1" dirty="0" smtClean="0"/>
              <a:t>Q1. Whether </a:t>
            </a:r>
            <a:r>
              <a:rPr lang="en-US" i="1" dirty="0" err="1" smtClean="0"/>
              <a:t>availment</a:t>
            </a:r>
            <a:r>
              <a:rPr lang="en-US" i="1" dirty="0" smtClean="0"/>
              <a:t> of common input supplies on behalf of other unit/units registered as distinct person and further allocation of the cost incurred for same to such other unit qualifies as supply and attracts levy of GST?</a:t>
            </a:r>
          </a:p>
          <a:p>
            <a:pPr>
              <a:buNone/>
            </a:pPr>
            <a:endParaRPr lang="en-US" i="1" dirty="0" smtClean="0"/>
          </a:p>
          <a:p>
            <a:pPr>
              <a:buNone/>
            </a:pPr>
            <a:r>
              <a:rPr lang="en-US" i="1" dirty="0" smtClean="0"/>
              <a:t>O. Yes</a:t>
            </a:r>
            <a:r>
              <a:rPr lang="en-US" i="1" dirty="0" smtClean="0"/>
              <a:t>, </a:t>
            </a:r>
            <a:r>
              <a:rPr lang="en-US" i="1" dirty="0" err="1" smtClean="0"/>
              <a:t>availment</a:t>
            </a:r>
            <a:r>
              <a:rPr lang="en-US" i="1" dirty="0" smtClean="0"/>
              <a:t> of common input supplies from the third-party service vendors/suppliers on behalf of the Branch Offices/Units, registered as distinct persons, will qualify as supply of services in accordance with the provision of section 7(1)(a) of the CGST Act, 2017. However, the cost of the said common input services availed on behest of Branch Offices/Units and allocated to the Branch Offices/Units by the Head Office </a:t>
            </a:r>
            <a:r>
              <a:rPr lang="en-US" i="1" dirty="0" smtClean="0">
                <a:solidFill>
                  <a:srgbClr val="FF0000"/>
                </a:solidFill>
              </a:rPr>
              <a:t>will not attract the levy of GST as the said costs have been incurred by the Head Office in the capacity of a pure agent</a:t>
            </a:r>
            <a:r>
              <a:rPr lang="en-US" i="1" dirty="0" smtClean="0"/>
              <a:t> of the Branch Offices/Units, and as such</a:t>
            </a:r>
            <a:r>
              <a:rPr lang="en-US" b="1" i="1" dirty="0" smtClean="0">
                <a:solidFill>
                  <a:srgbClr val="00B050"/>
                </a:solidFill>
              </a:rPr>
              <a:t>, the said cost incurred by the Head Office shall be excluded from the value of supply of the facilitation services. </a:t>
            </a:r>
          </a:p>
          <a:p>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[2022] 134 taxmann.com 342 (AAAR-MAHARASHTRA) </a:t>
            </a:r>
            <a:r>
              <a:rPr lang="en-US" sz="2400" dirty="0" smtClean="0"/>
              <a:t/>
            </a:r>
            <a:br>
              <a:rPr lang="en-US" sz="2400" dirty="0" smtClean="0"/>
            </a:br>
            <a:r>
              <a:rPr lang="en-US" sz="2400" b="1" dirty="0" smtClean="0"/>
              <a:t>APPELLATE AUTHORITY FOR ADVANCE RULING, MAHARASHTRA </a:t>
            </a:r>
            <a:r>
              <a:rPr lang="en-US" sz="2400" dirty="0" smtClean="0"/>
              <a:t/>
            </a:r>
            <a:br>
              <a:rPr lang="en-US" sz="2400" dirty="0" smtClean="0"/>
            </a:br>
            <a:r>
              <a:rPr lang="en-US" sz="2400" b="1" dirty="0" smtClean="0"/>
              <a:t>Cummins India Ltd., In re</a:t>
            </a:r>
            <a:r>
              <a:rPr lang="en-US" sz="2400" b="1" u="sng" dirty="0" smtClean="0"/>
              <a:t>*</a:t>
            </a:r>
            <a:endParaRPr lang="en-US" sz="2400" dirty="0"/>
          </a:p>
        </p:txBody>
      </p:sp>
      <p:sp>
        <p:nvSpPr>
          <p:cNvPr id="3" name="Content Placeholder 2"/>
          <p:cNvSpPr>
            <a:spLocks noGrp="1"/>
          </p:cNvSpPr>
          <p:nvPr>
            <p:ph idx="1"/>
          </p:nvPr>
        </p:nvSpPr>
        <p:spPr/>
        <p:txBody>
          <a:bodyPr>
            <a:normAutofit fontScale="92500"/>
          </a:bodyPr>
          <a:lstStyle/>
          <a:p>
            <a:pPr>
              <a:buNone/>
            </a:pPr>
            <a:r>
              <a:rPr lang="en-US" i="1" dirty="0" smtClean="0"/>
              <a:t>Q2. If </a:t>
            </a:r>
            <a:r>
              <a:rPr lang="en-US" i="1" dirty="0" smtClean="0"/>
              <a:t>GST is </a:t>
            </a:r>
            <a:r>
              <a:rPr lang="en-US" i="1" dirty="0" err="1" smtClean="0"/>
              <a:t>leviable</a:t>
            </a:r>
            <a:r>
              <a:rPr lang="en-US" i="1" dirty="0" smtClean="0"/>
              <a:t>, whether assessable value can be determined by arriving at nominal value?</a:t>
            </a:r>
          </a:p>
          <a:p>
            <a:pPr>
              <a:buNone/>
            </a:pPr>
            <a:endParaRPr lang="en-US" i="1" dirty="0" smtClean="0"/>
          </a:p>
          <a:p>
            <a:pPr>
              <a:buNone/>
            </a:pPr>
            <a:r>
              <a:rPr lang="en-US" i="1" dirty="0" smtClean="0"/>
              <a:t>O. The </a:t>
            </a:r>
            <a:r>
              <a:rPr lang="en-US" i="1" dirty="0" smtClean="0"/>
              <a:t>assessable value of the services provided by the Head Office to the branch offices/units can be determined as per the </a:t>
            </a:r>
            <a:r>
              <a:rPr lang="en-US" i="1" dirty="0" smtClean="0">
                <a:solidFill>
                  <a:srgbClr val="FF0000"/>
                </a:solidFill>
              </a:rPr>
              <a:t>second proviso to clause (c) of rule 28 of the CGST Rules, 2017</a:t>
            </a:r>
            <a:r>
              <a:rPr lang="en-US" i="1" dirty="0" smtClean="0"/>
              <a:t>, which provides that value of the tax invoice will be deemed as the open market value of the services.</a:t>
            </a:r>
          </a:p>
          <a:p>
            <a:endParaRPr lang="en-US" i="1"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Cross Charge and Input Service Distributor (ISD)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Concept of ISD in GST and its relevance</a:t>
            </a:r>
          </a:p>
          <a:p>
            <a:r>
              <a:rPr lang="en-US" dirty="0" smtClean="0"/>
              <a:t>ISD Vs. Cross Charge : suitability in different cases</a:t>
            </a:r>
          </a:p>
          <a:p>
            <a:r>
              <a:rPr lang="en-US" dirty="0" smtClean="0"/>
              <a:t>Cost Allocation within same PAN or to other PAN and Taxability</a:t>
            </a:r>
          </a:p>
          <a:p>
            <a:r>
              <a:rPr lang="en-US" dirty="0" smtClean="0"/>
              <a:t>Taxability of HO </a:t>
            </a:r>
            <a:r>
              <a:rPr lang="en-US" dirty="0" err="1" smtClean="0"/>
              <a:t>vs</a:t>
            </a:r>
            <a:r>
              <a:rPr lang="en-US" dirty="0" smtClean="0"/>
              <a:t> Marketing Office</a:t>
            </a:r>
          </a:p>
          <a:p>
            <a:r>
              <a:rPr lang="en-US" dirty="0" smtClean="0"/>
              <a:t>Case Study on ISD </a:t>
            </a:r>
            <a:r>
              <a:rPr lang="en-US" dirty="0" err="1" smtClean="0"/>
              <a:t>vs</a:t>
            </a:r>
            <a:r>
              <a:rPr lang="en-US" dirty="0" smtClean="0"/>
              <a:t> Cross Charge</a:t>
            </a:r>
          </a:p>
          <a:p>
            <a:r>
              <a:rPr lang="en-US" dirty="0" smtClean="0"/>
              <a:t>Identification of point of Supply within same company</a:t>
            </a:r>
          </a:p>
          <a:p>
            <a:r>
              <a:rPr lang="en-US" dirty="0" smtClean="0"/>
              <a:t>Issues &amp; Limitations of ISD registration</a:t>
            </a:r>
          </a:p>
          <a:p>
            <a:r>
              <a:rPr lang="en-US" dirty="0" smtClean="0"/>
              <a:t>Important related AARs, High Court and Supreme Court Rulings</a:t>
            </a:r>
          </a:p>
          <a:p>
            <a:endParaRPr lang="en-US" dirty="0"/>
          </a:p>
        </p:txBody>
      </p:sp>
      <p:sp>
        <p:nvSpPr>
          <p:cNvPr id="4" name="Date Placeholder 3"/>
          <p:cNvSpPr>
            <a:spLocks noGrp="1"/>
          </p:cNvSpPr>
          <p:nvPr>
            <p:ph type="dt" sz="half" idx="10"/>
          </p:nvPr>
        </p:nvSpPr>
        <p:spPr/>
        <p:txBody>
          <a:bodyPr/>
          <a:lstStyle/>
          <a:p>
            <a:fld id="{9E01964D-D3FE-432E-9E44-5017E4B578DD}"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[2022] 134 taxmann.com 342 (AAAR-MAHARASHTRA) </a:t>
            </a:r>
            <a:r>
              <a:rPr lang="en-US" sz="2400" dirty="0" smtClean="0"/>
              <a:t/>
            </a:r>
            <a:br>
              <a:rPr lang="en-US" sz="2400" dirty="0" smtClean="0"/>
            </a:br>
            <a:r>
              <a:rPr lang="en-US" sz="2400" b="1" dirty="0" smtClean="0"/>
              <a:t>APPELLATE AUTHORITY FOR ADVANCE RULING, MAHARASHTRA </a:t>
            </a:r>
            <a:r>
              <a:rPr lang="en-US" sz="2400" dirty="0" smtClean="0"/>
              <a:t/>
            </a:r>
            <a:br>
              <a:rPr lang="en-US" sz="2400" dirty="0" smtClean="0"/>
            </a:br>
            <a:r>
              <a:rPr lang="en-US" sz="2400" b="1" dirty="0" smtClean="0"/>
              <a:t>Cummins India Ltd., In re</a:t>
            </a:r>
            <a:r>
              <a:rPr lang="en-US" sz="2400" b="1" u="sng" dirty="0" smtClean="0"/>
              <a:t>*</a:t>
            </a:r>
            <a:endParaRPr lang="en-US" sz="2400" dirty="0"/>
          </a:p>
        </p:txBody>
      </p:sp>
      <p:sp>
        <p:nvSpPr>
          <p:cNvPr id="3" name="Content Placeholder 2"/>
          <p:cNvSpPr>
            <a:spLocks noGrp="1"/>
          </p:cNvSpPr>
          <p:nvPr>
            <p:ph idx="1"/>
          </p:nvPr>
        </p:nvSpPr>
        <p:spPr/>
        <p:txBody>
          <a:bodyPr>
            <a:normAutofit fontScale="70000" lnSpcReduction="20000"/>
          </a:bodyPr>
          <a:lstStyle/>
          <a:p>
            <a:pPr>
              <a:buNone/>
            </a:pPr>
            <a:r>
              <a:rPr lang="en-US" i="1" dirty="0" smtClean="0"/>
              <a:t>Q3. Once </a:t>
            </a:r>
            <a:r>
              <a:rPr lang="en-US" i="1" dirty="0" smtClean="0"/>
              <a:t>GST is levied and ITC thereof is availed by recipient unit, whether the Applicant is required to register itself as an Input Service Distributor for distribution of ITC on common input supplies?</a:t>
            </a:r>
          </a:p>
          <a:p>
            <a:endParaRPr lang="en-US" i="1" dirty="0" smtClean="0"/>
          </a:p>
          <a:p>
            <a:pPr>
              <a:buNone/>
            </a:pPr>
            <a:r>
              <a:rPr lang="en-US" i="1" dirty="0" smtClean="0"/>
              <a:t>O.  Since</a:t>
            </a:r>
            <a:r>
              <a:rPr lang="en-US" i="1" dirty="0" smtClean="0"/>
              <a:t>, </a:t>
            </a:r>
            <a:r>
              <a:rPr lang="en-US" i="1" dirty="0" smtClean="0">
                <a:solidFill>
                  <a:srgbClr val="FF0000"/>
                </a:solidFill>
              </a:rPr>
              <a:t>the Head Office is not entitled to avail and utilize the credit of tax paid to the third-party service vendors for the common input services received by it on behalf of the Branch Offices/Units </a:t>
            </a:r>
            <a:r>
              <a:rPr lang="en-US" i="1" dirty="0" smtClean="0"/>
              <a:t>as the said common input services received by the Appellant's Head Office are being used or consumed by the Branch Offices/Units in the course or furtherance of their businesses, and not by the Head Office. Therefore, the </a:t>
            </a:r>
            <a:r>
              <a:rPr lang="en-US" i="1" dirty="0" smtClean="0">
                <a:solidFill>
                  <a:srgbClr val="FF0000"/>
                </a:solidFill>
              </a:rPr>
              <a:t>Appellant is bound to take the ISD registration as mandated by section 24(viii) of the CGST Act, 2017</a:t>
            </a:r>
            <a:r>
              <a:rPr lang="en-US" i="1" dirty="0" smtClean="0"/>
              <a:t>, and comply with all the provisions made in this regard, if it intends to distribute the credit of tax paid on the common input services received by it on behalf of the branch office/units, to the branch offices/units.</a:t>
            </a:r>
          </a:p>
          <a:p>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
            </a:r>
            <a:br>
              <a:rPr lang="en-US" sz="2400" b="1" dirty="0" smtClean="0"/>
            </a:br>
            <a:r>
              <a:rPr lang="en-US" sz="2400" b="1" dirty="0" smtClean="0"/>
              <a:t>[</a:t>
            </a:r>
            <a:r>
              <a:rPr lang="en-US" sz="2400" b="1" dirty="0" smtClean="0"/>
              <a:t>2021] 124 taxmann.com 93 (AAR - HARYANA) </a:t>
            </a:r>
            <a:r>
              <a:rPr lang="en-US" sz="2400" dirty="0" smtClean="0"/>
              <a:t/>
            </a:r>
            <a:br>
              <a:rPr lang="en-US" sz="2400" dirty="0" smtClean="0"/>
            </a:br>
            <a:r>
              <a:rPr lang="en-US" sz="2400" b="1" dirty="0" smtClean="0"/>
              <a:t>AUTHORITY FOR ADVANCE RULINGS, HARYANA </a:t>
            </a:r>
            <a:r>
              <a:rPr lang="en-US" sz="2400" dirty="0" smtClean="0"/>
              <a:t/>
            </a:r>
            <a:br>
              <a:rPr lang="en-US" sz="2400" dirty="0" smtClean="0"/>
            </a:br>
            <a:r>
              <a:rPr lang="en-US" sz="2400" b="1" dirty="0" smtClean="0"/>
              <a:t>Tata </a:t>
            </a:r>
            <a:r>
              <a:rPr lang="en-US" sz="2400" b="1" dirty="0" err="1" smtClean="0"/>
              <a:t>Sia</a:t>
            </a:r>
            <a:r>
              <a:rPr lang="en-US" sz="2400" b="1" dirty="0" smtClean="0"/>
              <a:t> Airlines Ltd., In re</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85000" lnSpcReduction="10000"/>
          </a:bodyPr>
          <a:lstStyle/>
          <a:p>
            <a:pPr>
              <a:buNone/>
            </a:pPr>
            <a:r>
              <a:rPr lang="en-US" b="1" i="1" dirty="0" smtClean="0"/>
              <a:t>3.14</a:t>
            </a:r>
            <a:r>
              <a:rPr lang="en-US" i="1" dirty="0" smtClean="0"/>
              <a:t> It is also important to note that the ISD mechanism is meant only for distributing the credit on common invoices pertaining to input services only and not goods (inputs or capital goods). (Ref: GST Flyer, Chapter 10). Therefore, in the present case, the input GST credit pertaining to services only on the procurement made by HO towards maintenance of aircraft (including lease thereof) shall be distributed by way of input service distributor mechanism and the credit pertaining to goods (including capital goods) shall be distributed by way of normal registration mechanism.</a:t>
            </a:r>
          </a:p>
          <a:p>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
            </a:r>
            <a:br>
              <a:rPr lang="en-US" sz="2400" b="1" dirty="0" smtClean="0"/>
            </a:br>
            <a:r>
              <a:rPr lang="en-US" sz="2400" b="1" dirty="0" smtClean="0"/>
              <a:t>[</a:t>
            </a:r>
            <a:r>
              <a:rPr lang="en-US" sz="2400" b="1" dirty="0" smtClean="0"/>
              <a:t>2021] 124 taxmann.com 93 (AAR - HARYANA) </a:t>
            </a:r>
            <a:r>
              <a:rPr lang="en-US" sz="2400" dirty="0" smtClean="0"/>
              <a:t/>
            </a:r>
            <a:br>
              <a:rPr lang="en-US" sz="2400" dirty="0" smtClean="0"/>
            </a:br>
            <a:r>
              <a:rPr lang="en-US" sz="2400" b="1" dirty="0" smtClean="0"/>
              <a:t>AUTHORITY FOR ADVANCE RULINGS, HARYANA </a:t>
            </a:r>
            <a:r>
              <a:rPr lang="en-US" sz="2400" dirty="0" smtClean="0"/>
              <a:t/>
            </a:r>
            <a:br>
              <a:rPr lang="en-US" sz="2400" dirty="0" smtClean="0"/>
            </a:br>
            <a:r>
              <a:rPr lang="en-US" sz="2400" b="1" dirty="0" smtClean="0"/>
              <a:t>Tata </a:t>
            </a:r>
            <a:r>
              <a:rPr lang="en-US" sz="2400" b="1" dirty="0" err="1" smtClean="0"/>
              <a:t>Sia</a:t>
            </a:r>
            <a:r>
              <a:rPr lang="en-US" sz="2400" b="1" dirty="0" smtClean="0"/>
              <a:t> Airlines Ltd., In re</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85000" lnSpcReduction="10000"/>
          </a:bodyPr>
          <a:lstStyle/>
          <a:p>
            <a:pPr>
              <a:buNone/>
            </a:pPr>
            <a:r>
              <a:rPr lang="en-US" i="1" dirty="0" smtClean="0"/>
              <a:t>Ruling: </a:t>
            </a:r>
          </a:p>
          <a:p>
            <a:pPr>
              <a:buNone/>
            </a:pPr>
            <a:r>
              <a:rPr lang="en-US" b="1" i="1" dirty="0" smtClean="0"/>
              <a:t>4.1</a:t>
            </a:r>
            <a:r>
              <a:rPr lang="en-US" i="1" dirty="0" smtClean="0"/>
              <a:t> The activities undertaken by the applicant shall be covered as a supply as per Section (7) of the CGST Act 2017, thus shall be liable to GST.</a:t>
            </a:r>
          </a:p>
          <a:p>
            <a:pPr>
              <a:buNone/>
            </a:pPr>
            <a:r>
              <a:rPr lang="en-US" b="1" i="1" dirty="0" smtClean="0"/>
              <a:t>4.2 </a:t>
            </a:r>
            <a:r>
              <a:rPr lang="en-US" i="1" dirty="0" smtClean="0"/>
              <a:t>The input GST credit pertaining to services only on the procurement made by HO towards maintenance of aircraft (including lease thereof) shall be distributed by way of input service distributor mechanism and the credit pertaining to goods (including capital goods) shall be distributed by way of normal registration mechanism.</a:t>
            </a:r>
          </a:p>
          <a:p>
            <a:endParaRPr lang="en-US" i="1"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[2023] 149 taxmann.com 337 (AAR - TAMILNADU) </a:t>
            </a:r>
            <a:r>
              <a:rPr lang="en-US" sz="2400" dirty="0" smtClean="0"/>
              <a:t/>
            </a:r>
            <a:br>
              <a:rPr lang="en-US" sz="2400" dirty="0" smtClean="0"/>
            </a:br>
            <a:r>
              <a:rPr lang="en-US" sz="2400" b="1" dirty="0" smtClean="0"/>
              <a:t>AUTHORITY FOR ADVANCE RULINGS, TAMILNADU </a:t>
            </a:r>
            <a:r>
              <a:rPr lang="en-US" sz="2400" dirty="0" smtClean="0"/>
              <a:t/>
            </a:r>
            <a:br>
              <a:rPr lang="en-US" sz="2400" dirty="0" smtClean="0"/>
            </a:br>
            <a:r>
              <a:rPr lang="en-US" sz="2400" b="1" dirty="0" err="1" smtClean="0"/>
              <a:t>Profisolutions</a:t>
            </a:r>
            <a:r>
              <a:rPr lang="en-US" sz="2400" b="1" dirty="0" smtClean="0"/>
              <a:t> (P.) Ltd., In re</a:t>
            </a:r>
            <a:r>
              <a:rPr lang="en-US" sz="2400" b="1" u="sng" dirty="0" smtClean="0"/>
              <a:t>*</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lnSpcReduction="10000"/>
          </a:bodyPr>
          <a:lstStyle/>
          <a:p>
            <a:pPr>
              <a:buNone/>
            </a:pPr>
            <a:r>
              <a:rPr lang="en-US" b="1" i="1" dirty="0" smtClean="0"/>
              <a:t>9.</a:t>
            </a:r>
            <a:r>
              <a:rPr lang="en-US" i="1" dirty="0" smtClean="0"/>
              <a:t> In view of the above, we rule as under;</a:t>
            </a:r>
          </a:p>
          <a:p>
            <a:pPr>
              <a:buNone/>
            </a:pPr>
            <a:r>
              <a:rPr lang="en-US" b="1" i="1" dirty="0" smtClean="0"/>
              <a:t>RULING</a:t>
            </a:r>
            <a:r>
              <a:rPr lang="en-US" i="1" dirty="0" smtClean="0"/>
              <a:t> </a:t>
            </a:r>
          </a:p>
          <a:p>
            <a:pPr>
              <a:buNone/>
            </a:pPr>
            <a:r>
              <a:rPr lang="en-US" i="1" dirty="0" smtClean="0"/>
              <a:t>Services, including the services of common employees of a person, provided by branch office to head office and vice versa, each having separate GST registration, will attract GST liability under respective Acts, </a:t>
            </a:r>
            <a:r>
              <a:rPr lang="en-US" i="1" dirty="0" err="1" smtClean="0"/>
              <a:t>viz</a:t>
            </a:r>
            <a:r>
              <a:rPr lang="en-US" i="1" dirty="0" smtClean="0"/>
              <a:t> IGST Act, 2017 or CGST Act, 2017 and SGST Act, 2017 or UTGST Act, 2017.</a:t>
            </a:r>
          </a:p>
          <a:p>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CIRCULAR NO. 199/11/2023-GST [F. NO. CBIC-20001/5/2023-GST]</a:t>
            </a:r>
            <a:r>
              <a:rPr lang="en-US" sz="2800" dirty="0" smtClean="0"/>
              <a:t>, </a:t>
            </a:r>
            <a:r>
              <a:rPr lang="en-US" sz="2800" b="1" dirty="0" smtClean="0"/>
              <a:t>DATED 17-7-2023</a:t>
            </a:r>
            <a:endParaRPr lang="en-US" sz="2800" dirty="0"/>
          </a:p>
        </p:txBody>
      </p:sp>
      <p:sp>
        <p:nvSpPr>
          <p:cNvPr id="3" name="Content Placeholder 2"/>
          <p:cNvSpPr>
            <a:spLocks noGrp="1"/>
          </p:cNvSpPr>
          <p:nvPr>
            <p:ph idx="1"/>
          </p:nvPr>
        </p:nvSpPr>
        <p:spPr/>
        <p:txBody>
          <a:bodyPr>
            <a:normAutofit fontScale="70000" lnSpcReduction="20000"/>
          </a:bodyPr>
          <a:lstStyle/>
          <a:p>
            <a:r>
              <a:rPr lang="en-US" i="1" dirty="0" smtClean="0"/>
              <a:t>It is clarified that in respect of common input services procured by the HO from a third party but attributable to both HO and BOs or exclusively to one or more BOs, </a:t>
            </a:r>
            <a:r>
              <a:rPr lang="en-US" i="1" dirty="0" smtClean="0">
                <a:solidFill>
                  <a:srgbClr val="FF0000"/>
                </a:solidFill>
              </a:rPr>
              <a:t>HO has an option to distribute ITC in respect of such common input services by following ISD </a:t>
            </a:r>
            <a:r>
              <a:rPr lang="en-US" i="1" dirty="0" smtClean="0"/>
              <a:t>mechanism laid down in Section 20 of CGST Act read with rule 39 of the Central Goods and Services Tax Rules, 2017 (hereinafter referred to as 'the CGST Rules'). However, as per the present provisions of the CGST Act and CGST Rules, it is not mandatory for the HO to distribute such input tax credit by ISD mechanism. </a:t>
            </a:r>
            <a:r>
              <a:rPr lang="en-US" i="1" dirty="0" smtClean="0">
                <a:solidFill>
                  <a:srgbClr val="FF0000"/>
                </a:solidFill>
              </a:rPr>
              <a:t>HO can also issue tax invoices under section 31 of CGST Act to the concerned BOs</a:t>
            </a:r>
            <a:r>
              <a:rPr lang="en-US" i="1" dirty="0" smtClean="0"/>
              <a:t> in respect of common input services procured from a third party by HO but attributable to the said BOs and the BOs can then avail ITC on the same subject to the provisions of section 16 and 17 of CGST Act.</a:t>
            </a:r>
          </a:p>
          <a:p>
            <a:pPr>
              <a:buNone/>
            </a:pPr>
            <a:endParaRPr lang="en-US" dirty="0" smtClean="0"/>
          </a:p>
          <a:p>
            <a:pPr>
              <a:buNone/>
            </a:pPr>
            <a:r>
              <a:rPr lang="en-US" b="1" dirty="0" smtClean="0">
                <a:solidFill>
                  <a:srgbClr val="00B050"/>
                </a:solidFill>
              </a:rPr>
              <a:t>Appears to be wrong interpretation of present GST provisions</a:t>
            </a:r>
            <a:endParaRPr lang="en-US" b="1" dirty="0">
              <a:solidFill>
                <a:srgbClr val="00B050"/>
              </a:solidFill>
            </a:endParaRPr>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CIRCULAR NO. 199/11/2023-GST [F. NO. CBIC-20001/5/2023-GST]</a:t>
            </a:r>
            <a:r>
              <a:rPr lang="en-US" sz="3200" dirty="0" smtClean="0"/>
              <a:t>, </a:t>
            </a:r>
            <a:r>
              <a:rPr lang="en-US" sz="3200" b="1" dirty="0" smtClean="0"/>
              <a:t>DATED 17-7-2023</a:t>
            </a:r>
            <a:endParaRPr lang="en-US" sz="3200" dirty="0"/>
          </a:p>
        </p:txBody>
      </p:sp>
      <p:sp>
        <p:nvSpPr>
          <p:cNvPr id="3" name="Content Placeholder 2"/>
          <p:cNvSpPr>
            <a:spLocks noGrp="1"/>
          </p:cNvSpPr>
          <p:nvPr>
            <p:ph idx="1"/>
          </p:nvPr>
        </p:nvSpPr>
        <p:spPr/>
        <p:txBody>
          <a:bodyPr>
            <a:normAutofit/>
          </a:bodyPr>
          <a:lstStyle/>
          <a:p>
            <a:r>
              <a:rPr lang="en-US" sz="2400" i="1" dirty="0" smtClean="0"/>
              <a:t>in such cases </a:t>
            </a:r>
            <a:r>
              <a:rPr lang="en-US" sz="2400" i="1" dirty="0" smtClean="0">
                <a:solidFill>
                  <a:srgbClr val="00B050"/>
                </a:solidFill>
              </a:rPr>
              <a:t>where full input tax credit is </a:t>
            </a:r>
            <a:r>
              <a:rPr lang="en-US" sz="2400" i="1" dirty="0" smtClean="0"/>
              <a:t>available to the recipient, </a:t>
            </a:r>
            <a:r>
              <a:rPr lang="en-US" sz="2400" i="1" dirty="0" smtClean="0">
                <a:solidFill>
                  <a:srgbClr val="FF0000"/>
                </a:solidFill>
              </a:rPr>
              <a:t>if HO has not issued a tax invoice to the BO in respect of any particular services being rendered by HO to the said BO, the value of such services may be deemed to be declared as Nil by HO to BO</a:t>
            </a:r>
            <a:r>
              <a:rPr lang="en-US" sz="2400" i="1" dirty="0" smtClean="0"/>
              <a:t>, and may be deemed as open market value in terms of second proviso to rule 28 of CGST Rules</a:t>
            </a:r>
            <a:r>
              <a:rPr lang="en-US" sz="2400" i="1" dirty="0" smtClean="0"/>
              <a:t>.</a:t>
            </a:r>
          </a:p>
          <a:p>
            <a:endParaRPr lang="en-US" i="1" dirty="0" smtClean="0"/>
          </a:p>
          <a:p>
            <a:r>
              <a:rPr lang="en-US" sz="2400" dirty="0" smtClean="0"/>
              <a:t>This clarification may save many Organizations who had not issued Invoices for cross charge but only where the recipient is eligible for full ITC.</a:t>
            </a:r>
            <a:endParaRPr lang="en-US" sz="2400"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CIRCULAR NO. 199/11/2023-GST [F. NO. CBIC-20001/5/2023-GST]</a:t>
            </a:r>
            <a:r>
              <a:rPr lang="en-US" sz="3200" dirty="0" smtClean="0"/>
              <a:t>, </a:t>
            </a:r>
            <a:r>
              <a:rPr lang="en-US" sz="3200" b="1" dirty="0" smtClean="0"/>
              <a:t>DATED 17-7-2023</a:t>
            </a:r>
            <a:endParaRPr lang="en-US" sz="3200" dirty="0"/>
          </a:p>
        </p:txBody>
      </p:sp>
      <p:sp>
        <p:nvSpPr>
          <p:cNvPr id="3" name="Content Placeholder 2"/>
          <p:cNvSpPr>
            <a:spLocks noGrp="1"/>
          </p:cNvSpPr>
          <p:nvPr>
            <p:ph idx="1"/>
          </p:nvPr>
        </p:nvSpPr>
        <p:spPr/>
        <p:txBody>
          <a:bodyPr>
            <a:normAutofit/>
          </a:bodyPr>
          <a:lstStyle/>
          <a:p>
            <a:r>
              <a:rPr lang="en-US" sz="2400" i="1" dirty="0" smtClean="0">
                <a:solidFill>
                  <a:srgbClr val="FF0000"/>
                </a:solidFill>
              </a:rPr>
              <a:t>In respect of internally generated services</a:t>
            </a:r>
            <a:r>
              <a:rPr lang="en-US" sz="2400" i="1" dirty="0" smtClean="0"/>
              <a:t> provided by the HO to BOs, </a:t>
            </a:r>
            <a:r>
              <a:rPr lang="en-US" sz="2400" i="1" dirty="0" smtClean="0">
                <a:solidFill>
                  <a:srgbClr val="FF0000"/>
                </a:solidFill>
              </a:rPr>
              <a:t>the cost of salary of employees </a:t>
            </a:r>
            <a:r>
              <a:rPr lang="en-US" sz="2400" i="1" dirty="0" smtClean="0"/>
              <a:t>of the HO, involved in providing the said services to the BOs, </a:t>
            </a:r>
            <a:r>
              <a:rPr lang="en-US" sz="2400" i="1" dirty="0" smtClean="0">
                <a:solidFill>
                  <a:srgbClr val="FF0000"/>
                </a:solidFill>
              </a:rPr>
              <a:t>is not mandatorily required to be included </a:t>
            </a:r>
            <a:r>
              <a:rPr lang="en-US" sz="2400" i="1" dirty="0" smtClean="0"/>
              <a:t>while computing the taxable value of the supply of such services, </a:t>
            </a:r>
            <a:r>
              <a:rPr lang="en-US" sz="2400" i="1" dirty="0" smtClean="0">
                <a:solidFill>
                  <a:srgbClr val="FF0000"/>
                </a:solidFill>
              </a:rPr>
              <a:t>even in cases where full input tax credit is not available to the concerned BO</a:t>
            </a:r>
            <a:r>
              <a:rPr lang="en-US" sz="2400" i="1" dirty="0" smtClean="0"/>
              <a:t>.</a:t>
            </a:r>
          </a:p>
          <a:p>
            <a:endParaRPr lang="en-US" sz="2400" dirty="0" smtClean="0"/>
          </a:p>
          <a:p>
            <a:r>
              <a:rPr lang="en-US" sz="2400" dirty="0" smtClean="0"/>
              <a:t>The presenter found no provision to support the clarification, however being beneficial to taxpayer may be used in compelling circumstances.  </a:t>
            </a:r>
            <a:endParaRPr lang="en-US" sz="2400"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Thanks</a:t>
            </a:r>
            <a:endParaRPr lang="en-US" sz="6000" dirty="0"/>
          </a:p>
        </p:txBody>
      </p:sp>
      <p:sp>
        <p:nvSpPr>
          <p:cNvPr id="3" name="Subtitle 2"/>
          <p:cNvSpPr>
            <a:spLocks noGrp="1"/>
          </p:cNvSpPr>
          <p:nvPr>
            <p:ph type="subTitle" idx="1"/>
          </p:nvPr>
        </p:nvSpPr>
        <p:spPr/>
        <p:txBody>
          <a:bodyPr/>
          <a:lstStyle/>
          <a:p>
            <a:r>
              <a:rPr lang="en-US" dirty="0" smtClean="0"/>
              <a:t>CA </a:t>
            </a:r>
            <a:r>
              <a:rPr lang="en-US" dirty="0" err="1" smtClean="0"/>
              <a:t>Manmohan</a:t>
            </a:r>
            <a:r>
              <a:rPr lang="en-US" dirty="0" smtClean="0"/>
              <a:t> </a:t>
            </a:r>
            <a:r>
              <a:rPr lang="en-US" dirty="0" err="1" smtClean="0"/>
              <a:t>Khemka</a:t>
            </a:r>
            <a:endParaRPr lang="en-US" dirty="0" smtClean="0"/>
          </a:p>
          <a:p>
            <a:r>
              <a:rPr lang="en-US" dirty="0" smtClean="0"/>
              <a:t>9810064427</a:t>
            </a:r>
          </a:p>
          <a:p>
            <a:r>
              <a:rPr lang="en-US" dirty="0" smtClean="0"/>
              <a:t>manmohankhemka@gmail.com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Service Distributor</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Sec.2(</a:t>
            </a:r>
            <a:r>
              <a:rPr lang="en-US" i="1" dirty="0" smtClean="0"/>
              <a:t>61</a:t>
            </a:r>
            <a:r>
              <a:rPr lang="en-US" dirty="0" smtClean="0"/>
              <a:t>) "Input Service Distributor" means </a:t>
            </a:r>
          </a:p>
          <a:p>
            <a:r>
              <a:rPr lang="en-US" dirty="0" smtClean="0">
                <a:solidFill>
                  <a:srgbClr val="FF0000"/>
                </a:solidFill>
              </a:rPr>
              <a:t>an office </a:t>
            </a:r>
            <a:r>
              <a:rPr lang="en-US" dirty="0" smtClean="0"/>
              <a:t>of the supplier of goods or services or both </a:t>
            </a:r>
          </a:p>
          <a:p>
            <a:r>
              <a:rPr lang="en-US" dirty="0" smtClean="0"/>
              <a:t>which </a:t>
            </a:r>
            <a:r>
              <a:rPr lang="en-US" dirty="0" smtClean="0">
                <a:solidFill>
                  <a:srgbClr val="FF0000"/>
                </a:solidFill>
              </a:rPr>
              <a:t>receives tax invoices </a:t>
            </a:r>
            <a:r>
              <a:rPr lang="en-US" dirty="0" smtClean="0"/>
              <a:t>issued under </a:t>
            </a:r>
            <a:r>
              <a:rPr lang="en-US" u="sng" dirty="0" smtClean="0"/>
              <a:t>section 31</a:t>
            </a:r>
            <a:r>
              <a:rPr lang="en-US" dirty="0" smtClean="0"/>
              <a:t> </a:t>
            </a:r>
            <a:r>
              <a:rPr lang="en-US" dirty="0" smtClean="0">
                <a:solidFill>
                  <a:srgbClr val="FF0000"/>
                </a:solidFill>
              </a:rPr>
              <a:t>towards the receipt of input services </a:t>
            </a:r>
            <a:r>
              <a:rPr lang="en-US" dirty="0" smtClean="0"/>
              <a:t>and </a:t>
            </a:r>
          </a:p>
          <a:p>
            <a:r>
              <a:rPr lang="en-US" dirty="0" smtClean="0"/>
              <a:t>issues a prescribed document </a:t>
            </a:r>
          </a:p>
          <a:p>
            <a:r>
              <a:rPr lang="en-US" dirty="0" smtClean="0"/>
              <a:t>for the purposes of distributing the credit of central tax, State tax, integrated tax or Union territory tax paid on the said services </a:t>
            </a:r>
          </a:p>
          <a:p>
            <a:r>
              <a:rPr lang="en-US" dirty="0" smtClean="0"/>
              <a:t>to a supplier of taxable goods or services or both having the same Permanent Account Number as that of the said office;</a:t>
            </a:r>
            <a:endParaRPr lang="en-US" dirty="0"/>
          </a:p>
        </p:txBody>
      </p:sp>
      <p:sp>
        <p:nvSpPr>
          <p:cNvPr id="4" name="Date Placeholder 3"/>
          <p:cNvSpPr>
            <a:spLocks noGrp="1"/>
          </p:cNvSpPr>
          <p:nvPr>
            <p:ph type="dt" sz="half" idx="10"/>
          </p:nvPr>
        </p:nvSpPr>
        <p:spPr/>
        <p:txBody>
          <a:bodyPr/>
          <a:lstStyle/>
          <a:p>
            <a:fld id="{36454B56-C3DD-437F-A621-2CB4177959A7}"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Conditions for Distribution of Credit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S. 20. (2) The Input Service Distributor </a:t>
            </a:r>
            <a:r>
              <a:rPr lang="en-US" dirty="0" smtClean="0">
                <a:solidFill>
                  <a:srgbClr val="FF0000"/>
                </a:solidFill>
              </a:rPr>
              <a:t>may distribute </a:t>
            </a:r>
            <a:r>
              <a:rPr lang="en-US" dirty="0" smtClean="0"/>
              <a:t>the credit subject to the following </a:t>
            </a:r>
            <a:r>
              <a:rPr lang="en-US" dirty="0" smtClean="0">
                <a:solidFill>
                  <a:srgbClr val="00B050"/>
                </a:solidFill>
              </a:rPr>
              <a:t>conditions</a:t>
            </a:r>
            <a:r>
              <a:rPr lang="en-US" dirty="0" smtClean="0"/>
              <a:t>, namely:—</a:t>
            </a:r>
          </a:p>
          <a:p>
            <a:pPr>
              <a:buNone/>
            </a:pPr>
            <a:r>
              <a:rPr lang="en-US" dirty="0" smtClean="0"/>
              <a:t>(</a:t>
            </a:r>
            <a:r>
              <a:rPr lang="en-US" i="1" dirty="0" smtClean="0"/>
              <a:t>a</a:t>
            </a:r>
            <a:r>
              <a:rPr lang="en-US" dirty="0" smtClean="0"/>
              <a:t>) the credit can be distributed to the recipients of credit </a:t>
            </a:r>
            <a:r>
              <a:rPr lang="en-US" dirty="0" smtClean="0">
                <a:solidFill>
                  <a:srgbClr val="FF0000"/>
                </a:solidFill>
              </a:rPr>
              <a:t>against a document </a:t>
            </a:r>
            <a:r>
              <a:rPr lang="en-US" dirty="0" smtClean="0"/>
              <a:t>containing such details as may be prescribed;</a:t>
            </a:r>
          </a:p>
          <a:p>
            <a:pPr>
              <a:buNone/>
            </a:pPr>
            <a:r>
              <a:rPr lang="en-US" dirty="0" smtClean="0"/>
              <a:t>(</a:t>
            </a:r>
            <a:r>
              <a:rPr lang="en-US" i="1" dirty="0" smtClean="0"/>
              <a:t>b</a:t>
            </a:r>
            <a:r>
              <a:rPr lang="en-US" dirty="0" smtClean="0"/>
              <a:t>) the amount of the credit distributed </a:t>
            </a:r>
            <a:r>
              <a:rPr lang="en-US" dirty="0" smtClean="0">
                <a:solidFill>
                  <a:srgbClr val="FF0000"/>
                </a:solidFill>
              </a:rPr>
              <a:t>shall not exceed the amount of credit available</a:t>
            </a:r>
            <a:r>
              <a:rPr lang="en-US" dirty="0" smtClean="0"/>
              <a:t> for distribution;</a:t>
            </a:r>
          </a:p>
          <a:p>
            <a:pPr>
              <a:buNone/>
            </a:pPr>
            <a:r>
              <a:rPr lang="en-US" dirty="0" smtClean="0"/>
              <a:t>(</a:t>
            </a:r>
            <a:r>
              <a:rPr lang="en-US" i="1" dirty="0" smtClean="0"/>
              <a:t>c</a:t>
            </a:r>
            <a:r>
              <a:rPr lang="en-US" dirty="0" smtClean="0"/>
              <a:t>) the credit of tax paid on input services </a:t>
            </a:r>
            <a:r>
              <a:rPr lang="en-US" dirty="0" smtClean="0">
                <a:solidFill>
                  <a:srgbClr val="FF0000"/>
                </a:solidFill>
              </a:rPr>
              <a:t>attributable</a:t>
            </a:r>
            <a:r>
              <a:rPr lang="en-US" dirty="0" smtClean="0"/>
              <a:t> to a recipient of credit shall be distributed only to that recipient;</a:t>
            </a:r>
          </a:p>
          <a:p>
            <a:pPr>
              <a:buNone/>
            </a:pPr>
            <a:r>
              <a:rPr lang="en-US" dirty="0" smtClean="0"/>
              <a:t>(d) &amp; (e) Distribution shall be on attributable </a:t>
            </a:r>
            <a:r>
              <a:rPr lang="en-US" dirty="0" smtClean="0">
                <a:solidFill>
                  <a:srgbClr val="FF0000"/>
                </a:solidFill>
              </a:rPr>
              <a:t>and pro rata </a:t>
            </a:r>
            <a:r>
              <a:rPr lang="en-US" dirty="0" smtClean="0"/>
              <a:t>basis of turnover.  </a:t>
            </a:r>
          </a:p>
          <a:p>
            <a:pPr>
              <a:buNone/>
            </a:pPr>
            <a:r>
              <a:rPr lang="en-US" dirty="0" smtClean="0"/>
              <a:t>Read with explanation (a), (b)  &amp; (c).</a:t>
            </a:r>
          </a:p>
          <a:p>
            <a:pPr>
              <a:buNone/>
            </a:pPr>
            <a:r>
              <a:rPr lang="en-US" dirty="0" smtClean="0"/>
              <a:t>Read with Rule 39.</a:t>
            </a:r>
            <a:endParaRPr lang="en-US" dirty="0"/>
          </a:p>
        </p:txBody>
      </p:sp>
      <p:sp>
        <p:nvSpPr>
          <p:cNvPr id="4" name="Date Placeholder 3"/>
          <p:cNvSpPr>
            <a:spLocks noGrp="1"/>
          </p:cNvSpPr>
          <p:nvPr>
            <p:ph type="dt" sz="half" idx="10"/>
          </p:nvPr>
        </p:nvSpPr>
        <p:spPr/>
        <p:txBody>
          <a:bodyPr/>
          <a:lstStyle/>
          <a:p>
            <a:fld id="{F9EF4B7E-1C89-4734-9742-555A120A2924}"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Procedure for Distribution of Credit by ISD - Rule 39(1)</a:t>
            </a:r>
            <a:endParaRPr lang="en-US" sz="2800" dirty="0"/>
          </a:p>
        </p:txBody>
      </p:sp>
      <p:sp>
        <p:nvSpPr>
          <p:cNvPr id="3" name="Content Placeholder 2"/>
          <p:cNvSpPr>
            <a:spLocks noGrp="1"/>
          </p:cNvSpPr>
          <p:nvPr>
            <p:ph idx="1"/>
          </p:nvPr>
        </p:nvSpPr>
        <p:spPr>
          <a:xfrm>
            <a:off x="457200" y="1143000"/>
            <a:ext cx="8229600" cy="5029199"/>
          </a:xfrm>
        </p:spPr>
        <p:txBody>
          <a:bodyPr>
            <a:noAutofit/>
          </a:bodyPr>
          <a:lstStyle/>
          <a:p>
            <a:r>
              <a:rPr lang="en-US" sz="2000" dirty="0" smtClean="0"/>
              <a:t>ITC available in a month shall be distributed in the same month [Form GSTR-6]</a:t>
            </a:r>
          </a:p>
          <a:p>
            <a:endParaRPr lang="en-US" sz="2000" dirty="0" smtClean="0"/>
          </a:p>
          <a:p>
            <a:r>
              <a:rPr lang="en-US" sz="2000" dirty="0" smtClean="0"/>
              <a:t>Separate distribution of  credit ineligible u/s 17(5) and of eligible credit</a:t>
            </a:r>
          </a:p>
          <a:p>
            <a:endParaRPr lang="en-US" sz="2000" dirty="0" smtClean="0"/>
          </a:p>
          <a:p>
            <a:r>
              <a:rPr lang="en-US" sz="2000" dirty="0" smtClean="0"/>
              <a:t>CT, ST, UT &amp; IT shall be distributed separately</a:t>
            </a:r>
          </a:p>
          <a:p>
            <a:endParaRPr lang="en-US" sz="2000" dirty="0" smtClean="0"/>
          </a:p>
          <a:p>
            <a:r>
              <a:rPr lang="en-US" sz="2000" dirty="0" smtClean="0"/>
              <a:t>Attribution is to be made irrespective of registration of unit/ branch</a:t>
            </a:r>
          </a:p>
          <a:p>
            <a:endParaRPr lang="en-US" sz="2000" dirty="0" smtClean="0"/>
          </a:p>
          <a:p>
            <a:r>
              <a:rPr lang="en-US" sz="2000" dirty="0" smtClean="0"/>
              <a:t>Credit shall be distributed on ISD Invoice [see Rule 54]</a:t>
            </a:r>
          </a:p>
          <a:p>
            <a:endParaRPr lang="en-US" sz="2000" dirty="0" smtClean="0"/>
          </a:p>
          <a:p>
            <a:r>
              <a:rPr lang="en-US" sz="2000" dirty="0" smtClean="0"/>
              <a:t>Credit adjustment shall be made through CN/DN [see Rule 54]</a:t>
            </a:r>
          </a:p>
          <a:p>
            <a:pPr>
              <a:buNone/>
            </a:pPr>
            <a:endParaRPr lang="en-US" sz="2000" dirty="0" smtClean="0"/>
          </a:p>
          <a:p>
            <a:pPr>
              <a:buNone/>
            </a:pPr>
            <a:r>
              <a:rPr lang="en-US" sz="2000" dirty="0" smtClean="0"/>
              <a:t>Also read Rule 39(2) &amp; (3)</a:t>
            </a:r>
            <a:endParaRPr lang="en-US" sz="2000" dirty="0"/>
          </a:p>
        </p:txBody>
      </p:sp>
      <p:sp>
        <p:nvSpPr>
          <p:cNvPr id="4" name="Date Placeholder 3"/>
          <p:cNvSpPr>
            <a:spLocks noGrp="1"/>
          </p:cNvSpPr>
          <p:nvPr>
            <p:ph type="dt" sz="half" idx="10"/>
          </p:nvPr>
        </p:nvSpPr>
        <p:spPr/>
        <p:txBody>
          <a:bodyPr/>
          <a:lstStyle/>
          <a:p>
            <a:fld id="{27045304-648E-47EB-8831-6F8DED5E327C}"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of ISD</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Centralized Procurement of Input Service in Large Organizations, e.g.:</a:t>
            </a:r>
          </a:p>
          <a:p>
            <a:pPr lvl="1">
              <a:buFont typeface="Courier New" pitchFamily="49" charset="0"/>
              <a:buChar char="o"/>
            </a:pPr>
            <a:r>
              <a:rPr lang="en-US" dirty="0" smtClean="0"/>
              <a:t>Security Services</a:t>
            </a:r>
          </a:p>
          <a:p>
            <a:pPr lvl="1">
              <a:buFont typeface="Courier New" pitchFamily="49" charset="0"/>
              <a:buChar char="o"/>
            </a:pPr>
            <a:r>
              <a:rPr lang="en-US" dirty="0" smtClean="0"/>
              <a:t>Housekeeping </a:t>
            </a:r>
            <a:r>
              <a:rPr lang="en-US" dirty="0" smtClean="0"/>
              <a:t>Services</a:t>
            </a:r>
          </a:p>
          <a:p>
            <a:pPr lvl="1">
              <a:buFont typeface="Courier New" pitchFamily="49" charset="0"/>
              <a:buChar char="o"/>
            </a:pPr>
            <a:r>
              <a:rPr lang="en-US" dirty="0" smtClean="0"/>
              <a:t>Insurance</a:t>
            </a:r>
            <a:r>
              <a:rPr lang="en-US" dirty="0" smtClean="0"/>
              <a:t> </a:t>
            </a:r>
            <a:endParaRPr lang="en-US" dirty="0" smtClean="0"/>
          </a:p>
          <a:p>
            <a:r>
              <a:rPr lang="en-US" dirty="0" smtClean="0"/>
              <a:t>Centralized Clearance of </a:t>
            </a:r>
            <a:r>
              <a:rPr lang="en-US" dirty="0" smtClean="0"/>
              <a:t>such invoices</a:t>
            </a:r>
            <a:endParaRPr lang="en-US" dirty="0" smtClean="0"/>
          </a:p>
          <a:p>
            <a:r>
              <a:rPr lang="en-US" dirty="0" smtClean="0"/>
              <a:t>Centralized </a:t>
            </a:r>
            <a:r>
              <a:rPr lang="en-US" dirty="0" smtClean="0"/>
              <a:t>installations of ERP </a:t>
            </a:r>
            <a:r>
              <a:rPr lang="en-US" dirty="0" smtClean="0"/>
              <a:t>Solutions</a:t>
            </a:r>
          </a:p>
          <a:p>
            <a:r>
              <a:rPr lang="en-US" dirty="0" smtClean="0"/>
              <a:t>Centralized Outsourcing of Non-operational functions</a:t>
            </a:r>
          </a:p>
          <a:p>
            <a:pPr lvl="1">
              <a:buFont typeface="Courier New" pitchFamily="49" charset="0"/>
              <a:buChar char="o"/>
            </a:pPr>
            <a:r>
              <a:rPr lang="en-US" dirty="0" smtClean="0"/>
              <a:t>Accounting</a:t>
            </a:r>
          </a:p>
          <a:p>
            <a:pPr lvl="1">
              <a:buFont typeface="Courier New" pitchFamily="49" charset="0"/>
              <a:buChar char="o"/>
            </a:pPr>
            <a:r>
              <a:rPr lang="en-US" dirty="0" smtClean="0"/>
              <a:t>Payments</a:t>
            </a:r>
            <a:endParaRPr lang="en-US" dirty="0"/>
          </a:p>
        </p:txBody>
      </p:sp>
      <p:sp>
        <p:nvSpPr>
          <p:cNvPr id="4" name="Date Placeholder 3"/>
          <p:cNvSpPr>
            <a:spLocks noGrp="1"/>
          </p:cNvSpPr>
          <p:nvPr>
            <p:ph type="dt" sz="half" idx="10"/>
          </p:nvPr>
        </p:nvSpPr>
        <p:spPr/>
        <p:txBody>
          <a:bodyPr/>
          <a:lstStyle/>
          <a:p>
            <a:fld id="{89752D27-A20D-4EBD-AF22-AA11798EE1D8}"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of ISD</a:t>
            </a:r>
            <a:endParaRPr lang="en-US" dirty="0"/>
          </a:p>
        </p:txBody>
      </p:sp>
      <p:sp>
        <p:nvSpPr>
          <p:cNvPr id="3" name="Content Placeholder 2"/>
          <p:cNvSpPr>
            <a:spLocks noGrp="1"/>
          </p:cNvSpPr>
          <p:nvPr>
            <p:ph idx="1"/>
          </p:nvPr>
        </p:nvSpPr>
        <p:spPr/>
        <p:txBody>
          <a:bodyPr/>
          <a:lstStyle/>
          <a:p>
            <a:r>
              <a:rPr lang="en-US" dirty="0" smtClean="0"/>
              <a:t>In absence of ISD, the taxes paid on such input service which are used at more than one units or at another unit, but the invoices are received on a single unit or another unit, the unit which receives the invoices will not be entitled to avail full / any credit on such invoices and the same will lapse.  </a:t>
            </a:r>
            <a:endParaRPr lang="en-US" dirty="0"/>
          </a:p>
        </p:txBody>
      </p:sp>
      <p:sp>
        <p:nvSpPr>
          <p:cNvPr id="4" name="Date Placeholder 3"/>
          <p:cNvSpPr>
            <a:spLocks noGrp="1"/>
          </p:cNvSpPr>
          <p:nvPr>
            <p:ph type="dt" sz="half" idx="10"/>
          </p:nvPr>
        </p:nvSpPr>
        <p:spPr/>
        <p:txBody>
          <a:bodyPr/>
          <a:lstStyle/>
          <a:p>
            <a:fld id="{918A26FC-59BE-43AA-AD55-B4F330999154}" type="datetime1">
              <a:rPr lang="en-US" smtClean="0"/>
              <a:t>04/08/2023</a:t>
            </a:fld>
            <a:endParaRPr lang="en-US"/>
          </a:p>
        </p:txBody>
      </p:sp>
      <p:sp>
        <p:nvSpPr>
          <p:cNvPr id="5" name="Footer Placeholder 4"/>
          <p:cNvSpPr>
            <a:spLocks noGrp="1"/>
          </p:cNvSpPr>
          <p:nvPr>
            <p:ph type="ftr" sz="quarter" idx="11"/>
          </p:nvPr>
        </p:nvSpPr>
        <p:spPr/>
        <p:txBody>
          <a:bodyPr/>
          <a:lstStyle/>
          <a:p>
            <a:r>
              <a:rPr lang="en-US" smtClean="0"/>
              <a:t>CA Manmohan Khemka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Manner of recovery of credit distributed in excess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Sec. 21. </a:t>
            </a:r>
            <a:r>
              <a:rPr lang="en-US" dirty="0" smtClean="0"/>
              <a:t>Where the Input Service Distributor</a:t>
            </a:r>
          </a:p>
          <a:p>
            <a:r>
              <a:rPr lang="en-US" dirty="0" smtClean="0"/>
              <a:t>distributes the credit in contravention of the provisions contained in </a:t>
            </a:r>
            <a:r>
              <a:rPr lang="en-US" u="sng" dirty="0" smtClean="0"/>
              <a:t>section 20</a:t>
            </a:r>
            <a:r>
              <a:rPr lang="en-US" dirty="0" smtClean="0"/>
              <a:t> </a:t>
            </a:r>
          </a:p>
          <a:p>
            <a:r>
              <a:rPr lang="en-US" dirty="0" smtClean="0"/>
              <a:t>resulting in excess distribution of credit to one or more recipients of credit, </a:t>
            </a:r>
          </a:p>
          <a:p>
            <a:r>
              <a:rPr lang="en-US" dirty="0" smtClean="0"/>
              <a:t>the excess credit so distributed </a:t>
            </a:r>
          </a:p>
          <a:p>
            <a:r>
              <a:rPr lang="en-US" dirty="0" smtClean="0"/>
              <a:t>shall be recovered from such recipients along with interest, and </a:t>
            </a:r>
          </a:p>
          <a:p>
            <a:r>
              <a:rPr lang="en-US" dirty="0" smtClean="0"/>
              <a:t>the provisions of </a:t>
            </a:r>
            <a:r>
              <a:rPr lang="en-US" u="sng" dirty="0" smtClean="0"/>
              <a:t>section 73</a:t>
            </a:r>
            <a:r>
              <a:rPr lang="en-US" dirty="0" smtClean="0"/>
              <a:t> or </a:t>
            </a:r>
            <a:r>
              <a:rPr lang="en-US" u="sng" dirty="0" smtClean="0"/>
              <a:t>section 74</a:t>
            </a:r>
            <a:r>
              <a:rPr lang="en-US" dirty="0" smtClean="0"/>
              <a:t>, as the case may be, shall, </a:t>
            </a:r>
            <a:r>
              <a:rPr lang="en-US" i="1" dirty="0" smtClean="0"/>
              <a:t>mutatis mutandis,</a:t>
            </a:r>
            <a:r>
              <a:rPr lang="en-US" dirty="0" smtClean="0"/>
              <a:t> apply for determination of amount to be recovered.</a:t>
            </a:r>
          </a:p>
          <a:p>
            <a:endParaRPr lang="en-US" dirty="0"/>
          </a:p>
        </p:txBody>
      </p:sp>
      <p:sp>
        <p:nvSpPr>
          <p:cNvPr id="4" name="Date Placeholder 3"/>
          <p:cNvSpPr>
            <a:spLocks noGrp="1"/>
          </p:cNvSpPr>
          <p:nvPr>
            <p:ph type="dt" sz="half" idx="10"/>
          </p:nvPr>
        </p:nvSpPr>
        <p:spPr/>
        <p:txBody>
          <a:bodyPr/>
          <a:lstStyle/>
          <a:p>
            <a:fld id="{B215BF5F-0823-4B5A-926E-0E2EA34D3935}"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 Charge – </a:t>
            </a:r>
            <a:br>
              <a:rPr lang="en-US" dirty="0" smtClean="0"/>
            </a:br>
            <a:r>
              <a:rPr lang="en-US" dirty="0" smtClean="0"/>
              <a:t>Supply between Distinct Persons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 7(1)(</a:t>
            </a:r>
            <a:r>
              <a:rPr lang="en-US" i="1" dirty="0" smtClean="0"/>
              <a:t>c</a:t>
            </a:r>
            <a:r>
              <a:rPr lang="en-US" dirty="0" smtClean="0"/>
              <a:t>) the activities specified in Schedule I, made or agreed to be made without a consideration </a:t>
            </a:r>
            <a:r>
              <a:rPr lang="en-US" u="sng" baseline="30000" dirty="0" smtClean="0"/>
              <a:t>37</a:t>
            </a:r>
            <a:r>
              <a:rPr lang="en-US" dirty="0" smtClean="0"/>
              <a:t>[***]</a:t>
            </a:r>
          </a:p>
          <a:p>
            <a:endParaRPr lang="en-US" dirty="0" smtClean="0"/>
          </a:p>
          <a:p>
            <a:pPr>
              <a:buNone/>
            </a:pPr>
            <a:r>
              <a:rPr lang="en-US" b="1" dirty="0" smtClean="0"/>
              <a:t>Schedule I – Activities to be treated as supply even if made without consideration</a:t>
            </a:r>
          </a:p>
          <a:p>
            <a:r>
              <a:rPr lang="en-US" b="1" dirty="0" smtClean="0"/>
              <a:t>Entry No. 2.</a:t>
            </a:r>
            <a:r>
              <a:rPr lang="en-US" dirty="0" smtClean="0"/>
              <a:t> Supply of goods or services or both between</a:t>
            </a:r>
            <a:r>
              <a:rPr lang="en-US" dirty="0" smtClean="0">
                <a:solidFill>
                  <a:srgbClr val="FF0000"/>
                </a:solidFill>
              </a:rPr>
              <a:t> </a:t>
            </a:r>
            <a:r>
              <a:rPr lang="en-US" dirty="0" smtClean="0"/>
              <a:t>related persons or </a:t>
            </a:r>
            <a:r>
              <a:rPr lang="en-US" dirty="0" smtClean="0">
                <a:solidFill>
                  <a:srgbClr val="FF0000"/>
                </a:solidFill>
              </a:rPr>
              <a:t>between distinct persons </a:t>
            </a:r>
            <a:r>
              <a:rPr lang="en-US" dirty="0" smtClean="0"/>
              <a:t>as specified in </a:t>
            </a:r>
            <a:r>
              <a:rPr lang="en-US" u="sng" dirty="0" smtClean="0"/>
              <a:t>section 25</a:t>
            </a:r>
            <a:r>
              <a:rPr lang="en-US" dirty="0" smtClean="0"/>
              <a:t>, when made in the course or furtherance of business:</a:t>
            </a:r>
            <a:endParaRPr lang="en-US" dirty="0"/>
          </a:p>
        </p:txBody>
      </p:sp>
      <p:sp>
        <p:nvSpPr>
          <p:cNvPr id="4" name="Date Placeholder 3"/>
          <p:cNvSpPr>
            <a:spLocks noGrp="1"/>
          </p:cNvSpPr>
          <p:nvPr>
            <p:ph type="dt" sz="half" idx="10"/>
          </p:nvPr>
        </p:nvSpPr>
        <p:spPr/>
        <p:txBody>
          <a:bodyPr/>
          <a:lstStyle/>
          <a:p>
            <a:fld id="{DF8F0BFD-E665-43D7-8533-0183B5180214}" type="datetime1">
              <a:rPr lang="en-US" smtClean="0"/>
              <a:t>04/08/2023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CA Manmohan Khemka</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2057</Words>
  <Application>Microsoft Office PowerPoint</Application>
  <PresentationFormat>On-screen Show (4:3)</PresentationFormat>
  <Paragraphs>230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All India Chartered Accountants Society (AICAS) 5th  Intensive Workshop on Goods and Services Tax   4th &amp; 5th August, 2023  India International Centre New Delhi</vt:lpstr>
      <vt:lpstr>Cross Charge and Input Service Distributor (ISD) </vt:lpstr>
      <vt:lpstr>Input Service Distributor</vt:lpstr>
      <vt:lpstr>Conditions for Distribution of Credit</vt:lpstr>
      <vt:lpstr>Procedure for Distribution of Credit by ISD - Rule 39(1)</vt:lpstr>
      <vt:lpstr>Relevance of ISD</vt:lpstr>
      <vt:lpstr>Relevance of ISD</vt:lpstr>
      <vt:lpstr>Manner of recovery of credit distributed in excess</vt:lpstr>
      <vt:lpstr>Cross Charge –  Supply between Distinct Persons</vt:lpstr>
      <vt:lpstr>Distinct Persons</vt:lpstr>
      <vt:lpstr>Value of Supply</vt:lpstr>
      <vt:lpstr>Value of Supply- Proviso to Rule 28 </vt:lpstr>
      <vt:lpstr>Time of supply of services in the Case of Cross Charge</vt:lpstr>
      <vt:lpstr>ISD vs. Cross Charge</vt:lpstr>
      <vt:lpstr>ISD vs. Cross Charge </vt:lpstr>
      <vt:lpstr>Cost Allocation &amp; Taxability</vt:lpstr>
      <vt:lpstr>Corporate Office Service</vt:lpstr>
      <vt:lpstr>[2022] 134 taxmann.com 342 (AAAR-MAHARASHTRA)  APPELLATE AUTHORITY FOR ADVANCE RULING, MAHARASHTRA  Cummins India Ltd., In re* Allocation of Common Inputs - Taxability</vt:lpstr>
      <vt:lpstr>[2022] 134 taxmann.com 342 (AAAR-MAHARASHTRA)  APPELLATE AUTHORITY FOR ADVANCE RULING, MAHARASHTRA  Cummins India Ltd., In re*</vt:lpstr>
      <vt:lpstr>[2022] 134 taxmann.com 342 (AAAR-MAHARASHTRA)  APPELLATE AUTHORITY FOR ADVANCE RULING, MAHARASHTRA  Cummins India Ltd., In re*</vt:lpstr>
      <vt:lpstr> [2021] 124 taxmann.com 93 (AAR - HARYANA)  AUTHORITY FOR ADVANCE RULINGS, HARYANA  Tata Sia Airlines Ltd., In re </vt:lpstr>
      <vt:lpstr> [2021] 124 taxmann.com 93 (AAR - HARYANA)  AUTHORITY FOR ADVANCE RULINGS, HARYANA  Tata Sia Airlines Ltd., In re </vt:lpstr>
      <vt:lpstr>[2023] 149 taxmann.com 337 (AAR - TAMILNADU)  AUTHORITY FOR ADVANCE RULINGS, TAMILNADU  Profisolutions (P.) Ltd., In re* </vt:lpstr>
      <vt:lpstr>CIRCULAR NO. 199/11/2023-GST [F. NO. CBIC-20001/5/2023-GST], DATED 17-7-2023</vt:lpstr>
      <vt:lpstr>CIRCULAR NO. 199/11/2023-GST [F. NO. CBIC-20001/5/2023-GST], DATED 17-7-2023</vt:lpstr>
      <vt:lpstr>CIRCULAR NO. 199/11/2023-GST [F. NO. CBIC-20001/5/2023-GST], DATED 17-7-2023</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43</cp:revision>
  <dcterms:created xsi:type="dcterms:W3CDTF">2006-08-16T00:00:00Z</dcterms:created>
  <dcterms:modified xsi:type="dcterms:W3CDTF">2023-08-04T06:42:10Z</dcterms:modified>
</cp:coreProperties>
</file>