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416" r:id="rId4"/>
    <p:sldId id="417" r:id="rId5"/>
    <p:sldId id="418" r:id="rId6"/>
    <p:sldId id="419" r:id="rId7"/>
    <p:sldId id="420" r:id="rId8"/>
    <p:sldId id="421" r:id="rId9"/>
    <p:sldId id="422" r:id="rId10"/>
    <p:sldId id="423" r:id="rId11"/>
    <p:sldId id="424" r:id="rId12"/>
    <p:sldId id="425" r:id="rId13"/>
    <p:sldId id="426" r:id="rId14"/>
    <p:sldId id="427" r:id="rId15"/>
    <p:sldId id="428" r:id="rId16"/>
    <p:sldId id="429" r:id="rId17"/>
    <p:sldId id="430" r:id="rId18"/>
    <p:sldId id="31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0310632-0824-445C-9EE4-E33E86F051F1}">
          <p14:sldIdLst>
            <p14:sldId id="256"/>
            <p14:sldId id="290"/>
            <p14:sldId id="416"/>
            <p14:sldId id="417"/>
            <p14:sldId id="418"/>
            <p14:sldId id="419"/>
            <p14:sldId id="420"/>
            <p14:sldId id="421"/>
            <p14:sldId id="422"/>
            <p14:sldId id="423"/>
            <p14:sldId id="424"/>
            <p14:sldId id="425"/>
            <p14:sldId id="426"/>
            <p14:sldId id="427"/>
            <p14:sldId id="428"/>
            <p14:sldId id="429"/>
            <p14:sldId id="430"/>
          </p14:sldIdLst>
        </p14:section>
        <p14:section name="Untitled Section" id="{7740CEF7-E6B7-4D56-904F-4455E05AF7A4}">
          <p14:sldIdLst>
            <p14:sldId id="31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2" autoAdjust="0"/>
    <p:restoredTop sz="96327"/>
  </p:normalViewPr>
  <p:slideViewPr>
    <p:cSldViewPr snapToGrid="0">
      <p:cViewPr varScale="1">
        <p:scale>
          <a:sx n="128" d="100"/>
          <a:sy n="128" d="100"/>
        </p:scale>
        <p:origin x="5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A58D97D-7DED-4066-AB05-14C4C8D42532}"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9377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58D97D-7DED-4066-AB05-14C4C8D42532}"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102643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58D97D-7DED-4066-AB05-14C4C8D42532}"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542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58D97D-7DED-4066-AB05-14C4C8D42532}"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2736952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58D97D-7DED-4066-AB05-14C4C8D42532}"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5649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58D97D-7DED-4066-AB05-14C4C8D42532}"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1628711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58D97D-7DED-4066-AB05-14C4C8D42532}" type="datetimeFigureOut">
              <a:rPr lang="en-US" smtClean="0"/>
              <a:t>8/3/2023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343628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58D97D-7DED-4066-AB05-14C4C8D42532}" type="datetimeFigureOut">
              <a:rPr lang="en-US" smtClean="0"/>
              <a:t>8/3/2023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1634597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8D97D-7DED-4066-AB05-14C4C8D42532}" type="datetimeFigureOut">
              <a:rPr lang="en-US" smtClean="0"/>
              <a:t>8/3/2023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3110700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58D97D-7DED-4066-AB05-14C4C8D42532}"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883114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58D97D-7DED-4066-AB05-14C4C8D42532}"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84130-AF0A-4E9D-9AF0-4A196B512A7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220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A58D97D-7DED-4066-AB05-14C4C8D42532}" type="datetimeFigureOut">
              <a:rPr lang="en-US" smtClean="0"/>
              <a:t>8/3/2023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FB84130-AF0A-4E9D-9AF0-4A196B512A7A}"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0466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kmittalservicetax@gmail.com" TargetMode="Externa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hyperlink" Target="https://indiankanoon.org/doc/1712542/" TargetMode="External" /><Relationship Id="rId2" Type="http://schemas.openxmlformats.org/officeDocument/2006/relationships/hyperlink" Target="https://indiankanoon.org/doc/589884/" TargetMode="External"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3" Type="http://schemas.openxmlformats.org/officeDocument/2006/relationships/hyperlink" Target="file:///C:/Program%20Files%20(x86)/GST-ExCus/__1110001" TargetMode="External" /><Relationship Id="rId2" Type="http://schemas.openxmlformats.org/officeDocument/2006/relationships/hyperlink" Target="file:///C:/Program%20Files%20(x86)/GST-ExCus/__414060" TargetMode="External"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hyperlink" Target="mailto:jkmittalservicetax@gmail.com" TargetMode="External"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rgbClr val="7030A0"/>
          </a:fgClr>
          <a:bgClr>
            <a:srgbClr val="00B0F0"/>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5BD9D-0FF8-4DC5-8BC3-05B342803108}"/>
              </a:ext>
            </a:extLst>
          </p:cNvPr>
          <p:cNvSpPr>
            <a:spLocks noGrp="1"/>
          </p:cNvSpPr>
          <p:nvPr>
            <p:ph type="ctrTitle"/>
          </p:nvPr>
        </p:nvSpPr>
        <p:spPr>
          <a:xfrm>
            <a:off x="360172" y="4645505"/>
            <a:ext cx="7904673" cy="2142255"/>
          </a:xfrm>
        </p:spPr>
        <p:txBody>
          <a:bodyPr>
            <a:noAutofit/>
          </a:bodyPr>
          <a:lstStyle/>
          <a:p>
            <a:r>
              <a:rPr lang="en-US" sz="2400" b="1" dirty="0"/>
              <a:t>Topic- “invoking writ jurisdiction under </a:t>
            </a:r>
            <a:r>
              <a:rPr lang="en-US" sz="2400" b="1" dirty="0" err="1"/>
              <a:t>gst</a:t>
            </a:r>
            <a:r>
              <a:rPr lang="en-US" sz="2400" b="1" dirty="0"/>
              <a:t>”</a:t>
            </a:r>
            <a:br>
              <a:rPr lang="en-US" sz="2400" b="1" dirty="0"/>
            </a:br>
            <a:r>
              <a:rPr lang="en-US" sz="2400" b="1" dirty="0"/>
              <a:t>by All India chartered accountants society</a:t>
            </a:r>
            <a:br>
              <a:rPr lang="en-US" sz="2400" b="1" dirty="0"/>
            </a:br>
            <a:br>
              <a:rPr lang="en-US" sz="1800" b="1" dirty="0"/>
            </a:br>
            <a:r>
              <a:rPr lang="en-US" sz="1800" b="1" dirty="0"/>
              <a:t>Friday, 4</a:t>
            </a:r>
            <a:r>
              <a:rPr lang="en-US" sz="1800" b="1" baseline="30000" dirty="0"/>
              <a:t>th</a:t>
            </a:r>
            <a:r>
              <a:rPr lang="en-US" sz="1800" b="1" dirty="0"/>
              <a:t> August 2023, 5.15.p.m. to 5.45p.m.</a:t>
            </a:r>
            <a:br>
              <a:rPr lang="en-US" sz="1800" b="1" dirty="0"/>
            </a:br>
            <a:r>
              <a:rPr lang="en-US" sz="1800" b="1" dirty="0"/>
              <a:t>India International Centre, </a:t>
            </a:r>
            <a:r>
              <a:rPr lang="en-US" sz="1800" b="1" dirty="0" err="1"/>
              <a:t>annexe</a:t>
            </a:r>
            <a:r>
              <a:rPr lang="en-US" sz="1800" b="1" dirty="0"/>
              <a:t> building, lecture hall-ii, </a:t>
            </a:r>
            <a:br>
              <a:rPr lang="en-US" sz="1800" b="1" dirty="0"/>
            </a:br>
            <a:r>
              <a:rPr lang="en-US" sz="1800" b="1" dirty="0"/>
              <a:t>new </a:t>
            </a:r>
            <a:r>
              <a:rPr lang="en-US" sz="1800" b="1" dirty="0" err="1"/>
              <a:t>delhi</a:t>
            </a:r>
            <a:endParaRPr lang="en-US" sz="2800" b="1" dirty="0"/>
          </a:p>
        </p:txBody>
      </p:sp>
      <p:sp>
        <p:nvSpPr>
          <p:cNvPr id="3" name="Subtitle 2">
            <a:extLst>
              <a:ext uri="{FF2B5EF4-FFF2-40B4-BE49-F238E27FC236}">
                <a16:creationId xmlns:a16="http://schemas.microsoft.com/office/drawing/2014/main" id="{5B54D81D-C86A-4285-852E-A25BDFCBD9F5}"/>
              </a:ext>
            </a:extLst>
          </p:cNvPr>
          <p:cNvSpPr>
            <a:spLocks noGrp="1"/>
          </p:cNvSpPr>
          <p:nvPr>
            <p:ph type="subTitle" idx="1"/>
          </p:nvPr>
        </p:nvSpPr>
        <p:spPr>
          <a:xfrm>
            <a:off x="9621328" y="4960137"/>
            <a:ext cx="2189672" cy="1463040"/>
          </a:xfrm>
        </p:spPr>
        <p:txBody>
          <a:bodyPr>
            <a:normAutofit fontScale="40000" lnSpcReduction="20000"/>
          </a:bodyPr>
          <a:lstStyle/>
          <a:p>
            <a:pPr algn="ctr">
              <a:spcBef>
                <a:spcPct val="20000"/>
              </a:spcBef>
            </a:pPr>
            <a:r>
              <a:rPr lang="en-US" altLang="en-US" sz="2800" dirty="0">
                <a:latin typeface="Arial Black" panose="020B0A04020102020204" pitchFamily="34" charset="0"/>
              </a:rPr>
              <a:t>Presented By</a:t>
            </a:r>
            <a:r>
              <a:rPr lang="en-US" altLang="en-US" dirty="0">
                <a:latin typeface="Arial Black" panose="020B0A04020102020204" pitchFamily="34" charset="0"/>
              </a:rPr>
              <a:t> </a:t>
            </a:r>
          </a:p>
          <a:p>
            <a:pPr algn="ctr">
              <a:spcBef>
                <a:spcPct val="20000"/>
              </a:spcBef>
            </a:pPr>
            <a:r>
              <a:rPr lang="en-US" altLang="en-US" dirty="0">
                <a:solidFill>
                  <a:srgbClr val="993366"/>
                </a:solidFill>
                <a:latin typeface="Arial Black" panose="020B0A04020102020204" pitchFamily="34" charset="0"/>
              </a:rPr>
              <a:t>J.K. MITTAL </a:t>
            </a:r>
            <a:r>
              <a:rPr lang="en-US" altLang="en-US" dirty="0">
                <a:latin typeface="Arial Black" panose="020B0A04020102020204" pitchFamily="34" charset="0"/>
              </a:rPr>
              <a:t>(Advocate)</a:t>
            </a:r>
          </a:p>
          <a:p>
            <a:pPr algn="ctr">
              <a:spcBef>
                <a:spcPct val="20000"/>
              </a:spcBef>
            </a:pPr>
            <a:r>
              <a:rPr lang="en-US" altLang="en-US" dirty="0">
                <a:latin typeface="Arial Black" panose="020B0A04020102020204" pitchFamily="34" charset="0"/>
              </a:rPr>
              <a:t>Co-Chairman, National Council (Indirect Taxes), ASSOCHAM</a:t>
            </a:r>
          </a:p>
          <a:p>
            <a:pPr algn="ctr">
              <a:spcBef>
                <a:spcPct val="20000"/>
              </a:spcBef>
            </a:pPr>
            <a:r>
              <a:rPr lang="en-US" altLang="en-US" dirty="0">
                <a:solidFill>
                  <a:srgbClr val="993366"/>
                </a:solidFill>
                <a:latin typeface="Arial Black" panose="020B0A04020102020204" pitchFamily="34" charset="0"/>
              </a:rPr>
              <a:t>LL.B.,F.C.A., F.C.S. </a:t>
            </a:r>
          </a:p>
          <a:p>
            <a:pPr algn="ctr">
              <a:spcBef>
                <a:spcPct val="20000"/>
              </a:spcBef>
            </a:pPr>
            <a:r>
              <a:rPr lang="en-US" altLang="en-US" sz="2000" dirty="0">
                <a:latin typeface="Arial Black" panose="020B0A04020102020204" pitchFamily="34" charset="0"/>
              </a:rPr>
              <a:t>NEW DELHI </a:t>
            </a:r>
          </a:p>
          <a:p>
            <a:pPr algn="ctr">
              <a:spcBef>
                <a:spcPct val="20000"/>
              </a:spcBef>
            </a:pPr>
            <a:r>
              <a:rPr lang="en-US" altLang="en-US" dirty="0">
                <a:latin typeface="Arial Black" panose="020B0A04020102020204" pitchFamily="34" charset="0"/>
              </a:rPr>
              <a:t>Ph:  011- 22447420, 011-22461071,72,76</a:t>
            </a:r>
          </a:p>
          <a:p>
            <a:pPr algn="ctr">
              <a:spcBef>
                <a:spcPct val="20000"/>
              </a:spcBef>
            </a:pPr>
            <a:r>
              <a:rPr lang="en-US" altLang="en-US" dirty="0">
                <a:solidFill>
                  <a:srgbClr val="993366"/>
                </a:solidFill>
                <a:latin typeface="Arial Black" panose="020B0A04020102020204" pitchFamily="34" charset="0"/>
              </a:rPr>
              <a:t>Email: </a:t>
            </a:r>
            <a:r>
              <a:rPr lang="en-US" altLang="en-US" dirty="0">
                <a:solidFill>
                  <a:srgbClr val="993366"/>
                </a:solidFill>
                <a:latin typeface="Arial Black" panose="020B0A04020102020204" pitchFamily="34" charset="0"/>
                <a:hlinkClick r:id="rId2"/>
              </a:rPr>
              <a:t>jkmittalservicetax@gmail.com</a:t>
            </a:r>
            <a:endParaRPr lang="en-US" altLang="en-US" dirty="0">
              <a:solidFill>
                <a:srgbClr val="993366"/>
              </a:solidFill>
              <a:latin typeface="Arial Black" panose="020B0A04020102020204" pitchFamily="34" charset="0"/>
            </a:endParaRPr>
          </a:p>
          <a:p>
            <a:pPr algn="ctr">
              <a:spcBef>
                <a:spcPct val="20000"/>
              </a:spcBef>
            </a:pPr>
            <a:r>
              <a:rPr lang="en-US" altLang="en-US" dirty="0">
                <a:solidFill>
                  <a:srgbClr val="993366"/>
                </a:solidFill>
                <a:latin typeface="Arial Black" panose="020B0A04020102020204" pitchFamily="34" charset="0"/>
              </a:rPr>
              <a:t>jkmittalgst@gmail.com</a:t>
            </a:r>
          </a:p>
        </p:txBody>
      </p:sp>
    </p:spTree>
    <p:extLst>
      <p:ext uri="{BB962C8B-B14F-4D97-AF65-F5344CB8AC3E}">
        <p14:creationId xmlns:p14="http://schemas.microsoft.com/office/powerpoint/2010/main" val="2309008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C02CE7-9327-4366-951D-43F638A38A71}"/>
              </a:ext>
            </a:extLst>
          </p:cNvPr>
          <p:cNvSpPr txBox="1"/>
          <p:nvPr/>
        </p:nvSpPr>
        <p:spPr>
          <a:xfrm>
            <a:off x="457200" y="163119"/>
            <a:ext cx="11184467" cy="6538393"/>
          </a:xfrm>
          <a:prstGeom prst="rect">
            <a:avLst/>
          </a:prstGeom>
          <a:noFill/>
        </p:spPr>
        <p:txBody>
          <a:bodyPr wrap="square">
            <a:spAutoFit/>
          </a:bodyPr>
          <a:lstStyle/>
          <a:p>
            <a:pPr lvl="0" algn="ctr">
              <a:lnSpc>
                <a:spcPct val="107000"/>
              </a:lnSpc>
              <a:spcAft>
                <a:spcPts val="800"/>
              </a:spcAft>
            </a:pPr>
            <a:r>
              <a:rPr lang="en-US" sz="24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Circumstances invoking writ jurisdiction in High Courts/ Supreme Court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[4]. Whether Writ petition is maintainable against show cause notice or order of adjudicating authority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IN" sz="1800" dirty="0">
                <a:solidFill>
                  <a:srgbClr val="00B0F0"/>
                </a:solidFill>
                <a:effectLst/>
                <a:latin typeface="Times New Roman" panose="02020603050405020304" pitchFamily="18" charset="0"/>
                <a:ea typeface="Times New Roman" panose="02020603050405020304" pitchFamily="18" charset="0"/>
              </a:rPr>
              <a:t>Yes. </a:t>
            </a:r>
            <a:r>
              <a:rPr lang="en-IN" sz="1800" dirty="0">
                <a:solidFill>
                  <a:srgbClr val="000000"/>
                </a:solidFill>
                <a:effectLst/>
                <a:latin typeface="Times New Roman" panose="02020603050405020304" pitchFamily="18" charset="0"/>
                <a:ea typeface="Times New Roman" panose="02020603050405020304" pitchFamily="18" charset="0"/>
              </a:rPr>
              <a:t>The Supreme Court in </a:t>
            </a:r>
            <a:r>
              <a:rPr lang="en-IN" sz="1800" u="none" strike="noStrike" dirty="0">
                <a:solidFill>
                  <a:srgbClr val="1100CC"/>
                </a:solidFill>
                <a:effectLst/>
                <a:latin typeface="Times New Roman" panose="02020603050405020304" pitchFamily="18" charset="0"/>
                <a:ea typeface="Times New Roman" panose="02020603050405020304" pitchFamily="18" charset="0"/>
                <a:hlinkClick r:id="rId2"/>
              </a:rPr>
              <a:t>Deputy Commissioner Central Excise v. Sushil &amp; Co</a:t>
            </a:r>
            <a:r>
              <a:rPr lang="en-IN" sz="1800" dirty="0">
                <a:solidFill>
                  <a:srgbClr val="000000"/>
                </a:solidFill>
                <a:effectLst/>
                <a:latin typeface="Times New Roman" panose="02020603050405020304" pitchFamily="18" charset="0"/>
                <a:ea typeface="Times New Roman" panose="02020603050405020304" pitchFamily="18" charset="0"/>
              </a:rPr>
              <a:t>., (2016) 13 SCC 223, wherein, the court held thus:</a:t>
            </a:r>
            <a:endParaRPr lang="en-IN"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“4..</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Therefore, we are of the opinion that the High Court did not commit any mistake or illegality in entertaining the writ petition when no disputed questions of fact were involved and the legal issue was to be decided on the basis of the facts, as admitted by the parties, which were so specifically recorded by the High Court itself."</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The Gujarat High Court </a:t>
            </a: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a:t>
            </a:r>
            <a:r>
              <a:rPr lang="en-IN"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Sahitya </a:t>
            </a:r>
            <a:r>
              <a:rPr lang="en-IN"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Mudranalaya</a:t>
            </a:r>
            <a:r>
              <a:rPr lang="en-IN"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Private ... vs Additional Director General 2021 (46) GSTL 245 (</a:t>
            </a:r>
            <a:r>
              <a:rPr lang="en-IN"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Guj</a:t>
            </a:r>
            <a:r>
              <a:rPr lang="en-IN"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in judgment dated 29.01.2020 </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relying on the Supreme Court judgment in Sushil &amp; Co. (Supra), rejected the revenue contention that writ petition against the show cause notice is not maintainable, and held that: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“6.8 In the facts of the present cases, this court is required to examine a legal issue, viz. as to whether on the allegations made in the show-cause notices, the institutions to which services have been provided by the petitioners are educational institutions; and no disputed questions of fact are involved. In these circumstances, the contention that these petitions under </a:t>
            </a:r>
            <a:r>
              <a:rPr lang="en-IN" sz="1800" u="none" strike="noStrike" dirty="0">
                <a:solidFill>
                  <a:srgbClr val="1100CC"/>
                </a:solidFill>
                <a:effectLst/>
                <a:latin typeface="Times New Roman" panose="02020603050405020304" pitchFamily="18" charset="0"/>
                <a:ea typeface="Calibri" panose="020F0502020204030204" pitchFamily="34" charset="0"/>
                <a:cs typeface="Times New Roman" panose="02020603050405020304" pitchFamily="18" charset="0"/>
                <a:hlinkClick r:id="rId3"/>
              </a:rPr>
              <a:t>article 226</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of the Constitution of India are not maintainable before the High Court does not merit acceptance.”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18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Siddharth Optical Disc </a:t>
            </a:r>
            <a:r>
              <a:rPr lang="en-IN" sz="1800" b="1" dirty="0" err="1">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Pvt.Ltd</a:t>
            </a:r>
            <a:r>
              <a:rPr lang="en-IN" sz="18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V/s. Union of India (2013) 288 E.L.T. 17 (Del.)</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b="1" dirty="0">
                <a:effectLst/>
                <a:latin typeface="Times New Roman" panose="02020603050405020304" pitchFamily="18" charset="0"/>
                <a:ea typeface="Times New Roman" panose="02020603050405020304" pitchFamily="18" charset="0"/>
              </a:rPr>
              <a:t>“37.</a:t>
            </a:r>
            <a:r>
              <a:rPr lang="en-IN" sz="1800" dirty="0">
                <a:effectLst/>
                <a:latin typeface="Arial Unicode MS"/>
                <a:ea typeface="Times New Roman" panose="02020603050405020304" pitchFamily="18" charset="0"/>
              </a:rPr>
              <a:t> </a:t>
            </a:r>
            <a:r>
              <a:rPr lang="en-IN" sz="1800" dirty="0">
                <a:effectLst/>
                <a:latin typeface="Times New Roman" panose="02020603050405020304" pitchFamily="18" charset="0"/>
                <a:ea typeface="Times New Roman" panose="02020603050405020304" pitchFamily="18" charset="0"/>
              </a:rPr>
              <a:t>We feel that a similar direction is necessary in the present case also. The show cause notice is completely misconceived and so, too, is the adjudication order dated 24-9-2010. Thus, in our view, both the show cause notice as also the adjudication order are liable to be quashed.”</a:t>
            </a:r>
          </a:p>
        </p:txBody>
      </p:sp>
    </p:spTree>
    <p:extLst>
      <p:ext uri="{BB962C8B-B14F-4D97-AF65-F5344CB8AC3E}">
        <p14:creationId xmlns:p14="http://schemas.microsoft.com/office/powerpoint/2010/main" val="1123447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C02CE7-9327-4366-951D-43F638A38A71}"/>
              </a:ext>
            </a:extLst>
          </p:cNvPr>
          <p:cNvSpPr txBox="1"/>
          <p:nvPr/>
        </p:nvSpPr>
        <p:spPr>
          <a:xfrm>
            <a:off x="457200" y="163119"/>
            <a:ext cx="11184467" cy="4898970"/>
          </a:xfrm>
          <a:prstGeom prst="rect">
            <a:avLst/>
          </a:prstGeom>
          <a:noFill/>
        </p:spPr>
        <p:txBody>
          <a:bodyPr wrap="square">
            <a:spAutoFit/>
          </a:bodyPr>
          <a:lstStyle/>
          <a:p>
            <a:pPr lvl="0" algn="ctr">
              <a:lnSpc>
                <a:spcPct val="107000"/>
              </a:lnSpc>
              <a:spcAft>
                <a:spcPts val="800"/>
              </a:spcAft>
            </a:pPr>
            <a:r>
              <a:rPr lang="en-US" sz="24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Circumstances invoking writ jurisdiction in High Courts/ Supreme Court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IN" sz="2800" b="1" dirty="0">
                <a:solidFill>
                  <a:srgbClr val="FF0000"/>
                </a:solidFill>
                <a:effectLst/>
                <a:latin typeface="Times New Roman" panose="02020603050405020304" pitchFamily="18" charset="0"/>
                <a:ea typeface="Calibri" panose="020F0502020204030204" pitchFamily="34" charset="0"/>
              </a:rPr>
              <a:t>[5]. Whether writ petition against bank attachment order under GST is maintainable?</a:t>
            </a:r>
            <a:endParaRPr lang="en-IN" sz="2800" dirty="0">
              <a:solidFill>
                <a:srgbClr val="000000"/>
              </a:solidFill>
              <a:effectLst/>
              <a:latin typeface="Arial" panose="020B0604020202020204" pitchFamily="34" charset="0"/>
              <a:ea typeface="Calibri" panose="020F0502020204030204" pitchFamily="34" charset="0"/>
            </a:endParaRPr>
          </a:p>
          <a:p>
            <a:pPr algn="just"/>
            <a:r>
              <a:rPr lang="en-IN" sz="2800" dirty="0">
                <a:solidFill>
                  <a:srgbClr val="000000"/>
                </a:solidFill>
                <a:effectLst/>
                <a:latin typeface="Times New Roman" panose="02020603050405020304" pitchFamily="18" charset="0"/>
                <a:ea typeface="Calibri" panose="020F0502020204030204" pitchFamily="34" charset="0"/>
              </a:rPr>
              <a:t> </a:t>
            </a:r>
            <a:endParaRPr lang="en-IN" sz="2800" dirty="0">
              <a:solidFill>
                <a:srgbClr val="000000"/>
              </a:solidFill>
              <a:effectLst/>
              <a:latin typeface="Arial" panose="020B0604020202020204" pitchFamily="34" charset="0"/>
              <a:ea typeface="Calibri" panose="020F0502020204030204" pitchFamily="34" charset="0"/>
            </a:endParaRPr>
          </a:p>
          <a:p>
            <a:pPr algn="just"/>
            <a:r>
              <a:rPr lang="en-IN" sz="2800" dirty="0">
                <a:solidFill>
                  <a:srgbClr val="000000"/>
                </a:solidFill>
                <a:effectLst/>
                <a:latin typeface="Times New Roman" panose="02020603050405020304" pitchFamily="18" charset="0"/>
                <a:ea typeface="Calibri" panose="020F0502020204030204" pitchFamily="34" charset="0"/>
              </a:rPr>
              <a:t>Yes. In </a:t>
            </a:r>
            <a:r>
              <a:rPr lang="en-IN" sz="2800" b="1" dirty="0">
                <a:solidFill>
                  <a:srgbClr val="000000"/>
                </a:solidFill>
                <a:effectLst/>
                <a:latin typeface="Times New Roman" panose="02020603050405020304" pitchFamily="18" charset="0"/>
                <a:ea typeface="Calibri" panose="020F0502020204030204" pitchFamily="34" charset="0"/>
              </a:rPr>
              <a:t>M/s Radha Krishan Industries v State of Himachal Pradesh &amp; </a:t>
            </a:r>
            <a:r>
              <a:rPr lang="en-IN" sz="2800" b="1" dirty="0" err="1">
                <a:solidFill>
                  <a:srgbClr val="000000"/>
                </a:solidFill>
                <a:effectLst/>
                <a:latin typeface="Times New Roman" panose="02020603050405020304" pitchFamily="18" charset="0"/>
                <a:ea typeface="Calibri" panose="020F0502020204030204" pitchFamily="34" charset="0"/>
              </a:rPr>
              <a:t>Ors</a:t>
            </a:r>
            <a:r>
              <a:rPr lang="en-IN" sz="2800" b="1" dirty="0">
                <a:solidFill>
                  <a:srgbClr val="000000"/>
                </a:solidFill>
                <a:effectLst/>
                <a:latin typeface="Times New Roman" panose="02020603050405020304" pitchFamily="18" charset="0"/>
                <a:ea typeface="Calibri" panose="020F0502020204030204" pitchFamily="34" charset="0"/>
              </a:rPr>
              <a:t> 2021 SCC </a:t>
            </a:r>
            <a:r>
              <a:rPr lang="en-IN" sz="2800" b="1" dirty="0" err="1">
                <a:solidFill>
                  <a:srgbClr val="000000"/>
                </a:solidFill>
                <a:effectLst/>
                <a:latin typeface="Times New Roman" panose="02020603050405020304" pitchFamily="18" charset="0"/>
                <a:ea typeface="Calibri" panose="020F0502020204030204" pitchFamily="34" charset="0"/>
              </a:rPr>
              <a:t>OnLine</a:t>
            </a:r>
            <a:r>
              <a:rPr lang="en-IN" sz="2800" b="1" dirty="0">
                <a:solidFill>
                  <a:srgbClr val="000000"/>
                </a:solidFill>
                <a:effectLst/>
                <a:latin typeface="Times New Roman" panose="02020603050405020304" pitchFamily="18" charset="0"/>
                <a:ea typeface="Calibri" panose="020F0502020204030204" pitchFamily="34" charset="0"/>
              </a:rPr>
              <a:t> SC 334 Judgment dated April 20, 2021, it is held that “72.  (ii) </a:t>
            </a:r>
            <a:r>
              <a:rPr lang="en-IN" sz="2800" dirty="0">
                <a:solidFill>
                  <a:srgbClr val="000000"/>
                </a:solidFill>
                <a:effectLst/>
                <a:latin typeface="Times New Roman" panose="02020603050405020304" pitchFamily="18" charset="0"/>
                <a:ea typeface="Calibri" panose="020F0502020204030204" pitchFamily="34" charset="0"/>
              </a:rPr>
              <a:t>The writ petition before the High Court under Article 226 of the Constitution challenging the order of provisional attachment was maintainable. (iii) The High Court has erred in dismissing the writ petition on the ground that it was not maintainable.”</a:t>
            </a:r>
            <a:endParaRPr lang="en-IN" sz="2800" dirty="0">
              <a:solidFill>
                <a:srgbClr val="000000"/>
              </a:solidFill>
              <a:effectLst/>
              <a:latin typeface="Arial" panose="020B0604020202020204" pitchFamily="34" charset="0"/>
              <a:ea typeface="Calibri" panose="020F0502020204030204" pitchFamily="34" charset="0"/>
            </a:endParaRPr>
          </a:p>
          <a:p>
            <a:pPr algn="just"/>
            <a:r>
              <a:rPr lang="en-IN" sz="2800" dirty="0">
                <a:solidFill>
                  <a:srgbClr val="000000"/>
                </a:solidFill>
                <a:effectLst/>
                <a:latin typeface="Times New Roman" panose="02020603050405020304" pitchFamily="18" charset="0"/>
                <a:ea typeface="Calibri" panose="020F0502020204030204" pitchFamily="34" charset="0"/>
              </a:rPr>
              <a:t> </a:t>
            </a:r>
            <a:endParaRPr lang="en-IN" sz="2800" dirty="0">
              <a:solidFill>
                <a:srgbClr val="00000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742291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C02CE7-9327-4366-951D-43F638A38A71}"/>
              </a:ext>
            </a:extLst>
          </p:cNvPr>
          <p:cNvSpPr txBox="1"/>
          <p:nvPr/>
        </p:nvSpPr>
        <p:spPr>
          <a:xfrm>
            <a:off x="457200" y="163119"/>
            <a:ext cx="11184467" cy="5355184"/>
          </a:xfrm>
          <a:prstGeom prst="rect">
            <a:avLst/>
          </a:prstGeom>
          <a:noFill/>
        </p:spPr>
        <p:txBody>
          <a:bodyPr wrap="square">
            <a:spAutoFit/>
          </a:bodyPr>
          <a:lstStyle/>
          <a:p>
            <a:pPr lvl="0" algn="ctr">
              <a:lnSpc>
                <a:spcPct val="107000"/>
              </a:lnSpc>
              <a:spcAft>
                <a:spcPts val="800"/>
              </a:spcAft>
            </a:pPr>
            <a:r>
              <a:rPr lang="en-US" sz="24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Circumstances invoking writ jurisdiction in High Courts/ Supreme Court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IN" sz="1800" b="1" dirty="0">
                <a:solidFill>
                  <a:srgbClr val="FF0000"/>
                </a:solidFill>
                <a:effectLst/>
                <a:latin typeface="Times New Roman" panose="02020603050405020304" pitchFamily="18" charset="0"/>
                <a:ea typeface="Calibri" panose="020F0502020204030204" pitchFamily="34" charset="0"/>
              </a:rPr>
              <a:t>[6]. In case cause of action at multiple places - choosing of High Court to file writ petition </a:t>
            </a:r>
            <a:endParaRPr lang="en-IN" sz="1800" dirty="0">
              <a:solidFill>
                <a:srgbClr val="000000"/>
              </a:solidFill>
              <a:effectLst/>
              <a:latin typeface="Arial" panose="020B0604020202020204" pitchFamily="34" charset="0"/>
              <a:ea typeface="Calibri" panose="020F0502020204030204" pitchFamily="34" charset="0"/>
            </a:endParaRPr>
          </a:p>
          <a:p>
            <a:pPr algn="just">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The Supreme Court in the case of </a:t>
            </a: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Canon Steels P. Ltd. v CC, 2007 (218) ELT 161 (SC) : 2007 (13) SCALE 77 : 2009 (15) STR 97 (SC)</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held that “8… When a part of the cause of action arises within one or the other High Court, it will be for the petitioner to choose his forum.</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en-IN" sz="2000" b="1" dirty="0">
                <a:solidFill>
                  <a:srgbClr val="FF0000"/>
                </a:solidFill>
                <a:latin typeface="Times New Roman" panose="02020603050405020304" pitchFamily="18" charset="0"/>
                <a:cs typeface="Times New Roman" panose="02020603050405020304" pitchFamily="18" charset="0"/>
              </a:rPr>
              <a:t>[7] when authority </a:t>
            </a:r>
            <a:r>
              <a:rPr lang="en-IN"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acting with premediated mind and issued show cause notice</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Siemens Ltd. v. State of Maharashtra — </a:t>
            </a:r>
            <a:r>
              <a:rPr lang="en-IN" sz="1800" u="none" strike="noStrike" dirty="0">
                <a:solidFill>
                  <a:srgbClr val="000099"/>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hlinkClick r:id="rId2"/>
              </a:rPr>
              <a:t>2007 (207) E.L.T. 168</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(S.C.) = </a:t>
            </a:r>
            <a:r>
              <a:rPr lang="en-IN" sz="1800" u="none" strike="noStrike" dirty="0">
                <a:solidFill>
                  <a:srgbClr val="000099"/>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hlinkClick r:id="rId3"/>
              </a:rPr>
              <a:t>2007 (5) S.T.R. 3</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(S.C.)</a:t>
            </a:r>
            <a:r>
              <a:rPr lang="en-IN" sz="1800" dirty="0">
                <a:effectLst/>
                <a:latin typeface="Calibri" panose="020F0502020204030204" pitchFamily="34" charset="0"/>
                <a:ea typeface="Calibri" panose="020F0502020204030204" pitchFamily="34" charset="0"/>
                <a:cs typeface="Times New Roman" panose="02020603050405020304" pitchFamily="18" charset="0"/>
              </a:rPr>
              <a:t> “8. .. when a notice is issued with pre-meditation, a writ petition would be maintainable. In such an event, even if the courts directs the statutory authority to hear the matter afresh, ordinarily such hearing would not yield any fruitful purpose [See : </a:t>
            </a:r>
            <a:r>
              <a:rPr lang="en-IN" sz="1800" i="1" dirty="0">
                <a:effectLst/>
                <a:latin typeface="Calibri" panose="020F0502020204030204" pitchFamily="34" charset="0"/>
                <a:ea typeface="Calibri" panose="020F0502020204030204" pitchFamily="34" charset="0"/>
                <a:cs typeface="Times New Roman" panose="02020603050405020304" pitchFamily="18" charset="0"/>
              </a:rPr>
              <a:t>K.I. Shephard and </a:t>
            </a:r>
            <a:r>
              <a:rPr lang="en-IN" sz="1800" i="1" dirty="0" err="1">
                <a:effectLst/>
                <a:latin typeface="Calibri" panose="020F0502020204030204" pitchFamily="34" charset="0"/>
                <a:ea typeface="Calibri" panose="020F0502020204030204" pitchFamily="34" charset="0"/>
                <a:cs typeface="Times New Roman" panose="02020603050405020304" pitchFamily="18" charset="0"/>
              </a:rPr>
              <a:t>Ors</a:t>
            </a:r>
            <a:r>
              <a:rPr lang="en-IN" sz="1800" i="1" dirty="0">
                <a:effectLst/>
                <a:latin typeface="Calibri" panose="020F0502020204030204" pitchFamily="34" charset="0"/>
                <a:ea typeface="Calibri" panose="020F0502020204030204" pitchFamily="34" charset="0"/>
                <a:cs typeface="Times New Roman" panose="02020603050405020304" pitchFamily="18"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v. </a:t>
            </a:r>
            <a:r>
              <a:rPr lang="en-IN" sz="1800" i="1" dirty="0">
                <a:effectLst/>
                <a:latin typeface="Calibri" panose="020F0502020204030204" pitchFamily="34" charset="0"/>
                <a:ea typeface="Calibri" panose="020F0502020204030204" pitchFamily="34" charset="0"/>
                <a:cs typeface="Times New Roman" panose="02020603050405020304" pitchFamily="18" charset="0"/>
              </a:rPr>
              <a:t>Union of India and </a:t>
            </a:r>
            <a:r>
              <a:rPr lang="en-IN" sz="1800" i="1" dirty="0" err="1">
                <a:effectLst/>
                <a:latin typeface="Calibri" panose="020F0502020204030204" pitchFamily="34" charset="0"/>
                <a:ea typeface="Calibri" panose="020F0502020204030204" pitchFamily="34" charset="0"/>
                <a:cs typeface="Times New Roman" panose="02020603050405020304" pitchFamily="18" charset="0"/>
              </a:rPr>
              <a:t>Ors</a:t>
            </a:r>
            <a:r>
              <a:rPr lang="en-IN" sz="1800" i="1" dirty="0">
                <a:effectLst/>
                <a:latin typeface="Calibri" panose="020F0502020204030204" pitchFamily="34" charset="0"/>
                <a:ea typeface="Calibri" panose="020F0502020204030204" pitchFamily="34" charset="0"/>
                <a:cs typeface="Times New Roman" panose="02020603050405020304" pitchFamily="18"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(1987) 4 SCC 431. It is evident in the instant case that the respondent has clearly made up its mind. It explicitly said so both in the counter affidavit as also in its purported show cause.”</a:t>
            </a:r>
          </a:p>
          <a:p>
            <a:pPr algn="just">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4348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C02CE7-9327-4366-951D-43F638A38A71}"/>
              </a:ext>
            </a:extLst>
          </p:cNvPr>
          <p:cNvSpPr txBox="1"/>
          <p:nvPr/>
        </p:nvSpPr>
        <p:spPr>
          <a:xfrm>
            <a:off x="457200" y="163119"/>
            <a:ext cx="11184467" cy="7613494"/>
          </a:xfrm>
          <a:prstGeom prst="rect">
            <a:avLst/>
          </a:prstGeom>
          <a:noFill/>
        </p:spPr>
        <p:txBody>
          <a:bodyPr wrap="square">
            <a:spAutoFit/>
          </a:bodyPr>
          <a:lstStyle/>
          <a:p>
            <a:pPr lvl="0" algn="ctr">
              <a:lnSpc>
                <a:spcPct val="107000"/>
              </a:lnSpc>
              <a:spcAft>
                <a:spcPts val="800"/>
              </a:spcAft>
            </a:pPr>
            <a:r>
              <a:rPr lang="en-US" sz="24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Circumstances invoking writ jurisdiction in High Courts/ Supreme Court</a:t>
            </a:r>
          </a:p>
          <a:p>
            <a:pPr lvl="0">
              <a:lnSpc>
                <a:spcPct val="107000"/>
              </a:lnSpc>
              <a:spcAft>
                <a:spcPts val="800"/>
              </a:spcAft>
            </a:pP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[8]. When remedy under the law is </a:t>
            </a:r>
            <a:r>
              <a:rPr lang="en-IN" sz="2800" b="1" dirty="0">
                <a:solidFill>
                  <a:srgbClr val="FF0000"/>
                </a:solidFill>
                <a:effectLst/>
                <a:latin typeface="Open Sans" panose="020B0606030504020204" pitchFamily="34" charset="0"/>
                <a:ea typeface="Calibri" panose="020F0502020204030204" pitchFamily="34" charset="0"/>
                <a:cs typeface="Times New Roman" panose="02020603050405020304" pitchFamily="18" charset="0"/>
              </a:rPr>
              <a:t>onerous and burdensome</a:t>
            </a:r>
            <a:endParaRPr lang="en-IN"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b="1" i="1" dirty="0" err="1">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Himmatlal</a:t>
            </a:r>
            <a:r>
              <a:rPr lang="en-IN" sz="1800" b="1" i="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a:t>
            </a:r>
            <a:r>
              <a:rPr lang="en-IN" sz="1800" b="1" i="1" dirty="0" err="1">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Harilal</a:t>
            </a:r>
            <a:r>
              <a:rPr lang="en-IN" sz="1800" b="1" i="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Mehta v. State of M.P.</a:t>
            </a:r>
            <a:r>
              <a:rPr lang="en-IN" sz="18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1954 SCR 1122 : AIR 1954 SC 403 : (1954) 5 STC 115 – writ maintainable  “9…</a:t>
            </a:r>
            <a:r>
              <a:rPr lang="en-IN"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Moreover, the remedy provided by the Act is of an onerous and burdensome character. Before the appellant can avail of it he has to deposit the whole amount of the tax. Such a provision can hardly be described as an adequate alternative remedy.”</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b="1" dirty="0">
                <a:solidFill>
                  <a:srgbClr val="FF0000"/>
                </a:solidFill>
                <a:latin typeface="Times New Roman" panose="02020603050405020304" pitchFamily="18" charset="0"/>
                <a:cs typeface="Times New Roman" panose="02020603050405020304" pitchFamily="18" charset="0"/>
              </a:rPr>
              <a:t>[9]. When demand is time barred </a:t>
            </a:r>
            <a:endParaRPr lang="en-IN" sz="2800" b="1" dirty="0">
              <a:solidFill>
                <a:srgbClr val="FF0000"/>
              </a:solidFill>
              <a:latin typeface="Times New Roman" panose="02020603050405020304" pitchFamily="18" charset="0"/>
              <a:cs typeface="Times New Roman" panose="02020603050405020304" pitchFamily="18" charset="0"/>
            </a:endParaRPr>
          </a:p>
          <a:p>
            <a:pPr algn="just">
              <a:lnSpc>
                <a:spcPct val="107000"/>
              </a:lnSpc>
              <a:spcAft>
                <a:spcPts val="800"/>
              </a:spcAft>
            </a:pPr>
            <a:r>
              <a:rPr lang="en-IN" sz="180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n-US" sz="1800" dirty="0">
                <a:effectLst/>
                <a:latin typeface="Bookman Old Style" panose="02050604050505020204" pitchFamily="18" charset="0"/>
                <a:ea typeface="Times New Roman" panose="02020603050405020304" pitchFamily="18" charset="0"/>
                <a:cs typeface="Times New Roman" panose="02020603050405020304" pitchFamily="18" charset="0"/>
              </a:rPr>
              <a:t>State of Punjab v Bhatinda District Coop. Milk P Union Ltd., (2007) 11 SCC 363: 2007 (217) ELT 325 (SC) </a:t>
            </a:r>
            <a:r>
              <a:rPr lang="en-US" sz="1800" b="1" dirty="0">
                <a:effectLst/>
                <a:latin typeface="Bookman Old Style" panose="02050604050505020204" pitchFamily="18" charset="0"/>
                <a:ea typeface="Times New Roman" panose="02020603050405020304" pitchFamily="18" charset="0"/>
                <a:cs typeface="Times New Roman" panose="02020603050405020304" pitchFamily="18" charset="0"/>
              </a:rPr>
              <a:t>[para   24] </a:t>
            </a:r>
            <a:r>
              <a:rPr lang="en-US" sz="1800" dirty="0">
                <a:effectLst/>
                <a:latin typeface="Bookman Old Style" panose="02050604050505020204" pitchFamily="18" charset="0"/>
                <a:ea typeface="Times New Roman" panose="02020603050405020304" pitchFamily="18" charset="0"/>
                <a:cs typeface="Times New Roman" panose="02020603050405020304" pitchFamily="18" charset="0"/>
              </a:rPr>
              <a:t> - question of limitation involves a question of jurisdiction, writ petition is maintainable</a:t>
            </a:r>
            <a:r>
              <a:rPr lang="en-IN" dirty="0">
                <a:effectLst/>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b="1" i="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J.M. </a:t>
            </a:r>
            <a:r>
              <a:rPr lang="en-IN" sz="1800" b="1" i="1"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Baxi</a:t>
            </a:r>
            <a:r>
              <a:rPr lang="en-IN" sz="1800" b="1" i="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&amp; Co. v. </a:t>
            </a:r>
            <a:r>
              <a:rPr lang="en-IN" sz="1800" b="1" i="1"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Commr</a:t>
            </a:r>
            <a:r>
              <a:rPr lang="en-IN" sz="1800" b="1" i="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of Customs</a:t>
            </a:r>
            <a:r>
              <a:rPr lang="en-IN" sz="1800"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(2001) 9 SCC 275 </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writ maintainable  “</a:t>
            </a:r>
            <a:r>
              <a:rPr lang="en-IN" sz="1800" b="1"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3.</a:t>
            </a:r>
            <a:r>
              <a:rPr lang="en-IN" sz="18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Normally, the High Court ought not to interfere in exercise of its jurisdiction under Article 226 when adequate alternative remedy is available, but in the special facts of this case when the demand was raised and the same had been challenged on the ground that it was barred by time and where the demand is nearly of 46 lakhs of rupees which will have to be deposited before any appeal can be filed, we are of the opinion that the High Court ought to have exercised its jurisdiction and determined the questions which were raised in the writ petition on merits. In dealing with the contentions raised by the appellant, the High Court would necessarily have to consider the contentions of the respondents as well.”</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8914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C02CE7-9327-4366-951D-43F638A38A71}"/>
              </a:ext>
            </a:extLst>
          </p:cNvPr>
          <p:cNvSpPr txBox="1"/>
          <p:nvPr/>
        </p:nvSpPr>
        <p:spPr>
          <a:xfrm>
            <a:off x="457200" y="163119"/>
            <a:ext cx="11184467" cy="5024452"/>
          </a:xfrm>
          <a:prstGeom prst="rect">
            <a:avLst/>
          </a:prstGeom>
          <a:noFill/>
        </p:spPr>
        <p:txBody>
          <a:bodyPr wrap="square">
            <a:spAutoFit/>
          </a:bodyPr>
          <a:lstStyle/>
          <a:p>
            <a:pPr lvl="0" algn="ctr">
              <a:lnSpc>
                <a:spcPct val="107000"/>
              </a:lnSpc>
              <a:spcAft>
                <a:spcPts val="800"/>
              </a:spcAft>
            </a:pPr>
            <a:r>
              <a:rPr lang="en-US" sz="24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Circumstances invoking writ jurisdiction in High Courts/ Supreme Court</a:t>
            </a:r>
          </a:p>
          <a:p>
            <a:pPr lvl="0">
              <a:lnSpc>
                <a:spcPct val="107000"/>
              </a:lnSpc>
              <a:spcAft>
                <a:spcPts val="800"/>
              </a:spcAft>
            </a:pP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[10]. When order is passed by the Commissioner or his delegates under State GST law no appeal lies only writ jurisdiction</a:t>
            </a:r>
            <a:endParaRPr lang="en-IN"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dirty="0">
                <a:solidFill>
                  <a:srgbClr val="000000"/>
                </a:solidFill>
                <a:effectLst/>
                <a:latin typeface="Times New Roman" panose="02020603050405020304" pitchFamily="18" charset="0"/>
                <a:ea typeface="Calibri" panose="020F0502020204030204" pitchFamily="34" charset="0"/>
              </a:rPr>
              <a:t>Yes. In </a:t>
            </a:r>
            <a:r>
              <a:rPr lang="en-IN" sz="1800" b="1" dirty="0">
                <a:solidFill>
                  <a:srgbClr val="000000"/>
                </a:solidFill>
                <a:effectLst/>
                <a:latin typeface="Times New Roman" panose="02020603050405020304" pitchFamily="18" charset="0"/>
                <a:ea typeface="Calibri" panose="020F0502020204030204" pitchFamily="34" charset="0"/>
              </a:rPr>
              <a:t>M/s Radha Krishan Industries v State of Himachal Pradesh &amp; </a:t>
            </a:r>
            <a:r>
              <a:rPr lang="en-IN" sz="1800" b="1" dirty="0" err="1">
                <a:solidFill>
                  <a:srgbClr val="000000"/>
                </a:solidFill>
                <a:effectLst/>
                <a:latin typeface="Times New Roman" panose="02020603050405020304" pitchFamily="18" charset="0"/>
                <a:ea typeface="Calibri" panose="020F0502020204030204" pitchFamily="34" charset="0"/>
              </a:rPr>
              <a:t>Ors</a:t>
            </a:r>
            <a:r>
              <a:rPr lang="en-IN" sz="1800" b="1" dirty="0">
                <a:solidFill>
                  <a:srgbClr val="000000"/>
                </a:solidFill>
                <a:effectLst/>
                <a:latin typeface="Times New Roman" panose="02020603050405020304" pitchFamily="18" charset="0"/>
                <a:ea typeface="Calibri" panose="020F0502020204030204" pitchFamily="34" charset="0"/>
              </a:rPr>
              <a:t> 2021 SCC </a:t>
            </a:r>
            <a:r>
              <a:rPr lang="en-IN" sz="1800" b="1" dirty="0" err="1">
                <a:solidFill>
                  <a:srgbClr val="000000"/>
                </a:solidFill>
                <a:effectLst/>
                <a:latin typeface="Times New Roman" panose="02020603050405020304" pitchFamily="18" charset="0"/>
                <a:ea typeface="Calibri" panose="020F0502020204030204" pitchFamily="34" charset="0"/>
              </a:rPr>
              <a:t>OnLine</a:t>
            </a:r>
            <a:r>
              <a:rPr lang="en-IN" sz="1800" b="1" dirty="0">
                <a:solidFill>
                  <a:srgbClr val="000000"/>
                </a:solidFill>
                <a:effectLst/>
                <a:latin typeface="Times New Roman" panose="02020603050405020304" pitchFamily="18" charset="0"/>
                <a:ea typeface="Calibri" panose="020F0502020204030204" pitchFamily="34" charset="0"/>
              </a:rPr>
              <a:t> SC 334 Judgment dated April 20, 2021, it is held that </a:t>
            </a:r>
            <a:r>
              <a:rPr lang="en-IN" sz="1800" b="1" dirty="0">
                <a:effectLst/>
                <a:latin typeface="Calibri" panose="020F0502020204030204" pitchFamily="34" charset="0"/>
                <a:ea typeface="Calibri" panose="020F0502020204030204" pitchFamily="34" charset="0"/>
                <a:cs typeface="Mangal" panose="02040503050203030202" pitchFamily="18" charset="0"/>
              </a:rPr>
              <a:t>“62.</a:t>
            </a:r>
            <a:r>
              <a:rPr lang="en-IN" sz="1800" dirty="0">
                <a:effectLst/>
                <a:latin typeface="Calibri" panose="020F0502020204030204" pitchFamily="34" charset="0"/>
                <a:ea typeface="Calibri" panose="020F0502020204030204" pitchFamily="34" charset="0"/>
                <a:cs typeface="Mangal" panose="02040503050203030202" pitchFamily="18" charset="0"/>
              </a:rPr>
              <a:t> From the above definition, it is evident that the expression ‘adjudicating authority’ does not include among other authorities, the Commissioner. In the present case, the narration of facts indicates that on 21 October 2020, the Commissioner had in exercise of his powers under Section 5(3) made a delegation </a:t>
            </a:r>
            <a:r>
              <a:rPr lang="en-IN" sz="1800" i="1" dirty="0">
                <a:effectLst/>
                <a:latin typeface="Calibri" panose="020F0502020204030204" pitchFamily="34" charset="0"/>
                <a:ea typeface="Calibri" panose="020F0502020204030204" pitchFamily="34" charset="0"/>
                <a:cs typeface="Mangal" panose="02040503050203030202" pitchFamily="18" charset="0"/>
              </a:rPr>
              <a:t>inter alia </a:t>
            </a:r>
            <a:r>
              <a:rPr lang="en-IN" sz="1800" dirty="0">
                <a:effectLst/>
                <a:latin typeface="Calibri" panose="020F0502020204030204" pitchFamily="34" charset="0"/>
                <a:ea typeface="Calibri" panose="020F0502020204030204" pitchFamily="34" charset="0"/>
                <a:cs typeface="Mangal" panose="02040503050203030202" pitchFamily="18" charset="0"/>
              </a:rPr>
              <a:t>to the Joint Commissioner of State Taxes and Excise in respect of the powers vested under Section 83(1). The Joint Commissioner, in other words, was exercising the powers which are vested in the Commissioner under Section 83(1) to order a provisional attachment in pursuance of the delegation exercised on 21 October 2020. This being the position, clearly the order passed by the Joint Commissioner as a delegate of the Commissioner was not subject to an appeal under Section 107(1) and the only remedy that was available was in the form of the invocation of the writ jurisdiction under Article 226 of the Constitution. The High Court was, therefore, clearly in error in declining to entertain the writ proceedings.” </a:t>
            </a:r>
            <a:endParaRPr lang="en-IN" sz="1800" dirty="0">
              <a:solidFill>
                <a:srgbClr val="00000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786530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C02CE7-9327-4366-951D-43F638A38A71}"/>
              </a:ext>
            </a:extLst>
          </p:cNvPr>
          <p:cNvSpPr txBox="1"/>
          <p:nvPr/>
        </p:nvSpPr>
        <p:spPr>
          <a:xfrm>
            <a:off x="457200" y="163119"/>
            <a:ext cx="11184467" cy="7246920"/>
          </a:xfrm>
          <a:prstGeom prst="rect">
            <a:avLst/>
          </a:prstGeom>
          <a:noFill/>
        </p:spPr>
        <p:txBody>
          <a:bodyPr wrap="square">
            <a:spAutoFit/>
          </a:bodyPr>
          <a:lstStyle/>
          <a:p>
            <a:pPr lvl="0" algn="ctr">
              <a:lnSpc>
                <a:spcPct val="107000"/>
              </a:lnSpc>
              <a:spcAft>
                <a:spcPts val="800"/>
              </a:spcAft>
            </a:pPr>
            <a:r>
              <a:rPr lang="en-US" sz="24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Circumstances invoking writ jurisdiction in High Courts/ Supreme Court</a:t>
            </a:r>
          </a:p>
          <a:p>
            <a:pPr lvl="0">
              <a:lnSpc>
                <a:spcPct val="107000"/>
              </a:lnSpc>
              <a:spcAft>
                <a:spcPts val="800"/>
              </a:spcAft>
            </a:pP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800" b="1" dirty="0">
                <a:solidFill>
                  <a:srgbClr val="FF0000"/>
                </a:solidFill>
                <a:latin typeface="Times New Roman" panose="02020603050405020304" pitchFamily="18" charset="0"/>
                <a:cs typeface="Times New Roman" panose="02020603050405020304" pitchFamily="18" charset="0"/>
              </a:rPr>
              <a:t>When Legislatures are incompetent to levy the tax</a:t>
            </a:r>
            <a:endParaRPr lang="en-IN" sz="2800" b="1" dirty="0">
              <a:solidFill>
                <a:srgbClr val="FF0000"/>
              </a:solidFill>
              <a:latin typeface="Times New Roman" panose="02020603050405020304" pitchFamily="18" charset="0"/>
              <a:cs typeface="Times New Roman" panose="02020603050405020304" pitchFamily="18" charset="0"/>
            </a:endParaRPr>
          </a:p>
          <a:p>
            <a:pPr algn="just">
              <a:lnSpc>
                <a:spcPct val="107000"/>
              </a:lnSpc>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Bookman Old Style" panose="02050604050505020204" pitchFamily="18" charset="0"/>
                <a:ea typeface="Times New Roman" panose="02020603050405020304" pitchFamily="18" charset="0"/>
              </a:rPr>
              <a:t>BSNL v. Union of India, (2006) 3 SCC 1 </a:t>
            </a:r>
            <a:r>
              <a:rPr lang="en-US" sz="1800" dirty="0">
                <a:effectLst/>
                <a:latin typeface="Bookman Old Style" panose="02050604050505020204" pitchFamily="18" charset="0"/>
                <a:ea typeface="Times New Roman" panose="02020603050405020304" pitchFamily="18" charset="0"/>
              </a:rPr>
              <a:t>– </a:t>
            </a:r>
            <a:r>
              <a:rPr lang="en-US" sz="1800" b="1" dirty="0">
                <a:effectLst/>
                <a:latin typeface="Bookman Old Style" panose="02050604050505020204" pitchFamily="18" charset="0"/>
                <a:ea typeface="Times New Roman" panose="02020603050405020304" pitchFamily="18" charset="0"/>
              </a:rPr>
              <a:t>[para 34] “34</a:t>
            </a:r>
            <a:r>
              <a:rPr lang="en-US" sz="1800" dirty="0">
                <a:effectLst/>
                <a:latin typeface="Bookman Old Style" panose="02050604050505020204" pitchFamily="18" charset="0"/>
                <a:ea typeface="Times New Roman" panose="02020603050405020304" pitchFamily="18" charset="0"/>
              </a:rPr>
              <a:t>….If the State Legislatures are incompetent to levy the tax, it would not only be an arbitrary exercise of power by the State authorities in violation of Article 14, it would also constitute an unreasonable restriction upon the right of the service providers to carry on trade under Article 19(1)(g).”</a:t>
            </a:r>
          </a:p>
          <a:p>
            <a:pPr algn="just">
              <a:lnSpc>
                <a:spcPct val="107000"/>
              </a:lnSpc>
              <a:spcAft>
                <a:spcPts val="800"/>
              </a:spcAft>
            </a:pPr>
            <a:endParaRPr lang="en-US" dirty="0">
              <a:latin typeface="Bookman Old Style" panose="02050604050505020204" pitchFamily="18" charset="0"/>
              <a:ea typeface="Times New Roman" panose="02020603050405020304" pitchFamily="18" charset="0"/>
            </a:endParaRPr>
          </a:p>
          <a:p>
            <a:pPr algn="just">
              <a:lnSpc>
                <a:spcPct val="107000"/>
              </a:lnSpc>
              <a:spcAft>
                <a:spcPts val="800"/>
              </a:spcAft>
            </a:pPr>
            <a:r>
              <a:rPr lang="en-GB" sz="1800" b="1" dirty="0">
                <a:effectLst/>
                <a:latin typeface="Bookman Old Style" panose="02050604050505020204" pitchFamily="18" charset="0"/>
                <a:ea typeface="Calibri" panose="020F0502020204030204" pitchFamily="34" charset="0"/>
                <a:cs typeface="Times New Roman" panose="02020603050405020304" pitchFamily="18" charset="0"/>
              </a:rPr>
              <a:t>Anant Raj Project Limited v UOI &amp; </a:t>
            </a:r>
            <a:r>
              <a:rPr lang="en-GB" sz="1800" b="1" dirty="0" err="1">
                <a:effectLst/>
                <a:latin typeface="Bookman Old Style" panose="02050604050505020204" pitchFamily="18" charset="0"/>
                <a:ea typeface="Calibri" panose="020F0502020204030204" pitchFamily="34" charset="0"/>
                <a:cs typeface="Times New Roman" panose="02020603050405020304" pitchFamily="18" charset="0"/>
              </a:rPr>
              <a:t>Ors</a:t>
            </a:r>
            <a:r>
              <a:rPr lang="en-GB" sz="1800" b="1" dirty="0">
                <a:effectLst/>
                <a:latin typeface="Bookman Old Style" panose="02050604050505020204" pitchFamily="18" charset="0"/>
                <a:ea typeface="Calibri" panose="020F0502020204030204" pitchFamily="34" charset="0"/>
                <a:cs typeface="Times New Roman" panose="02020603050405020304" pitchFamily="18" charset="0"/>
              </a:rPr>
              <a:t>.  WP (C) No. 948/2018 order dated 27.02.2023</a:t>
            </a: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GB" sz="1800" b="1" dirty="0">
                <a:effectLst/>
                <a:latin typeface="Bookman Old Style" panose="02050604050505020204" pitchFamily="18" charset="0"/>
                <a:ea typeface="Calibri" panose="020F0502020204030204" pitchFamily="34" charset="0"/>
                <a:cs typeface="Times New Roman" panose="02020603050405020304" pitchFamily="18" charset="0"/>
              </a:rPr>
              <a:t>[para 5] </a:t>
            </a: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 “5. The principal question to be addressed is whether any amount recovered by the petitioner on account of supply of electricity is chargeable to service tax under the Finance Act, 1994.</a:t>
            </a:r>
          </a:p>
          <a:p>
            <a:pPr algn="just">
              <a:lnSpc>
                <a:spcPct val="107000"/>
              </a:lnSpc>
              <a:spcAft>
                <a:spcPts val="800"/>
              </a:spcAft>
            </a:pPr>
            <a:endParaRPr lang="en-GB"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b="1" dirty="0">
                <a:effectLst/>
                <a:latin typeface="Bookman Old Style" panose="02050604050505020204" pitchFamily="18" charset="0"/>
                <a:ea typeface="Times New Roman" panose="02020603050405020304" pitchFamily="18" charset="0"/>
                <a:cs typeface="Times New Roman" panose="02020603050405020304" pitchFamily="18" charset="0"/>
              </a:rPr>
              <a:t>Magadh Sugar &amp; Energy Ltd. v. State of Bihar, 2021 SCC </a:t>
            </a:r>
            <a:r>
              <a:rPr lang="en-US" sz="1800" b="1" dirty="0" err="1">
                <a:effectLst/>
                <a:latin typeface="Bookman Old Style" panose="02050604050505020204" pitchFamily="18" charset="0"/>
                <a:ea typeface="Times New Roman" panose="02020603050405020304" pitchFamily="18" charset="0"/>
                <a:cs typeface="Times New Roman" panose="02020603050405020304" pitchFamily="18" charset="0"/>
              </a:rPr>
              <a:t>OnLine</a:t>
            </a:r>
            <a:r>
              <a:rPr lang="en-US" sz="1800" b="1" dirty="0">
                <a:effectLst/>
                <a:latin typeface="Bookman Old Style" panose="02050604050505020204" pitchFamily="18" charset="0"/>
                <a:ea typeface="Times New Roman" panose="02020603050405020304" pitchFamily="18" charset="0"/>
                <a:cs typeface="Times New Roman" panose="02020603050405020304" pitchFamily="18" charset="0"/>
              </a:rPr>
              <a:t> SC 801 [para 29, 31, 32 &amp; 33] </a:t>
            </a:r>
            <a:r>
              <a:rPr lang="en-US" sz="1800" dirty="0">
                <a:effectLst/>
                <a:latin typeface="Bookman Old Style" panose="02050604050505020204" pitchFamily="18" charset="0"/>
                <a:ea typeface="Times New Roman" panose="02020603050405020304" pitchFamily="18" charset="0"/>
                <a:cs typeface="Times New Roman" panose="02020603050405020304" pitchFamily="18" charset="0"/>
              </a:rPr>
              <a:t>- the Supreme Court, held that </a:t>
            </a:r>
            <a:r>
              <a:rPr lang="en-US" sz="1800" b="1" dirty="0">
                <a:effectLst/>
                <a:latin typeface="Bookman Old Style" panose="02050604050505020204" pitchFamily="18" charset="0"/>
                <a:ea typeface="Times New Roman" panose="02020603050405020304" pitchFamily="18" charset="0"/>
                <a:cs typeface="Times New Roman" panose="02020603050405020304" pitchFamily="18" charset="0"/>
              </a:rPr>
              <a:t>“33.</a:t>
            </a:r>
            <a:r>
              <a:rPr lang="en-US" sz="1800" dirty="0">
                <a:effectLst/>
                <a:latin typeface="Bookman Old Style" panose="02050604050505020204" pitchFamily="18" charset="0"/>
                <a:ea typeface="Times New Roman" panose="02020603050405020304" pitchFamily="18" charset="0"/>
                <a:cs typeface="Times New Roman" panose="02020603050405020304" pitchFamily="18" charset="0"/>
              </a:rPr>
              <a:t> We are of the considered view that the High Court made an error in declining to entertain the writ petition..”. </a:t>
            </a:r>
            <a:r>
              <a:rPr lang="en-US" sz="1800" b="1" dirty="0">
                <a:effectLst/>
                <a:latin typeface="Bookman Old Style" panose="02050604050505020204" pitchFamily="18" charset="0"/>
                <a:ea typeface="Times New Roman" panose="02020603050405020304" pitchFamily="18" charset="0"/>
                <a:cs typeface="Times New Roman" panose="02020603050405020304" pitchFamily="18" charset="0"/>
              </a:rPr>
              <a:t>“29</a:t>
            </a:r>
            <a:r>
              <a:rPr lang="en-US" sz="1800" dirty="0">
                <a:effectLst/>
                <a:latin typeface="Bookman Old Style" panose="02050604050505020204" pitchFamily="18" charset="0"/>
                <a:ea typeface="Times New Roman" panose="02020603050405020304" pitchFamily="18" charset="0"/>
                <a:cs typeface="Times New Roman" panose="02020603050405020304" pitchFamily="18" charset="0"/>
              </a:rPr>
              <a:t>…. The appellant contends that the State Government does not have the power to levy tax on its sale of electricity to BSEB. Thus, the plea strikes at the exercise of jurisdiction by the Government. In view of the law discussed above on the rule of alternate remedy, the High Court can exercise its writ jurisdiction, if the order of the authority is challenged for want of authority and jurisdiction, which is a pure question of law.”</a:t>
            </a:r>
            <a:r>
              <a:rPr lang="en-IN" dirty="0">
                <a:effectLst/>
              </a:rPr>
              <a:t> </a:t>
            </a:r>
            <a:endParaRPr lang="en-GB"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endParaRPr lang="en-IN" sz="1800" dirty="0">
              <a:solidFill>
                <a:srgbClr val="00000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212740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C02CE7-9327-4366-951D-43F638A38A71}"/>
              </a:ext>
            </a:extLst>
          </p:cNvPr>
          <p:cNvSpPr txBox="1"/>
          <p:nvPr/>
        </p:nvSpPr>
        <p:spPr>
          <a:xfrm>
            <a:off x="457200" y="163119"/>
            <a:ext cx="11184467" cy="6887463"/>
          </a:xfrm>
          <a:prstGeom prst="rect">
            <a:avLst/>
          </a:prstGeom>
          <a:noFill/>
        </p:spPr>
        <p:txBody>
          <a:bodyPr wrap="square">
            <a:spAutoFit/>
          </a:bodyPr>
          <a:lstStyle/>
          <a:p>
            <a:pPr lvl="0" algn="ctr">
              <a:lnSpc>
                <a:spcPct val="107000"/>
              </a:lnSpc>
              <a:spcAft>
                <a:spcPts val="800"/>
              </a:spcAft>
            </a:pPr>
            <a:r>
              <a:rPr lang="en-US" sz="24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Circumstances invoking writ jurisdiction in High Courts/ Supreme Court</a:t>
            </a:r>
          </a:p>
          <a:p>
            <a:pPr lvl="0">
              <a:lnSpc>
                <a:spcPct val="107000"/>
              </a:lnSpc>
              <a:spcAft>
                <a:spcPts val="800"/>
              </a:spcAft>
            </a:pP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[12]. </a:t>
            </a:r>
            <a:r>
              <a:rPr lang="en-US" sz="2800" b="1" dirty="0">
                <a:solidFill>
                  <a:srgbClr val="FF0000"/>
                </a:solidFill>
                <a:latin typeface="Times New Roman" panose="02020603050405020304" pitchFamily="18" charset="0"/>
                <a:cs typeface="Times New Roman" panose="02020603050405020304" pitchFamily="18" charset="0"/>
              </a:rPr>
              <a:t>When delay in adjudication or adjudication is time barred</a:t>
            </a:r>
            <a:endParaRPr lang="en-IN" sz="2800" b="1" dirty="0">
              <a:solidFill>
                <a:srgbClr val="FF0000"/>
              </a:solidFill>
              <a:latin typeface="Times New Roman" panose="02020603050405020304" pitchFamily="18" charset="0"/>
              <a:cs typeface="Times New Roman" panose="02020603050405020304" pitchFamily="18" charset="0"/>
            </a:endParaRPr>
          </a:p>
          <a:p>
            <a:pPr algn="just"/>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b="1" dirty="0">
                <a:effectLst/>
                <a:latin typeface="Bookman Old Style" panose="02050604050505020204" pitchFamily="18" charset="0"/>
                <a:ea typeface="Times New Roman" panose="02020603050405020304" pitchFamily="18" charset="0"/>
              </a:rPr>
              <a:t>Sunder System </a:t>
            </a:r>
            <a:r>
              <a:rPr lang="en-IN" sz="1800" b="1" dirty="0" err="1">
                <a:effectLst/>
                <a:latin typeface="Bookman Old Style" panose="02050604050505020204" pitchFamily="18" charset="0"/>
                <a:ea typeface="Times New Roman" panose="02020603050405020304" pitchFamily="18" charset="0"/>
              </a:rPr>
              <a:t>Pvt.</a:t>
            </a:r>
            <a:r>
              <a:rPr lang="en-IN" sz="1800" b="1" dirty="0">
                <a:effectLst/>
                <a:latin typeface="Bookman Old Style" panose="02050604050505020204" pitchFamily="18" charset="0"/>
                <a:ea typeface="Times New Roman" panose="02020603050405020304" pitchFamily="18" charset="0"/>
              </a:rPr>
              <a:t> Ltd. v UOI and </a:t>
            </a:r>
            <a:r>
              <a:rPr lang="en-IN" sz="1800" b="1" dirty="0" err="1">
                <a:effectLst/>
                <a:latin typeface="Bookman Old Style" panose="02050604050505020204" pitchFamily="18" charset="0"/>
                <a:ea typeface="Times New Roman" panose="02020603050405020304" pitchFamily="18" charset="0"/>
              </a:rPr>
              <a:t>Ors</a:t>
            </a:r>
            <a:r>
              <a:rPr lang="en-IN" sz="1800" b="1" dirty="0">
                <a:effectLst/>
                <a:latin typeface="Bookman Old Style" panose="02050604050505020204" pitchFamily="18" charset="0"/>
                <a:ea typeface="Times New Roman" panose="02020603050405020304" pitchFamily="18" charset="0"/>
              </a:rPr>
              <a:t>. 2020 (33) G.S.T.L. 621 (Del.)</a:t>
            </a:r>
            <a:r>
              <a:rPr lang="en-IN" sz="1800" dirty="0">
                <a:effectLst/>
                <a:latin typeface="Bookman Old Style" panose="02050604050505020204" pitchFamily="18" charset="0"/>
                <a:ea typeface="Times New Roman" panose="02020603050405020304" pitchFamily="18" charset="0"/>
              </a:rPr>
              <a:t> </a:t>
            </a:r>
            <a:r>
              <a:rPr lang="en-IN" sz="1800" b="1" dirty="0">
                <a:effectLst/>
                <a:latin typeface="Bookman Old Style" panose="02050604050505020204" pitchFamily="18" charset="0"/>
                <a:ea typeface="Times New Roman" panose="02020603050405020304" pitchFamily="18" charset="0"/>
              </a:rPr>
              <a:t>[</a:t>
            </a:r>
            <a:r>
              <a:rPr lang="en-IN" sz="1800" b="1" i="1" dirty="0">
                <a:effectLst/>
                <a:latin typeface="Bookman Old Style" panose="02050604050505020204" pitchFamily="18" charset="0"/>
                <a:ea typeface="Times New Roman" panose="02020603050405020304" pitchFamily="18" charset="0"/>
              </a:rPr>
              <a:t>para</a:t>
            </a:r>
            <a:r>
              <a:rPr lang="en-IN" sz="1800" i="1" dirty="0">
                <a:effectLst/>
                <a:latin typeface="Bookman Old Style" panose="02050604050505020204" pitchFamily="18" charset="0"/>
                <a:ea typeface="Times New Roman" panose="02020603050405020304" pitchFamily="18" charset="0"/>
              </a:rPr>
              <a:t> </a:t>
            </a:r>
            <a:r>
              <a:rPr lang="en-IN" sz="1800" b="1" i="1" dirty="0">
                <a:effectLst/>
                <a:latin typeface="Bookman Old Style" panose="02050604050505020204" pitchFamily="18" charset="0"/>
                <a:ea typeface="Times New Roman" panose="02020603050405020304" pitchFamily="18" charset="0"/>
              </a:rPr>
              <a:t>10-12</a:t>
            </a:r>
            <a:r>
              <a:rPr lang="en-IN" sz="1800" b="1" dirty="0">
                <a:effectLst/>
                <a:latin typeface="Bookman Old Style" panose="02050604050505020204" pitchFamily="18" charset="0"/>
                <a:ea typeface="Times New Roman" panose="02020603050405020304" pitchFamily="18" charset="0"/>
              </a:rPr>
              <a:t>]</a:t>
            </a:r>
            <a:r>
              <a:rPr lang="en-IN" sz="1800" dirty="0">
                <a:effectLst/>
                <a:latin typeface="Bookman Old Style" panose="02050604050505020204" pitchFamily="18" charset="0"/>
                <a:ea typeface="Times New Roman" panose="02020603050405020304" pitchFamily="18" charset="0"/>
              </a:rPr>
              <a:t> </a:t>
            </a:r>
            <a:r>
              <a:rPr lang="en-IN" sz="1800" b="1" dirty="0">
                <a:effectLst/>
                <a:latin typeface="Bookman Old Style" panose="02050604050505020204" pitchFamily="18" charset="0"/>
                <a:ea typeface="Times New Roman" panose="02020603050405020304" pitchFamily="18" charset="0"/>
              </a:rPr>
              <a:t> </a:t>
            </a:r>
            <a:r>
              <a:rPr lang="en-IN" sz="1800" dirty="0">
                <a:effectLst/>
                <a:latin typeface="Bookman Old Style" panose="02050604050505020204" pitchFamily="18" charset="0"/>
                <a:ea typeface="Times New Roman" panose="02020603050405020304" pitchFamily="18" charset="0"/>
              </a:rPr>
              <a:t>while show cause notice quashed and ordered for the refund of amount deposited, Court held that </a:t>
            </a:r>
            <a:endParaRPr lang="en-IN" sz="1800" dirty="0">
              <a:effectLst/>
              <a:latin typeface="Times New Roman" panose="02020603050405020304" pitchFamily="18" charset="0"/>
              <a:ea typeface="Times New Roman" panose="02020603050405020304" pitchFamily="18" charset="0"/>
            </a:endParaRPr>
          </a:p>
          <a:p>
            <a:pPr algn="just"/>
            <a:r>
              <a:rPr lang="en-US" sz="1800" b="1" dirty="0">
                <a:solidFill>
                  <a:srgbClr val="000000"/>
                </a:solidFill>
                <a:effectLst/>
                <a:latin typeface="Bookman Old Style" panose="02050604050505020204" pitchFamily="18" charset="0"/>
                <a:ea typeface="Times New Roman" panose="02020603050405020304" pitchFamily="18" charset="0"/>
              </a:rPr>
              <a:t>“10. </a:t>
            </a:r>
            <a:r>
              <a:rPr lang="en-US" sz="1800" dirty="0">
                <a:solidFill>
                  <a:srgbClr val="000000"/>
                </a:solidFill>
                <a:effectLst/>
                <a:latin typeface="Bookman Old Style" panose="02050604050505020204" pitchFamily="18" charset="0"/>
                <a:ea typeface="Times New Roman" panose="02020603050405020304" pitchFamily="18" charset="0"/>
              </a:rPr>
              <a:t>This Court is also of the view that, even if no time period for limitation is prescribed, the statutory authority must exercise its jurisdiction within a reasonable period and if it is not so done, it will vitiate the proceedings.</a:t>
            </a:r>
            <a:endParaRPr lang="en-IN" sz="1800" dirty="0">
              <a:effectLst/>
              <a:latin typeface="Times New Roman" panose="02020603050405020304" pitchFamily="18" charset="0"/>
              <a:ea typeface="Times New Roman" panose="02020603050405020304" pitchFamily="18" charset="0"/>
            </a:endParaRPr>
          </a:p>
          <a:p>
            <a:r>
              <a:rPr lang="en-US"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11. </a:t>
            </a:r>
            <a:r>
              <a:rPr lang="en-US"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Keeping in view the aforesaid mandate of law as well as sub-section (4B) of Section 73 of the Finance Act, 1994, this Court is of the view that a statutory authority has to decide the show cause notice within </a:t>
            </a:r>
            <a:r>
              <a:rPr lang="en-US" sz="1800" b="1" dirty="0">
                <a:effectLst/>
                <a:latin typeface="Bookman Old Style" panose="020506040505050202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endParaRPr lang="en-IN"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endParaRPr lang="en-GB" dirty="0">
              <a:latin typeface="Bookman Old Style" panose="020506040505050202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[13]. </a:t>
            </a:r>
            <a:r>
              <a:rPr lang="en-US" sz="1800" b="1" dirty="0">
                <a:solidFill>
                  <a:srgbClr val="FF0000"/>
                </a:solidFill>
                <a:latin typeface="Times New Roman" panose="02020603050405020304" pitchFamily="18" charset="0"/>
                <a:cs typeface="Times New Roman" panose="02020603050405020304" pitchFamily="18" charset="0"/>
              </a:rPr>
              <a:t>When vires of the provisions or rule or notification or circular is challenged </a:t>
            </a:r>
            <a:endParaRPr lang="en-IN" sz="1800" b="1" dirty="0">
              <a:solidFill>
                <a:srgbClr val="FF0000"/>
              </a:solidFill>
              <a:latin typeface="Times New Roman" panose="02020603050405020304" pitchFamily="18" charset="0"/>
              <a:cs typeface="Times New Roman" panose="02020603050405020304" pitchFamily="18" charset="0"/>
            </a:endParaRPr>
          </a:p>
          <a:p>
            <a:pPr algn="just">
              <a:lnSpc>
                <a:spcPct val="107000"/>
              </a:lnSpc>
              <a:spcAft>
                <a:spcPts val="800"/>
              </a:spcAft>
            </a:pPr>
            <a:r>
              <a:rPr lang="en-US" sz="1800" dirty="0">
                <a:effectLst/>
                <a:latin typeface="Bookman Old Style" panose="02050604050505020204" pitchFamily="18" charset="0"/>
                <a:ea typeface="Times New Roman" panose="02020603050405020304" pitchFamily="18" charset="0"/>
                <a:cs typeface="Times New Roman" panose="02020603050405020304" pitchFamily="18" charset="0"/>
              </a:rPr>
              <a:t>Intercontinental Consultants and Technocrats Pvt. Ltd. v. U.O.I., 2012 SCC </a:t>
            </a:r>
            <a:r>
              <a:rPr lang="en-US" sz="1800" dirty="0" err="1">
                <a:effectLst/>
                <a:latin typeface="Bookman Old Style" panose="02050604050505020204" pitchFamily="18" charset="0"/>
                <a:ea typeface="Times New Roman" panose="02020603050405020304" pitchFamily="18" charset="0"/>
                <a:cs typeface="Times New Roman" panose="02020603050405020304" pitchFamily="18" charset="0"/>
              </a:rPr>
              <a:t>OnLine</a:t>
            </a:r>
            <a:r>
              <a:rPr lang="en-US" sz="1800" dirty="0">
                <a:effectLst/>
                <a:latin typeface="Bookman Old Style" panose="02050604050505020204" pitchFamily="18" charset="0"/>
                <a:ea typeface="Times New Roman" panose="02020603050405020304" pitchFamily="18" charset="0"/>
                <a:cs typeface="Times New Roman" panose="02020603050405020304" pitchFamily="18" charset="0"/>
              </a:rPr>
              <a:t> Del 5958; 2013 (29) STR 9 (Del.)</a:t>
            </a:r>
            <a:r>
              <a:rPr lang="en-US" sz="1800" b="1" dirty="0">
                <a:effectLst/>
                <a:latin typeface="Bookman Old Style" panose="020506040505050202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US" sz="1800" dirty="0">
                <a:effectLst/>
                <a:latin typeface="Bookman Old Style" panose="02050604050505020204" pitchFamily="18" charset="0"/>
                <a:ea typeface="Times New Roman" panose="02020603050405020304" pitchFamily="18" charset="0"/>
                <a:cs typeface="Times New Roman" panose="02020603050405020304" pitchFamily="18" charset="0"/>
              </a:rPr>
              <a:t>Mega Cabs Pvt. Ltd. v UOI reported in 2016 (43) S.T.R. 67 (Del.) </a:t>
            </a:r>
          </a:p>
          <a:p>
            <a:pPr algn="just">
              <a:lnSpc>
                <a:spcPct val="107000"/>
              </a:lnSpc>
              <a:spcAft>
                <a:spcPts val="800"/>
              </a:spcAft>
            </a:pPr>
            <a:r>
              <a:rPr lang="en-IN" sz="1800" dirty="0">
                <a:effectLst/>
                <a:latin typeface="Times New Roman" panose="02020603050405020304" pitchFamily="18" charset="0"/>
                <a:ea typeface="Times New Roman" panose="02020603050405020304" pitchFamily="18" charset="0"/>
              </a:rPr>
              <a:t>Mohit Minerals </a:t>
            </a:r>
            <a:r>
              <a:rPr lang="en-IN" sz="1800" dirty="0" err="1">
                <a:effectLst/>
                <a:latin typeface="Times New Roman" panose="02020603050405020304" pitchFamily="18" charset="0"/>
                <a:ea typeface="Times New Roman" panose="02020603050405020304" pitchFamily="18" charset="0"/>
              </a:rPr>
              <a:t>Pvt.</a:t>
            </a:r>
            <a:r>
              <a:rPr lang="en-IN" sz="1800" dirty="0">
                <a:effectLst/>
                <a:latin typeface="Times New Roman" panose="02020603050405020304" pitchFamily="18" charset="0"/>
                <a:ea typeface="Times New Roman" panose="02020603050405020304" pitchFamily="18" charset="0"/>
              </a:rPr>
              <a:t> Ltd. v UOI 2020 (33) GSTL 321 (</a:t>
            </a:r>
            <a:r>
              <a:rPr lang="en-IN" sz="1800" dirty="0" err="1">
                <a:effectLst/>
                <a:latin typeface="Times New Roman" panose="02020603050405020304" pitchFamily="18" charset="0"/>
                <a:ea typeface="Times New Roman" panose="02020603050405020304" pitchFamily="18" charset="0"/>
              </a:rPr>
              <a:t>Guj</a:t>
            </a:r>
            <a:r>
              <a:rPr lang="en-IN" sz="1800" dirty="0">
                <a:effectLst/>
                <a:latin typeface="Times New Roman" panose="02020603050405020304" pitchFamily="18" charset="0"/>
                <a:ea typeface="Times New Roman" panose="02020603050405020304" pitchFamily="18" charset="0"/>
              </a:rPr>
              <a:t>.)</a:t>
            </a:r>
            <a:r>
              <a:rPr lang="en-IN" dirty="0">
                <a:effectLst/>
              </a:rPr>
              <a:t> </a:t>
            </a:r>
            <a:endParaRPr lang="en-US" b="1" dirty="0">
              <a:latin typeface="Bookman Old Style" panose="020506040505050202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endParaRPr lang="en-IN"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endParaRPr lang="en-IN" sz="1800" dirty="0">
              <a:solidFill>
                <a:srgbClr val="00000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682281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C02CE7-9327-4366-951D-43F638A38A71}"/>
              </a:ext>
            </a:extLst>
          </p:cNvPr>
          <p:cNvSpPr txBox="1"/>
          <p:nvPr/>
        </p:nvSpPr>
        <p:spPr>
          <a:xfrm>
            <a:off x="457200" y="163119"/>
            <a:ext cx="11184467" cy="5212389"/>
          </a:xfrm>
          <a:prstGeom prst="rect">
            <a:avLst/>
          </a:prstGeom>
          <a:noFill/>
        </p:spPr>
        <p:txBody>
          <a:bodyPr wrap="square">
            <a:spAutoFit/>
          </a:bodyPr>
          <a:lstStyle/>
          <a:p>
            <a:pPr lvl="0" algn="ctr">
              <a:lnSpc>
                <a:spcPct val="107000"/>
              </a:lnSpc>
              <a:spcAft>
                <a:spcPts val="800"/>
              </a:spcAft>
            </a:pPr>
            <a:r>
              <a:rPr lang="en-US" sz="24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Circumstances invoking writ jurisdiction in High Courts/ Supreme Court</a:t>
            </a:r>
          </a:p>
          <a:p>
            <a:pPr lvl="0">
              <a:lnSpc>
                <a:spcPct val="107000"/>
              </a:lnSpc>
              <a:spcAft>
                <a:spcPts val="800"/>
              </a:spcAft>
            </a:pP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[14]. </a:t>
            </a:r>
            <a:r>
              <a:rPr lang="en-US" sz="2800" b="1" dirty="0">
                <a:solidFill>
                  <a:srgbClr val="FF0000"/>
                </a:solidFill>
                <a:latin typeface="Times New Roman" panose="02020603050405020304" pitchFamily="18" charset="0"/>
                <a:cs typeface="Times New Roman" panose="02020603050405020304" pitchFamily="18" charset="0"/>
              </a:rPr>
              <a:t>When show cause cause notice is challenged and controversy is a purely legal one or challenge to jurisdiction or authority </a:t>
            </a:r>
            <a:endParaRPr lang="en-IN" sz="2800" b="1" dirty="0">
              <a:solidFill>
                <a:srgbClr val="FF0000"/>
              </a:solidFill>
              <a:latin typeface="Times New Roman" panose="02020603050405020304" pitchFamily="18" charset="0"/>
              <a:cs typeface="Times New Roman" panose="02020603050405020304" pitchFamily="18" charset="0"/>
            </a:endParaRPr>
          </a:p>
          <a:p>
            <a:pPr algn="just"/>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Bookman Old Style" panose="02050604050505020204" pitchFamily="18" charset="0"/>
                <a:ea typeface="Times New Roman" panose="02020603050405020304" pitchFamily="18" charset="0"/>
              </a:rPr>
              <a:t>Godrej Sara Lee Ltd. v. Excise &amp; Taxation Officer, 2023 SCC </a:t>
            </a:r>
            <a:r>
              <a:rPr lang="en-US" sz="1800" b="1" dirty="0" err="1">
                <a:effectLst/>
                <a:latin typeface="Bookman Old Style" panose="02050604050505020204" pitchFamily="18" charset="0"/>
                <a:ea typeface="Times New Roman" panose="02020603050405020304" pitchFamily="18" charset="0"/>
              </a:rPr>
              <a:t>OnLine</a:t>
            </a:r>
            <a:r>
              <a:rPr lang="en-US" sz="1800" b="1" dirty="0">
                <a:effectLst/>
                <a:latin typeface="Bookman Old Style" panose="02050604050505020204" pitchFamily="18" charset="0"/>
                <a:ea typeface="Times New Roman" panose="02020603050405020304" pitchFamily="18" charset="0"/>
              </a:rPr>
              <a:t> SC 95 – [para 8, 9] ( “8….</a:t>
            </a:r>
            <a:r>
              <a:rPr lang="en-US" sz="1800" dirty="0">
                <a:solidFill>
                  <a:srgbClr val="000000"/>
                </a:solidFill>
                <a:effectLst/>
                <a:latin typeface="Bookman Old Style" panose="02050604050505020204" pitchFamily="18" charset="0"/>
                <a:ea typeface="Times New Roman" panose="02020603050405020304" pitchFamily="18" charset="0"/>
                <a:cs typeface="Open Sans" panose="020B0606030504020204" pitchFamily="34" charset="0"/>
              </a:rPr>
              <a:t> What follows from the said decisions is that where the controversy is a purely legal one and it does not involve disputed questions of fact but only questions of law, then it should be decided by the high court instead of dismissing the writ petition on the ground of an alternative remedy being available.</a:t>
            </a:r>
            <a:r>
              <a:rPr lang="en-US" sz="1800" dirty="0">
                <a:effectLst/>
                <a:latin typeface="Bookman Old Style" panose="020506040505050202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a:p>
            <a:r>
              <a:rPr lang="en-US" sz="1800" b="1" dirty="0">
                <a:effectLst/>
                <a:latin typeface="Bookman Old Style" panose="02050604050505020204" pitchFamily="18" charset="0"/>
                <a:ea typeface="Times New Roman" panose="02020603050405020304" pitchFamily="18" charset="0"/>
                <a:cs typeface="Times New Roman" panose="02020603050405020304" pitchFamily="18" charset="0"/>
              </a:rPr>
              <a:t>“9</a:t>
            </a:r>
            <a:r>
              <a:rPr lang="en-US" sz="1800"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en-US" sz="1800" dirty="0">
                <a:solidFill>
                  <a:srgbClr val="000000"/>
                </a:solidFill>
                <a:effectLst/>
                <a:latin typeface="Bookman Old Style" panose="02050604050505020204" pitchFamily="18" charset="0"/>
                <a:ea typeface="Times New Roman" panose="02020603050405020304" pitchFamily="18" charset="0"/>
                <a:cs typeface="Open Sans" panose="020B0606030504020204" pitchFamily="34" charset="0"/>
              </a:rPr>
              <a:t> Since a jurisdictional issue was raised by the appellant in the writ petition questioning the very competence of the Revisional Authority to exercise </a:t>
            </a:r>
            <a:r>
              <a:rPr lang="en-US" sz="1800" i="1" dirty="0" err="1">
                <a:solidFill>
                  <a:srgbClr val="000000"/>
                </a:solidFill>
                <a:effectLst/>
                <a:latin typeface="Bookman Old Style" panose="02050604050505020204" pitchFamily="18" charset="0"/>
                <a:ea typeface="Times New Roman" panose="02020603050405020304" pitchFamily="18" charset="0"/>
                <a:cs typeface="Open Sans" panose="020B0606030504020204" pitchFamily="34" charset="0"/>
              </a:rPr>
              <a:t>suo</a:t>
            </a:r>
            <a:r>
              <a:rPr lang="en-US" sz="1800" i="1" dirty="0">
                <a:solidFill>
                  <a:srgbClr val="000000"/>
                </a:solidFill>
                <a:effectLst/>
                <a:latin typeface="Bookman Old Style" panose="02050604050505020204" pitchFamily="18" charset="0"/>
                <a:ea typeface="Times New Roman" panose="02020603050405020304" pitchFamily="18" charset="0"/>
                <a:cs typeface="Open Sans" panose="020B0606030504020204" pitchFamily="34" charset="0"/>
              </a:rPr>
              <a:t> motu</a:t>
            </a:r>
            <a:r>
              <a:rPr lang="en-US" sz="1800" dirty="0">
                <a:solidFill>
                  <a:srgbClr val="000000"/>
                </a:solidFill>
                <a:effectLst/>
                <a:latin typeface="Bookman Old Style" panose="02050604050505020204" pitchFamily="18" charset="0"/>
                <a:ea typeface="Times New Roman" panose="02020603050405020304" pitchFamily="18" charset="0"/>
                <a:cs typeface="Open Sans" panose="020B0606030504020204" pitchFamily="34" charset="0"/>
              </a:rPr>
              <a:t> power, being a pure question of law, we are of the considered view that the plea raised in the writ petition did deserve a consideration on merits and the appellant's writ petition ought not to have been thrown out at the threshold.”</a:t>
            </a:r>
            <a:r>
              <a:rPr lang="en-IN" dirty="0">
                <a:effectLst/>
              </a:rPr>
              <a:t> </a:t>
            </a:r>
            <a:endParaRPr lang="en-IN"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endParaRPr lang="en-IN"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endParaRPr lang="en-IN" sz="1800" dirty="0">
              <a:solidFill>
                <a:srgbClr val="00000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4023859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89F9BA-D268-4DB3-8F69-609D144357AA}"/>
              </a:ext>
            </a:extLst>
          </p:cNvPr>
          <p:cNvSpPr>
            <a:spLocks noGrp="1"/>
          </p:cNvSpPr>
          <p:nvPr>
            <p:ph idx="1"/>
          </p:nvPr>
        </p:nvSpPr>
        <p:spPr/>
        <p:txBody>
          <a:bodyPr>
            <a:normAutofit/>
          </a:bodyPr>
          <a:lstStyle/>
          <a:p>
            <a:pPr algn="ctr">
              <a:defRPr/>
            </a:pPr>
            <a:endParaRPr lang="en-US" sz="2400" b="1" i="1" dirty="0">
              <a:solidFill>
                <a:schemeClr val="folHlink"/>
              </a:solidFill>
              <a:cs typeface="Arial" charset="0"/>
            </a:endParaRPr>
          </a:p>
          <a:p>
            <a:pPr algn="ctr">
              <a:defRPr/>
            </a:pPr>
            <a:endParaRPr lang="en-US" sz="2400" b="1" i="1" dirty="0">
              <a:solidFill>
                <a:schemeClr val="folHlink"/>
              </a:solidFill>
              <a:cs typeface="Arial" charset="0"/>
            </a:endParaRPr>
          </a:p>
          <a:p>
            <a:pPr algn="ctr">
              <a:defRPr/>
            </a:pPr>
            <a:endParaRPr lang="en-US" sz="2400" b="1" i="1" dirty="0">
              <a:solidFill>
                <a:schemeClr val="folHlink"/>
              </a:solidFill>
              <a:cs typeface="Arial" charset="0"/>
            </a:endParaRPr>
          </a:p>
          <a:p>
            <a:pPr algn="ctr">
              <a:defRPr/>
            </a:pPr>
            <a:r>
              <a:rPr lang="en-US" sz="2400" b="1" i="1" dirty="0">
                <a:solidFill>
                  <a:schemeClr val="folHlink"/>
                </a:solidFill>
                <a:cs typeface="Arial" charset="0"/>
              </a:rPr>
              <a:t>………Thank you………..</a:t>
            </a:r>
            <a:endParaRPr lang="en-US" dirty="0"/>
          </a:p>
        </p:txBody>
      </p:sp>
      <p:sp>
        <p:nvSpPr>
          <p:cNvPr id="5" name="Title 4">
            <a:extLst>
              <a:ext uri="{FF2B5EF4-FFF2-40B4-BE49-F238E27FC236}">
                <a16:creationId xmlns:a16="http://schemas.microsoft.com/office/drawing/2014/main" id="{875ACEC6-9AC7-446F-9030-51D076136982}"/>
              </a:ext>
            </a:extLst>
          </p:cNvPr>
          <p:cNvSpPr>
            <a:spLocks noGrp="1"/>
          </p:cNvSpPr>
          <p:nvPr>
            <p:ph type="title"/>
          </p:nvPr>
        </p:nvSpPr>
        <p:spPr/>
        <p:txBody>
          <a:bodyPr/>
          <a:lstStyle/>
          <a:p>
            <a:r>
              <a:rPr lang="en-US" dirty="0">
                <a:solidFill>
                  <a:srgbClr val="00B0F0"/>
                </a:solidFill>
              </a:rPr>
              <a:t>Wishing for good health for everyone </a:t>
            </a:r>
            <a:endParaRPr lang="en-IN" dirty="0">
              <a:solidFill>
                <a:srgbClr val="00B0F0"/>
              </a:solidFill>
            </a:endParaRPr>
          </a:p>
        </p:txBody>
      </p:sp>
    </p:spTree>
    <p:extLst>
      <p:ext uri="{BB962C8B-B14F-4D97-AF65-F5344CB8AC3E}">
        <p14:creationId xmlns:p14="http://schemas.microsoft.com/office/powerpoint/2010/main" val="2494153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2F26B5-1BFE-43E7-8D48-753C5F60BCC4}"/>
              </a:ext>
            </a:extLst>
          </p:cNvPr>
          <p:cNvSpPr/>
          <p:nvPr/>
        </p:nvSpPr>
        <p:spPr>
          <a:xfrm>
            <a:off x="3048000" y="1680829"/>
            <a:ext cx="6096000" cy="3163943"/>
          </a:xfrm>
          <a:prstGeom prst="rect">
            <a:avLst/>
          </a:prstGeom>
        </p:spPr>
        <p:txBody>
          <a:bodyPr>
            <a:spAutoFit/>
          </a:bodyPr>
          <a:lstStyle/>
          <a:p>
            <a:pPr algn="ctr">
              <a:spcBef>
                <a:spcPct val="20000"/>
              </a:spcBef>
            </a:pPr>
            <a:r>
              <a:rPr lang="en-US" altLang="en-US" sz="2800" dirty="0">
                <a:latin typeface="Arial Black" panose="020B0A04020102020204" pitchFamily="34" charset="0"/>
              </a:rPr>
              <a:t>Presented By</a:t>
            </a:r>
            <a:r>
              <a:rPr lang="en-US" altLang="en-US" dirty="0">
                <a:latin typeface="Arial Black" panose="020B0A04020102020204" pitchFamily="34" charset="0"/>
              </a:rPr>
              <a:t> </a:t>
            </a:r>
          </a:p>
          <a:p>
            <a:pPr algn="ctr">
              <a:spcBef>
                <a:spcPct val="20000"/>
              </a:spcBef>
            </a:pPr>
            <a:r>
              <a:rPr lang="en-US" altLang="en-US" dirty="0">
                <a:solidFill>
                  <a:srgbClr val="993366"/>
                </a:solidFill>
                <a:latin typeface="Arial Black" panose="020B0A04020102020204" pitchFamily="34" charset="0"/>
              </a:rPr>
              <a:t>J.K. MITTAL </a:t>
            </a:r>
            <a:r>
              <a:rPr lang="en-US" altLang="en-US" dirty="0">
                <a:latin typeface="Arial Black" panose="020B0A04020102020204" pitchFamily="34" charset="0"/>
              </a:rPr>
              <a:t>(Advocate)</a:t>
            </a:r>
          </a:p>
          <a:p>
            <a:pPr algn="ctr">
              <a:spcBef>
                <a:spcPct val="20000"/>
              </a:spcBef>
            </a:pPr>
            <a:r>
              <a:rPr lang="en-US" altLang="en-US" dirty="0">
                <a:latin typeface="Arial Black" panose="020B0A04020102020204" pitchFamily="34" charset="0"/>
              </a:rPr>
              <a:t>Co-Chairman, National Council (Indirect Taxes), ASSOCHAM</a:t>
            </a:r>
          </a:p>
          <a:p>
            <a:pPr algn="ctr">
              <a:spcBef>
                <a:spcPct val="20000"/>
              </a:spcBef>
            </a:pPr>
            <a:r>
              <a:rPr lang="en-US" altLang="en-US" dirty="0">
                <a:solidFill>
                  <a:srgbClr val="993366"/>
                </a:solidFill>
                <a:latin typeface="Arial Black" panose="020B0A04020102020204" pitchFamily="34" charset="0"/>
              </a:rPr>
              <a:t>LL.B.,F.C.A., F.C.S. </a:t>
            </a:r>
          </a:p>
          <a:p>
            <a:pPr algn="ctr">
              <a:spcBef>
                <a:spcPct val="20000"/>
              </a:spcBef>
            </a:pPr>
            <a:r>
              <a:rPr lang="en-US" altLang="en-US" sz="2000" dirty="0">
                <a:latin typeface="Arial Black" panose="020B0A04020102020204" pitchFamily="34" charset="0"/>
              </a:rPr>
              <a:t>NEW DELHI </a:t>
            </a:r>
          </a:p>
          <a:p>
            <a:pPr algn="ctr">
              <a:spcBef>
                <a:spcPct val="20000"/>
              </a:spcBef>
            </a:pPr>
            <a:r>
              <a:rPr lang="en-US" altLang="en-US" dirty="0">
                <a:latin typeface="Arial Black" panose="020B0A04020102020204" pitchFamily="34" charset="0"/>
              </a:rPr>
              <a:t>Ph:  011- 22447420, 011-22461071,72,76</a:t>
            </a:r>
          </a:p>
          <a:p>
            <a:pPr algn="ctr">
              <a:spcBef>
                <a:spcPct val="20000"/>
              </a:spcBef>
            </a:pPr>
            <a:r>
              <a:rPr lang="en-US" altLang="en-US" dirty="0">
                <a:solidFill>
                  <a:srgbClr val="993366"/>
                </a:solidFill>
                <a:latin typeface="Arial Black" panose="020B0A04020102020204" pitchFamily="34" charset="0"/>
              </a:rPr>
              <a:t>Email: </a:t>
            </a:r>
            <a:r>
              <a:rPr lang="en-US" altLang="en-US" dirty="0">
                <a:solidFill>
                  <a:srgbClr val="993366"/>
                </a:solidFill>
                <a:latin typeface="Arial Black" panose="020B0A04020102020204" pitchFamily="34" charset="0"/>
                <a:hlinkClick r:id="rId2"/>
              </a:rPr>
              <a:t>jkmittalservicetax@gmail.com</a:t>
            </a:r>
            <a:endParaRPr lang="en-US" altLang="en-US" dirty="0">
              <a:solidFill>
                <a:srgbClr val="993366"/>
              </a:solidFill>
              <a:latin typeface="Arial Black" panose="020B0A04020102020204" pitchFamily="34" charset="0"/>
            </a:endParaRPr>
          </a:p>
          <a:p>
            <a:pPr algn="ctr">
              <a:spcBef>
                <a:spcPct val="20000"/>
              </a:spcBef>
            </a:pPr>
            <a:r>
              <a:rPr lang="en-US" altLang="en-US" dirty="0">
                <a:solidFill>
                  <a:srgbClr val="993366"/>
                </a:solidFill>
                <a:latin typeface="Arial Black" panose="020B0A04020102020204" pitchFamily="34" charset="0"/>
              </a:rPr>
              <a:t>jkmittalgst@gmail.com</a:t>
            </a:r>
          </a:p>
        </p:txBody>
      </p:sp>
    </p:spTree>
    <p:extLst>
      <p:ext uri="{BB962C8B-B14F-4D97-AF65-F5344CB8AC3E}">
        <p14:creationId xmlns:p14="http://schemas.microsoft.com/office/powerpoint/2010/main" val="1064768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C02CE7-9327-4366-951D-43F638A38A71}"/>
              </a:ext>
            </a:extLst>
          </p:cNvPr>
          <p:cNvSpPr txBox="1"/>
          <p:nvPr/>
        </p:nvSpPr>
        <p:spPr>
          <a:xfrm>
            <a:off x="457200" y="163119"/>
            <a:ext cx="11184467" cy="6714017"/>
          </a:xfrm>
          <a:prstGeom prst="rect">
            <a:avLst/>
          </a:prstGeom>
          <a:noFill/>
        </p:spPr>
        <p:txBody>
          <a:bodyPr wrap="square">
            <a:spAutoFit/>
          </a:bodyPr>
          <a:lstStyle/>
          <a:p>
            <a:pPr lvl="0">
              <a:lnSpc>
                <a:spcPct val="107000"/>
              </a:lnSpc>
              <a:spcAft>
                <a:spcPts val="800"/>
              </a:spcAft>
            </a:pPr>
            <a:r>
              <a:rPr lang="en-US" sz="2800" b="1"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Circumstances invoking writ jurisdiction in High Courts/ Supreme Court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440"/>
              </a:lnSpc>
              <a:spcAft>
                <a:spcPts val="800"/>
              </a:spcAft>
            </a:pP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 Principles laid down to invoke writ jurisdiction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440"/>
              </a:lnSpc>
              <a:spcAft>
                <a:spcPts val="800"/>
              </a:spcAft>
            </a:pPr>
            <a:endParaRPr lang="en-IN" sz="1800" dirty="0">
              <a:solidFill>
                <a:srgbClr val="FF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a:lnSpc>
                <a:spcPts val="1440"/>
              </a:lnSpc>
              <a:spcAft>
                <a:spcPts val="800"/>
              </a:spcAft>
            </a:pPr>
            <a:r>
              <a:rPr lang="en-IN" sz="1800" dirty="0">
                <a:solidFill>
                  <a:srgbClr val="FF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violation of fundamental rights</a:t>
            </a: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440"/>
              </a:lnSpc>
              <a:spcAft>
                <a:spcPts val="800"/>
              </a:spcAft>
            </a:pP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Skill Lotto Solutions </a:t>
            </a:r>
            <a:r>
              <a:rPr lang="en-IN"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Pvt.</a:t>
            </a: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Ltd. v UOI &amp; </a:t>
            </a:r>
            <a:r>
              <a:rPr lang="en-IN"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Ors</a:t>
            </a: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2020 (43) G.S.T.L. 289 (S.C.); </a:t>
            </a:r>
            <a:r>
              <a:rPr lang="en-IN" sz="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2020 SCC </a:t>
            </a:r>
            <a:r>
              <a:rPr lang="en-IN" sz="1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OnLine</a:t>
            </a:r>
            <a:r>
              <a:rPr lang="en-IN" sz="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SC 990</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judgment dated 03.12.2020.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“16. The writ petition alleging the violation of Article 14 specially with respect to a parliamentary Act can very well be entertained under Article 32…………………17… We are, thus, of the considered opinion that on the grounds, which have been raised in the writ petition, the writ petition cannot be said to be not maintainable under Article 32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the preliminary objection made by the Learned ASG that the writ petition cannot be entertained under Article 32 and is overruled</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 violation of principle of natural justice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Whirlpool Corporation v Registrar of Trade Marks, Mumbai and </a:t>
            </a:r>
            <a:r>
              <a:rPr lang="en-IN"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Ors</a:t>
            </a: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(1998) 8 SCC 1 : AIR 1999 SC 22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held that alternative remedy is no bar to entertain a writ petition where there is violation of principle of natural justice.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solidFill>
                  <a:srgbClr val="FF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 </a:t>
            </a:r>
            <a:r>
              <a:rPr lang="en-IN"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procedure required for decision has not been adopted</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Commissioner of Income Tax and others v/s </a:t>
            </a:r>
            <a:r>
              <a:rPr lang="en-IN"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Chhabil</a:t>
            </a: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Dass</a:t>
            </a: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Agarwal, (2014) 1 SCC 603</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held that “The Court, in extraordinary circumstances, may exercise the power if it comes to conclusion that there has been a breach of principles of natural justice or the procedure required for decision has not been adopted.”</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8794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C02CE7-9327-4366-951D-43F638A38A71}"/>
              </a:ext>
            </a:extLst>
          </p:cNvPr>
          <p:cNvSpPr txBox="1"/>
          <p:nvPr/>
        </p:nvSpPr>
        <p:spPr>
          <a:xfrm>
            <a:off x="457200" y="163119"/>
            <a:ext cx="11184467" cy="4810099"/>
          </a:xfrm>
          <a:prstGeom prst="rect">
            <a:avLst/>
          </a:prstGeom>
          <a:noFill/>
        </p:spPr>
        <p:txBody>
          <a:bodyPr wrap="square">
            <a:spAutoFit/>
          </a:bodyPr>
          <a:lstStyle/>
          <a:p>
            <a:pPr lvl="0">
              <a:lnSpc>
                <a:spcPct val="107000"/>
              </a:lnSpc>
              <a:spcAft>
                <a:spcPts val="800"/>
              </a:spcAft>
            </a:pPr>
            <a:r>
              <a:rPr lang="en-US" sz="24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Circumstances invoking writ jurisdiction in High Courts/ Supreme Court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440"/>
              </a:lnSpc>
              <a:spcAft>
                <a:spcPts val="800"/>
              </a:spcAft>
            </a:pP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 Principles laid down to invoke writ jurisdiction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440"/>
              </a:lnSpc>
              <a:spcAft>
                <a:spcPts val="800"/>
              </a:spcAft>
            </a:pPr>
            <a:endParaRPr lang="en-IN" sz="1800" dirty="0">
              <a:solidFill>
                <a:srgbClr val="FF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 Notice contrary to the law laid down by the High Court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East India Commercial Co. Ltd. Calcutta v Collector of Customs, Calcutta AIR 1962 SC 1893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held that -“Notice issued contrary to the law laid down by the High Court would be invalid and the proceedings themselves would be without jurisdiction.”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 patently in excess of jurisdiction or offending the sense of justice and fair play</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CCE &amp; Land Customs Vs </a:t>
            </a:r>
            <a:r>
              <a:rPr lang="en-IN" sz="1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Sanawarmal</a:t>
            </a: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Purohit 1979 (40) ELT J613 (SC).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“4…If the inferior tribunal has acted without, or patently in excess of, jurisdiction, or has conducted the proceeding before it in a manner contrary to the rules of natural justice, or offending the sense of justice and fair play, the High Court would be competent to exercise its power to issue the prerogative writ of certiorari to correct the order of the court or tribunal, even if an appeal to a departmental authority or tribunal was open and the aggrieved party did not avail himself of that remedy.”</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791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C02CE7-9327-4366-951D-43F638A38A71}"/>
              </a:ext>
            </a:extLst>
          </p:cNvPr>
          <p:cNvSpPr txBox="1"/>
          <p:nvPr/>
        </p:nvSpPr>
        <p:spPr>
          <a:xfrm>
            <a:off x="457200" y="163119"/>
            <a:ext cx="11184467" cy="4704493"/>
          </a:xfrm>
          <a:prstGeom prst="rect">
            <a:avLst/>
          </a:prstGeom>
          <a:noFill/>
        </p:spPr>
        <p:txBody>
          <a:bodyPr wrap="square">
            <a:spAutoFit/>
          </a:bodyPr>
          <a:lstStyle/>
          <a:p>
            <a:pPr algn="ctr">
              <a:lnSpc>
                <a:spcPts val="1440"/>
              </a:lnSpc>
              <a:spcAft>
                <a:spcPts val="800"/>
              </a:spcAft>
            </a:pPr>
            <a:r>
              <a:rPr lang="en-US" sz="18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Circumstances invoking writ jurisdiction in High Courts/ Supreme Court</a:t>
            </a:r>
            <a:endPar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ts val="1440"/>
              </a:lnSpc>
              <a:spcAft>
                <a:spcPts val="800"/>
              </a:spcAft>
            </a:pPr>
            <a:endPar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ts val="1440"/>
              </a:lnSpc>
              <a:spcAft>
                <a:spcPts val="800"/>
              </a:spcAft>
            </a:pP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 Principles laid down to invoke writ jurisdiction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440"/>
              </a:lnSpc>
              <a:spcAft>
                <a:spcPts val="800"/>
              </a:spcAft>
            </a:pPr>
            <a:endParaRPr lang="en-IN" sz="1800" dirty="0">
              <a:solidFill>
                <a:srgbClr val="FF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r>
              <a:rPr lang="en-IN" sz="1800" b="1" dirty="0">
                <a:solidFill>
                  <a:srgbClr val="FF0000"/>
                </a:solidFill>
                <a:effectLst/>
                <a:highlight>
                  <a:srgbClr val="FFFF00"/>
                </a:highlight>
                <a:latin typeface="Times New Roman" panose="02020603050405020304" pitchFamily="18" charset="0"/>
                <a:ea typeface="Calibri" panose="020F0502020204030204" pitchFamily="34" charset="0"/>
              </a:rPr>
              <a:t>(f) </a:t>
            </a:r>
            <a:r>
              <a:rPr lang="en-IN" sz="1800" dirty="0">
                <a:solidFill>
                  <a:srgbClr val="000000"/>
                </a:solidFill>
                <a:effectLst/>
                <a:highlight>
                  <a:srgbClr val="FFFF00"/>
                </a:highlight>
                <a:latin typeface="Times New Roman" panose="02020603050405020304" pitchFamily="18" charset="0"/>
                <a:ea typeface="Calibri" panose="020F0502020204030204" pitchFamily="34" charset="0"/>
              </a:rPr>
              <a:t>where the orders or proceedings are wholly without jurisdiction or the vires of an Act is challenged</a:t>
            </a:r>
            <a:endParaRPr lang="en-IN" sz="1800" dirty="0">
              <a:solidFill>
                <a:srgbClr val="000000"/>
              </a:solidFill>
              <a:effectLst/>
              <a:latin typeface="Arial" panose="020B0604020202020204" pitchFamily="34" charset="0"/>
              <a:ea typeface="Calibri" panose="020F0502020204030204" pitchFamily="34" charset="0"/>
            </a:endParaRPr>
          </a:p>
          <a:p>
            <a:r>
              <a:rPr lang="en-IN" sz="1800" b="1" dirty="0">
                <a:solidFill>
                  <a:srgbClr val="FF0000"/>
                </a:solidFill>
                <a:effectLst/>
                <a:latin typeface="Times New Roman" panose="02020603050405020304" pitchFamily="18" charset="0"/>
                <a:ea typeface="Calibri" panose="020F0502020204030204" pitchFamily="34" charset="0"/>
              </a:rPr>
              <a:t> </a:t>
            </a:r>
            <a:endParaRPr lang="en-IN" sz="1800" dirty="0">
              <a:solidFill>
                <a:srgbClr val="000000"/>
              </a:solidFill>
              <a:effectLst/>
              <a:latin typeface="Arial" panose="020B0604020202020204" pitchFamily="34" charset="0"/>
              <a:ea typeface="Calibri" panose="020F0502020204030204" pitchFamily="34" charset="0"/>
            </a:endParaRPr>
          </a:p>
          <a:p>
            <a:r>
              <a:rPr lang="en-IN" sz="1800" b="1" dirty="0" err="1">
                <a:solidFill>
                  <a:srgbClr val="FF0000"/>
                </a:solidFill>
                <a:effectLst/>
                <a:latin typeface="Times New Roman" panose="02020603050405020304" pitchFamily="18" charset="0"/>
                <a:ea typeface="Calibri" panose="020F0502020204030204" pitchFamily="34" charset="0"/>
              </a:rPr>
              <a:t>Harbanslal</a:t>
            </a:r>
            <a:r>
              <a:rPr lang="en-IN" sz="1800" b="1" dirty="0">
                <a:solidFill>
                  <a:srgbClr val="FF0000"/>
                </a:solidFill>
                <a:effectLst/>
                <a:latin typeface="Times New Roman" panose="02020603050405020304" pitchFamily="18" charset="0"/>
                <a:ea typeface="Calibri" panose="020F0502020204030204" pitchFamily="34" charset="0"/>
              </a:rPr>
              <a:t> </a:t>
            </a:r>
            <a:r>
              <a:rPr lang="en-IN" sz="1800" b="1" dirty="0" err="1">
                <a:solidFill>
                  <a:srgbClr val="FF0000"/>
                </a:solidFill>
                <a:effectLst/>
                <a:latin typeface="Times New Roman" panose="02020603050405020304" pitchFamily="18" charset="0"/>
                <a:ea typeface="Calibri" panose="020F0502020204030204" pitchFamily="34" charset="0"/>
              </a:rPr>
              <a:t>Sahnia</a:t>
            </a:r>
            <a:r>
              <a:rPr lang="en-IN" sz="1800" b="1" dirty="0">
                <a:solidFill>
                  <a:srgbClr val="FF0000"/>
                </a:solidFill>
                <a:effectLst/>
                <a:latin typeface="Times New Roman" panose="02020603050405020304" pitchFamily="18" charset="0"/>
                <a:ea typeface="Calibri" panose="020F0502020204030204" pitchFamily="34" charset="0"/>
              </a:rPr>
              <a:t> </a:t>
            </a:r>
            <a:r>
              <a:rPr lang="en-IN" sz="1800" dirty="0">
                <a:solidFill>
                  <a:srgbClr val="FF0000"/>
                </a:solidFill>
                <a:effectLst/>
                <a:latin typeface="Times New Roman" panose="02020603050405020304" pitchFamily="18" charset="0"/>
                <a:ea typeface="Calibri" panose="020F0502020204030204" pitchFamily="34" charset="0"/>
              </a:rPr>
              <a:t>v </a:t>
            </a:r>
            <a:r>
              <a:rPr lang="en-IN" sz="1800" b="1" dirty="0">
                <a:solidFill>
                  <a:srgbClr val="FF0000"/>
                </a:solidFill>
                <a:effectLst/>
                <a:latin typeface="Times New Roman" panose="02020603050405020304" pitchFamily="18" charset="0"/>
                <a:ea typeface="Calibri" panose="020F0502020204030204" pitchFamily="34" charset="0"/>
              </a:rPr>
              <a:t>Indian Oil </a:t>
            </a:r>
            <a:r>
              <a:rPr lang="en-IN" sz="1800" b="1" dirty="0" err="1">
                <a:solidFill>
                  <a:srgbClr val="FF0000"/>
                </a:solidFill>
                <a:effectLst/>
                <a:latin typeface="Times New Roman" panose="02020603050405020304" pitchFamily="18" charset="0"/>
                <a:ea typeface="Calibri" panose="020F0502020204030204" pitchFamily="34" charset="0"/>
              </a:rPr>
              <a:t>Corpn</a:t>
            </a:r>
            <a:r>
              <a:rPr lang="en-IN" sz="1800" b="1" dirty="0">
                <a:solidFill>
                  <a:srgbClr val="FF0000"/>
                </a:solidFill>
                <a:effectLst/>
                <a:latin typeface="Times New Roman" panose="02020603050405020304" pitchFamily="18" charset="0"/>
                <a:ea typeface="Calibri" panose="020F0502020204030204" pitchFamily="34" charset="0"/>
              </a:rPr>
              <a:t>. Ltd</a:t>
            </a:r>
            <a:r>
              <a:rPr lang="en-IN" sz="1800" dirty="0">
                <a:solidFill>
                  <a:srgbClr val="FF0000"/>
                </a:solidFill>
                <a:effectLst/>
                <a:latin typeface="Times New Roman" panose="02020603050405020304" pitchFamily="18" charset="0"/>
                <a:ea typeface="Calibri" panose="020F0502020204030204" pitchFamily="34" charset="0"/>
              </a:rPr>
              <a:t>. (2003) 2 SCC 107</a:t>
            </a:r>
            <a:r>
              <a:rPr lang="en-IN" sz="1800" dirty="0">
                <a:solidFill>
                  <a:srgbClr val="000000"/>
                </a:solidFill>
                <a:effectLst/>
                <a:latin typeface="Times New Roman" panose="02020603050405020304" pitchFamily="18" charset="0"/>
                <a:ea typeface="Calibri" panose="020F0502020204030204" pitchFamily="34" charset="0"/>
              </a:rPr>
              <a:t>, the Supreme court noted that </a:t>
            </a:r>
            <a:endParaRPr lang="en-IN" sz="1800" dirty="0">
              <a:solidFill>
                <a:srgbClr val="000000"/>
              </a:solidFill>
              <a:effectLst/>
              <a:latin typeface="Arial" panose="020B0604020202020204" pitchFamily="34" charset="0"/>
              <a:ea typeface="Calibri" panose="020F0502020204030204" pitchFamily="34" charset="0"/>
            </a:endParaRPr>
          </a:p>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“7. suffice it to observe that the rule of exclusion of writ jurisdiction by availability of an alternative remedy is a rule of discretion and not one of compulsion. In an appropriate case, in spite of availability of the alternative remedy, the High Court may still exercise its writ jurisdiction in at least three contingencies: (</a:t>
            </a:r>
            <a:r>
              <a:rPr lang="en-IN"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where the writ petition seeks enforcement of any of the fundamental rights; (ii) where there is failure of principles of natural justice; or (iii) where the orders or proceedings are wholly without jurisdiction or the vires of an Act is challenged. (See Whirlpool </a:t>
            </a:r>
            <a:r>
              <a:rPr lang="en-IN" sz="1800" dirty="0" err="1">
                <a:effectLst/>
                <a:latin typeface="Times New Roman" panose="02020603050405020304" pitchFamily="18" charset="0"/>
                <a:ea typeface="Calibri" panose="020F0502020204030204" pitchFamily="34" charset="0"/>
                <a:cs typeface="Times New Roman" panose="02020603050405020304" pitchFamily="18" charset="0"/>
              </a:rPr>
              <a:t>Corpn</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v. Registrar of Trade Marks [(1998) 8 SCC 1] .)</a:t>
            </a: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The present case attracts applicability of the first two contingencies. Moreover, as noted, the appellants' dealership, which is their bread and butter, came to be terminated for an irrelevant and non-existent cause. In such circumstances, we feel that the appellants should have been allowed relief by the High Court itself instead of driving them to the need of initiating arbitration proceedings.”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4498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C02CE7-9327-4366-951D-43F638A38A71}"/>
              </a:ext>
            </a:extLst>
          </p:cNvPr>
          <p:cNvSpPr txBox="1"/>
          <p:nvPr/>
        </p:nvSpPr>
        <p:spPr>
          <a:xfrm>
            <a:off x="457200" y="163119"/>
            <a:ext cx="11184467" cy="5003870"/>
          </a:xfrm>
          <a:prstGeom prst="rect">
            <a:avLst/>
          </a:prstGeom>
          <a:noFill/>
        </p:spPr>
        <p:txBody>
          <a:bodyPr wrap="square">
            <a:spAutoFit/>
          </a:bodyPr>
          <a:lstStyle/>
          <a:p>
            <a:pPr lvl="0">
              <a:lnSpc>
                <a:spcPct val="107000"/>
              </a:lnSpc>
              <a:spcAft>
                <a:spcPts val="800"/>
              </a:spcAft>
            </a:pPr>
            <a:r>
              <a:rPr lang="en-US" sz="24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Circumstances invoking writ jurisdiction in High Courts/ Supreme Court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440"/>
              </a:lnSpc>
              <a:spcAft>
                <a:spcPts val="800"/>
              </a:spcAft>
            </a:pP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 Principles laid down to invoke writ jurisdiction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440"/>
              </a:lnSpc>
              <a:spcAft>
                <a:spcPts val="800"/>
              </a:spcAft>
            </a:pPr>
            <a:endParaRPr lang="en-IN" sz="1800" dirty="0">
              <a:solidFill>
                <a:srgbClr val="FF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 disputed questions of fact - if the High Court is objectively of the view that the nature of the controversy requires the exercise of its writ jurisdiction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M/s Radha Krishan Industries v State of Himachal Pradesh &amp; </a:t>
            </a:r>
            <a:r>
              <a:rPr lang="en-IN" sz="1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Ors</a:t>
            </a:r>
            <a:r>
              <a:rPr lang="en-IN"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2021 SCC </a:t>
            </a:r>
            <a:r>
              <a:rPr lang="en-IN" sz="1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OnLine</a:t>
            </a:r>
            <a:r>
              <a:rPr lang="en-IN"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SC 334 Judgment dated April 20, 2021</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the Supreme Court while dealing with the question of maintainability of writ petition on the grounds of alternate remedy, </a:t>
            </a: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 in para 25 observed that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it becomes necessary for this Court, to dwell on the “rule of alternate remedy” and its judicial exposition.” The Supreme Court in para 27 held as: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(iii) Exceptions to the rule of alternate remedy arise where (a) the writ petition has been filed for the enforcement of a fundamental right protected by Part III of the Constitution; (b) there has been a violation of the principles of natural justice; (c) the order or proceedings are wholly without jurisdiction; or (d) the vires of a legislation is challenged;</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(vi) In cases where there are disputed questions of fact, the High Court may decide to decline jurisdiction in a writ petition. However, if the High Court is objectively of the view that the nature of the controversy requires the exercise of its writ jurisdiction, such a view would not readily be interfered with.</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7066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C02CE7-9327-4366-951D-43F638A38A71}"/>
              </a:ext>
            </a:extLst>
          </p:cNvPr>
          <p:cNvSpPr txBox="1"/>
          <p:nvPr/>
        </p:nvSpPr>
        <p:spPr>
          <a:xfrm>
            <a:off x="457200" y="163119"/>
            <a:ext cx="11184467" cy="4580934"/>
          </a:xfrm>
          <a:prstGeom prst="rect">
            <a:avLst/>
          </a:prstGeom>
          <a:noFill/>
        </p:spPr>
        <p:txBody>
          <a:bodyPr wrap="square">
            <a:spAutoFit/>
          </a:bodyPr>
          <a:lstStyle/>
          <a:p>
            <a:pPr lvl="0">
              <a:lnSpc>
                <a:spcPct val="107000"/>
              </a:lnSpc>
              <a:spcAft>
                <a:spcPts val="800"/>
              </a:spcAft>
            </a:pPr>
            <a:r>
              <a:rPr lang="en-US" sz="24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Circumstances invoking writ jurisdiction in High Courts/ Supreme Court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440"/>
              </a:lnSpc>
              <a:spcAft>
                <a:spcPts val="800"/>
              </a:spcAft>
            </a:pPr>
            <a:r>
              <a:rPr lang="en-I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 Principles laid down to invoke writ jurisdiction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440"/>
              </a:lnSpc>
              <a:spcAft>
                <a:spcPts val="800"/>
              </a:spcAft>
            </a:pPr>
            <a:endParaRPr lang="en-IN" sz="1800" dirty="0">
              <a:solidFill>
                <a:srgbClr val="FF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IN"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 duty to grant relief</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r>
              <a:rPr lang="en-IN" sz="2400" dirty="0">
                <a:solidFill>
                  <a:srgbClr val="FF0000"/>
                </a:solidFill>
                <a:effectLst/>
                <a:highlight>
                  <a:srgbClr val="FFFF00"/>
                </a:highlight>
                <a:latin typeface="Times New Roman" panose="02020603050405020304" pitchFamily="18" charset="0"/>
                <a:ea typeface="Times New Roman" panose="02020603050405020304" pitchFamily="18" charset="0"/>
              </a:rPr>
              <a:t>Calcutta Discount Company Ltd. v. Income-Tax Officer Companies District, I — 1961 (2) SCR 241</a:t>
            </a:r>
            <a:r>
              <a:rPr lang="en-IN" sz="2400" dirty="0">
                <a:effectLst/>
                <a:latin typeface="Times New Roman" panose="02020603050405020304" pitchFamily="18" charset="0"/>
                <a:ea typeface="Times New Roman" panose="02020603050405020304" pitchFamily="18" charset="0"/>
              </a:rPr>
              <a:t>, the Supreme Court held that the existence of an alternative remedy is not always a sufficient reason for refusing a party a quick relief by a writ. Furthermore, the Supreme Court held as under :-</a:t>
            </a:r>
          </a:p>
          <a:p>
            <a:r>
              <a:rPr lang="en-IN" sz="2400" dirty="0">
                <a:effectLst/>
                <a:latin typeface="Times New Roman" panose="02020603050405020304" pitchFamily="18" charset="0"/>
                <a:ea typeface="Times New Roman" panose="02020603050405020304" pitchFamily="18" charset="0"/>
              </a:rPr>
              <a:t>“… When the Constitution confers on the High Courts the power to give relief it becomes the duty of the courts to give such reliefs in fit cases and the courts would be failing to perform their duty if relief is refused without adequate reasons. In the present case we can find no reason for which relief should be refused.”</a:t>
            </a:r>
          </a:p>
        </p:txBody>
      </p:sp>
    </p:spTree>
    <p:extLst>
      <p:ext uri="{BB962C8B-B14F-4D97-AF65-F5344CB8AC3E}">
        <p14:creationId xmlns:p14="http://schemas.microsoft.com/office/powerpoint/2010/main" val="3847146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C02CE7-9327-4366-951D-43F638A38A71}"/>
              </a:ext>
            </a:extLst>
          </p:cNvPr>
          <p:cNvSpPr txBox="1"/>
          <p:nvPr/>
        </p:nvSpPr>
        <p:spPr>
          <a:xfrm>
            <a:off x="457200" y="163119"/>
            <a:ext cx="11184467" cy="5986447"/>
          </a:xfrm>
          <a:prstGeom prst="rect">
            <a:avLst/>
          </a:prstGeom>
          <a:noFill/>
        </p:spPr>
        <p:txBody>
          <a:bodyPr wrap="square">
            <a:spAutoFit/>
          </a:bodyPr>
          <a:lstStyle/>
          <a:p>
            <a:pPr lvl="0" algn="ctr">
              <a:lnSpc>
                <a:spcPct val="107000"/>
              </a:lnSpc>
              <a:spcAft>
                <a:spcPts val="800"/>
              </a:spcAft>
            </a:pPr>
            <a:r>
              <a:rPr lang="en-US" sz="24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Circumstances invoking writ jurisdiction in High Courts/ Supreme Court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750"/>
              </a:spcAft>
            </a:pPr>
            <a:endParaRPr lang="en-IN"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pPr>
            <a:r>
              <a:rPr lang="en-IN"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Whether Court can examine about challenge to ‘reason to believe’?</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750"/>
              </a:spcAft>
            </a:pPr>
            <a:r>
              <a:rPr lang="en-I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Yes. The Supreme Court in </a:t>
            </a:r>
            <a:r>
              <a:rPr lang="en-IN" sz="32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Sheonath</a:t>
            </a:r>
            <a:r>
              <a:rPr lang="en-IN" sz="32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Singh’s </a:t>
            </a:r>
            <a:r>
              <a:rPr lang="en-IN"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case [AIR 1971 SC 2451]</a:t>
            </a:r>
            <a:r>
              <a:rPr lang="en-IN"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held that the Court can examine the materials to find out whether an honest and reasonable person can base his reasonable belief upon such materials although the sufficiency of the reasons for the belief cannot be investigated by the Court.</a:t>
            </a:r>
          </a:p>
          <a:p>
            <a:pPr algn="just">
              <a:spcAft>
                <a:spcPts val="750"/>
              </a:spcAft>
            </a:pPr>
            <a:endParaRPr lang="en-IN"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750"/>
              </a:spcAft>
            </a:pPr>
            <a:r>
              <a:rPr lang="en-US" sz="1800" b="1" i="1" dirty="0" err="1">
                <a:effectLst/>
                <a:latin typeface="Bookman Old Style" panose="02050604050505020204" pitchFamily="18" charset="0"/>
                <a:ea typeface="Times New Roman" panose="02020603050405020304" pitchFamily="18" charset="0"/>
                <a:cs typeface="Times New Roman" panose="02020603050405020304" pitchFamily="18" charset="0"/>
              </a:rPr>
              <a:t>eBIZ.com</a:t>
            </a:r>
            <a:r>
              <a:rPr lang="en-US" sz="1800" b="1" i="1" dirty="0">
                <a:effectLst/>
                <a:latin typeface="Bookman Old Style" panose="02050604050505020204" pitchFamily="18" charset="0"/>
                <a:ea typeface="Times New Roman" panose="02020603050405020304" pitchFamily="18" charset="0"/>
                <a:cs typeface="Times New Roman" panose="02020603050405020304" pitchFamily="18" charset="0"/>
              </a:rPr>
              <a:t> (P) Ltd. v Union of India</a:t>
            </a:r>
            <a:r>
              <a:rPr lang="en-US" sz="1800" b="1" dirty="0">
                <a:effectLst/>
                <a:latin typeface="Bookman Old Style" panose="02050604050505020204" pitchFamily="18" charset="0"/>
                <a:ea typeface="Times New Roman" panose="02020603050405020304" pitchFamily="18" charset="0"/>
                <a:cs typeface="Times New Roman" panose="02020603050405020304" pitchFamily="18" charset="0"/>
              </a:rPr>
              <a:t>, 2016 (44) S.T.R. 526 (Del.)</a:t>
            </a:r>
            <a:r>
              <a:rPr lang="en-US" sz="1800" dirty="0">
                <a:effectLst/>
                <a:latin typeface="Bookman Old Style" panose="02050604050505020204" pitchFamily="18" charset="0"/>
                <a:ea typeface="Times New Roman" panose="02020603050405020304" pitchFamily="18" charset="0"/>
                <a:cs typeface="Times New Roman" panose="02020603050405020304" pitchFamily="18" charset="0"/>
              </a:rPr>
              <a:t>- in this case search and proceedings was challenged and declared that search and arrest was illegal. </a:t>
            </a:r>
            <a:endParaRPr lang="en-IN" sz="3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7782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C02CE7-9327-4366-951D-43F638A38A71}"/>
              </a:ext>
            </a:extLst>
          </p:cNvPr>
          <p:cNvSpPr txBox="1"/>
          <p:nvPr/>
        </p:nvSpPr>
        <p:spPr>
          <a:xfrm>
            <a:off x="457200" y="163119"/>
            <a:ext cx="11184467" cy="5693290"/>
          </a:xfrm>
          <a:prstGeom prst="rect">
            <a:avLst/>
          </a:prstGeom>
          <a:noFill/>
        </p:spPr>
        <p:txBody>
          <a:bodyPr wrap="square">
            <a:spAutoFit/>
          </a:bodyPr>
          <a:lstStyle/>
          <a:p>
            <a:pPr lvl="0" algn="ctr">
              <a:lnSpc>
                <a:spcPct val="107000"/>
              </a:lnSpc>
              <a:spcAft>
                <a:spcPts val="800"/>
              </a:spcAft>
            </a:pPr>
            <a:r>
              <a:rPr lang="en-US" sz="24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Circumstances invoking writ jurisdiction in High Courts/ Supreme Court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750"/>
              </a:spcAft>
            </a:pPr>
            <a:endParaRPr lang="en-IN"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N"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 Can a summons have issued by DGGI/ GST OFFICER can be challenged in writ jurisdiction in High Court?</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Yes. National Building Construction Co. Ltd.  v UOI 2019 (20) G.S.T.L. 515 (Del.),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“29.</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 We should not be understood as accepting or stating that notice or summons under Section 14 of the CE Act can be issued without any cause, reason or justification. </a:t>
            </a:r>
            <a:r>
              <a:rPr lang="en-US"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Any power given cannot be abused and exercised in an arbitrary manner or for ulterior motives. Motivated and capricious deviations in exercise of power under Section 14 of the CE Act can always be checked by the Court.”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WP (C) No 5040/2021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matter of M/s. </a:t>
            </a:r>
            <a:r>
              <a:rPr lang="en-US"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Koenig Solutions Pvt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Ltd Vs. Union of India &amp;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Ors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order 28.04.2021 Delhi high court, question on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Centre and State both can exercise jurisdiction over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assessee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granted stay on the summons issued by Central Tax Authority and later Department withdrawn summons and petitioner was closed by order dated 21.07.2021. </a:t>
            </a:r>
          </a:p>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Similarly, in W.P.A. 1629 OF 2021 </a:t>
            </a:r>
            <a:r>
              <a:rPr lang="en-IN"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Raj Metal Industries &amp; </a:t>
            </a:r>
            <a:r>
              <a:rPr lang="en-IN" sz="1800" dirty="0" err="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Anr</a:t>
            </a:r>
            <a:r>
              <a:rPr lang="en-IN"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V Union of India &amp; </a:t>
            </a:r>
            <a:r>
              <a:rPr lang="en-IN" sz="1800" dirty="0" err="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Ors</a:t>
            </a:r>
            <a:r>
              <a:rPr lang="en-IN"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order 24.03.2021</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question on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Centre and State both can exercise jurisdiction over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assessee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Calcutta High Court granted stay on the summons issued by State Tax Authority.</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90555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3869</TotalTime>
  <Words>3779</Words>
  <Application>Microsoft Office PowerPoint</Application>
  <PresentationFormat>Widescreen</PresentationFormat>
  <Paragraphs>129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Integral</vt:lpstr>
      <vt:lpstr>Topic- “invoking writ jurisdiction under gst” by All India chartered accountants society  Friday, 4th August 2023, 5.15.p.m. to 5.45p.m. India International Centre, annexe building, lecture hall-ii,  new delhi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Wishing for good health for everyone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CONTROVERSIES UNDER GST</dc:title>
  <dc:creator>PC3</dc:creator>
  <cp:lastModifiedBy>JK MITTAL</cp:lastModifiedBy>
  <cp:revision>147</cp:revision>
  <dcterms:created xsi:type="dcterms:W3CDTF">2019-12-10T11:24:04Z</dcterms:created>
  <dcterms:modified xsi:type="dcterms:W3CDTF">2023-08-03T17:56:18Z</dcterms:modified>
</cp:coreProperties>
</file>